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Default Extension="emf" ContentType="image/x-em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9" r:id="rId3"/>
    <p:sldId id="257" r:id="rId4"/>
    <p:sldId id="258" r:id="rId5"/>
    <p:sldId id="259" r:id="rId6"/>
    <p:sldId id="282" r:id="rId7"/>
    <p:sldId id="260" r:id="rId8"/>
    <p:sldId id="261" r:id="rId9"/>
    <p:sldId id="262" r:id="rId10"/>
    <p:sldId id="263" r:id="rId11"/>
    <p:sldId id="264" r:id="rId12"/>
    <p:sldId id="265" r:id="rId13"/>
    <p:sldId id="266" r:id="rId14"/>
    <p:sldId id="267" r:id="rId15"/>
    <p:sldId id="280" r:id="rId16"/>
    <p:sldId id="273" r:id="rId17"/>
    <p:sldId id="270" r:id="rId18"/>
    <p:sldId id="269" r:id="rId19"/>
    <p:sldId id="271" r:id="rId20"/>
    <p:sldId id="272" r:id="rId21"/>
    <p:sldId id="281" r:id="rId22"/>
    <p:sldId id="276" r:id="rId23"/>
    <p:sldId id="277" r:id="rId24"/>
    <p:sldId id="278" r:id="rId25"/>
    <p:sldId id="275"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9" d="100"/>
          <a:sy n="59" d="100"/>
        </p:scale>
        <p:origin x="-120" y="-4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printerSettings" Target="printerSettings/printerSettings1.bin"/><Relationship Id="rId28" Type="http://schemas.openxmlformats.org/officeDocument/2006/relationships/presProps" Target="presProps.xml"/><Relationship Id="rId29" Type="http://schemas.openxmlformats.org/officeDocument/2006/relationships/viewProps" Target="viewProps.xml"/><Relationship Id="rId30" Type="http://schemas.openxmlformats.org/officeDocument/2006/relationships/theme" Target="theme/theme1.xml"/><Relationship Id="rId3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98ABA72-FFAC-4400-9421-4CBE03B0117E}" type="datetimeFigureOut">
              <a:rPr lang="en-GB" smtClean="0"/>
              <a:t>26/02/16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64C3EE-9D81-4394-8B3F-305DC1CF7493}" type="slidenum">
              <a:rPr lang="en-GB" smtClean="0"/>
              <a:t>‹#›</a:t>
            </a:fld>
            <a:endParaRPr lang="en-GB"/>
          </a:p>
        </p:txBody>
      </p:sp>
    </p:spTree>
    <p:extLst>
      <p:ext uri="{BB962C8B-B14F-4D97-AF65-F5344CB8AC3E}">
        <p14:creationId xmlns:p14="http://schemas.microsoft.com/office/powerpoint/2010/main" val="2742968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98ABA72-FFAC-4400-9421-4CBE03B0117E}" type="datetimeFigureOut">
              <a:rPr lang="en-GB" smtClean="0"/>
              <a:t>26/02/16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64C3EE-9D81-4394-8B3F-305DC1CF7493}" type="slidenum">
              <a:rPr lang="en-GB" smtClean="0"/>
              <a:t>‹#›</a:t>
            </a:fld>
            <a:endParaRPr lang="en-GB"/>
          </a:p>
        </p:txBody>
      </p:sp>
    </p:spTree>
    <p:extLst>
      <p:ext uri="{BB962C8B-B14F-4D97-AF65-F5344CB8AC3E}">
        <p14:creationId xmlns:p14="http://schemas.microsoft.com/office/powerpoint/2010/main" val="30972875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98ABA72-FFAC-4400-9421-4CBE03B0117E}" type="datetimeFigureOut">
              <a:rPr lang="en-GB" smtClean="0"/>
              <a:t>26/02/16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64C3EE-9D81-4394-8B3F-305DC1CF7493}" type="slidenum">
              <a:rPr lang="en-GB" smtClean="0"/>
              <a:t>‹#›</a:t>
            </a:fld>
            <a:endParaRPr lang="en-GB"/>
          </a:p>
        </p:txBody>
      </p:sp>
    </p:spTree>
    <p:extLst>
      <p:ext uri="{BB962C8B-B14F-4D97-AF65-F5344CB8AC3E}">
        <p14:creationId xmlns:p14="http://schemas.microsoft.com/office/powerpoint/2010/main" val="121936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98ABA72-FFAC-4400-9421-4CBE03B0117E}" type="datetimeFigureOut">
              <a:rPr lang="en-GB" smtClean="0"/>
              <a:t>26/02/16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64C3EE-9D81-4394-8B3F-305DC1CF7493}" type="slidenum">
              <a:rPr lang="en-GB" smtClean="0"/>
              <a:t>‹#›</a:t>
            </a:fld>
            <a:endParaRPr lang="en-GB"/>
          </a:p>
        </p:txBody>
      </p:sp>
    </p:spTree>
    <p:extLst>
      <p:ext uri="{BB962C8B-B14F-4D97-AF65-F5344CB8AC3E}">
        <p14:creationId xmlns:p14="http://schemas.microsoft.com/office/powerpoint/2010/main" val="1816804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98ABA72-FFAC-4400-9421-4CBE03B0117E}" type="datetimeFigureOut">
              <a:rPr lang="en-GB" smtClean="0"/>
              <a:t>26/02/16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E64C3EE-9D81-4394-8B3F-305DC1CF7493}" type="slidenum">
              <a:rPr lang="en-GB" smtClean="0"/>
              <a:t>‹#›</a:t>
            </a:fld>
            <a:endParaRPr lang="en-GB"/>
          </a:p>
        </p:txBody>
      </p:sp>
    </p:spTree>
    <p:extLst>
      <p:ext uri="{BB962C8B-B14F-4D97-AF65-F5344CB8AC3E}">
        <p14:creationId xmlns:p14="http://schemas.microsoft.com/office/powerpoint/2010/main" val="4846042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98ABA72-FFAC-4400-9421-4CBE03B0117E}" type="datetimeFigureOut">
              <a:rPr lang="en-GB" smtClean="0"/>
              <a:t>26/02/16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E64C3EE-9D81-4394-8B3F-305DC1CF7493}" type="slidenum">
              <a:rPr lang="en-GB" smtClean="0"/>
              <a:t>‹#›</a:t>
            </a:fld>
            <a:endParaRPr lang="en-GB"/>
          </a:p>
        </p:txBody>
      </p:sp>
    </p:spTree>
    <p:extLst>
      <p:ext uri="{BB962C8B-B14F-4D97-AF65-F5344CB8AC3E}">
        <p14:creationId xmlns:p14="http://schemas.microsoft.com/office/powerpoint/2010/main" val="34221271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8ABA72-FFAC-4400-9421-4CBE03B0117E}" type="datetimeFigureOut">
              <a:rPr lang="en-GB" smtClean="0"/>
              <a:t>26/02/16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E64C3EE-9D81-4394-8B3F-305DC1CF7493}" type="slidenum">
              <a:rPr lang="en-GB" smtClean="0"/>
              <a:t>‹#›</a:t>
            </a:fld>
            <a:endParaRPr lang="en-GB"/>
          </a:p>
        </p:txBody>
      </p:sp>
    </p:spTree>
    <p:extLst>
      <p:ext uri="{BB962C8B-B14F-4D97-AF65-F5344CB8AC3E}">
        <p14:creationId xmlns:p14="http://schemas.microsoft.com/office/powerpoint/2010/main" val="948405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98ABA72-FFAC-4400-9421-4CBE03B0117E}" type="datetimeFigureOut">
              <a:rPr lang="en-GB" smtClean="0"/>
              <a:t>26/02/16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64C3EE-9D81-4394-8B3F-305DC1CF7493}" type="slidenum">
              <a:rPr lang="en-GB" smtClean="0"/>
              <a:t>‹#›</a:t>
            </a:fld>
            <a:endParaRPr lang="en-GB"/>
          </a:p>
        </p:txBody>
      </p:sp>
    </p:spTree>
    <p:extLst>
      <p:ext uri="{BB962C8B-B14F-4D97-AF65-F5344CB8AC3E}">
        <p14:creationId xmlns:p14="http://schemas.microsoft.com/office/powerpoint/2010/main" val="841353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98ABA72-FFAC-4400-9421-4CBE03B0117E}" type="datetimeFigureOut">
              <a:rPr lang="en-GB" smtClean="0"/>
              <a:t>26/02/16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64C3EE-9D81-4394-8B3F-305DC1CF7493}" type="slidenum">
              <a:rPr lang="en-GB" smtClean="0"/>
              <a:t>‹#›</a:t>
            </a:fld>
            <a:endParaRPr lang="en-GB"/>
          </a:p>
        </p:txBody>
      </p:sp>
    </p:spTree>
    <p:extLst>
      <p:ext uri="{BB962C8B-B14F-4D97-AF65-F5344CB8AC3E}">
        <p14:creationId xmlns:p14="http://schemas.microsoft.com/office/powerpoint/2010/main" val="26104204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98ABA72-FFAC-4400-9421-4CBE03B0117E}" type="datetimeFigureOut">
              <a:rPr lang="en-GB" smtClean="0"/>
              <a:t>26/02/16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64C3EE-9D81-4394-8B3F-305DC1CF7493}" type="slidenum">
              <a:rPr lang="en-GB" smtClean="0"/>
              <a:t>‹#›</a:t>
            </a:fld>
            <a:endParaRPr lang="en-GB"/>
          </a:p>
        </p:txBody>
      </p:sp>
    </p:spTree>
    <p:extLst>
      <p:ext uri="{BB962C8B-B14F-4D97-AF65-F5344CB8AC3E}">
        <p14:creationId xmlns:p14="http://schemas.microsoft.com/office/powerpoint/2010/main" val="2372372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98ABA72-FFAC-4400-9421-4CBE03B0117E}" type="datetimeFigureOut">
              <a:rPr lang="en-GB" smtClean="0"/>
              <a:t>26/02/16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64C3EE-9D81-4394-8B3F-305DC1CF7493}" type="slidenum">
              <a:rPr lang="en-GB" smtClean="0"/>
              <a:t>‹#›</a:t>
            </a:fld>
            <a:endParaRPr lang="en-GB"/>
          </a:p>
        </p:txBody>
      </p:sp>
    </p:spTree>
    <p:extLst>
      <p:ext uri="{BB962C8B-B14F-4D97-AF65-F5344CB8AC3E}">
        <p14:creationId xmlns:p14="http://schemas.microsoft.com/office/powerpoint/2010/main" val="1793965347"/>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8ABA72-FFAC-4400-9421-4CBE03B0117E}" type="datetimeFigureOut">
              <a:rPr lang="en-GB" smtClean="0"/>
              <a:t>26/02/16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64C3EE-9D81-4394-8B3F-305DC1CF7493}" type="slidenum">
              <a:rPr lang="en-GB" smtClean="0"/>
              <a:t>‹#›</a:t>
            </a:fld>
            <a:endParaRPr lang="en-GB"/>
          </a:p>
        </p:txBody>
      </p:sp>
    </p:spTree>
    <p:extLst>
      <p:ext uri="{BB962C8B-B14F-4D97-AF65-F5344CB8AC3E}">
        <p14:creationId xmlns:p14="http://schemas.microsoft.com/office/powerpoint/2010/main" val="41441667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emf"/></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Academy </a:t>
            </a:r>
            <a:r>
              <a:rPr lang="en-GB" dirty="0" smtClean="0"/>
              <a:t>Structure </a:t>
            </a:r>
            <a:endParaRPr lang="en-GB" dirty="0"/>
          </a:p>
        </p:txBody>
      </p:sp>
      <p:sp>
        <p:nvSpPr>
          <p:cNvPr id="3" name="Subtitle 2"/>
          <p:cNvSpPr>
            <a:spLocks noGrp="1"/>
          </p:cNvSpPr>
          <p:nvPr>
            <p:ph type="subTitle" idx="1"/>
          </p:nvPr>
        </p:nvSpPr>
        <p:spPr/>
        <p:txBody>
          <a:bodyPr/>
          <a:lstStyle/>
          <a:p>
            <a:r>
              <a:rPr lang="en-US" dirty="0"/>
              <a:t>Professional &amp; Elite Sports Management </a:t>
            </a:r>
          </a:p>
          <a:p>
            <a:endParaRPr lang="en-GB" dirty="0"/>
          </a:p>
        </p:txBody>
      </p:sp>
    </p:spTree>
    <p:extLst>
      <p:ext uri="{BB962C8B-B14F-4D97-AF65-F5344CB8AC3E}">
        <p14:creationId xmlns:p14="http://schemas.microsoft.com/office/powerpoint/2010/main" val="38636349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Task </a:t>
            </a:r>
            <a:endParaRPr lang="en-US" dirty="0"/>
          </a:p>
        </p:txBody>
      </p:sp>
      <p:sp>
        <p:nvSpPr>
          <p:cNvPr id="3" name="Content Placeholder 2"/>
          <p:cNvSpPr>
            <a:spLocks noGrp="1"/>
          </p:cNvSpPr>
          <p:nvPr>
            <p:ph idx="1"/>
          </p:nvPr>
        </p:nvSpPr>
        <p:spPr/>
        <p:txBody>
          <a:bodyPr/>
          <a:lstStyle/>
          <a:p>
            <a:r>
              <a:rPr lang="en-US" dirty="0" smtClean="0"/>
              <a:t>Self reflect on the talk by Nigel Rees, identify &amp; discuss the key points from the presentation.</a:t>
            </a:r>
          </a:p>
          <a:p>
            <a:pPr marL="457200" lvl="1" indent="0">
              <a:buNone/>
            </a:pPr>
            <a:endParaRPr lang="en-US" dirty="0" smtClean="0"/>
          </a:p>
        </p:txBody>
      </p:sp>
    </p:spTree>
    <p:extLst>
      <p:ext uri="{BB962C8B-B14F-4D97-AF65-F5344CB8AC3E}">
        <p14:creationId xmlns:p14="http://schemas.microsoft.com/office/powerpoint/2010/main" val="227449823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a:p>
            <a:r>
              <a:rPr lang="en-GB" dirty="0" smtClean="0"/>
              <a:t>Interest </a:t>
            </a:r>
            <a:r>
              <a:rPr lang="en-GB" dirty="0"/>
              <a:t>from clubs and nations in optimizing the pathway to excellence in sport is intensifying (Martindale et al., 2010). </a:t>
            </a:r>
          </a:p>
        </p:txBody>
      </p:sp>
    </p:spTree>
    <p:extLst>
      <p:ext uri="{BB962C8B-B14F-4D97-AF65-F5344CB8AC3E}">
        <p14:creationId xmlns:p14="http://schemas.microsoft.com/office/powerpoint/2010/main" val="1758096278"/>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32656"/>
            <a:ext cx="8229600" cy="6264696"/>
          </a:xfrm>
        </p:spPr>
        <p:txBody>
          <a:bodyPr>
            <a:normAutofit/>
          </a:bodyPr>
          <a:lstStyle/>
          <a:p>
            <a:endParaRPr lang="en-GB" dirty="0" smtClean="0"/>
          </a:p>
          <a:p>
            <a:r>
              <a:rPr lang="en-GB" dirty="0" smtClean="0"/>
              <a:t>The </a:t>
            </a:r>
            <a:r>
              <a:rPr lang="en-GB" dirty="0"/>
              <a:t>financial stakes in football have grown and transfer income is an increasing source of revenue for football clubs</a:t>
            </a:r>
            <a:r>
              <a:rPr lang="en-GB" dirty="0" smtClean="0"/>
              <a:t>.</a:t>
            </a:r>
          </a:p>
          <a:p>
            <a:r>
              <a:rPr lang="en-GB" dirty="0"/>
              <a:t>S</a:t>
            </a:r>
            <a:r>
              <a:rPr lang="en-GB" dirty="0" smtClean="0"/>
              <a:t>elling </a:t>
            </a:r>
            <a:r>
              <a:rPr lang="en-GB" dirty="0"/>
              <a:t>home-grown world-class players is crucial for clubs seeking to gain a competitive advantage. </a:t>
            </a:r>
            <a:endParaRPr lang="en-GB" dirty="0" smtClean="0"/>
          </a:p>
          <a:p>
            <a:r>
              <a:rPr lang="en-GB" dirty="0" smtClean="0"/>
              <a:t>In </a:t>
            </a:r>
            <a:r>
              <a:rPr lang="en-GB" dirty="0"/>
              <a:t>this regard, it is paramount to understand how to optimize the development of young elite football players (</a:t>
            </a:r>
            <a:r>
              <a:rPr lang="en-GB" dirty="0" err="1"/>
              <a:t>Relvas</a:t>
            </a:r>
            <a:r>
              <a:rPr lang="en-GB" dirty="0"/>
              <a:t> et al., 2010). </a:t>
            </a:r>
          </a:p>
        </p:txBody>
      </p:sp>
    </p:spTree>
    <p:extLst>
      <p:ext uri="{BB962C8B-B14F-4D97-AF65-F5344CB8AC3E}">
        <p14:creationId xmlns:p14="http://schemas.microsoft.com/office/powerpoint/2010/main" val="24610205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260648"/>
            <a:ext cx="8640960" cy="6408712"/>
          </a:xfrm>
        </p:spPr>
        <p:txBody>
          <a:bodyPr>
            <a:normAutofit/>
          </a:bodyPr>
          <a:lstStyle/>
          <a:p>
            <a:r>
              <a:rPr lang="en-GB" dirty="0" smtClean="0"/>
              <a:t>The </a:t>
            </a:r>
            <a:r>
              <a:rPr lang="en-GB" dirty="0"/>
              <a:t>analysis </a:t>
            </a:r>
            <a:r>
              <a:rPr lang="en-GB" dirty="0" smtClean="0"/>
              <a:t>of </a:t>
            </a:r>
            <a:r>
              <a:rPr lang="en-GB" dirty="0"/>
              <a:t>articles (n=109) leads to nine themes on important elements of the structure and environment of talent development. </a:t>
            </a:r>
            <a:endParaRPr lang="en-GB" dirty="0" smtClean="0"/>
          </a:p>
          <a:p>
            <a:endParaRPr lang="en-GB" dirty="0" smtClean="0"/>
          </a:p>
          <a:p>
            <a:r>
              <a:rPr lang="en-GB" dirty="0" smtClean="0"/>
              <a:t>These </a:t>
            </a:r>
            <a:r>
              <a:rPr lang="en-GB" dirty="0"/>
              <a:t>themes are: (1) Regional development </a:t>
            </a:r>
            <a:r>
              <a:rPr lang="en-GB" dirty="0" err="1"/>
              <a:t>center</a:t>
            </a:r>
            <a:r>
              <a:rPr lang="en-GB" dirty="0"/>
              <a:t>, (2) Inclusion of scholastic courses, (3) Mentoring/Tutoring, (4) Integration of Elements and Communication, (5) Importance of Mental Skills and Sport Psychology, </a:t>
            </a:r>
            <a:endParaRPr lang="en-GB" dirty="0" smtClean="0"/>
          </a:p>
          <a:p>
            <a:pPr lvl="1"/>
            <a:endParaRPr lang="en-GB" dirty="0"/>
          </a:p>
        </p:txBody>
      </p:sp>
    </p:spTree>
    <p:extLst>
      <p:ext uri="{BB962C8B-B14F-4D97-AF65-F5344CB8AC3E}">
        <p14:creationId xmlns:p14="http://schemas.microsoft.com/office/powerpoint/2010/main" val="200343163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smtClean="0"/>
              <a:t>Cont..</a:t>
            </a:r>
            <a:endParaRPr lang="en-US" dirty="0"/>
          </a:p>
        </p:txBody>
      </p:sp>
      <p:sp>
        <p:nvSpPr>
          <p:cNvPr id="3" name="Content Placeholder 2"/>
          <p:cNvSpPr>
            <a:spLocks noGrp="1"/>
          </p:cNvSpPr>
          <p:nvPr>
            <p:ph idx="1"/>
          </p:nvPr>
        </p:nvSpPr>
        <p:spPr/>
        <p:txBody>
          <a:bodyPr/>
          <a:lstStyle/>
          <a:p>
            <a:r>
              <a:rPr lang="en-GB" dirty="0"/>
              <a:t>(6) Individual approach, Autonomy and Mastery, (7) Team Division and Relative Age Effect, (8) Decision Making and Situational Awareness, and (9) Management, Academy Culture and Research. </a:t>
            </a:r>
          </a:p>
          <a:p>
            <a:endParaRPr lang="en-US" dirty="0"/>
          </a:p>
        </p:txBody>
      </p:sp>
    </p:spTree>
    <p:extLst>
      <p:ext uri="{BB962C8B-B14F-4D97-AF65-F5344CB8AC3E}">
        <p14:creationId xmlns:p14="http://schemas.microsoft.com/office/powerpoint/2010/main" val="358472794"/>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Results </a:t>
            </a:r>
            <a:r>
              <a:rPr lang="en-GB" dirty="0"/>
              <a:t>also reveal that the inclusion of scholastic courses adds to the intellectual development of the players. </a:t>
            </a:r>
            <a:endParaRPr lang="en-GB" dirty="0" smtClean="0"/>
          </a:p>
          <a:p>
            <a:pPr marL="0" indent="0">
              <a:buNone/>
            </a:pPr>
            <a:endParaRPr lang="en-GB" dirty="0" smtClean="0"/>
          </a:p>
          <a:p>
            <a:pPr lvl="1"/>
            <a:r>
              <a:rPr lang="en-GB" dirty="0"/>
              <a:t>THE OPTIMAL STRUCTURE OF A FOOTBALL YOUTH ACADEMY: A SYSTEMATIC REVIEW </a:t>
            </a:r>
            <a:r>
              <a:rPr lang="en-GB" dirty="0" smtClean="0"/>
              <a:t>(</a:t>
            </a:r>
            <a:r>
              <a:rPr lang="en-GB" dirty="0" err="1" smtClean="0"/>
              <a:t>moodle</a:t>
            </a:r>
            <a:r>
              <a:rPr lang="en-GB" dirty="0" smtClean="0"/>
              <a:t>)</a:t>
            </a:r>
            <a:endParaRPr lang="en-GB" dirty="0"/>
          </a:p>
          <a:p>
            <a:pPr marL="457200" lvl="1" indent="0">
              <a:buNone/>
            </a:pPr>
            <a:endParaRPr lang="en-GB" dirty="0" smtClean="0"/>
          </a:p>
        </p:txBody>
      </p:sp>
    </p:spTree>
    <p:extLst>
      <p:ext uri="{BB962C8B-B14F-4D97-AF65-F5344CB8AC3E}">
        <p14:creationId xmlns:p14="http://schemas.microsoft.com/office/powerpoint/2010/main" val="3072203327"/>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smtClean="0"/>
              <a:t>Paper:</a:t>
            </a:r>
            <a:endParaRPr lang="en-GB" sz="2800" dirty="0"/>
          </a:p>
        </p:txBody>
      </p:sp>
      <p:sp>
        <p:nvSpPr>
          <p:cNvPr id="3" name="Content Placeholder 2"/>
          <p:cNvSpPr>
            <a:spLocks noGrp="1"/>
          </p:cNvSpPr>
          <p:nvPr>
            <p:ph idx="1"/>
          </p:nvPr>
        </p:nvSpPr>
        <p:spPr/>
        <p:txBody>
          <a:bodyPr/>
          <a:lstStyle/>
          <a:p>
            <a:r>
              <a:rPr lang="en-US" dirty="0" err="1"/>
              <a:t>Mintzberg</a:t>
            </a:r>
            <a:r>
              <a:rPr lang="en-US" dirty="0"/>
              <a:t> (1979) identified five key parts of an </a:t>
            </a:r>
            <a:r>
              <a:rPr lang="en-US" dirty="0" smtClean="0"/>
              <a:t>organization:</a:t>
            </a:r>
          </a:p>
          <a:p>
            <a:pPr lvl="1"/>
            <a:r>
              <a:rPr lang="en-US" dirty="0" smtClean="0"/>
              <a:t>operating </a:t>
            </a:r>
            <a:r>
              <a:rPr lang="en-US" dirty="0"/>
              <a:t>core, </a:t>
            </a:r>
            <a:endParaRPr lang="en-US" dirty="0" smtClean="0"/>
          </a:p>
          <a:p>
            <a:pPr lvl="1"/>
            <a:r>
              <a:rPr lang="en-US" dirty="0" smtClean="0"/>
              <a:t>strategic </a:t>
            </a:r>
            <a:r>
              <a:rPr lang="en-US" dirty="0"/>
              <a:t>apex, </a:t>
            </a:r>
            <a:endParaRPr lang="en-US" dirty="0" smtClean="0"/>
          </a:p>
          <a:p>
            <a:pPr lvl="1"/>
            <a:r>
              <a:rPr lang="en-US" dirty="0" smtClean="0"/>
              <a:t>middle </a:t>
            </a:r>
            <a:r>
              <a:rPr lang="en-US" dirty="0"/>
              <a:t>line, </a:t>
            </a:r>
            <a:endParaRPr lang="en-US" dirty="0" smtClean="0"/>
          </a:p>
          <a:p>
            <a:pPr lvl="1"/>
            <a:r>
              <a:rPr lang="en-US" dirty="0" smtClean="0"/>
              <a:t>techno</a:t>
            </a:r>
            <a:r>
              <a:rPr lang="en-US" dirty="0"/>
              <a:t>-</a:t>
            </a:r>
            <a:r>
              <a:rPr lang="en-US" dirty="0" smtClean="0"/>
              <a:t>structure </a:t>
            </a:r>
          </a:p>
          <a:p>
            <a:pPr lvl="1"/>
            <a:r>
              <a:rPr lang="en-US" dirty="0" smtClean="0"/>
              <a:t>support </a:t>
            </a:r>
            <a:r>
              <a:rPr lang="en-US" dirty="0"/>
              <a:t>staff </a:t>
            </a:r>
          </a:p>
          <a:p>
            <a:endParaRPr lang="en-GB" dirty="0"/>
          </a:p>
        </p:txBody>
      </p:sp>
    </p:spTree>
    <p:extLst>
      <p:ext uri="{BB962C8B-B14F-4D97-AF65-F5344CB8AC3E}">
        <p14:creationId xmlns:p14="http://schemas.microsoft.com/office/powerpoint/2010/main" val="1702510148"/>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smtClean="0"/>
              <a:t>Cont..</a:t>
            </a:r>
            <a:endParaRPr lang="en-US" dirty="0"/>
          </a:p>
        </p:txBody>
      </p:sp>
      <p:sp>
        <p:nvSpPr>
          <p:cNvPr id="3" name="Content Placeholder 2"/>
          <p:cNvSpPr>
            <a:spLocks noGrp="1"/>
          </p:cNvSpPr>
          <p:nvPr>
            <p:ph idx="1"/>
          </p:nvPr>
        </p:nvSpPr>
        <p:spPr>
          <a:xfrm>
            <a:off x="457200" y="1600200"/>
            <a:ext cx="8229600" cy="5069160"/>
          </a:xfrm>
        </p:spPr>
        <p:txBody>
          <a:bodyPr>
            <a:normAutofit fontScale="92500" lnSpcReduction="10000"/>
          </a:bodyPr>
          <a:lstStyle/>
          <a:p>
            <a:r>
              <a:rPr lang="en-US" dirty="0" smtClean="0"/>
              <a:t>within </a:t>
            </a:r>
            <a:r>
              <a:rPr lang="en-US" dirty="0"/>
              <a:t>these parts was based around one (or more) of the following five mechanisms: </a:t>
            </a:r>
            <a:endParaRPr lang="en-US" dirty="0" smtClean="0"/>
          </a:p>
          <a:p>
            <a:pPr lvl="1"/>
            <a:r>
              <a:rPr lang="en-US" dirty="0" smtClean="0"/>
              <a:t>mutual </a:t>
            </a:r>
            <a:r>
              <a:rPr lang="en-US" dirty="0"/>
              <a:t>adjustment, </a:t>
            </a:r>
            <a:endParaRPr lang="en-US" dirty="0" smtClean="0"/>
          </a:p>
          <a:p>
            <a:pPr lvl="1"/>
            <a:r>
              <a:rPr lang="en-US" dirty="0" smtClean="0"/>
              <a:t>direct </a:t>
            </a:r>
            <a:r>
              <a:rPr lang="en-US" dirty="0"/>
              <a:t>supervision, </a:t>
            </a:r>
            <a:endParaRPr lang="en-US" dirty="0" smtClean="0"/>
          </a:p>
          <a:p>
            <a:pPr lvl="1"/>
            <a:r>
              <a:rPr lang="en-US" dirty="0" smtClean="0"/>
              <a:t>standardization </a:t>
            </a:r>
            <a:r>
              <a:rPr lang="en-US" dirty="0"/>
              <a:t>of work processes, </a:t>
            </a:r>
            <a:endParaRPr lang="en-US" dirty="0" smtClean="0"/>
          </a:p>
          <a:p>
            <a:pPr lvl="1"/>
            <a:r>
              <a:rPr lang="en-US" dirty="0" smtClean="0"/>
              <a:t>standardization </a:t>
            </a:r>
            <a:r>
              <a:rPr lang="en-US" dirty="0"/>
              <a:t>of outputs and standardization of skills. </a:t>
            </a:r>
            <a:endParaRPr lang="en-US" dirty="0" smtClean="0"/>
          </a:p>
          <a:p>
            <a:r>
              <a:rPr lang="en-US" dirty="0" smtClean="0"/>
              <a:t>Accordingly</a:t>
            </a:r>
            <a:r>
              <a:rPr lang="en-US" dirty="0"/>
              <a:t>, it appears that the stability and effectiveness of organizations is based on notions of order, coherence and consistency (</a:t>
            </a:r>
            <a:r>
              <a:rPr lang="en-US" dirty="0" err="1"/>
              <a:t>Mintzberg</a:t>
            </a:r>
            <a:r>
              <a:rPr lang="en-US" dirty="0"/>
              <a:t>, 1979). </a:t>
            </a:r>
          </a:p>
          <a:p>
            <a:endParaRPr lang="en-US" dirty="0"/>
          </a:p>
        </p:txBody>
      </p:sp>
    </p:spTree>
    <p:extLst>
      <p:ext uri="{BB962C8B-B14F-4D97-AF65-F5344CB8AC3E}">
        <p14:creationId xmlns:p14="http://schemas.microsoft.com/office/powerpoint/2010/main" val="401910509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6192688"/>
          </a:xfrm>
        </p:spPr>
        <p:txBody>
          <a:bodyPr>
            <a:normAutofit fontScale="92500"/>
          </a:bodyPr>
          <a:lstStyle/>
          <a:p>
            <a:r>
              <a:rPr lang="en-US" dirty="0"/>
              <a:t>According to Woodman and Hardy (</a:t>
            </a:r>
            <a:r>
              <a:rPr lang="en-US" dirty="0" smtClean="0"/>
              <a:t>2001)</a:t>
            </a:r>
            <a:r>
              <a:rPr lang="en-US" dirty="0"/>
              <a:t>, the efficiency of an organization is directly associated with clear communication and role clarification: </a:t>
            </a:r>
            <a:endParaRPr lang="en-US" dirty="0" smtClean="0"/>
          </a:p>
          <a:p>
            <a:pPr lvl="1"/>
            <a:r>
              <a:rPr lang="en-US" dirty="0" smtClean="0"/>
              <a:t>‘</a:t>
            </a:r>
            <a:r>
              <a:rPr lang="en-US" dirty="0"/>
              <a:t>‘You can’t sort of be united and everyone striving for one goal when everyone seems to be sort of split into different directions so that no one knows what’s happening’’. </a:t>
            </a:r>
            <a:endParaRPr lang="en-US" dirty="0" smtClean="0"/>
          </a:p>
          <a:p>
            <a:r>
              <a:rPr lang="en-US" dirty="0" smtClean="0"/>
              <a:t>The higher </a:t>
            </a:r>
            <a:r>
              <a:rPr lang="en-US" dirty="0"/>
              <a:t>level of decision making and more written procedures were positively linked with a better and clearer communication process (</a:t>
            </a:r>
            <a:r>
              <a:rPr lang="en-US" dirty="0" err="1"/>
              <a:t>Wilkesmann</a:t>
            </a:r>
            <a:r>
              <a:rPr lang="en-US" dirty="0"/>
              <a:t> &amp; </a:t>
            </a:r>
            <a:r>
              <a:rPr lang="en-US" dirty="0" err="1"/>
              <a:t>Blutner</a:t>
            </a:r>
            <a:r>
              <a:rPr lang="en-US" dirty="0"/>
              <a:t>, 2002) and, consequently, </a:t>
            </a:r>
            <a:r>
              <a:rPr lang="en-US" dirty="0" smtClean="0"/>
              <a:t>an </a:t>
            </a:r>
            <a:r>
              <a:rPr lang="en-US" dirty="0"/>
              <a:t>increase in the organization’s effectiveness (Kimberly &amp; </a:t>
            </a:r>
            <a:r>
              <a:rPr lang="en-US" dirty="0" err="1"/>
              <a:t>Rottman</a:t>
            </a:r>
            <a:r>
              <a:rPr lang="en-US" dirty="0"/>
              <a:t>, 1987). </a:t>
            </a:r>
          </a:p>
          <a:p>
            <a:endParaRPr lang="en-US" dirty="0"/>
          </a:p>
          <a:p>
            <a:endParaRPr lang="en-US" dirty="0"/>
          </a:p>
        </p:txBody>
      </p:sp>
    </p:spTree>
    <p:extLst>
      <p:ext uri="{BB962C8B-B14F-4D97-AF65-F5344CB8AC3E}">
        <p14:creationId xmlns:p14="http://schemas.microsoft.com/office/powerpoint/2010/main" val="128409507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FA: A Charter for Quality </a:t>
            </a:r>
            <a:endParaRPr lang="en-US" dirty="0"/>
          </a:p>
        </p:txBody>
      </p:sp>
      <p:sp>
        <p:nvSpPr>
          <p:cNvPr id="3" name="Content Placeholder 2"/>
          <p:cNvSpPr>
            <a:spLocks noGrp="1"/>
          </p:cNvSpPr>
          <p:nvPr>
            <p:ph idx="1"/>
          </p:nvPr>
        </p:nvSpPr>
        <p:spPr/>
        <p:txBody>
          <a:bodyPr/>
          <a:lstStyle/>
          <a:p>
            <a:r>
              <a:rPr lang="en-US" dirty="0" smtClean="0"/>
              <a:t>The </a:t>
            </a:r>
            <a:r>
              <a:rPr lang="en-US" dirty="0"/>
              <a:t>Football Association (FA) Technical Department (1997) introduced the Football education for young players: ‘‘A charter for quality’’. In essence, the charter’s purpose was to provide a more structured approach to player development. </a:t>
            </a:r>
          </a:p>
          <a:p>
            <a:pPr marL="0" indent="0">
              <a:buNone/>
            </a:pPr>
            <a:endParaRPr lang="en-US" dirty="0"/>
          </a:p>
          <a:p>
            <a:endParaRPr lang="en-US" dirty="0"/>
          </a:p>
        </p:txBody>
      </p:sp>
    </p:spTree>
    <p:extLst>
      <p:ext uri="{BB962C8B-B14F-4D97-AF65-F5344CB8AC3E}">
        <p14:creationId xmlns:p14="http://schemas.microsoft.com/office/powerpoint/2010/main" val="1293485115"/>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721499"/>
          </a:xfrm>
        </p:spPr>
        <p:txBody>
          <a:bodyPr>
            <a:normAutofit fontScale="92500" lnSpcReduction="10000"/>
          </a:bodyPr>
          <a:lstStyle/>
          <a:p>
            <a:r>
              <a:rPr lang="en-US" dirty="0"/>
              <a:t>The charter for quality listed specific environmental and operational criteria that were considered essential for appropriate player </a:t>
            </a:r>
            <a:r>
              <a:rPr lang="en-US" dirty="0" smtClean="0"/>
              <a:t>development:</a:t>
            </a:r>
          </a:p>
          <a:p>
            <a:pPr lvl="1"/>
            <a:r>
              <a:rPr lang="en-US" dirty="0" smtClean="0"/>
              <a:t>facilities,</a:t>
            </a:r>
          </a:p>
          <a:p>
            <a:pPr lvl="1"/>
            <a:r>
              <a:rPr lang="en-US" dirty="0" smtClean="0"/>
              <a:t>staff</a:t>
            </a:r>
            <a:r>
              <a:rPr lang="en-US" dirty="0"/>
              <a:t>, </a:t>
            </a:r>
            <a:endParaRPr lang="en-US" dirty="0" smtClean="0"/>
          </a:p>
          <a:p>
            <a:pPr lvl="1"/>
            <a:r>
              <a:rPr lang="en-US" dirty="0" smtClean="0"/>
              <a:t>medical </a:t>
            </a:r>
            <a:r>
              <a:rPr lang="en-US" dirty="0"/>
              <a:t>provision</a:t>
            </a:r>
            <a:r>
              <a:rPr lang="en-US" dirty="0" smtClean="0"/>
              <a:t>,</a:t>
            </a:r>
          </a:p>
          <a:p>
            <a:pPr lvl="1"/>
            <a:r>
              <a:rPr lang="en-US" dirty="0" smtClean="0"/>
              <a:t>practice</a:t>
            </a:r>
            <a:r>
              <a:rPr lang="en-US" dirty="0"/>
              <a:t>, </a:t>
            </a:r>
            <a:endParaRPr lang="en-US" dirty="0" smtClean="0"/>
          </a:p>
          <a:p>
            <a:pPr lvl="1"/>
            <a:r>
              <a:rPr lang="en-US" dirty="0" smtClean="0"/>
              <a:t>legislation </a:t>
            </a:r>
          </a:p>
          <a:p>
            <a:r>
              <a:rPr lang="en-US" dirty="0" smtClean="0"/>
              <a:t>Specifically</a:t>
            </a:r>
            <a:r>
              <a:rPr lang="en-US" dirty="0"/>
              <a:t>, the FA was attempting to guarantee quality standards and equitable provision and opportunity amongst clubs. </a:t>
            </a:r>
          </a:p>
          <a:p>
            <a:endParaRPr lang="en-US" dirty="0"/>
          </a:p>
        </p:txBody>
      </p:sp>
    </p:spTree>
    <p:extLst>
      <p:ext uri="{BB962C8B-B14F-4D97-AF65-F5344CB8AC3E}">
        <p14:creationId xmlns:p14="http://schemas.microsoft.com/office/powerpoint/2010/main" val="330560028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Further Development </a:t>
            </a:r>
            <a:endParaRPr lang="en-US" dirty="0"/>
          </a:p>
        </p:txBody>
      </p:sp>
      <p:sp>
        <p:nvSpPr>
          <p:cNvPr id="3" name="Content Placeholder 2"/>
          <p:cNvSpPr>
            <a:spLocks noGrp="1"/>
          </p:cNvSpPr>
          <p:nvPr>
            <p:ph idx="1"/>
          </p:nvPr>
        </p:nvSpPr>
        <p:spPr/>
        <p:txBody>
          <a:bodyPr/>
          <a:lstStyle/>
          <a:p>
            <a:r>
              <a:rPr lang="en-US" dirty="0" smtClean="0"/>
              <a:t>Football </a:t>
            </a:r>
            <a:r>
              <a:rPr lang="en-US" dirty="0"/>
              <a:t>governing bodies have explored and implemented </a:t>
            </a:r>
            <a:r>
              <a:rPr lang="en-US" dirty="0" smtClean="0"/>
              <a:t>a </a:t>
            </a:r>
            <a:r>
              <a:rPr lang="en-US" dirty="0" err="1"/>
              <a:t>programme</a:t>
            </a:r>
            <a:r>
              <a:rPr lang="en-US" dirty="0"/>
              <a:t> </a:t>
            </a:r>
            <a:r>
              <a:rPr lang="en-US" dirty="0" smtClean="0"/>
              <a:t>called</a:t>
            </a:r>
            <a:r>
              <a:rPr lang="en-US" dirty="0" smtClean="0"/>
              <a:t>:</a:t>
            </a:r>
          </a:p>
          <a:p>
            <a:pPr marL="0" indent="0">
              <a:buNone/>
            </a:pPr>
            <a:endParaRPr lang="en-US" dirty="0" smtClean="0"/>
          </a:p>
          <a:p>
            <a:pPr lvl="1"/>
            <a:r>
              <a:rPr lang="en-US" dirty="0" smtClean="0"/>
              <a:t> </a:t>
            </a:r>
            <a:r>
              <a:rPr lang="en-US" dirty="0"/>
              <a:t>Foot Professional Academy Support System (PASS) (Van </a:t>
            </a:r>
            <a:r>
              <a:rPr lang="en-US" dirty="0" err="1"/>
              <a:t>Hoecke</a:t>
            </a:r>
            <a:r>
              <a:rPr lang="en-US" dirty="0"/>
              <a:t>, </a:t>
            </a:r>
            <a:r>
              <a:rPr lang="en-US" dirty="0" err="1"/>
              <a:t>Schoukens</a:t>
            </a:r>
            <a:r>
              <a:rPr lang="en-US" dirty="0"/>
              <a:t>, &amp; De Sutter, 2006; Van </a:t>
            </a:r>
            <a:r>
              <a:rPr lang="en-US" dirty="0" err="1"/>
              <a:t>Hoecke</a:t>
            </a:r>
            <a:r>
              <a:rPr lang="en-US" dirty="0"/>
              <a:t>, </a:t>
            </a:r>
            <a:r>
              <a:rPr lang="en-US" dirty="0" err="1"/>
              <a:t>Schoukens</a:t>
            </a:r>
            <a:r>
              <a:rPr lang="en-US" dirty="0"/>
              <a:t>, </a:t>
            </a:r>
            <a:r>
              <a:rPr lang="en-US" dirty="0" err="1"/>
              <a:t>Lochmann</a:t>
            </a:r>
            <a:r>
              <a:rPr lang="en-US" dirty="0"/>
              <a:t>, &amp; </a:t>
            </a:r>
            <a:r>
              <a:rPr lang="en-US" dirty="0" err="1"/>
              <a:t>Laudenklos</a:t>
            </a:r>
            <a:r>
              <a:rPr lang="en-US" dirty="0"/>
              <a:t>, 2008). </a:t>
            </a:r>
          </a:p>
          <a:p>
            <a:endParaRPr lang="en-US" dirty="0"/>
          </a:p>
        </p:txBody>
      </p:sp>
    </p:spTree>
    <p:extLst>
      <p:ext uri="{BB962C8B-B14F-4D97-AF65-F5344CB8AC3E}">
        <p14:creationId xmlns:p14="http://schemas.microsoft.com/office/powerpoint/2010/main" val="3158012472"/>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6264696"/>
          </a:xfrm>
        </p:spPr>
        <p:txBody>
          <a:bodyPr>
            <a:normAutofit/>
          </a:bodyPr>
          <a:lstStyle/>
          <a:p>
            <a:r>
              <a:rPr lang="en-US" dirty="0"/>
              <a:t>The principles of Foot </a:t>
            </a:r>
            <a:r>
              <a:rPr lang="en-US" dirty="0" smtClean="0"/>
              <a:t>PASS:</a:t>
            </a:r>
          </a:p>
          <a:p>
            <a:pPr lvl="1"/>
            <a:r>
              <a:rPr lang="en-US" dirty="0" smtClean="0"/>
              <a:t>strategic </a:t>
            </a:r>
            <a:r>
              <a:rPr lang="en-US" dirty="0"/>
              <a:t>planning</a:t>
            </a:r>
            <a:r>
              <a:rPr lang="en-US" dirty="0" smtClean="0"/>
              <a:t>, developing </a:t>
            </a:r>
            <a:r>
              <a:rPr lang="en-US" dirty="0"/>
              <a:t>and better preparing the different stakeholders in order to enhance the organization’s </a:t>
            </a:r>
            <a:r>
              <a:rPr lang="en-US" dirty="0" smtClean="0"/>
              <a:t>effectiveness.</a:t>
            </a:r>
          </a:p>
          <a:p>
            <a:endParaRPr lang="en-US" dirty="0" smtClean="0"/>
          </a:p>
          <a:p>
            <a:r>
              <a:rPr lang="en-US" dirty="0" smtClean="0"/>
              <a:t>Specifically</a:t>
            </a:r>
            <a:r>
              <a:rPr lang="en-US" dirty="0"/>
              <a:t>, Foot PASS looks to support the implementation of a quality management system within football clubs</a:t>
            </a:r>
            <a:r>
              <a:rPr lang="en-US" dirty="0" smtClean="0"/>
              <a:t>.</a:t>
            </a:r>
          </a:p>
          <a:p>
            <a:endParaRPr lang="en-US" dirty="0"/>
          </a:p>
        </p:txBody>
      </p:sp>
    </p:spTree>
    <p:extLst>
      <p:ext uri="{BB962C8B-B14F-4D97-AF65-F5344CB8AC3E}">
        <p14:creationId xmlns:p14="http://schemas.microsoft.com/office/powerpoint/2010/main" val="3836519733"/>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649491"/>
          </a:xfrm>
        </p:spPr>
        <p:txBody>
          <a:bodyPr>
            <a:normAutofit/>
          </a:bodyPr>
          <a:lstStyle/>
          <a:p>
            <a:r>
              <a:rPr lang="en-US" dirty="0" smtClean="0"/>
              <a:t>The </a:t>
            </a:r>
            <a:r>
              <a:rPr lang="en-US" dirty="0"/>
              <a:t>engagement of such a </a:t>
            </a:r>
            <a:r>
              <a:rPr lang="en-US" dirty="0" err="1"/>
              <a:t>programme</a:t>
            </a:r>
            <a:r>
              <a:rPr lang="en-US" dirty="0"/>
              <a:t> by the respective governing bodies suggests a willingness, and need, to emphasize and embrace the importance of a high quality youth academy in the development of home- grown talent, and the subsequent relevance for the club’s success in a very competitive environment (Van </a:t>
            </a:r>
            <a:r>
              <a:rPr lang="en-US" dirty="0" err="1"/>
              <a:t>Hoecke</a:t>
            </a:r>
            <a:r>
              <a:rPr lang="en-US" dirty="0"/>
              <a:t>, </a:t>
            </a:r>
            <a:r>
              <a:rPr lang="en-US" dirty="0" err="1"/>
              <a:t>Schoukens</a:t>
            </a:r>
            <a:r>
              <a:rPr lang="en-US" dirty="0"/>
              <a:t>, &amp; De Knop, 2007). </a:t>
            </a:r>
          </a:p>
          <a:p>
            <a:endParaRPr lang="en-US" dirty="0"/>
          </a:p>
        </p:txBody>
      </p:sp>
    </p:spTree>
    <p:extLst>
      <p:ext uri="{BB962C8B-B14F-4D97-AF65-F5344CB8AC3E}">
        <p14:creationId xmlns:p14="http://schemas.microsoft.com/office/powerpoint/2010/main" val="6452900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In </a:t>
            </a:r>
            <a:r>
              <a:rPr lang="en-US" dirty="0"/>
              <a:t>an effort to ensure the future (success) of German (Club) Football, the German Football Association (DFB) and Professional Football League (DFL) have decided to follow the Belgian and Finnish lead by introducing the quality and performance management system 'Foot PASS' </a:t>
            </a:r>
          </a:p>
          <a:p>
            <a:endParaRPr lang="en-US" dirty="0"/>
          </a:p>
        </p:txBody>
      </p:sp>
    </p:spTree>
    <p:extLst>
      <p:ext uri="{BB962C8B-B14F-4D97-AF65-F5344CB8AC3E}">
        <p14:creationId xmlns:p14="http://schemas.microsoft.com/office/powerpoint/2010/main" val="3492679490"/>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Study:</a:t>
            </a:r>
            <a:endParaRPr lang="en-US" dirty="0"/>
          </a:p>
        </p:txBody>
      </p:sp>
      <p:sp>
        <p:nvSpPr>
          <p:cNvPr id="3" name="Content Placeholder 2"/>
          <p:cNvSpPr>
            <a:spLocks noGrp="1"/>
          </p:cNvSpPr>
          <p:nvPr>
            <p:ph idx="1"/>
          </p:nvPr>
        </p:nvSpPr>
        <p:spPr/>
        <p:txBody>
          <a:bodyPr>
            <a:normAutofit fontScale="85000" lnSpcReduction="10000"/>
          </a:bodyPr>
          <a:lstStyle/>
          <a:p>
            <a:r>
              <a:rPr lang="en-US" dirty="0"/>
              <a:t>The results indicated that all the clubs presented similar formal structures, creating a sense that management practice and organizations were being </a:t>
            </a:r>
            <a:r>
              <a:rPr lang="en-US" dirty="0" smtClean="0"/>
              <a:t>homogenized (</a:t>
            </a:r>
            <a:r>
              <a:rPr lang="en-US" i="1" dirty="0" smtClean="0"/>
              <a:t>make uniform or similar</a:t>
            </a:r>
            <a:r>
              <a:rPr lang="en-US" dirty="0" smtClean="0"/>
              <a:t>). </a:t>
            </a:r>
            <a:endParaRPr lang="en-US" dirty="0" smtClean="0"/>
          </a:p>
          <a:p>
            <a:pPr marL="0" indent="0">
              <a:buNone/>
            </a:pPr>
            <a:endParaRPr lang="en-US" dirty="0"/>
          </a:p>
          <a:p>
            <a:r>
              <a:rPr lang="en-US" dirty="0" smtClean="0"/>
              <a:t>However</a:t>
            </a:r>
            <a:r>
              <a:rPr lang="en-US" dirty="0"/>
              <a:t>, despite the concerns over homogenized structures (and subsequently practice), it appears that there was no evidence of specific philosophies, structures and/or working </a:t>
            </a:r>
            <a:r>
              <a:rPr lang="en-US" dirty="0" smtClean="0"/>
              <a:t>mechanisms </a:t>
            </a:r>
            <a:r>
              <a:rPr lang="en-US" dirty="0"/>
              <a:t>towards youth development that were unique to any one particular country. </a:t>
            </a:r>
            <a:endParaRPr lang="en-US" dirty="0" smtClean="0"/>
          </a:p>
          <a:p>
            <a:pPr marL="0" indent="0">
              <a:buNone/>
            </a:pPr>
            <a:endParaRPr lang="en-US" dirty="0"/>
          </a:p>
          <a:p>
            <a:endParaRPr lang="en-US" dirty="0"/>
          </a:p>
        </p:txBody>
      </p:sp>
    </p:spTree>
    <p:extLst>
      <p:ext uri="{BB962C8B-B14F-4D97-AF65-F5344CB8AC3E}">
        <p14:creationId xmlns:p14="http://schemas.microsoft.com/office/powerpoint/2010/main" val="1551704831"/>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107179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85000" lnSpcReduction="10000"/>
          </a:bodyPr>
          <a:lstStyle/>
          <a:p>
            <a:r>
              <a:rPr lang="en-US" dirty="0"/>
              <a:t>E</a:t>
            </a:r>
            <a:r>
              <a:rPr lang="en-US" dirty="0" smtClean="0"/>
              <a:t>ven </a:t>
            </a:r>
            <a:r>
              <a:rPr lang="en-US" dirty="0"/>
              <a:t>within apparently similar organizational structures, it was possible to identify some differences within the organizational practices (e.g., the role and responsibility of the practitioners, the presence, function and operationalization of the reserves/B teams), the pragmatics of the </a:t>
            </a:r>
            <a:r>
              <a:rPr lang="en-US" dirty="0" smtClean="0"/>
              <a:t>transition from </a:t>
            </a:r>
            <a:r>
              <a:rPr lang="en-US" dirty="0"/>
              <a:t>youth to the professional environment, communication mechanisms (e.g., first team/youth environment), and the dominant presence of a more club orientation towards the development of young players (i.e., only in Sweden did they offer a more national orientation). </a:t>
            </a:r>
          </a:p>
          <a:p>
            <a:endParaRPr lang="en-US" dirty="0"/>
          </a:p>
        </p:txBody>
      </p:sp>
    </p:spTree>
    <p:extLst>
      <p:ext uri="{BB962C8B-B14F-4D97-AF65-F5344CB8AC3E}">
        <p14:creationId xmlns:p14="http://schemas.microsoft.com/office/powerpoint/2010/main" val="11712739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85000" lnSpcReduction="10000"/>
          </a:bodyPr>
          <a:lstStyle/>
          <a:p>
            <a:r>
              <a:rPr lang="en-US" dirty="0"/>
              <a:t>Despite the clubs’ formalized organizational structure, an apparent lack of communication exists between the first team and youth environments. </a:t>
            </a:r>
            <a:endParaRPr lang="en-US" dirty="0" smtClean="0"/>
          </a:p>
          <a:p>
            <a:pPr marL="0" indent="0">
              <a:buNone/>
            </a:pPr>
            <a:endParaRPr lang="en-US" dirty="0" smtClean="0"/>
          </a:p>
          <a:p>
            <a:r>
              <a:rPr lang="en-US" dirty="0" smtClean="0"/>
              <a:t>Typically</a:t>
            </a:r>
            <a:r>
              <a:rPr lang="en-US" dirty="0"/>
              <a:t>, the first team manager seems to operate aside from the youth development process of young players. However, at this stage, it was not possible to determine whether such a position was a consequence of the club’s organization and philosophies, or if it was a conscious decision by the first team manager himself. </a:t>
            </a:r>
            <a:endParaRPr lang="en-US" dirty="0" smtClean="0"/>
          </a:p>
          <a:p>
            <a:endParaRPr lang="en-US" dirty="0"/>
          </a:p>
        </p:txBody>
      </p:sp>
    </p:spTree>
    <p:extLst>
      <p:ext uri="{BB962C8B-B14F-4D97-AF65-F5344CB8AC3E}">
        <p14:creationId xmlns:p14="http://schemas.microsoft.com/office/powerpoint/2010/main" val="26969257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This apparent gap between the first team and the youth environments acts as an additional barrier to the player’s progression to the first team: ‘‘if the first team coach doesn’t have the minimal worry in watching the kids, he will never know what he might have there’’ </a:t>
            </a:r>
          </a:p>
          <a:p>
            <a:endParaRPr lang="en-US" dirty="0"/>
          </a:p>
        </p:txBody>
      </p:sp>
    </p:spTree>
    <p:extLst>
      <p:ext uri="{BB962C8B-B14F-4D97-AF65-F5344CB8AC3E}">
        <p14:creationId xmlns:p14="http://schemas.microsoft.com/office/powerpoint/2010/main" val="20980400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Elite Player Performance Plan 2011</a:t>
            </a:r>
            <a:endParaRPr lang="en-US" dirty="0"/>
          </a:p>
        </p:txBody>
      </p:sp>
      <p:sp>
        <p:nvSpPr>
          <p:cNvPr id="3" name="Content Placeholder 2"/>
          <p:cNvSpPr>
            <a:spLocks noGrp="1"/>
          </p:cNvSpPr>
          <p:nvPr>
            <p:ph idx="1"/>
          </p:nvPr>
        </p:nvSpPr>
        <p:spPr/>
        <p:txBody>
          <a:bodyPr/>
          <a:lstStyle/>
          <a:p>
            <a:r>
              <a:rPr lang="en-US" dirty="0"/>
              <a:t>It sets out in detail and in order, the processes and criteria necessary to ensure that professional football in England is empowered to create a world leading Academy System that serves to provide more and better Home Grown Players and increase the efficiency of Youth Development investment. </a:t>
            </a:r>
          </a:p>
          <a:p>
            <a:endParaRPr lang="en-US" dirty="0"/>
          </a:p>
        </p:txBody>
      </p:sp>
    </p:spTree>
    <p:extLst>
      <p:ext uri="{BB962C8B-B14F-4D97-AF65-F5344CB8AC3E}">
        <p14:creationId xmlns:p14="http://schemas.microsoft.com/office/powerpoint/2010/main" val="4654809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836712"/>
            <a:ext cx="8229600" cy="4997152"/>
          </a:xfrm>
        </p:spPr>
        <p:txBody>
          <a:bodyPr>
            <a:normAutofit fontScale="92500"/>
          </a:bodyPr>
          <a:lstStyle/>
          <a:p>
            <a:r>
              <a:rPr lang="en-US" dirty="0"/>
              <a:t>The EPPP is a long term plan which promotes the development of a world leading Academy System</a:t>
            </a:r>
            <a:r>
              <a:rPr lang="en-US" dirty="0" smtClean="0"/>
              <a:t>.</a:t>
            </a:r>
          </a:p>
          <a:p>
            <a:r>
              <a:rPr lang="en-US" dirty="0" smtClean="0"/>
              <a:t>It </a:t>
            </a:r>
            <a:r>
              <a:rPr lang="en-US" dirty="0"/>
              <a:t>aims to deliver an environment that promotes excellence, nurtures talent and systematically converts this talent into professional players capable of playing first team football at the club that develops them. </a:t>
            </a:r>
            <a:endParaRPr lang="en-US" dirty="0" smtClean="0"/>
          </a:p>
          <a:p>
            <a:r>
              <a:rPr lang="en-US" dirty="0" smtClean="0"/>
              <a:t>The </a:t>
            </a:r>
            <a:r>
              <a:rPr lang="en-US" dirty="0"/>
              <a:t>EPPP must promote technical excellence and ensure financial viability now and in the future. </a:t>
            </a:r>
          </a:p>
        </p:txBody>
      </p:sp>
    </p:spTree>
    <p:extLst>
      <p:ext uri="{BB962C8B-B14F-4D97-AF65-F5344CB8AC3E}">
        <p14:creationId xmlns:p14="http://schemas.microsoft.com/office/powerpoint/2010/main" val="30576094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EPPP – Six Fundamental Principles (Critical success factors) </a:t>
            </a:r>
            <a:br>
              <a:rPr lang="en-US" dirty="0"/>
            </a:br>
            <a:endParaRPr lang="en-US" dirty="0"/>
          </a:p>
        </p:txBody>
      </p:sp>
      <p:sp>
        <p:nvSpPr>
          <p:cNvPr id="3" name="Content Placeholder 2"/>
          <p:cNvSpPr>
            <a:spLocks noGrp="1"/>
          </p:cNvSpPr>
          <p:nvPr>
            <p:ph idx="1"/>
          </p:nvPr>
        </p:nvSpPr>
        <p:spPr>
          <a:xfrm>
            <a:off x="457200" y="1600200"/>
            <a:ext cx="8229600" cy="4997152"/>
          </a:xfrm>
        </p:spPr>
        <p:txBody>
          <a:bodyPr>
            <a:normAutofit fontScale="92500" lnSpcReduction="20000"/>
          </a:bodyPr>
          <a:lstStyle/>
          <a:p>
            <a:r>
              <a:rPr lang="en-US" dirty="0" smtClean="0"/>
              <a:t>Increase </a:t>
            </a:r>
            <a:r>
              <a:rPr lang="en-US" dirty="0"/>
              <a:t>the number and quality of Home Grown Players gaining professional contracts in the clubs and playing first team football at the highest level </a:t>
            </a:r>
          </a:p>
          <a:p>
            <a:r>
              <a:rPr lang="en-US" dirty="0"/>
              <a:t>Create more time for players to play and be coached </a:t>
            </a:r>
          </a:p>
          <a:p>
            <a:r>
              <a:rPr lang="en-US" dirty="0"/>
              <a:t>Improve coaching provision </a:t>
            </a:r>
          </a:p>
          <a:p>
            <a:r>
              <a:rPr lang="en-US" dirty="0"/>
              <a:t>Implement a system of effective measurement and quality assurance </a:t>
            </a:r>
          </a:p>
          <a:p>
            <a:r>
              <a:rPr lang="en-US" dirty="0"/>
              <a:t>Positively influence strategic investment into the Academy System demonstrating value for money </a:t>
            </a:r>
          </a:p>
          <a:p>
            <a:r>
              <a:rPr lang="en-US" dirty="0"/>
              <a:t>Seek to implement significant gains in every aspect of player development </a:t>
            </a:r>
            <a:endParaRPr lang="en-US" dirty="0">
              <a:effectLst/>
            </a:endParaRPr>
          </a:p>
        </p:txBody>
      </p:sp>
    </p:spTree>
    <p:extLst>
      <p:ext uri="{BB962C8B-B14F-4D97-AF65-F5344CB8AC3E}">
        <p14:creationId xmlns:p14="http://schemas.microsoft.com/office/powerpoint/2010/main" val="24613649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algn="ctr"/>
            <a:endParaRPr lang="en-US" dirty="0" smtClean="0"/>
          </a:p>
          <a:p>
            <a:pPr marL="0" indent="0" algn="ctr">
              <a:buNone/>
            </a:pPr>
            <a:endParaRPr lang="en-US" dirty="0"/>
          </a:p>
          <a:p>
            <a:pPr marL="0" indent="0" algn="ctr">
              <a:buNone/>
            </a:pPr>
            <a:r>
              <a:rPr lang="en-US" dirty="0" smtClean="0"/>
              <a:t>ECA Report on Youth Academies </a:t>
            </a:r>
            <a:endParaRPr lang="en-US" dirty="0"/>
          </a:p>
        </p:txBody>
      </p:sp>
    </p:spTree>
    <p:extLst>
      <p:ext uri="{BB962C8B-B14F-4D97-AF65-F5344CB8AC3E}">
        <p14:creationId xmlns:p14="http://schemas.microsoft.com/office/powerpoint/2010/main" val="26983515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143</TotalTime>
  <Words>1283</Words>
  <Application>Microsoft Macintosh PowerPoint</Application>
  <PresentationFormat>On-screen Show (4:3)</PresentationFormat>
  <Paragraphs>78</Paragraphs>
  <Slides>25</Slides>
  <Notes>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Academy Structure </vt:lpstr>
      <vt:lpstr>Task </vt:lpstr>
      <vt:lpstr>PowerPoint Presentation</vt:lpstr>
      <vt:lpstr>PowerPoint Presentation</vt:lpstr>
      <vt:lpstr>PowerPoint Presentation</vt:lpstr>
      <vt:lpstr>Cont..</vt:lpstr>
      <vt:lpstr>PowerPoint Presentation</vt:lpstr>
      <vt:lpstr>Paper:</vt:lpstr>
      <vt:lpstr>Cont..</vt:lpstr>
      <vt:lpstr>PowerPoint Presentation</vt:lpstr>
      <vt:lpstr>The FA: A Charter for Quality </vt:lpstr>
      <vt:lpstr>PowerPoint Presentation</vt:lpstr>
      <vt:lpstr>Further Development </vt:lpstr>
      <vt:lpstr>PowerPoint Presentation</vt:lpstr>
      <vt:lpstr>PowerPoint Presentation</vt:lpstr>
      <vt:lpstr>PowerPoint Presentation</vt:lpstr>
      <vt:lpstr>Study:</vt:lpstr>
      <vt:lpstr>PowerPoint Presentation</vt:lpstr>
      <vt:lpstr>PowerPoint Presentation</vt:lpstr>
      <vt:lpstr>PowerPoint Presentation</vt:lpstr>
      <vt:lpstr>PowerPoint Presentation</vt:lpstr>
      <vt:lpstr>Elite Player Performance Plan 2011</vt:lpstr>
      <vt:lpstr>PowerPoint Presentation</vt:lpstr>
      <vt:lpstr>The EPPP – Six Fundamental Principles (Critical success factors)  </vt:lpstr>
      <vt:lpstr>PowerPoint Presentation</vt:lpstr>
    </vt:vector>
  </TitlesOfParts>
  <Company>Gower College Swansea</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Prosser</dc:creator>
  <cp:lastModifiedBy>james prosser</cp:lastModifiedBy>
  <cp:revision>14</cp:revision>
  <dcterms:created xsi:type="dcterms:W3CDTF">2016-02-25T13:46:45Z</dcterms:created>
  <dcterms:modified xsi:type="dcterms:W3CDTF">2016-02-26T08:20:15Z</dcterms:modified>
</cp:coreProperties>
</file>