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EC4C0B5E-22C3-178E-31C6-DF7B3BDDABB0}">
          <p14:sldIdLst>
            <p14:sldId id="256"/>
            <p14:sldId id="257"/>
          </p14:sldIdLst>
        </p14:section>
        <p14:section name="Ageing population and needs" id="{04B23BCD-4D26-2C96-2D96-59F0368B0733}">
          <p14:sldIdLst>
            <p14:sldId id="258"/>
            <p14:sldId id="259"/>
            <p14:sldId id="260"/>
          </p14:sldIdLst>
        </p14:section>
        <p14:section name="Theories of ageing" id="{6E1C6173-D9C2-1563-338D-DDE43AEB20A0}">
          <p14:sldIdLst>
            <p14:sldId id="261"/>
            <p14:sldId id="262"/>
          </p14:sldIdLst>
        </p14:section>
        <p14:section name="Current care provision" id="{5E8626E6-7D96-EE86-9071-68066F870AB8}">
          <p14:sldIdLst>
            <p14:sldId id="263"/>
            <p14:sldId id="264"/>
            <p14:sldId id="265"/>
          </p14:sldIdLst>
        </p14:section>
        <p14:section name="Technological innovations" id="{2DD2EAAD-1F5C-C219-EB94-BE8AFAFAD132}">
          <p14:sldIdLst>
            <p14:sldId id="266"/>
            <p14:sldId id="267"/>
          </p14:sldIdLst>
        </p14:section>
        <p14:section name="Case study" id="{143E5F6C-A608-9F35-3170-ACD56CC1B40F}">
          <p14:sldIdLst>
            <p14:sldId id="268"/>
            <p14:sldId id="269"/>
            <p14:sldId id="270"/>
          </p14:sldIdLst>
        </p14:section>
        <p14:section name="Safeguarding and recommendations" id="{12C716CB-9FD3-BFD1-7361-18B26E5B06B1}">
          <p14:sldIdLst>
            <p14:sldId id="271"/>
            <p14:sldId id="272"/>
          </p14:sldIdLst>
        </p14:section>
        <p14:section name="Conclusion and references" id="{1C48879C-128C-E812-5EA5-5DBAADE919C6}">
          <p14:sldIdLst>
            <p14:sldId id="273"/>
            <p14:sldId id="274"/>
            <p14:sldId id="27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13DAEB-2CB3-C2E1-95D5-E450FA2571D9}" v="12" dt="2026-10-25T10:32:50.569"/>
    <p1510:client id="{B81006FE-D350-875B-AA38-C1138545147D}" v="14" dt="2026-10-25T10:59:17.991"/>
    <p1510:client id="{D9487245-C297-4788-90A9-AF7A0D2B882A}" v="30" dt="2026-10-25T14:24:39.6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128" d="100"/>
          <a:sy n="128" d="100"/>
        </p:scale>
        <p:origin x="162" y="1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ra Fadl (2208014)" userId="S::2208014@student.uwtsd.ac.uk::3aac125c-b3bf-44de-9468-3127b50e3605" providerId="AD" clId="Web-{B81006FE-D350-875B-AA38-C1138545147D}"/>
    <pc:docChg chg="addSld delSld modSld modSection">
      <pc:chgData name="Sarra Fadl (2208014)" userId="S::2208014@student.uwtsd.ac.uk::3aac125c-b3bf-44de-9468-3127b50e3605" providerId="AD" clId="Web-{B81006FE-D350-875B-AA38-C1138545147D}" dt="2026-10-25T10:59:17.991" v="13"/>
      <pc:docMkLst>
        <pc:docMk/>
      </pc:docMkLst>
      <pc:sldChg chg="addSp delSp modSp">
        <pc:chgData name="Sarra Fadl (2208014)" userId="S::2208014@student.uwtsd.ac.uk::3aac125c-b3bf-44de-9468-3127b50e3605" providerId="AD" clId="Web-{B81006FE-D350-875B-AA38-C1138545147D}" dt="2026-10-25T10:59:17.991" v="13"/>
        <pc:sldMkLst>
          <pc:docMk/>
          <pc:sldMk cId="0" sldId="256"/>
        </pc:sldMkLst>
        <pc:picChg chg="add del mod modCrop">
          <ac:chgData name="Sarra Fadl (2208014)" userId="S::2208014@student.uwtsd.ac.uk::3aac125c-b3bf-44de-9468-3127b50e3605" providerId="AD" clId="Web-{B81006FE-D350-875B-AA38-C1138545147D}" dt="2026-10-25T10:49:40.001" v="8"/>
          <ac:picMkLst>
            <pc:docMk/>
            <pc:sldMk cId="0" sldId="256"/>
            <ac:picMk id="6" creationId="{61BE22A3-0789-97C3-2B01-83B356AA0BDC}"/>
          </ac:picMkLst>
        </pc:picChg>
        <pc:picChg chg="add del mod">
          <ac:chgData name="Sarra Fadl (2208014)" userId="S::2208014@student.uwtsd.ac.uk::3aac125c-b3bf-44de-9468-3127b50e3605" providerId="AD" clId="Web-{B81006FE-D350-875B-AA38-C1138545147D}" dt="2026-10-25T10:59:17.991" v="13"/>
          <ac:picMkLst>
            <pc:docMk/>
            <pc:sldMk cId="0" sldId="256"/>
            <ac:picMk id="8" creationId="{989DD9E4-959F-12C2-89F4-8B39C613EABF}"/>
          </ac:picMkLst>
        </pc:picChg>
      </pc:sldChg>
      <pc:sldChg chg="new del">
        <pc:chgData name="Sarra Fadl (2208014)" userId="S::2208014@student.uwtsd.ac.uk::3aac125c-b3bf-44de-9468-3127b50e3605" providerId="AD" clId="Web-{B81006FE-D350-875B-AA38-C1138545147D}" dt="2026-10-25T10:46:31.245" v="1"/>
        <pc:sldMkLst>
          <pc:docMk/>
          <pc:sldMk cId="1060461666" sldId="276"/>
        </pc:sldMkLst>
      </pc:sldChg>
    </pc:docChg>
  </pc:docChgLst>
  <pc:docChgLst>
    <pc:chgData clId="Web-{7013DAEB-2CB3-C2E1-95D5-E450FA2571D9}"/>
    <pc:docChg chg="modSld">
      <pc:chgData name="" userId="" providerId="" clId="Web-{7013DAEB-2CB3-C2E1-95D5-E450FA2571D9}" dt="2026-10-25T10:30:23.689" v="0" actId="20577"/>
      <pc:docMkLst>
        <pc:docMk/>
      </pc:docMkLst>
      <pc:sldChg chg="modSp">
        <pc:chgData name="" userId="" providerId="" clId="Web-{7013DAEB-2CB3-C2E1-95D5-E450FA2571D9}" dt="2026-10-25T10:30:23.689" v="0" actId="20577"/>
        <pc:sldMkLst>
          <pc:docMk/>
          <pc:sldMk cId="0" sldId="256"/>
        </pc:sldMkLst>
        <pc:spChg chg="mod">
          <ac:chgData name="" userId="" providerId="" clId="Web-{7013DAEB-2CB3-C2E1-95D5-E450FA2571D9}" dt="2026-10-25T10:30:23.689" v="0" actId="20577"/>
          <ac:spMkLst>
            <pc:docMk/>
            <pc:sldMk cId="0" sldId="256"/>
            <ac:spMk id="3" creationId="{00000000-0000-0000-0000-000000000000}"/>
          </ac:spMkLst>
        </pc:spChg>
      </pc:sldChg>
    </pc:docChg>
  </pc:docChgLst>
  <pc:docChgLst>
    <pc:chgData name="Sarra Fadl (2208014)" userId="S::2208014@student.uwtsd.ac.uk::3aac125c-b3bf-44de-9468-3127b50e3605" providerId="AD" clId="Web-{7013DAEB-2CB3-C2E1-95D5-E450FA2571D9}"/>
    <pc:docChg chg="modSld">
      <pc:chgData name="Sarra Fadl (2208014)" userId="S::2208014@student.uwtsd.ac.uk::3aac125c-b3bf-44de-9468-3127b50e3605" providerId="AD" clId="Web-{7013DAEB-2CB3-C2E1-95D5-E450FA2571D9}" dt="2026-10-25T10:32:49.101" v="4" actId="20577"/>
      <pc:docMkLst>
        <pc:docMk/>
      </pc:docMkLst>
      <pc:sldChg chg="modSp">
        <pc:chgData name="Sarra Fadl (2208014)" userId="S::2208014@student.uwtsd.ac.uk::3aac125c-b3bf-44de-9468-3127b50e3605" providerId="AD" clId="Web-{7013DAEB-2CB3-C2E1-95D5-E450FA2571D9}" dt="2026-10-25T10:32:49.101" v="4" actId="20577"/>
        <pc:sldMkLst>
          <pc:docMk/>
          <pc:sldMk cId="0" sldId="256"/>
        </pc:sldMkLst>
        <pc:spChg chg="mod">
          <ac:chgData name="Sarra Fadl (2208014)" userId="S::2208014@student.uwtsd.ac.uk::3aac125c-b3bf-44de-9468-3127b50e3605" providerId="AD" clId="Web-{7013DAEB-2CB3-C2E1-95D5-E450FA2571D9}" dt="2026-10-25T10:32:18.053" v="0" actId="20577"/>
          <ac:spMkLst>
            <pc:docMk/>
            <pc:sldMk cId="0" sldId="256"/>
            <ac:spMk id="3" creationId="{00000000-0000-0000-0000-000000000000}"/>
          </ac:spMkLst>
        </pc:spChg>
        <pc:spChg chg="mod">
          <ac:chgData name="Sarra Fadl (2208014)" userId="S::2208014@student.uwtsd.ac.uk::3aac125c-b3bf-44de-9468-3127b50e3605" providerId="AD" clId="Web-{7013DAEB-2CB3-C2E1-95D5-E450FA2571D9}" dt="2026-10-25T10:32:49.101" v="4" actId="20577"/>
          <ac:spMkLst>
            <pc:docMk/>
            <pc:sldMk cId="0" sldId="256"/>
            <ac:spMk id="7" creationId="{C4D42092-CA73-C7AA-52E1-9A4458078095}"/>
          </ac:spMkLst>
        </pc:spChg>
      </pc:sldChg>
    </pc:docChg>
  </pc:docChgLst>
  <pc:docChgLst>
    <pc:chgData name="Sarra Fadl (2208014)" userId="3aac125c-b3bf-44de-9468-3127b50e3605" providerId="ADAL" clId="{BAA97EEC-3DCA-4C59-BB21-7A05D8F04771}"/>
    <pc:docChg chg="custSel modSld">
      <pc:chgData name="Sarra Fadl (2208014)" userId="3aac125c-b3bf-44de-9468-3127b50e3605" providerId="ADAL" clId="{BAA97EEC-3DCA-4C59-BB21-7A05D8F04771}" dt="2026-10-25T13:55:04.493" v="35"/>
      <pc:docMkLst>
        <pc:docMk/>
      </pc:docMkLst>
      <pc:sldChg chg="addSp delSp modSp mod modTransition delAnim modAnim">
        <pc:chgData name="Sarra Fadl (2208014)" userId="3aac125c-b3bf-44de-9468-3127b50e3605" providerId="ADAL" clId="{BAA97EEC-3DCA-4C59-BB21-7A05D8F04771}" dt="2026-10-25T13:25:54.289" v="16"/>
        <pc:sldMkLst>
          <pc:docMk/>
          <pc:sldMk cId="0" sldId="256"/>
        </pc:sldMkLst>
        <pc:picChg chg="add del mod">
          <ac:chgData name="Sarra Fadl (2208014)" userId="3aac125c-b3bf-44de-9468-3127b50e3605" providerId="ADAL" clId="{BAA97EEC-3DCA-4C59-BB21-7A05D8F04771}" dt="2026-10-25T13:09:23.499" v="2"/>
          <ac:picMkLst>
            <pc:docMk/>
            <pc:sldMk cId="0" sldId="256"/>
            <ac:picMk id="9" creationId="{13F3DD1E-E2F9-1AC9-8F82-8027A4DBA121}"/>
          </ac:picMkLst>
        </pc:picChg>
        <pc:picChg chg="add del mod ord">
          <ac:chgData name="Sarra Fadl (2208014)" userId="3aac125c-b3bf-44de-9468-3127b50e3605" providerId="ADAL" clId="{BAA97EEC-3DCA-4C59-BB21-7A05D8F04771}" dt="2026-10-25T13:09:31.827" v="3"/>
          <ac:picMkLst>
            <pc:docMk/>
            <pc:sldMk cId="0" sldId="256"/>
            <ac:picMk id="13" creationId="{9514F9AE-9ACD-41CE-E729-F68F35D50651}"/>
          </ac:picMkLst>
        </pc:picChg>
        <pc:picChg chg="add del mod">
          <ac:chgData name="Sarra Fadl (2208014)" userId="3aac125c-b3bf-44de-9468-3127b50e3605" providerId="ADAL" clId="{BAA97EEC-3DCA-4C59-BB21-7A05D8F04771}" dt="2026-10-25T13:13:25.565" v="5" actId="478"/>
          <ac:picMkLst>
            <pc:docMk/>
            <pc:sldMk cId="0" sldId="256"/>
            <ac:picMk id="14" creationId="{965D5336-CC1B-41AE-756E-6613D3581B92}"/>
          </ac:picMkLst>
        </pc:picChg>
        <pc:picChg chg="add del mod">
          <ac:chgData name="Sarra Fadl (2208014)" userId="3aac125c-b3bf-44de-9468-3127b50e3605" providerId="ADAL" clId="{BAA97EEC-3DCA-4C59-BB21-7A05D8F04771}" dt="2026-10-25T13:17:19.642" v="9"/>
          <ac:picMkLst>
            <pc:docMk/>
            <pc:sldMk cId="0" sldId="256"/>
            <ac:picMk id="25" creationId="{B9751ACE-FD12-3B53-FA5E-E3B57C83DEB4}"/>
          </ac:picMkLst>
        </pc:picChg>
        <pc:picChg chg="add del mod">
          <ac:chgData name="Sarra Fadl (2208014)" userId="3aac125c-b3bf-44de-9468-3127b50e3605" providerId="ADAL" clId="{BAA97EEC-3DCA-4C59-BB21-7A05D8F04771}" dt="2026-10-25T13:19:08.366" v="11"/>
          <ac:picMkLst>
            <pc:docMk/>
            <pc:sldMk cId="0" sldId="256"/>
            <ac:picMk id="26" creationId="{17D35FD5-8C14-F9B6-B8B6-19B5C9B2E438}"/>
          </ac:picMkLst>
        </pc:picChg>
        <pc:picChg chg="add del mod ord">
          <ac:chgData name="Sarra Fadl (2208014)" userId="3aac125c-b3bf-44de-9468-3127b50e3605" providerId="ADAL" clId="{BAA97EEC-3DCA-4C59-BB21-7A05D8F04771}" dt="2026-10-25T13:23:02.244" v="12"/>
          <ac:picMkLst>
            <pc:docMk/>
            <pc:sldMk cId="0" sldId="256"/>
            <ac:picMk id="31" creationId="{17F23D8E-D38C-E965-92B3-C2CB31B4B615}"/>
          </ac:picMkLst>
        </pc:picChg>
        <pc:picChg chg="add del mod">
          <ac:chgData name="Sarra Fadl (2208014)" userId="3aac125c-b3bf-44de-9468-3127b50e3605" providerId="ADAL" clId="{BAA97EEC-3DCA-4C59-BB21-7A05D8F04771}" dt="2026-10-25T13:24:58.731" v="15"/>
          <ac:picMkLst>
            <pc:docMk/>
            <pc:sldMk cId="0" sldId="256"/>
            <ac:picMk id="32" creationId="{06AF5C76-249B-D2A1-0B7C-1B8F388C48E1}"/>
          </ac:picMkLst>
        </pc:picChg>
        <pc:picChg chg="add del mod ord">
          <ac:chgData name="Sarra Fadl (2208014)" userId="3aac125c-b3bf-44de-9468-3127b50e3605" providerId="ADAL" clId="{BAA97EEC-3DCA-4C59-BB21-7A05D8F04771}" dt="2026-10-25T13:25:54.289" v="16"/>
          <ac:picMkLst>
            <pc:docMk/>
            <pc:sldMk cId="0" sldId="256"/>
            <ac:picMk id="35" creationId="{1AC34C4F-45BE-04CF-FDCA-4D1250E96C36}"/>
          </ac:picMkLst>
        </pc:picChg>
        <pc:picChg chg="add mod">
          <ac:chgData name="Sarra Fadl (2208014)" userId="3aac125c-b3bf-44de-9468-3127b50e3605" providerId="ADAL" clId="{BAA97EEC-3DCA-4C59-BB21-7A05D8F04771}" dt="2026-10-25T13:25:54.289" v="16"/>
          <ac:picMkLst>
            <pc:docMk/>
            <pc:sldMk cId="0" sldId="256"/>
            <ac:picMk id="36" creationId="{79475AC2-A61B-4C99-2EFF-D0DD720450B8}"/>
          </ac:picMkLst>
        </pc:picChg>
      </pc:sldChg>
      <pc:sldChg chg="addSp delSp modSp mod modTransition delAnim">
        <pc:chgData name="Sarra Fadl (2208014)" userId="3aac125c-b3bf-44de-9468-3127b50e3605" providerId="ADAL" clId="{BAA97EEC-3DCA-4C59-BB21-7A05D8F04771}" dt="2026-10-25T13:27:29.741" v="17"/>
        <pc:sldMkLst>
          <pc:docMk/>
          <pc:sldMk cId="0" sldId="257"/>
        </pc:sldMkLst>
        <pc:picChg chg="add del mod">
          <ac:chgData name="Sarra Fadl (2208014)" userId="3aac125c-b3bf-44de-9468-3127b50e3605" providerId="ADAL" clId="{BAA97EEC-3DCA-4C59-BB21-7A05D8F04771}" dt="2026-10-25T13:13:33.084" v="6" actId="478"/>
          <ac:picMkLst>
            <pc:docMk/>
            <pc:sldMk cId="0" sldId="257"/>
            <ac:picMk id="30" creationId="{CFDC509B-A852-2028-23AB-2CEA432B979C}"/>
          </ac:picMkLst>
        </pc:picChg>
        <pc:picChg chg="add del mod">
          <ac:chgData name="Sarra Fadl (2208014)" userId="3aac125c-b3bf-44de-9468-3127b50e3605" providerId="ADAL" clId="{BAA97EEC-3DCA-4C59-BB21-7A05D8F04771}" dt="2026-10-25T13:27:29.741" v="17"/>
          <ac:picMkLst>
            <pc:docMk/>
            <pc:sldMk cId="0" sldId="257"/>
            <ac:picMk id="38" creationId="{ADD20F3D-48CE-2726-025B-A0513C447FAF}"/>
          </ac:picMkLst>
        </pc:picChg>
        <pc:picChg chg="add mod">
          <ac:chgData name="Sarra Fadl (2208014)" userId="3aac125c-b3bf-44de-9468-3127b50e3605" providerId="ADAL" clId="{BAA97EEC-3DCA-4C59-BB21-7A05D8F04771}" dt="2026-10-25T13:27:29.741" v="17"/>
          <ac:picMkLst>
            <pc:docMk/>
            <pc:sldMk cId="0" sldId="257"/>
            <ac:picMk id="39" creationId="{321565F3-A5A3-AF8D-7A6D-428C0F6576B7}"/>
          </ac:picMkLst>
        </pc:picChg>
      </pc:sldChg>
      <pc:sldChg chg="addSp modSp modTransition">
        <pc:chgData name="Sarra Fadl (2208014)" userId="3aac125c-b3bf-44de-9468-3127b50e3605" providerId="ADAL" clId="{BAA97EEC-3DCA-4C59-BB21-7A05D8F04771}" dt="2026-10-25T13:28:45.231" v="18"/>
        <pc:sldMkLst>
          <pc:docMk/>
          <pc:sldMk cId="0" sldId="258"/>
        </pc:sldMkLst>
        <pc:picChg chg="add mod">
          <ac:chgData name="Sarra Fadl (2208014)" userId="3aac125c-b3bf-44de-9468-3127b50e3605" providerId="ADAL" clId="{BAA97EEC-3DCA-4C59-BB21-7A05D8F04771}" dt="2026-10-25T13:28:45.231" v="18"/>
          <ac:picMkLst>
            <pc:docMk/>
            <pc:sldMk cId="0" sldId="258"/>
            <ac:picMk id="14" creationId="{16FEC254-0755-2311-2DA3-7B2F9C467748}"/>
          </ac:picMkLst>
        </pc:picChg>
      </pc:sldChg>
      <pc:sldChg chg="addSp modSp modTransition">
        <pc:chgData name="Sarra Fadl (2208014)" userId="3aac125c-b3bf-44de-9468-3127b50e3605" providerId="ADAL" clId="{BAA97EEC-3DCA-4C59-BB21-7A05D8F04771}" dt="2026-10-25T13:30:16.573" v="19"/>
        <pc:sldMkLst>
          <pc:docMk/>
          <pc:sldMk cId="0" sldId="259"/>
        </pc:sldMkLst>
        <pc:picChg chg="add mod">
          <ac:chgData name="Sarra Fadl (2208014)" userId="3aac125c-b3bf-44de-9468-3127b50e3605" providerId="ADAL" clId="{BAA97EEC-3DCA-4C59-BB21-7A05D8F04771}" dt="2026-10-25T13:30:16.573" v="19"/>
          <ac:picMkLst>
            <pc:docMk/>
            <pc:sldMk cId="0" sldId="259"/>
            <ac:picMk id="7" creationId="{0D72E47A-C168-2161-7965-33E20D65DB1E}"/>
          </ac:picMkLst>
        </pc:picChg>
      </pc:sldChg>
      <pc:sldChg chg="addSp modSp modTransition">
        <pc:chgData name="Sarra Fadl (2208014)" userId="3aac125c-b3bf-44de-9468-3127b50e3605" providerId="ADAL" clId="{BAA97EEC-3DCA-4C59-BB21-7A05D8F04771}" dt="2026-10-25T13:31:15.961" v="20"/>
        <pc:sldMkLst>
          <pc:docMk/>
          <pc:sldMk cId="0" sldId="260"/>
        </pc:sldMkLst>
        <pc:picChg chg="add mod">
          <ac:chgData name="Sarra Fadl (2208014)" userId="3aac125c-b3bf-44de-9468-3127b50e3605" providerId="ADAL" clId="{BAA97EEC-3DCA-4C59-BB21-7A05D8F04771}" dt="2026-10-25T13:31:15.961" v="20"/>
          <ac:picMkLst>
            <pc:docMk/>
            <pc:sldMk cId="0" sldId="260"/>
            <ac:picMk id="7" creationId="{AD1CF70A-4E29-C6B4-B0DC-290E077B6FA6}"/>
          </ac:picMkLst>
        </pc:picChg>
      </pc:sldChg>
      <pc:sldChg chg="addSp modSp modTransition">
        <pc:chgData name="Sarra Fadl (2208014)" userId="3aac125c-b3bf-44de-9468-3127b50e3605" providerId="ADAL" clId="{BAA97EEC-3DCA-4C59-BB21-7A05D8F04771}" dt="2026-10-25T13:33:42.618" v="21"/>
        <pc:sldMkLst>
          <pc:docMk/>
          <pc:sldMk cId="0" sldId="261"/>
        </pc:sldMkLst>
        <pc:picChg chg="add mod">
          <ac:chgData name="Sarra Fadl (2208014)" userId="3aac125c-b3bf-44de-9468-3127b50e3605" providerId="ADAL" clId="{BAA97EEC-3DCA-4C59-BB21-7A05D8F04771}" dt="2026-10-25T13:33:42.618" v="21"/>
          <ac:picMkLst>
            <pc:docMk/>
            <pc:sldMk cId="0" sldId="261"/>
            <ac:picMk id="13" creationId="{AED50D7A-A115-FF49-08CE-79D62A2657CB}"/>
          </ac:picMkLst>
        </pc:picChg>
      </pc:sldChg>
      <pc:sldChg chg="addSp modSp modTransition">
        <pc:chgData name="Sarra Fadl (2208014)" userId="3aac125c-b3bf-44de-9468-3127b50e3605" providerId="ADAL" clId="{BAA97EEC-3DCA-4C59-BB21-7A05D8F04771}" dt="2026-10-25T13:33:42.618" v="21"/>
        <pc:sldMkLst>
          <pc:docMk/>
          <pc:sldMk cId="0" sldId="262"/>
        </pc:sldMkLst>
        <pc:picChg chg="add mod">
          <ac:chgData name="Sarra Fadl (2208014)" userId="3aac125c-b3bf-44de-9468-3127b50e3605" providerId="ADAL" clId="{BAA97EEC-3DCA-4C59-BB21-7A05D8F04771}" dt="2026-10-25T13:33:42.618" v="21"/>
          <ac:picMkLst>
            <pc:docMk/>
            <pc:sldMk cId="0" sldId="262"/>
            <ac:picMk id="6" creationId="{19D4D915-E55A-6A60-46C3-D01D71C71BDB}"/>
          </ac:picMkLst>
        </pc:picChg>
      </pc:sldChg>
      <pc:sldChg chg="addSp delSp modSp mod modTransition modAnim">
        <pc:chgData name="Sarra Fadl (2208014)" userId="3aac125c-b3bf-44de-9468-3127b50e3605" providerId="ADAL" clId="{BAA97EEC-3DCA-4C59-BB21-7A05D8F04771}" dt="2026-10-25T13:38:43.469" v="24"/>
        <pc:sldMkLst>
          <pc:docMk/>
          <pc:sldMk cId="0" sldId="263"/>
        </pc:sldMkLst>
        <pc:picChg chg="add del mod">
          <ac:chgData name="Sarra Fadl (2208014)" userId="3aac125c-b3bf-44de-9468-3127b50e3605" providerId="ADAL" clId="{BAA97EEC-3DCA-4C59-BB21-7A05D8F04771}" dt="2026-10-25T13:36:50.937" v="23"/>
          <ac:picMkLst>
            <pc:docMk/>
            <pc:sldMk cId="0" sldId="263"/>
            <ac:picMk id="7" creationId="{8A266AAC-11BF-89D2-0E7C-7A03975BD02F}"/>
          </ac:picMkLst>
        </pc:picChg>
        <pc:picChg chg="add del mod ord">
          <ac:chgData name="Sarra Fadl (2208014)" userId="3aac125c-b3bf-44de-9468-3127b50e3605" providerId="ADAL" clId="{BAA97EEC-3DCA-4C59-BB21-7A05D8F04771}" dt="2026-10-25T13:38:43.469" v="24"/>
          <ac:picMkLst>
            <pc:docMk/>
            <pc:sldMk cId="0" sldId="263"/>
            <ac:picMk id="22" creationId="{538FCE37-C83B-8574-ABA7-59D0863C3AF5}"/>
          </ac:picMkLst>
        </pc:picChg>
        <pc:picChg chg="add mod">
          <ac:chgData name="Sarra Fadl (2208014)" userId="3aac125c-b3bf-44de-9468-3127b50e3605" providerId="ADAL" clId="{BAA97EEC-3DCA-4C59-BB21-7A05D8F04771}" dt="2026-10-25T13:38:43.469" v="24"/>
          <ac:picMkLst>
            <pc:docMk/>
            <pc:sldMk cId="0" sldId="263"/>
            <ac:picMk id="27" creationId="{BF4E8003-3010-B314-B7C0-82D98D07A281}"/>
          </ac:picMkLst>
        </pc:picChg>
      </pc:sldChg>
      <pc:sldChg chg="addSp modSp modTransition">
        <pc:chgData name="Sarra Fadl (2208014)" userId="3aac125c-b3bf-44de-9468-3127b50e3605" providerId="ADAL" clId="{BAA97EEC-3DCA-4C59-BB21-7A05D8F04771}" dt="2026-10-25T13:40:40.209" v="25"/>
        <pc:sldMkLst>
          <pc:docMk/>
          <pc:sldMk cId="0" sldId="264"/>
        </pc:sldMkLst>
        <pc:picChg chg="add mod">
          <ac:chgData name="Sarra Fadl (2208014)" userId="3aac125c-b3bf-44de-9468-3127b50e3605" providerId="ADAL" clId="{BAA97EEC-3DCA-4C59-BB21-7A05D8F04771}" dt="2026-10-25T13:40:40.209" v="25"/>
          <ac:picMkLst>
            <pc:docMk/>
            <pc:sldMk cId="0" sldId="264"/>
            <ac:picMk id="11" creationId="{C8E4D86A-8114-2784-43B0-B3F19A5E0BD4}"/>
          </ac:picMkLst>
        </pc:picChg>
      </pc:sldChg>
      <pc:sldChg chg="addSp modSp modTransition">
        <pc:chgData name="Sarra Fadl (2208014)" userId="3aac125c-b3bf-44de-9468-3127b50e3605" providerId="ADAL" clId="{BAA97EEC-3DCA-4C59-BB21-7A05D8F04771}" dt="2026-10-25T13:42:31.344" v="26"/>
        <pc:sldMkLst>
          <pc:docMk/>
          <pc:sldMk cId="0" sldId="265"/>
        </pc:sldMkLst>
        <pc:picChg chg="add mod">
          <ac:chgData name="Sarra Fadl (2208014)" userId="3aac125c-b3bf-44de-9468-3127b50e3605" providerId="ADAL" clId="{BAA97EEC-3DCA-4C59-BB21-7A05D8F04771}" dt="2026-10-25T13:42:31.344" v="26"/>
          <ac:picMkLst>
            <pc:docMk/>
            <pc:sldMk cId="0" sldId="265"/>
            <ac:picMk id="20" creationId="{78DE837F-68C2-DF73-CA05-563EA6DB86C7}"/>
          </ac:picMkLst>
        </pc:picChg>
      </pc:sldChg>
      <pc:sldChg chg="addSp modSp modTransition">
        <pc:chgData name="Sarra Fadl (2208014)" userId="3aac125c-b3bf-44de-9468-3127b50e3605" providerId="ADAL" clId="{BAA97EEC-3DCA-4C59-BB21-7A05D8F04771}" dt="2026-10-25T13:44:16.994" v="27"/>
        <pc:sldMkLst>
          <pc:docMk/>
          <pc:sldMk cId="0" sldId="266"/>
        </pc:sldMkLst>
        <pc:picChg chg="add mod">
          <ac:chgData name="Sarra Fadl (2208014)" userId="3aac125c-b3bf-44de-9468-3127b50e3605" providerId="ADAL" clId="{BAA97EEC-3DCA-4C59-BB21-7A05D8F04771}" dt="2026-10-25T13:44:16.994" v="27"/>
          <ac:picMkLst>
            <pc:docMk/>
            <pc:sldMk cId="0" sldId="266"/>
            <ac:picMk id="11" creationId="{C6D9570C-5E81-2BF2-D041-98C31003157E}"/>
          </ac:picMkLst>
        </pc:picChg>
      </pc:sldChg>
      <pc:sldChg chg="addSp modSp modTransition">
        <pc:chgData name="Sarra Fadl (2208014)" userId="3aac125c-b3bf-44de-9468-3127b50e3605" providerId="ADAL" clId="{BAA97EEC-3DCA-4C59-BB21-7A05D8F04771}" dt="2026-10-25T13:46:00.528" v="28"/>
        <pc:sldMkLst>
          <pc:docMk/>
          <pc:sldMk cId="0" sldId="267"/>
        </pc:sldMkLst>
        <pc:picChg chg="add mod">
          <ac:chgData name="Sarra Fadl (2208014)" userId="3aac125c-b3bf-44de-9468-3127b50e3605" providerId="ADAL" clId="{BAA97EEC-3DCA-4C59-BB21-7A05D8F04771}" dt="2026-10-25T13:46:00.528" v="28"/>
          <ac:picMkLst>
            <pc:docMk/>
            <pc:sldMk cId="0" sldId="267"/>
            <ac:picMk id="7" creationId="{0FFB8FF4-7916-A2A6-556E-2AA5A8E7715A}"/>
          </ac:picMkLst>
        </pc:picChg>
      </pc:sldChg>
      <pc:sldChg chg="addSp modSp modTransition">
        <pc:chgData name="Sarra Fadl (2208014)" userId="3aac125c-b3bf-44de-9468-3127b50e3605" providerId="ADAL" clId="{BAA97EEC-3DCA-4C59-BB21-7A05D8F04771}" dt="2026-10-25T13:47:28.024" v="29"/>
        <pc:sldMkLst>
          <pc:docMk/>
          <pc:sldMk cId="0" sldId="268"/>
        </pc:sldMkLst>
        <pc:picChg chg="add mod">
          <ac:chgData name="Sarra Fadl (2208014)" userId="3aac125c-b3bf-44de-9468-3127b50e3605" providerId="ADAL" clId="{BAA97EEC-3DCA-4C59-BB21-7A05D8F04771}" dt="2026-10-25T13:47:28.024" v="29"/>
          <ac:picMkLst>
            <pc:docMk/>
            <pc:sldMk cId="0" sldId="268"/>
            <ac:picMk id="24" creationId="{425CE349-4C83-7D73-2452-C395A288D8F7}"/>
          </ac:picMkLst>
        </pc:picChg>
      </pc:sldChg>
      <pc:sldChg chg="addSp modSp modTransition">
        <pc:chgData name="Sarra Fadl (2208014)" userId="3aac125c-b3bf-44de-9468-3127b50e3605" providerId="ADAL" clId="{BAA97EEC-3DCA-4C59-BB21-7A05D8F04771}" dt="2026-10-25T13:48:53.987" v="30"/>
        <pc:sldMkLst>
          <pc:docMk/>
          <pc:sldMk cId="0" sldId="269"/>
        </pc:sldMkLst>
        <pc:picChg chg="add mod">
          <ac:chgData name="Sarra Fadl (2208014)" userId="3aac125c-b3bf-44de-9468-3127b50e3605" providerId="ADAL" clId="{BAA97EEC-3DCA-4C59-BB21-7A05D8F04771}" dt="2026-10-25T13:48:53.987" v="30"/>
          <ac:picMkLst>
            <pc:docMk/>
            <pc:sldMk cId="0" sldId="269"/>
            <ac:picMk id="12" creationId="{C1FEF6CE-0EAC-5BED-2402-7EE1FC9AD5C6}"/>
          </ac:picMkLst>
        </pc:picChg>
      </pc:sldChg>
      <pc:sldChg chg="addSp modSp modTransition">
        <pc:chgData name="Sarra Fadl (2208014)" userId="3aac125c-b3bf-44de-9468-3127b50e3605" providerId="ADAL" clId="{BAA97EEC-3DCA-4C59-BB21-7A05D8F04771}" dt="2026-10-25T13:50:04.956" v="31"/>
        <pc:sldMkLst>
          <pc:docMk/>
          <pc:sldMk cId="0" sldId="270"/>
        </pc:sldMkLst>
        <pc:picChg chg="add mod">
          <ac:chgData name="Sarra Fadl (2208014)" userId="3aac125c-b3bf-44de-9468-3127b50e3605" providerId="ADAL" clId="{BAA97EEC-3DCA-4C59-BB21-7A05D8F04771}" dt="2026-10-25T13:50:04.956" v="31"/>
          <ac:picMkLst>
            <pc:docMk/>
            <pc:sldMk cId="0" sldId="270"/>
            <ac:picMk id="11" creationId="{79918FB5-5491-80F4-A7F2-7BBB37554486}"/>
          </ac:picMkLst>
        </pc:picChg>
      </pc:sldChg>
      <pc:sldChg chg="addSp modSp modTransition">
        <pc:chgData name="Sarra Fadl (2208014)" userId="3aac125c-b3bf-44de-9468-3127b50e3605" providerId="ADAL" clId="{BAA97EEC-3DCA-4C59-BB21-7A05D8F04771}" dt="2026-10-25T13:51:40.691" v="32"/>
        <pc:sldMkLst>
          <pc:docMk/>
          <pc:sldMk cId="0" sldId="271"/>
        </pc:sldMkLst>
        <pc:picChg chg="add mod">
          <ac:chgData name="Sarra Fadl (2208014)" userId="3aac125c-b3bf-44de-9468-3127b50e3605" providerId="ADAL" clId="{BAA97EEC-3DCA-4C59-BB21-7A05D8F04771}" dt="2026-10-25T13:51:40.691" v="32"/>
          <ac:picMkLst>
            <pc:docMk/>
            <pc:sldMk cId="0" sldId="271"/>
            <ac:picMk id="17" creationId="{58862B51-9DE0-A702-D32C-04E5C1EF8328}"/>
          </ac:picMkLst>
        </pc:picChg>
      </pc:sldChg>
      <pc:sldChg chg="addSp modSp modTransition">
        <pc:chgData name="Sarra Fadl (2208014)" userId="3aac125c-b3bf-44de-9468-3127b50e3605" providerId="ADAL" clId="{BAA97EEC-3DCA-4C59-BB21-7A05D8F04771}" dt="2026-10-25T13:53:18.327" v="33"/>
        <pc:sldMkLst>
          <pc:docMk/>
          <pc:sldMk cId="0" sldId="272"/>
        </pc:sldMkLst>
        <pc:picChg chg="add mod">
          <ac:chgData name="Sarra Fadl (2208014)" userId="3aac125c-b3bf-44de-9468-3127b50e3605" providerId="ADAL" clId="{BAA97EEC-3DCA-4C59-BB21-7A05D8F04771}" dt="2026-10-25T13:53:18.327" v="33"/>
          <ac:picMkLst>
            <pc:docMk/>
            <pc:sldMk cId="0" sldId="272"/>
            <ac:picMk id="21" creationId="{E9E815FA-6706-DA27-348D-751A2F45768B}"/>
          </ac:picMkLst>
        </pc:picChg>
      </pc:sldChg>
      <pc:sldChg chg="addSp modSp modTransition">
        <pc:chgData name="Sarra Fadl (2208014)" userId="3aac125c-b3bf-44de-9468-3127b50e3605" providerId="ADAL" clId="{BAA97EEC-3DCA-4C59-BB21-7A05D8F04771}" dt="2026-10-25T13:54:29.291" v="34"/>
        <pc:sldMkLst>
          <pc:docMk/>
          <pc:sldMk cId="0" sldId="273"/>
        </pc:sldMkLst>
        <pc:picChg chg="add mod">
          <ac:chgData name="Sarra Fadl (2208014)" userId="3aac125c-b3bf-44de-9468-3127b50e3605" providerId="ADAL" clId="{BAA97EEC-3DCA-4C59-BB21-7A05D8F04771}" dt="2026-10-25T13:54:29.291" v="34"/>
          <ac:picMkLst>
            <pc:docMk/>
            <pc:sldMk cId="0" sldId="273"/>
            <ac:picMk id="9" creationId="{D1FE3C54-0D45-FFD3-143F-D4DF6F1DD506}"/>
          </ac:picMkLst>
        </pc:picChg>
      </pc:sldChg>
      <pc:sldChg chg="addSp modSp modTransition">
        <pc:chgData name="Sarra Fadl (2208014)" userId="3aac125c-b3bf-44de-9468-3127b50e3605" providerId="ADAL" clId="{BAA97EEC-3DCA-4C59-BB21-7A05D8F04771}" dt="2026-10-25T13:55:04.493" v="35"/>
        <pc:sldMkLst>
          <pc:docMk/>
          <pc:sldMk cId="0" sldId="274"/>
        </pc:sldMkLst>
        <pc:picChg chg="add mod">
          <ac:chgData name="Sarra Fadl (2208014)" userId="3aac125c-b3bf-44de-9468-3127b50e3605" providerId="ADAL" clId="{BAA97EEC-3DCA-4C59-BB21-7A05D8F04771}" dt="2026-10-25T13:55:04.493" v="35"/>
          <ac:picMkLst>
            <pc:docMk/>
            <pc:sldMk cId="0" sldId="274"/>
            <ac:picMk id="8" creationId="{7A6415BE-7E4D-2B23-2F4F-DD0A8AD235FC}"/>
          </ac:picMkLst>
        </pc:picChg>
      </pc:sldChg>
      <pc:sldChg chg="modTransition">
        <pc:chgData name="Sarra Fadl (2208014)" userId="3aac125c-b3bf-44de-9468-3127b50e3605" providerId="ADAL" clId="{BAA97EEC-3DCA-4C59-BB21-7A05D8F04771}" dt="2026-10-25T13:24:58.731" v="15"/>
        <pc:sldMkLst>
          <pc:docMk/>
          <pc:sldMk cId="0" sldId="275"/>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400" b="0" i="0" u="none" strike="noStrike">
                <a:solidFill>
                  <a:srgbClr val="0F4C5C"/>
                </a:solidFill>
                <a:latin typeface="+mn-lt"/>
              </a:defRPr>
            </a:pPr>
            <a:r>
              <a:rPr lang="en-GB" sz="1400" b="0" i="0" u="none" strike="noStrike">
                <a:solidFill>
                  <a:srgbClr val="0F4C5C"/>
                </a:solidFill>
                <a:latin typeface="+mn-lt"/>
              </a:rPr>
              <a:t>UK population aged 65+ (millions)</a:t>
            </a:r>
          </a:p>
        </c:rich>
      </c:tx>
      <c:overlay val="0"/>
    </c:title>
    <c:autoTitleDeleted val="0"/>
    <c:plotArea>
      <c:layout/>
      <c:barChart>
        <c:barDir val="col"/>
        <c:grouping val="clustered"/>
        <c:varyColors val="0"/>
        <c:ser>
          <c:idx val="0"/>
          <c:order val="0"/>
          <c:tx>
            <c:strRef>
              <c:f>Sheet1!$B$1</c:f>
              <c:strCache>
                <c:ptCount val="1"/>
                <c:pt idx="0">
                  <c:v>People aged 65+ (millions)</c:v>
                </c:pt>
              </c:strCache>
            </c:strRef>
          </c:tx>
          <c:spPr>
            <a:solidFill>
              <a:srgbClr val="8A9A9E"/>
            </a:solidFill>
            <a:effectLst/>
          </c:spPr>
          <c:invertIfNegative val="0"/>
          <c:dPt>
            <c:idx val="0"/>
            <c:invertIfNegative val="0"/>
            <c:bubble3D val="0"/>
            <c:extLst>
              <c:ext xmlns:c16="http://schemas.microsoft.com/office/drawing/2014/chart" uri="{C3380CC4-5D6E-409C-BE32-E72D297353CC}">
                <c16:uniqueId val="{00000000-799D-4DAA-BCD6-5FCC86D345A4}"/>
              </c:ext>
            </c:extLst>
          </c:dPt>
          <c:dPt>
            <c:idx val="1"/>
            <c:invertIfNegative val="0"/>
            <c:bubble3D val="0"/>
            <c:spPr>
              <a:solidFill>
                <a:srgbClr val="1D7A8C"/>
              </a:solidFill>
              <a:effectLst/>
            </c:spPr>
            <c:extLst>
              <c:ext xmlns:c16="http://schemas.microsoft.com/office/drawing/2014/chart" uri="{C3380CC4-5D6E-409C-BE32-E72D297353CC}">
                <c16:uniqueId val="{00000002-799D-4DAA-BCD6-5FCC86D345A4}"/>
              </c:ext>
            </c:extLst>
          </c:dPt>
          <c:dPt>
            <c:idx val="2"/>
            <c:invertIfNegative val="0"/>
            <c:bubble3D val="0"/>
            <c:spPr>
              <a:solidFill>
                <a:srgbClr val="F2A541"/>
              </a:solidFill>
              <a:effectLst/>
            </c:spPr>
            <c:extLst>
              <c:ext xmlns:c16="http://schemas.microsoft.com/office/drawing/2014/chart" uri="{C3380CC4-5D6E-409C-BE32-E72D297353CC}">
                <c16:uniqueId val="{00000004-799D-4DAA-BCD6-5FCC86D345A4}"/>
              </c:ext>
            </c:extLst>
          </c:dPt>
          <c:dLbls>
            <c:numFmt formatCode="0.0" sourceLinked="0"/>
            <c:spPr>
              <a:noFill/>
              <a:ln>
                <a:noFill/>
              </a:ln>
              <a:effectLst/>
            </c:spPr>
            <c:txPr>
              <a:bodyPr/>
              <a:lstStyle/>
              <a:p>
                <a:pPr>
                  <a:defRPr sz="1400" b="0" i="0" u="none" strike="noStrike">
                    <a:solidFill>
                      <a:srgbClr val="1B2A2F"/>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1972</c:v>
                </c:pt>
                <c:pt idx="1">
                  <c:v>2022</c:v>
                </c:pt>
                <c:pt idx="2">
                  <c:v>2072 (projected)</c:v>
                </c:pt>
              </c:strCache>
            </c:strRef>
          </c:cat>
          <c:val>
            <c:numRef>
              <c:f>Sheet1!$B$2:$B$4</c:f>
              <c:numCache>
                <c:formatCode>General</c:formatCode>
                <c:ptCount val="3"/>
                <c:pt idx="0">
                  <c:v>7.5</c:v>
                </c:pt>
                <c:pt idx="1">
                  <c:v>12.7</c:v>
                </c:pt>
                <c:pt idx="2">
                  <c:v>22.1</c:v>
                </c:pt>
              </c:numCache>
            </c:numRef>
          </c:val>
          <c:extLst>
            <c:ext xmlns:c16="http://schemas.microsoft.com/office/drawing/2014/chart" uri="{C3380CC4-5D6E-409C-BE32-E72D297353CC}">
              <c16:uniqueId val="{00000000-19E6-E148-8035-3AA7ABB887DA}"/>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1B2A2F"/>
                </a:solidFill>
                <a:latin typeface="+mn-lt"/>
              </a:defRPr>
            </a:pPr>
            <a:endParaRPr lang="en-US"/>
          </a:p>
        </c:txPr>
        <c:crossAx val="2094734552"/>
        <c:crosses val="autoZero"/>
        <c:auto val="1"/>
        <c:lblAlgn val="ctr"/>
        <c:lblOffset val="100"/>
        <c:noMultiLvlLbl val="1"/>
      </c:catAx>
      <c:valAx>
        <c:axId val="2094734552"/>
        <c:scaling>
          <c:orientation val="minMax"/>
          <c:max val="25"/>
          <c:min val="0"/>
        </c:scaling>
        <c:delete val="0"/>
        <c:axPos val="l"/>
        <c:majorGridlines>
          <c:spPr>
            <a:ln w="6350" cap="flat">
              <a:solidFill>
                <a:srgbClr val="E1E8E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100" b="0" i="0" u="none" strike="noStrike">
                <a:solidFill>
                  <a:srgbClr val="8A9A9E"/>
                </a:solidFill>
                <a:latin typeface="+mn-lt"/>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22885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2913063" y="0"/>
            <a:ext cx="2228850" cy="458788"/>
          </a:xfrm>
          <a:prstGeom prst="rect">
            <a:avLst/>
          </a:prstGeom>
        </p:spPr>
        <p:txBody>
          <a:bodyPr vert="horz" lIns="91440" tIns="45720" rIns="91440" bIns="45720" rtlCol="0"/>
          <a:lstStyle>
            <a:lvl1pPr algn="r">
              <a:defRPr sz="1200"/>
            </a:lvl1pPr>
          </a:lstStyle>
          <a:p>
            <a:fld id="{1BD50C16-82C8-1140-B53E-6D53EE183E72}" type="datetimeFigureOut">
              <a:rPr lang="en-US" smtClean="0"/>
              <a:t>10/25/2026</a:t>
            </a:fld>
            <a:endParaRPr lang="en-US"/>
          </a:p>
        </p:txBody>
      </p:sp>
      <p:sp>
        <p:nvSpPr>
          <p:cNvPr id="4" name="Slide Image Placeholder 3"/>
          <p:cNvSpPr>
            <a:spLocks noGrp="1" noRot="1" noChangeAspect="1"/>
          </p:cNvSpPr>
          <p:nvPr>
            <p:ph type="sldImg" idx="2"/>
          </p:nvPr>
        </p:nvSpPr>
        <p:spPr>
          <a:xfrm>
            <a:off x="-17145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514350" y="4400550"/>
            <a:ext cx="41148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22885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2913063" y="8685213"/>
            <a:ext cx="2228850" cy="458787"/>
          </a:xfrm>
          <a:prstGeom prst="rect">
            <a:avLst/>
          </a:prstGeom>
        </p:spPr>
        <p:txBody>
          <a:bodyPr vert="horz" lIns="91440" tIns="45720" rIns="91440" bIns="45720" rtlCol="0" anchor="b"/>
          <a:lstStyle>
            <a:lvl1pPr algn="r">
              <a:defRPr sz="1200"/>
            </a:lvl1pPr>
          </a:lstStyle>
          <a:p>
            <a:fld id="{F04902BC-6FE5-4B4D-BBBE-B38D3F1D0E00}" type="slidenum">
              <a:rPr lang="en-US" smtClean="0"/>
              <a:t>‹#›</a:t>
            </a:fld>
            <a:endParaRPr lang="en-US"/>
          </a:p>
        </p:txBody>
      </p:sp>
    </p:spTree>
    <p:extLst>
      <p:ext uri="{BB962C8B-B14F-4D97-AF65-F5344CB8AC3E}">
        <p14:creationId xmlns:p14="http://schemas.microsoft.com/office/powerpoint/2010/main" val="2221555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everyone. Today I am presenting on the central question for module: how effectively are older people’s care, support and empowerment needs being met in the UK, and how could services and technology be improved? I will not just describe ageing or list services. I will </a:t>
            </a:r>
            <a:r>
              <a:rPr lang="en-US" dirty="0" err="1"/>
              <a:t>analyse</a:t>
            </a:r>
            <a:r>
              <a:rPr lang="en-US" dirty="0"/>
              <a:t>, evaluate and make evidence-based recommendations, and I will anchor the argument in a real case: a carer caught on camera stealing from an elderly woman with dementia.</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Ageing is the lifelong process of biological, psychological and social change, and in policy terms older age is usually taken to begin at 65, although experiences vary enormously. It matters because the UK is ageing quickly. Around one in five people is now over 65, and the oldest age groups are growing fastest. This puts pressure on health services, social care, families and public spending, and it raises a deeper question: do older people keep choice and control over their own lives? I will cover five areas: the ageing population and needs, theories of ageing, current care provision, technological innovation, and finally the case study, safeguarding and my recommendations.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Starting with the evidence. The Office for National Statistics estimates that around 12.7 million people in the UK were aged 65 or over in 2022, which is 19 per cent of the population. That is up from about 7.5 million in 1972, and projections suggest 22.1 million by 2072, roughly 27 per cent. The very old are growing fastest: the number aged 85 and over is projected to almost double, from 1.7 million in 2022 to 3.3 million by 2047.</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understand needs I use the biopsychosocial model, developed by Engel. It says wellbeing comes from the interaction of biological, psychological and social factors. Biologically, older people may face frailty, long-term conditions and reduced mobility. Psychologically, they may experience memory loss, anxiety or low mood, and their sense of identity can be threatened. Socially, loneliness, bereavement and financial insecurity matter. The crucial point is that these factors interact, so reduced mobility can limit social contact, which affects mood and then physical health. Care therefore has to be integrated, not delivered in isolation.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Why does empowerment matter? Empowerment means people keep choice and control over decisions about their own lives. Independence means living on one’s own terms, at home where possible, with support rather than substitution. Functional ability, as the World Health Organization describes it, is having the capacities to do what you value. The Care Act 2014 places wellbeing, including dignity and control, at the centre of every care decision.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have chosen two theories rather than trying to cover every theory. First, Activity Theory, associated with Havighurst. It argues that people age successfully when they stay active and replace lost roles, such as work, with new activities and relationships. It helps us understand why social contact, volunteering and community groups protect wellbeing, and in care practice it supports day centres and activity planning built around the person. Its strength is that it is positive and challenges the myth that withdrawal is inevitable. Its limitation is that it assumes everyone is able and willing to stay busy, and it overlooks inequality, health decline and advanced dementia.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Second, Continuity Theory, from Atchley. It suggests that people cope with ageing by keeping familiar habits, preferences, relationships and surroundings. For care practice, this supports ageing in place, consistent carers and routines that reflect a person’s life history. It fits our case well, because the woman in the case remained in her own home with her routines intact. Its limitation is that illness can break continuity, and some long-standing habits are not healthy. Comparing the two, I find Continuity Theory more useful for dementia care, while Activity Theory is stronger for prevention and community engagement. Together they show that empowerment means supporting both familiarity and meaningful participation.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is the most important section. Current UK provision includes domiciliary care, where carers visit people in their own homes, residential and nursing care, day centres, and hospice care. I will focus on domiciliary and residential care because they are most relevant to the case. Domiciliary care supports independence and ageing in place, and in England it is mostly delivered by independent providers commissioned by local authorities under the Care Act 2014. Residential care offers round-the-clock support for people with higher needs, including advanced dementia. The Care Quality Commission regulates providers in England, setting the standard that people should expect. Access is shaped by funding: local authorities assess eligibility, and many people pay for some or all of their care themselves.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 what works? Home care keeps people in familiar surroundings, supports choice and, when well delivered, can be genuinely person-centred, in line with Kitwood’s emphasis on personhood. Trusted relationships between carers and older people build confidence, and regulation and the Care Act’s wellbeing duty set clear expectations. What does not work? Access is unequal and often depends on means testing and local funding. Visits can be short and rushed, and an unstable workforce breaks continuity. Because home care is delivered behind closed doors by lone workers, poor practice and even abuse can go unseen, as our case shows. When needs go unmet, independence shrinks. The challenge is less whether good care exists and more whether it is available, consistent and safe for everyone.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numbers show the strain. Age UK estimates around two million people aged 65 and over in England have unmet care needs. Skills for Care reports a vacancy rate of 7 per cent, around 111,000 vacant posts, about three times the wider economy, with homecare vacancies above 10 per cent. Turnover in the independent sector is almost 25 per cent, and the sector needs around 470,000 more posts by 2040. Dementia adds to this, with total costs estimated at £42 billion in 2024, and 63 per cent borne by patients and families. Lord Darzi also highlighted the growing gap between need and publicly funded care. My judgement is that provision is valued but under-resourced, and that directly affects empowerment and safety.</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Technology offers new ways to support independence. Telecare, such as pendant alarms and fall detectors, can summon help quickly. Remote monitoring and smart-home sensors can track routines and alert families or services. In dementia care, GPS devices, reminders and medication aids support safety and continuity, and telehealth reduces travel and allows earlier intervention. The benefits are reassurance, earlier response and potentially lower cost. The limitations are privacy, reliability, set-up costs and staff training, and the risk that technology replaces human contact rather than complementing it. Independence only improves when technology is designed around the person, and the case study gives a very practical example.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Does technology really empower? Only when it is consented to, proportionate and designed around the person. In our case, the son’s CCTV was a family decision made because formal systems had not detected the theft. It was effective, but covert monitoring raises ethical and legal questions about privacy, capacity and consent, and the CQC publishes guidance on surveillance. There is also a digital divide: ONS data showed around 3.4 million people over 65 had never used the internet in 2019. So technology should supplement, not replace, relationships and human oversight, and no one should be excluded from its benefits.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My case study was reported by SWNS in November 2018. Ivy, an 83-year-old woman with dementia, lived in her own home in Truro, Cornwall, and was supported by a carer. Her son noticed that she had less money than usual, installed CCTV. The footage showed the carer, Sophy Retallick, taking cash from Ivy’s purse. She avoided a jail sentence. The care issue is financial abuse by a trusted carer, exposed not by the care system but by a vigilant family member.</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Applying the biopsychosocial model: biologically, Ivy’s dementia limited her memory and her ability to notice or report theft. Psychologically, she faced loss of control and possible distress. Socially, she depended on one carer in a private home with little oversight. Continuity Theory supports remaining at home, but continuity was undermined when trust was breached. In law, theft is an offence under the Theft Act 1968, financial abuse is a recognised safeguarding concern under the Care Act 2014, and the Mental Capacity Act 2005 requires us to presume capacity unless shown otherwise and to act in a person’s best interests.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Evaluating the outcome. Strengths: CCTV provided clear evidence, the family acted, the offence was prosecuted and the case raised public awareness. Limitations are significant. The harm had already happened, detection depended on a vigilant son, and avoiding custody may weaken deterrence. Many people with dementia have no relative watching over them. The case shows that care systems must prevent abuse proactively, not rely on luck.</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Safeguarding in England follows six principles in the Care Act statutory guidance. Empowerment: Ivy’s views and control over her money come first. Prevention: act before harm occurs, through vetting, supervision and clear cash-handling rules. Proportionality: use the least intrusive response, which matters for CCTV. Protection: support those at greatest risk. Partnership: family, provider, police and council working together. Accountability: clear responsibility and open reporting. Providers also have a legal duty under the Health and Social Care Act regulations to prevent abuse. Safeguarding is not about wrapping people in cotton wool; it protects rights while supporting choice. In this case, prevention and proportionality would have reduced both the harm and the need for covert surveillance.</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make three recommendations. First, stabilise and supervise the workforce through fair pay and spot checks, because high turnover and lone working increase risk. The barrier is funding, so pay should be ring-fenced in commissioning. Second, build consented, proportionate technology into care plans using Mental Capacity Act best-interests processes, so families do not need covert CCTV. Third, strengthen financial safeguarding with cash-handling policies, receipts and prepaid cards with family oversight. Together these protect safety while preserving independence and person-centred care, as Kitwood argued. I would measure success through fewer safeguarding concerns, lower turnover and feedback from older people and families.</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answer the central question: older people’s needs are recognised in law and policy, but delivery is only partly effective. Provision is under-resourced and uneven, and technology and safeguarding must protect choice, not replace it. The case of Ivy shows how fragile trust in the home can be, and how much depends on workforce stability, proportionate technology and active prevention. Empowerment must be built into the system, not left to families. Thank you, and I welcome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References, part one. These sources include peer-reviewed journal articles, books, legislation, government and regulator reports, and charity evidence.</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includes a</a:t>
            </a:r>
            <a:r>
              <a:rPr lang="en-US" err="1"/>
              <a:t>ll</a:t>
            </a:r>
            <a:r>
              <a:rPr lang="en-US"/>
              <a:t> statistics are drawn from ONS, Skills for Care, CQC, Alzheimer’s Society and Age UK, and the case is taken from the SWNS report.</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DARK">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chemeClr val="tx2"/>
          </a:solidFill>
          <a:ln/>
        </p:spPr>
      </p:sp>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CFE3E1"/>
                </a:solidFill>
              </a:defRPr>
            </a:lvl1pPr>
          </a:lstStyle>
          <a:p>
            <a:pPr algn="r"/>
            <a:fld id="{F7021451-1387-4CA6-816F-3879F97B5CBC}" type="slidenum">
              <a:rPr lang="en-US" b="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chemeClr val="tx2"/>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png"/><Relationship Id="rId5" Type="http://schemas.openxmlformats.org/officeDocument/2006/relationships/chart" Target="../charts/char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1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1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1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14.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7.png"/><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p4"/><Relationship Id="rId1" Type="http://schemas.microsoft.com/office/2007/relationships/media" Target="../media/media16.mp4"/><Relationship Id="rId5" Type="http://schemas.openxmlformats.org/officeDocument/2006/relationships/image" Target="../media/image18.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7.mp4"/><Relationship Id="rId1" Type="http://schemas.microsoft.com/office/2007/relationships/media" Target="../media/media17.mp4"/><Relationship Id="rId5" Type="http://schemas.openxmlformats.org/officeDocument/2006/relationships/image" Target="../media/image19.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8.mp4"/><Relationship Id="rId1" Type="http://schemas.microsoft.com/office/2007/relationships/media" Target="../media/media18.mp4"/><Relationship Id="rId5" Type="http://schemas.openxmlformats.org/officeDocument/2006/relationships/image" Target="../media/image20.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9.mp4"/><Relationship Id="rId1" Type="http://schemas.microsoft.com/office/2007/relationships/media" Target="../media/media19.mp4"/><Relationship Id="rId5" Type="http://schemas.openxmlformats.org/officeDocument/2006/relationships/image" Target="../media/image21.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txBox="1"/>
          <p:nvPr/>
        </p:nvSpPr>
        <p:spPr>
          <a:xfrm>
            <a:off x="518931" y="91440"/>
            <a:ext cx="8106138" cy="896992"/>
          </a:xfrm>
          <a:prstGeom prst="rect">
            <a:avLst/>
          </a:prstGeom>
          <a:solidFill>
            <a:schemeClr val="accent3">
              <a:lumMod val="50000"/>
            </a:schemeClr>
          </a:solidFill>
          <a:ln/>
        </p:spPr>
        <p:txBody>
          <a:bodyPr wrap="square" lIns="0" tIns="0" rIns="0" bIns="0" rtlCol="0" anchor="t"/>
          <a:lstStyle/>
          <a:p>
            <a:pPr marL="0" indent="0">
              <a:buNone/>
            </a:pPr>
            <a:r>
              <a:rPr lang="en-US" sz="2400" b="1" kern="0" spc="200" dirty="0">
                <a:solidFill>
                  <a:schemeClr val="accent2"/>
                </a:solidFill>
              </a:rPr>
              <a:t>MODULE 6027 · EMPOWERING THE OLDER PERSON</a:t>
            </a:r>
            <a:endParaRPr lang="en-US" sz="2400" dirty="0"/>
          </a:p>
        </p:txBody>
      </p:sp>
      <p:sp>
        <p:nvSpPr>
          <p:cNvPr id="3" name="Text 1"/>
          <p:cNvSpPr/>
          <p:nvPr/>
        </p:nvSpPr>
        <p:spPr>
          <a:xfrm>
            <a:off x="548640" y="1188720"/>
            <a:ext cx="6309360" cy="1920240"/>
          </a:xfrm>
          <a:prstGeom prst="rect">
            <a:avLst/>
          </a:prstGeom>
          <a:noFill/>
          <a:ln/>
        </p:spPr>
        <p:txBody>
          <a:bodyPr wrap="square" lIns="0" tIns="0" rIns="0" bIns="0" rtlCol="0" anchor="t"/>
          <a:lstStyle/>
          <a:p>
            <a:r>
              <a:rPr lang="en-US" sz="3200" b="1">
                <a:solidFill>
                  <a:schemeClr val="bg1"/>
                </a:solidFill>
              </a:rPr>
              <a:t>How well is the UK meeting older people’s care, support and empowerment needs? </a:t>
            </a:r>
            <a:endParaRPr lang="en-US" sz="3200">
              <a:solidFill>
                <a:schemeClr val="bg1"/>
              </a:solidFill>
            </a:endParaRPr>
          </a:p>
        </p:txBody>
      </p:sp>
      <p:sp>
        <p:nvSpPr>
          <p:cNvPr id="4" name="Text 2"/>
          <p:cNvSpPr txBox="1"/>
          <p:nvPr/>
        </p:nvSpPr>
        <p:spPr>
          <a:xfrm>
            <a:off x="548640" y="3477921"/>
            <a:ext cx="5233072" cy="1254187"/>
          </a:xfrm>
          <a:prstGeom prst="rect">
            <a:avLst/>
          </a:prstGeom>
          <a:solidFill>
            <a:schemeClr val="bg1">
              <a:lumMod val="10000"/>
            </a:schemeClr>
          </a:solidFill>
          <a:ln/>
        </p:spPr>
        <p:txBody>
          <a:bodyPr wrap="square" lIns="0" tIns="0" rIns="0" bIns="0" rtlCol="0" anchor="t"/>
          <a:lstStyle/>
          <a:p>
            <a:pPr marL="0" indent="0">
              <a:buNone/>
            </a:pPr>
            <a:r>
              <a:rPr lang="en-US" sz="2400">
                <a:solidFill>
                  <a:schemeClr val="bg2"/>
                </a:solidFill>
              </a:rPr>
              <a:t>Case study: a carer caught on camera stealing from an 83-year-old woman with dementia</a:t>
            </a:r>
            <a:endParaRPr lang="en-US" sz="2400"/>
          </a:p>
        </p:txBody>
      </p:sp>
      <p:sp>
        <p:nvSpPr>
          <p:cNvPr id="5" name="Text 3"/>
          <p:cNvSpPr txBox="1"/>
          <p:nvPr/>
        </p:nvSpPr>
        <p:spPr>
          <a:xfrm>
            <a:off x="548640" y="4206240"/>
            <a:ext cx="6217920" cy="274320"/>
          </a:xfrm>
          <a:prstGeom prst="rect">
            <a:avLst/>
          </a:prstGeom>
          <a:noFill/>
          <a:ln/>
        </p:spPr>
        <p:txBody>
          <a:bodyPr wrap="square" lIns="0" tIns="0" rIns="0" bIns="0" rtlCol="0" anchor="t"/>
          <a:lstStyle/>
          <a:p>
            <a:pPr marL="0" indent="0">
              <a:buNone/>
            </a:pPr>
            <a:endParaRPr lang="en-US" sz="1400"/>
          </a:p>
        </p:txBody>
      </p:sp>
      <p:sp>
        <p:nvSpPr>
          <p:cNvPr id="7" name="TextBox 6">
            <a:extLst>
              <a:ext uri="{FF2B5EF4-FFF2-40B4-BE49-F238E27FC236}">
                <a16:creationId xmlns:a16="http://schemas.microsoft.com/office/drawing/2014/main" id="{C4D42092-CA73-C7AA-52E1-9A4458078095}"/>
              </a:ext>
            </a:extLst>
          </p:cNvPr>
          <p:cNvSpPr txBox="1"/>
          <p:nvPr/>
        </p:nvSpPr>
        <p:spPr>
          <a:xfrm>
            <a:off x="6307580" y="2793116"/>
            <a:ext cx="2382777" cy="1938992"/>
          </a:xfrm>
          <a:prstGeom prst="rect">
            <a:avLst/>
          </a:prstGeom>
          <a:solidFill>
            <a:schemeClr val="accent2"/>
          </a:solidFill>
        </p:spPr>
        <p:txBody>
          <a:bodyPr wrap="square" lIns="91440" tIns="45720" rIns="91440" bIns="45720" rtlCol="0" anchor="t">
            <a:spAutoFit/>
          </a:bodyPr>
          <a:lstStyle/>
          <a:p>
            <a:pPr algn="l"/>
            <a:r>
              <a:rPr lang="en-GB" sz="2400"/>
              <a:t>Student ID :2208014</a:t>
            </a:r>
          </a:p>
          <a:p>
            <a:pPr algn="l"/>
            <a:endParaRPr lang="en-GB" sz="2400">
              <a:ea typeface="Calibri"/>
              <a:cs typeface="Calibri"/>
            </a:endParaRPr>
          </a:p>
          <a:p>
            <a:pPr algn="l"/>
            <a:r>
              <a:rPr lang="en-GB" sz="2400"/>
              <a:t>Student Name: Sarra Fadl</a:t>
            </a:r>
            <a:endParaRPr lang="en-US" sz="2400"/>
          </a:p>
        </p:txBody>
      </p:sp>
      <p:pic>
        <p:nvPicPr>
          <p:cNvPr id="36" name="Video 35">
            <a:hlinkClick r:id="" action="ppaction://media"/>
            <a:extLst>
              <a:ext uri="{FF2B5EF4-FFF2-40B4-BE49-F238E27FC236}">
                <a16:creationId xmlns:a16="http://schemas.microsoft.com/office/drawing/2014/main" id="{79475AC2-A61B-4C99-2EFF-D0DD720450B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2580"/>
    </mc:Choice>
    <mc:Fallback xmlns="">
      <p:transition spd="slow" advTm="52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6"/>
                </p:tgtEl>
              </p:cMediaNode>
            </p:video>
            <p:seq concurrent="1" nextAc="seek">
              <p:cTn id="8" restart="whenNotActive" fill="hold" evtFilter="cancelBubble" nodeType="interactiveSeq">
                <p:stCondLst>
                  <p:cond evt="onClick" delay="0">
                    <p:tgtEl>
                      <p:spTgt spid="3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6"/>
                                        </p:tgtEl>
                                      </p:cBhvr>
                                    </p:cmd>
                                  </p:childTnLst>
                                </p:cTn>
                              </p:par>
                            </p:childTnLst>
                          </p:cTn>
                        </p:par>
                      </p:childTnLst>
                    </p:cTn>
                  </p:par>
                </p:childTnLst>
              </p:cTn>
              <p:nextCondLst>
                <p:cond evt="onClick" delay="0">
                  <p:tgtEl>
                    <p:spTgt spid="3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chemeClr val="accent4"/>
        </a:solidFill>
        <a:effectLst/>
      </p:bgPr>
    </p:bg>
    <p:spTree>
      <p:nvGrpSpPr>
        <p:cNvPr id="1" name=""/>
        <p:cNvGrpSpPr/>
        <p:nvPr/>
      </p:nvGrpSpPr>
      <p:grpSpPr>
        <a:xfrm>
          <a:off x="0" y="0"/>
          <a:ext cx="0" cy="0"/>
          <a:chOff x="0" y="0"/>
          <a:chExt cx="0" cy="0"/>
        </a:xfrm>
      </p:grpSpPr>
      <p:sp>
        <p:nvSpPr>
          <p:cNvPr id="2" name="Text 0"/>
          <p:cNvSpPr txBox="1"/>
          <p:nvPr/>
        </p:nvSpPr>
        <p:spPr>
          <a:xfrm>
            <a:off x="457199" y="201167"/>
            <a:ext cx="8229599" cy="461773"/>
          </a:xfrm>
          <a:prstGeom prst="rect">
            <a:avLst/>
          </a:prstGeom>
          <a:solidFill>
            <a:schemeClr val="bg2"/>
          </a:solidFill>
          <a:ln/>
        </p:spPr>
        <p:txBody>
          <a:bodyPr wrap="square" lIns="0" tIns="0" rIns="0" bIns="0" rtlCol="0" anchor="t"/>
          <a:lstStyle/>
          <a:p>
            <a:pPr marL="0" indent="0">
              <a:buNone/>
            </a:pPr>
            <a:r>
              <a:rPr lang="en-US" sz="2000" b="1" kern="0" spc="200">
                <a:solidFill>
                  <a:schemeClr val="accent3">
                    <a:lumMod val="50000"/>
                  </a:schemeClr>
                </a:solidFill>
              </a:rPr>
              <a:t>INTRODUCTION</a:t>
            </a:r>
            <a:endParaRPr lang="en-US" sz="2000">
              <a:solidFill>
                <a:schemeClr val="accent3">
                  <a:lumMod val="50000"/>
                </a:schemeClr>
              </a:solidFill>
            </a:endParaRPr>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Ageing in the UK: why it matters</a:t>
            </a:r>
            <a:endParaRPr lang="en-US" sz="2800"/>
          </a:p>
        </p:txBody>
      </p:sp>
      <p:sp>
        <p:nvSpPr>
          <p:cNvPr id="5" name="Card"/>
          <p:cNvSpPr/>
          <p:nvPr/>
        </p:nvSpPr>
        <p:spPr>
          <a:xfrm>
            <a:off x="457200" y="1371600"/>
            <a:ext cx="4023360" cy="3200400"/>
          </a:xfrm>
          <a:prstGeom prst="roundRect">
            <a:avLst>
              <a:gd name="adj" fmla="val 2857"/>
            </a:avLst>
          </a:prstGeom>
          <a:solidFill>
            <a:schemeClr val="bg2"/>
          </a:solidFill>
          <a:ln w="12700">
            <a:solidFill>
              <a:schemeClr val="bg2"/>
            </a:solidFill>
            <a:prstDash val="solid"/>
          </a:ln>
        </p:spPr>
        <p:txBody>
          <a:bodyPr/>
          <a:lstStyle/>
          <a:p>
            <a:endParaRPr lang="en-GB"/>
          </a:p>
        </p:txBody>
      </p:sp>
      <p:sp>
        <p:nvSpPr>
          <p:cNvPr id="6" name="Icon circle"/>
          <p:cNvSpPr/>
          <p:nvPr/>
        </p:nvSpPr>
        <p:spPr>
          <a:xfrm>
            <a:off x="640080" y="1554480"/>
            <a:ext cx="548640" cy="548640"/>
          </a:xfrm>
          <a:prstGeom prst="ellipse">
            <a:avLst/>
          </a:prstGeom>
          <a:solidFill>
            <a:schemeClr val="accent1"/>
          </a:solidFill>
          <a:ln w="12700">
            <a:solidFill>
              <a:schemeClr val="accent1"/>
            </a:solidFill>
            <a:prstDash val="solid"/>
          </a:ln>
        </p:spPr>
        <p:txBody>
          <a:bodyPr/>
          <a:lstStyle/>
          <a:p>
            <a:endParaRPr lang="en-GB"/>
          </a:p>
        </p:txBody>
      </p:sp>
      <p:sp>
        <p:nvSpPr>
          <p:cNvPr id="8" name="Text 4"/>
          <p:cNvSpPr txBox="1"/>
          <p:nvPr/>
        </p:nvSpPr>
        <p:spPr>
          <a:xfrm>
            <a:off x="1325880" y="1554480"/>
            <a:ext cx="3017520" cy="548640"/>
          </a:xfrm>
          <a:prstGeom prst="rect">
            <a:avLst/>
          </a:prstGeom>
          <a:noFill/>
          <a:ln/>
        </p:spPr>
        <p:txBody>
          <a:bodyPr wrap="square" lIns="0" tIns="0" rIns="0" bIns="0" rtlCol="0" anchor="ctr"/>
          <a:lstStyle/>
          <a:p>
            <a:pPr marL="0" indent="0">
              <a:buNone/>
            </a:pPr>
            <a:r>
              <a:rPr lang="en-US" sz="1800" b="1" dirty="0">
                <a:solidFill>
                  <a:schemeClr val="tx2"/>
                </a:solidFill>
              </a:rPr>
              <a:t>What is ageing?</a:t>
            </a:r>
            <a:endParaRPr lang="en-US" sz="1800" dirty="0"/>
          </a:p>
        </p:txBody>
      </p:sp>
      <p:sp>
        <p:nvSpPr>
          <p:cNvPr id="9" name="Text 5"/>
          <p:cNvSpPr txBox="1"/>
          <p:nvPr/>
        </p:nvSpPr>
        <p:spPr>
          <a:xfrm>
            <a:off x="640080" y="2240280"/>
            <a:ext cx="3657600" cy="914400"/>
          </a:xfrm>
          <a:prstGeom prst="rect">
            <a:avLst/>
          </a:prstGeom>
          <a:noFill/>
          <a:ln/>
        </p:spPr>
        <p:txBody>
          <a:bodyPr wrap="square" lIns="0" tIns="0" rIns="0" bIns="0" rtlCol="0" anchor="t"/>
          <a:lstStyle/>
          <a:p>
            <a:pPr marL="0" indent="0">
              <a:buNone/>
            </a:pPr>
            <a:r>
              <a:rPr lang="en-US" sz="1400" dirty="0"/>
              <a:t>A lifelong process of biological, psychological and social change. In UK policy, “older person” usually means 65+.</a:t>
            </a:r>
          </a:p>
        </p:txBody>
      </p:sp>
      <p:sp>
        <p:nvSpPr>
          <p:cNvPr id="10" name="Text 6"/>
          <p:cNvSpPr txBox="1"/>
          <p:nvPr/>
        </p:nvSpPr>
        <p:spPr>
          <a:xfrm>
            <a:off x="640080" y="3154680"/>
            <a:ext cx="3657600" cy="274320"/>
          </a:xfrm>
          <a:prstGeom prst="rect">
            <a:avLst/>
          </a:prstGeom>
          <a:noFill/>
          <a:ln/>
        </p:spPr>
        <p:txBody>
          <a:bodyPr wrap="square" lIns="0" tIns="0" rIns="0" bIns="0" rtlCol="0" anchor="t"/>
          <a:lstStyle/>
          <a:p>
            <a:pPr marL="0" indent="0">
              <a:buNone/>
            </a:pPr>
            <a:r>
              <a:rPr lang="en-US" sz="1600" b="1">
                <a:solidFill>
                  <a:schemeClr val="tx2"/>
                </a:solidFill>
              </a:rPr>
              <a:t>Why it matters</a:t>
            </a:r>
            <a:endParaRPr lang="en-US" sz="1600"/>
          </a:p>
        </p:txBody>
      </p:sp>
      <p:sp>
        <p:nvSpPr>
          <p:cNvPr id="11" name="Text 7"/>
          <p:cNvSpPr txBox="1"/>
          <p:nvPr/>
        </p:nvSpPr>
        <p:spPr>
          <a:xfrm>
            <a:off x="640080" y="3474720"/>
            <a:ext cx="3657600" cy="1005840"/>
          </a:xfrm>
          <a:prstGeom prst="rect">
            <a:avLst/>
          </a:prstGeom>
          <a:noFill/>
          <a:ln/>
        </p:spPr>
        <p:txBody>
          <a:bodyPr wrap="square" lIns="0" tIns="0" rIns="0" bIns="0" rtlCol="0" anchor="t"/>
          <a:lstStyle/>
          <a:p>
            <a:pPr marL="342900" indent="-342900">
              <a:spcAft>
                <a:spcPts val="500"/>
              </a:spcAft>
              <a:buSzPct val="100000"/>
              <a:buChar char="•"/>
            </a:pPr>
            <a:r>
              <a:rPr lang="en-US" sz="1400"/>
              <a:t>Around 1 in 5 people is now 65+</a:t>
            </a:r>
          </a:p>
          <a:p>
            <a:pPr marL="342900" indent="-342900">
              <a:spcAft>
                <a:spcPts val="500"/>
              </a:spcAft>
              <a:buSzPct val="100000"/>
              <a:buChar char="•"/>
            </a:pPr>
            <a:r>
              <a:rPr lang="en-US" sz="1400"/>
              <a:t>Rising demand on care and families</a:t>
            </a:r>
          </a:p>
          <a:p>
            <a:pPr marL="342900" indent="-342900">
              <a:spcAft>
                <a:spcPts val="500"/>
              </a:spcAft>
              <a:buSzPct val="100000"/>
              <a:buChar char="•"/>
            </a:pPr>
            <a:r>
              <a:rPr lang="en-US" sz="1400"/>
              <a:t>Choice and control at risk</a:t>
            </a:r>
          </a:p>
        </p:txBody>
      </p:sp>
      <p:sp>
        <p:nvSpPr>
          <p:cNvPr id="12" name="Step circle"/>
          <p:cNvSpPr/>
          <p:nvPr/>
        </p:nvSpPr>
        <p:spPr>
          <a:xfrm>
            <a:off x="4846320" y="1371600"/>
            <a:ext cx="502920" cy="502920"/>
          </a:xfrm>
          <a:prstGeom prst="ellipse">
            <a:avLst/>
          </a:prstGeom>
          <a:solidFill>
            <a:schemeClr val="tx2"/>
          </a:solidFill>
          <a:ln w="12700">
            <a:solidFill>
              <a:schemeClr val="tx2"/>
            </a:solidFill>
            <a:prstDash val="solid"/>
          </a:ln>
        </p:spPr>
        <p:txBody>
          <a:bodyPr/>
          <a:lstStyle/>
          <a:p>
            <a:endParaRPr lang="en-GB"/>
          </a:p>
        </p:txBody>
      </p:sp>
      <p:sp>
        <p:nvSpPr>
          <p:cNvPr id="13" name="Text 9"/>
          <p:cNvSpPr txBox="1"/>
          <p:nvPr/>
        </p:nvSpPr>
        <p:spPr>
          <a:xfrm>
            <a:off x="4846320" y="1371600"/>
            <a:ext cx="502920" cy="502920"/>
          </a:xfrm>
          <a:prstGeom prst="rect">
            <a:avLst/>
          </a:prstGeom>
          <a:noFill/>
          <a:ln/>
        </p:spPr>
        <p:txBody>
          <a:bodyPr wrap="square" lIns="0" tIns="0" rIns="0" bIns="0" rtlCol="0" anchor="ctr"/>
          <a:lstStyle/>
          <a:p>
            <a:pPr marL="0" indent="0" algn="ctr">
              <a:buNone/>
            </a:pPr>
            <a:r>
              <a:rPr lang="en-US" sz="1600" b="1">
                <a:solidFill>
                  <a:schemeClr val="bg1"/>
                </a:solidFill>
              </a:rPr>
              <a:t>1</a:t>
            </a:r>
            <a:endParaRPr lang="en-US" sz="1600"/>
          </a:p>
        </p:txBody>
      </p:sp>
      <p:sp>
        <p:nvSpPr>
          <p:cNvPr id="14" name="Text 10"/>
          <p:cNvSpPr txBox="1"/>
          <p:nvPr/>
        </p:nvSpPr>
        <p:spPr>
          <a:xfrm>
            <a:off x="5532120" y="1371600"/>
            <a:ext cx="3154680" cy="502920"/>
          </a:xfrm>
          <a:prstGeom prst="rect">
            <a:avLst/>
          </a:prstGeom>
          <a:noFill/>
          <a:ln/>
        </p:spPr>
        <p:txBody>
          <a:bodyPr wrap="square" lIns="0" tIns="0" rIns="0" bIns="0" rtlCol="0" anchor="ctr"/>
          <a:lstStyle/>
          <a:p>
            <a:pPr marL="0" indent="0">
              <a:buNone/>
            </a:pPr>
            <a:r>
              <a:rPr lang="en-US" sz="1500"/>
              <a:t>Ageing population and needs</a:t>
            </a:r>
          </a:p>
        </p:txBody>
      </p:sp>
      <p:sp>
        <p:nvSpPr>
          <p:cNvPr id="15" name="Step circle"/>
          <p:cNvSpPr/>
          <p:nvPr/>
        </p:nvSpPr>
        <p:spPr>
          <a:xfrm>
            <a:off x="4846320" y="2029968"/>
            <a:ext cx="502920" cy="502920"/>
          </a:xfrm>
          <a:prstGeom prst="ellipse">
            <a:avLst/>
          </a:prstGeom>
          <a:solidFill>
            <a:schemeClr val="accent1"/>
          </a:solidFill>
          <a:ln w="12700">
            <a:solidFill>
              <a:schemeClr val="accent1"/>
            </a:solidFill>
            <a:prstDash val="solid"/>
          </a:ln>
        </p:spPr>
        <p:txBody>
          <a:bodyPr/>
          <a:lstStyle/>
          <a:p>
            <a:endParaRPr lang="en-GB"/>
          </a:p>
        </p:txBody>
      </p:sp>
      <p:sp>
        <p:nvSpPr>
          <p:cNvPr id="16" name="Text 12"/>
          <p:cNvSpPr txBox="1"/>
          <p:nvPr/>
        </p:nvSpPr>
        <p:spPr>
          <a:xfrm>
            <a:off x="4846320" y="2029968"/>
            <a:ext cx="502920" cy="502920"/>
          </a:xfrm>
          <a:prstGeom prst="rect">
            <a:avLst/>
          </a:prstGeom>
          <a:noFill/>
          <a:ln/>
        </p:spPr>
        <p:txBody>
          <a:bodyPr wrap="square" lIns="0" tIns="0" rIns="0" bIns="0" rtlCol="0" anchor="ctr"/>
          <a:lstStyle/>
          <a:p>
            <a:pPr marL="0" indent="0" algn="ctr">
              <a:buNone/>
            </a:pPr>
            <a:r>
              <a:rPr lang="en-US" sz="1600" b="1">
                <a:solidFill>
                  <a:schemeClr val="bg1"/>
                </a:solidFill>
              </a:rPr>
              <a:t>2</a:t>
            </a:r>
            <a:endParaRPr lang="en-US" sz="1600"/>
          </a:p>
        </p:txBody>
      </p:sp>
      <p:sp>
        <p:nvSpPr>
          <p:cNvPr id="17" name="Text 13"/>
          <p:cNvSpPr txBox="1"/>
          <p:nvPr/>
        </p:nvSpPr>
        <p:spPr>
          <a:xfrm>
            <a:off x="5532120" y="2029968"/>
            <a:ext cx="3154680" cy="502920"/>
          </a:xfrm>
          <a:prstGeom prst="rect">
            <a:avLst/>
          </a:prstGeom>
          <a:noFill/>
          <a:ln/>
        </p:spPr>
        <p:txBody>
          <a:bodyPr wrap="square" lIns="0" tIns="0" rIns="0" bIns="0" rtlCol="0" anchor="ctr"/>
          <a:lstStyle/>
          <a:p>
            <a:pPr marL="0" indent="0">
              <a:buNone/>
            </a:pPr>
            <a:r>
              <a:rPr lang="en-US" sz="1500"/>
              <a:t>Theories of ageing</a:t>
            </a:r>
          </a:p>
        </p:txBody>
      </p:sp>
      <p:sp>
        <p:nvSpPr>
          <p:cNvPr id="18" name="Step circle"/>
          <p:cNvSpPr/>
          <p:nvPr/>
        </p:nvSpPr>
        <p:spPr>
          <a:xfrm>
            <a:off x="4846320" y="2688336"/>
            <a:ext cx="502920" cy="502920"/>
          </a:xfrm>
          <a:prstGeom prst="ellipse">
            <a:avLst/>
          </a:prstGeom>
          <a:solidFill>
            <a:schemeClr val="tx2"/>
          </a:solidFill>
          <a:ln w="12700">
            <a:solidFill>
              <a:schemeClr val="tx2"/>
            </a:solidFill>
            <a:prstDash val="solid"/>
          </a:ln>
        </p:spPr>
        <p:txBody>
          <a:bodyPr/>
          <a:lstStyle/>
          <a:p>
            <a:endParaRPr lang="en-GB"/>
          </a:p>
        </p:txBody>
      </p:sp>
      <p:sp>
        <p:nvSpPr>
          <p:cNvPr id="19" name="Text 15"/>
          <p:cNvSpPr txBox="1"/>
          <p:nvPr/>
        </p:nvSpPr>
        <p:spPr>
          <a:xfrm>
            <a:off x="4846320" y="2688336"/>
            <a:ext cx="502920" cy="502920"/>
          </a:xfrm>
          <a:prstGeom prst="rect">
            <a:avLst/>
          </a:prstGeom>
          <a:noFill/>
          <a:ln/>
        </p:spPr>
        <p:txBody>
          <a:bodyPr wrap="square" lIns="0" tIns="0" rIns="0" bIns="0" rtlCol="0" anchor="ctr"/>
          <a:lstStyle/>
          <a:p>
            <a:pPr marL="0" indent="0" algn="ctr">
              <a:buNone/>
            </a:pPr>
            <a:r>
              <a:rPr lang="en-US" sz="1600" b="1">
                <a:solidFill>
                  <a:schemeClr val="bg1"/>
                </a:solidFill>
              </a:rPr>
              <a:t>3</a:t>
            </a:r>
            <a:endParaRPr lang="en-US" sz="1600"/>
          </a:p>
        </p:txBody>
      </p:sp>
      <p:sp>
        <p:nvSpPr>
          <p:cNvPr id="20" name="Text 16"/>
          <p:cNvSpPr txBox="1"/>
          <p:nvPr/>
        </p:nvSpPr>
        <p:spPr>
          <a:xfrm>
            <a:off x="5532120" y="2688336"/>
            <a:ext cx="3154680" cy="502920"/>
          </a:xfrm>
          <a:prstGeom prst="rect">
            <a:avLst/>
          </a:prstGeom>
          <a:noFill/>
          <a:ln/>
        </p:spPr>
        <p:txBody>
          <a:bodyPr wrap="square" lIns="0" tIns="0" rIns="0" bIns="0" rtlCol="0" anchor="ctr"/>
          <a:lstStyle/>
          <a:p>
            <a:pPr marL="0" indent="0">
              <a:buNone/>
            </a:pPr>
            <a:r>
              <a:rPr lang="en-US" sz="1500"/>
              <a:t>Current care provision</a:t>
            </a:r>
          </a:p>
        </p:txBody>
      </p:sp>
      <p:sp>
        <p:nvSpPr>
          <p:cNvPr id="21" name="Step circle"/>
          <p:cNvSpPr/>
          <p:nvPr/>
        </p:nvSpPr>
        <p:spPr>
          <a:xfrm>
            <a:off x="4846320" y="3346704"/>
            <a:ext cx="502920" cy="502920"/>
          </a:xfrm>
          <a:prstGeom prst="ellipse">
            <a:avLst/>
          </a:prstGeom>
          <a:solidFill>
            <a:schemeClr val="accent1"/>
          </a:solidFill>
          <a:ln w="12700">
            <a:solidFill>
              <a:schemeClr val="accent1"/>
            </a:solidFill>
            <a:prstDash val="solid"/>
          </a:ln>
        </p:spPr>
        <p:txBody>
          <a:bodyPr/>
          <a:lstStyle/>
          <a:p>
            <a:endParaRPr lang="en-GB"/>
          </a:p>
        </p:txBody>
      </p:sp>
      <p:sp>
        <p:nvSpPr>
          <p:cNvPr id="22" name="Text 18"/>
          <p:cNvSpPr txBox="1"/>
          <p:nvPr/>
        </p:nvSpPr>
        <p:spPr>
          <a:xfrm>
            <a:off x="4846320" y="3346704"/>
            <a:ext cx="502920" cy="502920"/>
          </a:xfrm>
          <a:prstGeom prst="rect">
            <a:avLst/>
          </a:prstGeom>
          <a:noFill/>
          <a:ln/>
        </p:spPr>
        <p:txBody>
          <a:bodyPr wrap="square" lIns="0" tIns="0" rIns="0" bIns="0" rtlCol="0" anchor="ctr"/>
          <a:lstStyle/>
          <a:p>
            <a:pPr marL="0" indent="0" algn="ctr">
              <a:buNone/>
            </a:pPr>
            <a:r>
              <a:rPr lang="en-US" sz="1600" b="1">
                <a:solidFill>
                  <a:schemeClr val="bg1"/>
                </a:solidFill>
              </a:rPr>
              <a:t>4</a:t>
            </a:r>
            <a:endParaRPr lang="en-US" sz="1600"/>
          </a:p>
        </p:txBody>
      </p:sp>
      <p:sp>
        <p:nvSpPr>
          <p:cNvPr id="23" name="Text 19"/>
          <p:cNvSpPr txBox="1"/>
          <p:nvPr/>
        </p:nvSpPr>
        <p:spPr>
          <a:xfrm>
            <a:off x="5532120" y="3346704"/>
            <a:ext cx="3154680" cy="502920"/>
          </a:xfrm>
          <a:prstGeom prst="rect">
            <a:avLst/>
          </a:prstGeom>
          <a:noFill/>
          <a:ln/>
        </p:spPr>
        <p:txBody>
          <a:bodyPr wrap="square" lIns="0" tIns="0" rIns="0" bIns="0" rtlCol="0" anchor="ctr"/>
          <a:lstStyle/>
          <a:p>
            <a:pPr marL="0" indent="0">
              <a:buNone/>
            </a:pPr>
            <a:r>
              <a:rPr lang="en-US" sz="1500"/>
              <a:t>Technological innovations</a:t>
            </a:r>
          </a:p>
        </p:txBody>
      </p:sp>
      <p:sp>
        <p:nvSpPr>
          <p:cNvPr id="24" name="Step circle"/>
          <p:cNvSpPr/>
          <p:nvPr/>
        </p:nvSpPr>
        <p:spPr>
          <a:xfrm>
            <a:off x="4846320" y="4005072"/>
            <a:ext cx="502920" cy="502920"/>
          </a:xfrm>
          <a:prstGeom prst="ellipse">
            <a:avLst/>
          </a:prstGeom>
          <a:solidFill>
            <a:schemeClr val="tx2"/>
          </a:solidFill>
          <a:ln w="12700">
            <a:solidFill>
              <a:schemeClr val="tx2"/>
            </a:solidFill>
            <a:prstDash val="solid"/>
          </a:ln>
        </p:spPr>
        <p:txBody>
          <a:bodyPr/>
          <a:lstStyle/>
          <a:p>
            <a:endParaRPr lang="en-GB"/>
          </a:p>
        </p:txBody>
      </p:sp>
      <p:sp>
        <p:nvSpPr>
          <p:cNvPr id="25" name="Text 21"/>
          <p:cNvSpPr txBox="1"/>
          <p:nvPr/>
        </p:nvSpPr>
        <p:spPr>
          <a:xfrm>
            <a:off x="4846320" y="4005072"/>
            <a:ext cx="502920" cy="502920"/>
          </a:xfrm>
          <a:prstGeom prst="rect">
            <a:avLst/>
          </a:prstGeom>
          <a:noFill/>
          <a:ln/>
        </p:spPr>
        <p:txBody>
          <a:bodyPr wrap="square" lIns="0" tIns="0" rIns="0" bIns="0" rtlCol="0" anchor="ctr"/>
          <a:lstStyle/>
          <a:p>
            <a:pPr marL="0" indent="0" algn="ctr">
              <a:buNone/>
            </a:pPr>
            <a:r>
              <a:rPr lang="en-US" sz="1600" b="1">
                <a:solidFill>
                  <a:schemeClr val="bg1"/>
                </a:solidFill>
              </a:rPr>
              <a:t>5</a:t>
            </a:r>
            <a:endParaRPr lang="en-US" sz="1600"/>
          </a:p>
        </p:txBody>
      </p:sp>
      <p:sp>
        <p:nvSpPr>
          <p:cNvPr id="26" name="Text 22"/>
          <p:cNvSpPr txBox="1"/>
          <p:nvPr/>
        </p:nvSpPr>
        <p:spPr>
          <a:xfrm>
            <a:off x="5532120" y="4005072"/>
            <a:ext cx="3154680" cy="502920"/>
          </a:xfrm>
          <a:prstGeom prst="rect">
            <a:avLst/>
          </a:prstGeom>
          <a:noFill/>
          <a:ln/>
        </p:spPr>
        <p:txBody>
          <a:bodyPr wrap="square" lIns="0" tIns="0" rIns="0" bIns="0" rtlCol="0" anchor="ctr"/>
          <a:lstStyle/>
          <a:p>
            <a:pPr marL="0" indent="0">
              <a:buNone/>
            </a:pPr>
            <a:r>
              <a:rPr lang="en-US" sz="1500"/>
              <a:t>Case study, safeguarding, recommendations</a:t>
            </a:r>
          </a:p>
        </p:txBody>
      </p:sp>
      <p:sp>
        <p:nvSpPr>
          <p:cNvPr id="4"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2</a:t>
            </a:fld>
            <a:endParaRPr lang="en-US"/>
          </a:p>
        </p:txBody>
      </p:sp>
      <p:pic>
        <p:nvPicPr>
          <p:cNvPr id="39" name="Video 38">
            <a:hlinkClick r:id="" action="ppaction://media"/>
            <a:extLst>
              <a:ext uri="{FF2B5EF4-FFF2-40B4-BE49-F238E27FC236}">
                <a16:creationId xmlns:a16="http://schemas.microsoft.com/office/drawing/2014/main" id="{321565F3-A5A3-AF8D-7A6D-428C0F6576B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7153"/>
    </mc:Choice>
    <mc:Fallback xmlns="">
      <p:transition spd="slow" advTm="77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9"/>
                </p:tgtEl>
              </p:cMediaNode>
            </p:video>
            <p:seq concurrent="1" nextAc="seek">
              <p:cTn id="8" restart="whenNotActive" fill="hold" evtFilter="cancelBubble" nodeType="interactiveSeq">
                <p:stCondLst>
                  <p:cond evt="onClick" delay="0">
                    <p:tgtEl>
                      <p:spTgt spid="3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9"/>
                                        </p:tgtEl>
                                      </p:cBhvr>
                                    </p:cmd>
                                  </p:childTnLst>
                                </p:cTn>
                              </p:par>
                            </p:childTnLst>
                          </p:cTn>
                        </p:par>
                      </p:childTnLst>
                    </p:cTn>
                  </p:par>
                </p:childTnLst>
              </p:cTn>
              <p:nextCondLst>
                <p:cond evt="onClick" delay="0">
                  <p:tgtEl>
                    <p:spTgt spid="3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00"/>
        </a:solidFill>
        <a:effectLst/>
      </p:bgPr>
    </p:bg>
    <p:spTree>
      <p:nvGrpSpPr>
        <p:cNvPr id="1" name=""/>
        <p:cNvGrpSpPr/>
        <p:nvPr/>
      </p:nvGrpSpPr>
      <p:grpSpPr>
        <a:xfrm>
          <a:off x="0" y="0"/>
          <a:ext cx="0" cy="0"/>
          <a:chOff x="0" y="0"/>
          <a:chExt cx="0" cy="0"/>
        </a:xfrm>
      </p:grpSpPr>
      <p:sp>
        <p:nvSpPr>
          <p:cNvPr id="2" name="Text 0"/>
          <p:cNvSpPr txBox="1"/>
          <p:nvPr/>
        </p:nvSpPr>
        <p:spPr>
          <a:xfrm>
            <a:off x="457200" y="201168"/>
            <a:ext cx="8331002" cy="461772"/>
          </a:xfrm>
          <a:prstGeom prst="rect">
            <a:avLst/>
          </a:prstGeom>
          <a:solidFill>
            <a:schemeClr val="accent3">
              <a:lumMod val="60000"/>
              <a:lumOff val="40000"/>
            </a:schemeClr>
          </a:solidFill>
          <a:ln/>
        </p:spPr>
        <p:txBody>
          <a:bodyPr wrap="square" lIns="0" tIns="0" rIns="0" bIns="0" rtlCol="0" anchor="t"/>
          <a:lstStyle/>
          <a:p>
            <a:pPr marL="0" indent="0">
              <a:buNone/>
            </a:pPr>
            <a:r>
              <a:rPr lang="en-US" sz="2000" b="1" kern="0" spc="200">
                <a:solidFill>
                  <a:schemeClr val="accent1"/>
                </a:solidFill>
              </a:rPr>
              <a:t>AGEING POPULATION AND NEEDS</a:t>
            </a:r>
            <a:endParaRPr lang="en-US" sz="20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The UK is getting older, fast</a:t>
            </a:r>
            <a:endParaRPr lang="en-US" sz="2800"/>
          </a:p>
        </p:txBody>
      </p:sp>
      <p:graphicFrame>
        <p:nvGraphicFramePr>
          <p:cNvPr id="5" name="Chart 0"/>
          <p:cNvGraphicFramePr/>
          <p:nvPr>
            <p:extLst>
              <p:ext uri="{D42A27DB-BD31-4B8C-83A1-F6EECF244321}">
                <p14:modId xmlns:p14="http://schemas.microsoft.com/office/powerpoint/2010/main" val="1873089965"/>
              </p:ext>
            </p:extLst>
          </p:nvPr>
        </p:nvGraphicFramePr>
        <p:xfrm>
          <a:off x="457200" y="1325880"/>
          <a:ext cx="4846320" cy="3291840"/>
        </p:xfrm>
        <a:graphic>
          <a:graphicData uri="http://schemas.openxmlformats.org/drawingml/2006/chart">
            <c:chart xmlns:c="http://schemas.openxmlformats.org/drawingml/2006/chart" xmlns:r="http://schemas.openxmlformats.org/officeDocument/2006/relationships" r:id="rId5"/>
          </a:graphicData>
        </a:graphic>
      </p:graphicFrame>
      <p:sp>
        <p:nvSpPr>
          <p:cNvPr id="6" name="Card"/>
          <p:cNvSpPr/>
          <p:nvPr/>
        </p:nvSpPr>
        <p:spPr>
          <a:xfrm>
            <a:off x="5577840" y="1371600"/>
            <a:ext cx="3108960" cy="1508760"/>
          </a:xfrm>
          <a:prstGeom prst="roundRect">
            <a:avLst>
              <a:gd name="adj" fmla="val 6061"/>
            </a:avLst>
          </a:prstGeom>
          <a:solidFill>
            <a:schemeClr val="bg2"/>
          </a:solidFill>
          <a:ln w="12700">
            <a:solidFill>
              <a:schemeClr val="bg2"/>
            </a:solidFill>
            <a:prstDash val="solid"/>
          </a:ln>
        </p:spPr>
        <p:txBody>
          <a:bodyPr/>
          <a:lstStyle/>
          <a:p>
            <a:endParaRPr lang="en-GB"/>
          </a:p>
        </p:txBody>
      </p:sp>
      <p:sp>
        <p:nvSpPr>
          <p:cNvPr id="7" name="Text 3"/>
          <p:cNvSpPr txBox="1"/>
          <p:nvPr/>
        </p:nvSpPr>
        <p:spPr>
          <a:xfrm>
            <a:off x="5760720" y="1463040"/>
            <a:ext cx="2743200" cy="640080"/>
          </a:xfrm>
          <a:prstGeom prst="rect">
            <a:avLst/>
          </a:prstGeom>
          <a:noFill/>
          <a:ln/>
        </p:spPr>
        <p:txBody>
          <a:bodyPr wrap="square" lIns="0" tIns="0" rIns="0" bIns="0" rtlCol="0" anchor="t"/>
          <a:lstStyle/>
          <a:p>
            <a:pPr marL="0" indent="0">
              <a:buNone/>
            </a:pPr>
            <a:r>
              <a:rPr lang="en-US" sz="4000" b="1">
                <a:solidFill>
                  <a:schemeClr val="accent1"/>
                </a:solidFill>
                <a:latin typeface="Cambria" pitchFamily="34" charset="0"/>
                <a:ea typeface="Cambria" pitchFamily="34" charset="-122"/>
                <a:cs typeface="Cambria" pitchFamily="34" charset="-120"/>
              </a:rPr>
              <a:t>19%</a:t>
            </a:r>
            <a:endParaRPr lang="en-US" sz="4000"/>
          </a:p>
        </p:txBody>
      </p:sp>
      <p:sp>
        <p:nvSpPr>
          <p:cNvPr id="8" name="Text 4"/>
          <p:cNvSpPr txBox="1"/>
          <p:nvPr/>
        </p:nvSpPr>
        <p:spPr>
          <a:xfrm>
            <a:off x="5760720" y="2148840"/>
            <a:ext cx="2743200" cy="640080"/>
          </a:xfrm>
          <a:prstGeom prst="rect">
            <a:avLst/>
          </a:prstGeom>
          <a:noFill/>
          <a:ln/>
        </p:spPr>
        <p:txBody>
          <a:bodyPr wrap="square" lIns="0" tIns="0" rIns="0" bIns="0" rtlCol="0" anchor="t"/>
          <a:lstStyle/>
          <a:p>
            <a:pPr marL="0" indent="0">
              <a:buNone/>
            </a:pPr>
            <a:r>
              <a:rPr lang="en-US" sz="1400"/>
              <a:t>of the UK population were aged 65+ in 2022 (12.7 million)</a:t>
            </a:r>
          </a:p>
        </p:txBody>
      </p:sp>
      <p:sp>
        <p:nvSpPr>
          <p:cNvPr id="9" name="Card"/>
          <p:cNvSpPr/>
          <p:nvPr/>
        </p:nvSpPr>
        <p:spPr>
          <a:xfrm>
            <a:off x="5577840" y="3063240"/>
            <a:ext cx="3108960" cy="1508760"/>
          </a:xfrm>
          <a:prstGeom prst="roundRect">
            <a:avLst>
              <a:gd name="adj" fmla="val 6061"/>
            </a:avLst>
          </a:prstGeom>
          <a:solidFill>
            <a:schemeClr val="bg2"/>
          </a:solidFill>
          <a:ln w="12700">
            <a:solidFill>
              <a:schemeClr val="bg2"/>
            </a:solidFill>
            <a:prstDash val="solid"/>
          </a:ln>
        </p:spPr>
        <p:txBody>
          <a:bodyPr/>
          <a:lstStyle/>
          <a:p>
            <a:endParaRPr lang="en-GB"/>
          </a:p>
        </p:txBody>
      </p:sp>
      <p:sp>
        <p:nvSpPr>
          <p:cNvPr id="10" name="Text 6"/>
          <p:cNvSpPr txBox="1"/>
          <p:nvPr/>
        </p:nvSpPr>
        <p:spPr>
          <a:xfrm>
            <a:off x="5760720" y="3154680"/>
            <a:ext cx="2743200" cy="640080"/>
          </a:xfrm>
          <a:prstGeom prst="rect">
            <a:avLst/>
          </a:prstGeom>
          <a:noFill/>
          <a:ln/>
        </p:spPr>
        <p:txBody>
          <a:bodyPr wrap="square" lIns="0" tIns="0" rIns="0" bIns="0" rtlCol="0" anchor="ctr"/>
          <a:lstStyle/>
          <a:p>
            <a:pPr marL="0" indent="0">
              <a:buNone/>
            </a:pPr>
            <a:r>
              <a:rPr lang="en-US" sz="3000" b="1">
                <a:solidFill>
                  <a:schemeClr val="accent1"/>
                </a:solidFill>
                <a:latin typeface="Cambria" pitchFamily="34" charset="0"/>
                <a:ea typeface="Cambria" pitchFamily="34" charset="-122"/>
                <a:cs typeface="Cambria" pitchFamily="34" charset="-120"/>
              </a:rPr>
              <a:t>1.7m → 3.3m</a:t>
            </a:r>
            <a:endParaRPr lang="en-US" sz="3000"/>
          </a:p>
        </p:txBody>
      </p:sp>
      <p:sp>
        <p:nvSpPr>
          <p:cNvPr id="11" name="Text 7"/>
          <p:cNvSpPr txBox="1"/>
          <p:nvPr/>
        </p:nvSpPr>
        <p:spPr>
          <a:xfrm>
            <a:off x="5760720" y="3840480"/>
            <a:ext cx="2743200" cy="640080"/>
          </a:xfrm>
          <a:prstGeom prst="rect">
            <a:avLst/>
          </a:prstGeom>
          <a:noFill/>
          <a:ln/>
        </p:spPr>
        <p:txBody>
          <a:bodyPr wrap="square" lIns="0" tIns="0" rIns="0" bIns="0" rtlCol="0" anchor="t"/>
          <a:lstStyle/>
          <a:p>
            <a:pPr marL="0" indent="0">
              <a:buNone/>
            </a:pPr>
            <a:r>
              <a:rPr lang="en-US" sz="1400"/>
              <a:t>people aged 85+ between 2022 and 2047 (projected)</a:t>
            </a:r>
          </a:p>
        </p:txBody>
      </p:sp>
      <p:sp>
        <p:nvSpPr>
          <p:cNvPr id="12" name="Text 8"/>
          <p:cNvSpPr txBox="1"/>
          <p:nvPr/>
        </p:nvSpPr>
        <p:spPr>
          <a:xfrm>
            <a:off x="457200" y="4754880"/>
            <a:ext cx="7589520" cy="228600"/>
          </a:xfrm>
          <a:prstGeom prst="rect">
            <a:avLst/>
          </a:prstGeom>
          <a:solidFill>
            <a:srgbClr val="002060"/>
          </a:solidFill>
          <a:ln/>
        </p:spPr>
        <p:txBody>
          <a:bodyPr wrap="square" lIns="0" tIns="0" rIns="0" bIns="0" rtlCol="0" anchor="t"/>
          <a:lstStyle/>
          <a:p>
            <a:pPr marL="0" indent="0">
              <a:buNone/>
            </a:pPr>
            <a:r>
              <a:rPr lang="en-US" sz="1200">
                <a:solidFill>
                  <a:schemeClr val="accent6"/>
                </a:solidFill>
              </a:rPr>
              <a:t>Sources: ONS; House of Commons Library; Government Actuary’s Department</a:t>
            </a:r>
            <a:endParaRPr lang="en-US" sz="1200"/>
          </a:p>
        </p:txBody>
      </p:sp>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3</a:t>
            </a:fld>
            <a:endParaRPr lang="en-US"/>
          </a:p>
        </p:txBody>
      </p:sp>
      <p:pic>
        <p:nvPicPr>
          <p:cNvPr id="14" name="Video 13">
            <a:hlinkClick r:id="" action="ppaction://media"/>
            <a:extLst>
              <a:ext uri="{FF2B5EF4-FFF2-40B4-BE49-F238E27FC236}">
                <a16:creationId xmlns:a16="http://schemas.microsoft.com/office/drawing/2014/main" id="{16FEC254-0755-2311-2DA3-7B2F9C46774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1788"/>
    </mc:Choice>
    <mc:Fallback xmlns="">
      <p:transition spd="slow" advTm="61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txBox="1"/>
          <p:nvPr/>
        </p:nvSpPr>
        <p:spPr>
          <a:xfrm>
            <a:off x="457199" y="201167"/>
            <a:ext cx="8321041" cy="492637"/>
          </a:xfrm>
          <a:prstGeom prst="rect">
            <a:avLst/>
          </a:prstGeom>
          <a:solidFill>
            <a:srgbClr val="00B0F0"/>
          </a:solidFill>
          <a:ln/>
        </p:spPr>
        <p:txBody>
          <a:bodyPr wrap="square" lIns="0" tIns="0" rIns="0" bIns="0" rtlCol="0" anchor="t"/>
          <a:lstStyle/>
          <a:p>
            <a:pPr marL="0" indent="0">
              <a:buNone/>
            </a:pPr>
            <a:r>
              <a:rPr lang="en-US" sz="2000" b="1" kern="0" spc="200">
                <a:solidFill>
                  <a:schemeClr val="accent1"/>
                </a:solidFill>
              </a:rPr>
              <a:t>AGEING POPULATION AND NEEDS</a:t>
            </a:r>
            <a:endParaRPr lang="en-US" sz="20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Needs through the biopsychosocial model</a:t>
            </a:r>
            <a:endParaRPr lang="en-US" sz="2800"/>
          </a:p>
        </p:txBody>
      </p:sp>
      <p:sp>
        <p:nvSpPr>
          <p:cNvPr id="5" name="Card"/>
          <p:cNvSpPr/>
          <p:nvPr/>
        </p:nvSpPr>
        <p:spPr>
          <a:xfrm>
            <a:off x="457200" y="1371600"/>
            <a:ext cx="2651760" cy="2377440"/>
          </a:xfrm>
          <a:prstGeom prst="roundRect">
            <a:avLst>
              <a:gd name="adj" fmla="val 3846"/>
            </a:avLst>
          </a:prstGeom>
          <a:solidFill>
            <a:schemeClr val="bg2"/>
          </a:solidFill>
          <a:ln w="12700">
            <a:solidFill>
              <a:schemeClr val="bg2"/>
            </a:solidFill>
            <a:prstDash val="solid"/>
          </a:ln>
        </p:spPr>
        <p:txBody>
          <a:bodyPr/>
          <a:lstStyle/>
          <a:p>
            <a:endParaRPr lang="en-GB"/>
          </a:p>
        </p:txBody>
      </p:sp>
      <p:sp>
        <p:nvSpPr>
          <p:cNvPr id="8" name="Text 4"/>
          <p:cNvSpPr txBox="1"/>
          <p:nvPr/>
        </p:nvSpPr>
        <p:spPr>
          <a:xfrm>
            <a:off x="1325880" y="1508760"/>
            <a:ext cx="1645920" cy="548640"/>
          </a:xfrm>
          <a:prstGeom prst="rect">
            <a:avLst/>
          </a:prstGeom>
          <a:noFill/>
          <a:ln/>
        </p:spPr>
        <p:txBody>
          <a:bodyPr wrap="square" lIns="0" tIns="0" rIns="0" bIns="0" rtlCol="0" anchor="ctr"/>
          <a:lstStyle/>
          <a:p>
            <a:pPr marL="0" indent="0">
              <a:buNone/>
            </a:pPr>
            <a:r>
              <a:rPr lang="en-US" sz="1800" b="1">
                <a:solidFill>
                  <a:schemeClr val="tx2"/>
                </a:solidFill>
              </a:rPr>
              <a:t>Biological</a:t>
            </a:r>
            <a:endParaRPr lang="en-US" sz="1800"/>
          </a:p>
        </p:txBody>
      </p:sp>
      <p:sp>
        <p:nvSpPr>
          <p:cNvPr id="9" name="Text 5"/>
          <p:cNvSpPr txBox="1"/>
          <p:nvPr/>
        </p:nvSpPr>
        <p:spPr>
          <a:xfrm>
            <a:off x="640080" y="2194560"/>
            <a:ext cx="2331720" cy="1463040"/>
          </a:xfrm>
          <a:prstGeom prst="rect">
            <a:avLst/>
          </a:prstGeom>
          <a:noFill/>
          <a:ln/>
        </p:spPr>
        <p:txBody>
          <a:bodyPr wrap="square" lIns="0" tIns="0" rIns="0" bIns="0" rtlCol="0" anchor="t"/>
          <a:lstStyle/>
          <a:p>
            <a:pPr marL="342900" indent="-342900">
              <a:spcAft>
                <a:spcPts val="500"/>
              </a:spcAft>
              <a:buSzPct val="100000"/>
              <a:buChar char="•"/>
            </a:pPr>
            <a:r>
              <a:rPr lang="en-US" sz="1400"/>
              <a:t>Frailty and long-term conditions</a:t>
            </a:r>
          </a:p>
          <a:p>
            <a:pPr marL="342900" indent="-342900">
              <a:spcAft>
                <a:spcPts val="500"/>
              </a:spcAft>
              <a:buSzPct val="100000"/>
              <a:buChar char="•"/>
            </a:pPr>
            <a:r>
              <a:rPr lang="en-US" sz="1400"/>
              <a:t>Reduced mobility</a:t>
            </a:r>
          </a:p>
          <a:p>
            <a:pPr marL="342900" indent="-342900">
              <a:spcAft>
                <a:spcPts val="500"/>
              </a:spcAft>
              <a:buSzPct val="100000"/>
              <a:buChar char="•"/>
            </a:pPr>
            <a:r>
              <a:rPr lang="en-US" sz="1400"/>
              <a:t>Dementia and memory change</a:t>
            </a:r>
          </a:p>
        </p:txBody>
      </p:sp>
      <p:sp>
        <p:nvSpPr>
          <p:cNvPr id="10" name="Card"/>
          <p:cNvSpPr/>
          <p:nvPr/>
        </p:nvSpPr>
        <p:spPr>
          <a:xfrm>
            <a:off x="3291840" y="1371600"/>
            <a:ext cx="2651760" cy="2377440"/>
          </a:xfrm>
          <a:prstGeom prst="roundRect">
            <a:avLst>
              <a:gd name="adj" fmla="val 3846"/>
            </a:avLst>
          </a:prstGeom>
          <a:solidFill>
            <a:schemeClr val="bg2"/>
          </a:solidFill>
          <a:ln w="12700">
            <a:solidFill>
              <a:schemeClr val="bg2"/>
            </a:solidFill>
            <a:prstDash val="solid"/>
          </a:ln>
        </p:spPr>
        <p:txBody>
          <a:bodyPr/>
          <a:lstStyle/>
          <a:p>
            <a:endParaRPr lang="en-GB"/>
          </a:p>
        </p:txBody>
      </p:sp>
      <p:sp>
        <p:nvSpPr>
          <p:cNvPr id="13" name="Text 8"/>
          <p:cNvSpPr txBox="1"/>
          <p:nvPr/>
        </p:nvSpPr>
        <p:spPr>
          <a:xfrm>
            <a:off x="4160520" y="1508760"/>
            <a:ext cx="1645920" cy="548640"/>
          </a:xfrm>
          <a:prstGeom prst="rect">
            <a:avLst/>
          </a:prstGeom>
          <a:noFill/>
          <a:ln/>
        </p:spPr>
        <p:txBody>
          <a:bodyPr wrap="square" lIns="0" tIns="0" rIns="0" bIns="0" rtlCol="0" anchor="ctr"/>
          <a:lstStyle/>
          <a:p>
            <a:pPr marL="0" indent="0">
              <a:buNone/>
            </a:pPr>
            <a:r>
              <a:rPr lang="en-US" sz="1800" b="1">
                <a:solidFill>
                  <a:schemeClr val="tx2"/>
                </a:solidFill>
              </a:rPr>
              <a:t>Psychological</a:t>
            </a:r>
            <a:endParaRPr lang="en-US" sz="1800"/>
          </a:p>
        </p:txBody>
      </p:sp>
      <p:sp>
        <p:nvSpPr>
          <p:cNvPr id="14" name="Text 9"/>
          <p:cNvSpPr txBox="1"/>
          <p:nvPr/>
        </p:nvSpPr>
        <p:spPr>
          <a:xfrm>
            <a:off x="3474720" y="2194560"/>
            <a:ext cx="2331720" cy="1463040"/>
          </a:xfrm>
          <a:prstGeom prst="rect">
            <a:avLst/>
          </a:prstGeom>
          <a:noFill/>
          <a:ln/>
        </p:spPr>
        <p:txBody>
          <a:bodyPr wrap="square" lIns="0" tIns="0" rIns="0" bIns="0" rtlCol="0" anchor="t"/>
          <a:lstStyle/>
          <a:p>
            <a:pPr marL="342900" indent="-342900">
              <a:spcAft>
                <a:spcPts val="500"/>
              </a:spcAft>
              <a:buSzPct val="100000"/>
              <a:buChar char="•"/>
            </a:pPr>
            <a:r>
              <a:rPr lang="en-US" sz="1400"/>
              <a:t>Anxiety, low mood, loss of identity</a:t>
            </a:r>
          </a:p>
          <a:p>
            <a:pPr marL="342900" indent="-342900">
              <a:spcAft>
                <a:spcPts val="500"/>
              </a:spcAft>
              <a:buSzPct val="100000"/>
              <a:buChar char="•"/>
            </a:pPr>
            <a:r>
              <a:rPr lang="en-US" sz="1400"/>
              <a:t>Confusion and memory loss</a:t>
            </a:r>
          </a:p>
          <a:p>
            <a:pPr marL="342900" indent="-342900">
              <a:spcAft>
                <a:spcPts val="500"/>
              </a:spcAft>
              <a:buSzPct val="100000"/>
              <a:buChar char="•"/>
            </a:pPr>
            <a:r>
              <a:rPr lang="en-US" sz="1400"/>
              <a:t>Need for control and purpose</a:t>
            </a:r>
          </a:p>
        </p:txBody>
      </p:sp>
      <p:sp>
        <p:nvSpPr>
          <p:cNvPr id="15" name="Card"/>
          <p:cNvSpPr/>
          <p:nvPr/>
        </p:nvSpPr>
        <p:spPr>
          <a:xfrm>
            <a:off x="6126480" y="1371600"/>
            <a:ext cx="2651760" cy="2377440"/>
          </a:xfrm>
          <a:prstGeom prst="roundRect">
            <a:avLst>
              <a:gd name="adj" fmla="val 3846"/>
            </a:avLst>
          </a:prstGeom>
          <a:solidFill>
            <a:schemeClr val="bg2"/>
          </a:solidFill>
          <a:ln w="12700">
            <a:solidFill>
              <a:schemeClr val="bg2"/>
            </a:solidFill>
            <a:prstDash val="solid"/>
          </a:ln>
        </p:spPr>
        <p:txBody>
          <a:bodyPr/>
          <a:lstStyle/>
          <a:p>
            <a:endParaRPr lang="en-GB"/>
          </a:p>
        </p:txBody>
      </p:sp>
      <p:sp>
        <p:nvSpPr>
          <p:cNvPr id="18" name="Text 12"/>
          <p:cNvSpPr txBox="1"/>
          <p:nvPr/>
        </p:nvSpPr>
        <p:spPr>
          <a:xfrm>
            <a:off x="6995160" y="1508760"/>
            <a:ext cx="1645920" cy="548640"/>
          </a:xfrm>
          <a:prstGeom prst="rect">
            <a:avLst/>
          </a:prstGeom>
          <a:noFill/>
          <a:ln/>
        </p:spPr>
        <p:txBody>
          <a:bodyPr wrap="square" lIns="0" tIns="0" rIns="0" bIns="0" rtlCol="0" anchor="ctr"/>
          <a:lstStyle/>
          <a:p>
            <a:pPr marL="0" indent="0">
              <a:buNone/>
            </a:pPr>
            <a:r>
              <a:rPr lang="en-US" sz="1800" b="1">
                <a:solidFill>
                  <a:schemeClr val="tx2"/>
                </a:solidFill>
              </a:rPr>
              <a:t>Social</a:t>
            </a:r>
            <a:endParaRPr lang="en-US" sz="1800"/>
          </a:p>
        </p:txBody>
      </p:sp>
      <p:sp>
        <p:nvSpPr>
          <p:cNvPr id="19" name="Text 13"/>
          <p:cNvSpPr txBox="1"/>
          <p:nvPr/>
        </p:nvSpPr>
        <p:spPr>
          <a:xfrm>
            <a:off x="6309360" y="2194560"/>
            <a:ext cx="2331720" cy="1463040"/>
          </a:xfrm>
          <a:prstGeom prst="rect">
            <a:avLst/>
          </a:prstGeom>
          <a:noFill/>
          <a:ln/>
        </p:spPr>
        <p:txBody>
          <a:bodyPr wrap="square" lIns="0" tIns="0" rIns="0" bIns="0" rtlCol="0" anchor="t"/>
          <a:lstStyle/>
          <a:p>
            <a:pPr marL="342900" indent="-342900">
              <a:spcAft>
                <a:spcPts val="500"/>
              </a:spcAft>
              <a:buSzPct val="100000"/>
              <a:buChar char="•"/>
            </a:pPr>
            <a:r>
              <a:rPr lang="en-US" sz="1400"/>
              <a:t>Loneliness and bereavement</a:t>
            </a:r>
          </a:p>
          <a:p>
            <a:pPr marL="342900" indent="-342900">
              <a:spcAft>
                <a:spcPts val="500"/>
              </a:spcAft>
              <a:buSzPct val="100000"/>
              <a:buChar char="•"/>
            </a:pPr>
            <a:r>
              <a:rPr lang="en-US" sz="1400"/>
              <a:t>Financial insecurity</a:t>
            </a:r>
          </a:p>
          <a:p>
            <a:pPr marL="342900" indent="-342900">
              <a:spcAft>
                <a:spcPts val="500"/>
              </a:spcAft>
              <a:buSzPct val="100000"/>
              <a:buChar char="•"/>
            </a:pPr>
            <a:r>
              <a:rPr lang="en-US" sz="1400"/>
              <a:t>Reliance on carers and family</a:t>
            </a:r>
          </a:p>
        </p:txBody>
      </p:sp>
      <p:sp>
        <p:nvSpPr>
          <p:cNvPr id="20" name="Card"/>
          <p:cNvSpPr/>
          <p:nvPr/>
        </p:nvSpPr>
        <p:spPr>
          <a:xfrm>
            <a:off x="457200" y="3931920"/>
            <a:ext cx="8229600" cy="640080"/>
          </a:xfrm>
          <a:prstGeom prst="roundRect">
            <a:avLst>
              <a:gd name="adj" fmla="val 14286"/>
            </a:avLst>
          </a:prstGeom>
          <a:solidFill>
            <a:schemeClr val="tx2"/>
          </a:solidFill>
          <a:ln w="12700">
            <a:solidFill>
              <a:schemeClr val="tx2"/>
            </a:solidFill>
            <a:prstDash val="solid"/>
          </a:ln>
        </p:spPr>
        <p:txBody>
          <a:bodyPr/>
          <a:lstStyle/>
          <a:p>
            <a:endParaRPr lang="en-GB"/>
          </a:p>
        </p:txBody>
      </p:sp>
      <p:sp>
        <p:nvSpPr>
          <p:cNvPr id="21" name="Text 15"/>
          <p:cNvSpPr txBox="1"/>
          <p:nvPr/>
        </p:nvSpPr>
        <p:spPr>
          <a:xfrm>
            <a:off x="640080" y="3931920"/>
            <a:ext cx="7863840" cy="640080"/>
          </a:xfrm>
          <a:prstGeom prst="rect">
            <a:avLst/>
          </a:prstGeom>
          <a:noFill/>
          <a:ln/>
        </p:spPr>
        <p:txBody>
          <a:bodyPr wrap="square" lIns="0" tIns="0" rIns="0" bIns="0" rtlCol="0" anchor="ctr"/>
          <a:lstStyle/>
          <a:p>
            <a:pPr marL="0" indent="0">
              <a:buNone/>
            </a:pPr>
            <a:r>
              <a:rPr lang="en-US" sz="1400">
                <a:solidFill>
                  <a:schemeClr val="bg1"/>
                </a:solidFill>
              </a:rPr>
              <a:t>These factors interact: less mobility → less social contact → low mood → poorer health. Care must be integrated.</a:t>
            </a:r>
            <a:endParaRPr lang="en-US" sz="1400"/>
          </a:p>
        </p:txBody>
      </p:sp>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4</a:t>
            </a:fld>
            <a:endParaRPr lang="en-US"/>
          </a:p>
        </p:txBody>
      </p:sp>
      <p:pic>
        <p:nvPicPr>
          <p:cNvPr id="7" name="Video 6">
            <a:hlinkClick r:id="" action="ppaction://media"/>
            <a:extLst>
              <a:ext uri="{FF2B5EF4-FFF2-40B4-BE49-F238E27FC236}">
                <a16:creationId xmlns:a16="http://schemas.microsoft.com/office/drawing/2014/main" id="{0D72E47A-C168-2161-7965-33E20D65DB1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9801"/>
    </mc:Choice>
    <mc:Fallback xmlns="">
      <p:transition spd="slow" advTm="79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0B0F0"/>
        </a:solidFill>
        <a:effectLst/>
      </p:bgPr>
    </p:bg>
    <p:spTree>
      <p:nvGrpSpPr>
        <p:cNvPr id="1" name=""/>
        <p:cNvGrpSpPr/>
        <p:nvPr/>
      </p:nvGrpSpPr>
      <p:grpSpPr>
        <a:xfrm>
          <a:off x="0" y="0"/>
          <a:ext cx="0" cy="0"/>
          <a:chOff x="0" y="0"/>
          <a:chExt cx="0" cy="0"/>
        </a:xfrm>
      </p:grpSpPr>
      <p:sp>
        <p:nvSpPr>
          <p:cNvPr id="2" name="Text 0"/>
          <p:cNvSpPr txBox="1"/>
          <p:nvPr/>
        </p:nvSpPr>
        <p:spPr>
          <a:xfrm>
            <a:off x="457199" y="201168"/>
            <a:ext cx="8229600" cy="430373"/>
          </a:xfrm>
          <a:prstGeom prst="rect">
            <a:avLst/>
          </a:prstGeom>
          <a:solidFill>
            <a:srgbClr val="FFFF00"/>
          </a:solidFill>
          <a:ln/>
        </p:spPr>
        <p:txBody>
          <a:bodyPr wrap="square" lIns="0" tIns="0" rIns="0" bIns="0" rtlCol="0" anchor="t"/>
          <a:lstStyle/>
          <a:p>
            <a:pPr marL="0" indent="0">
              <a:buNone/>
            </a:pPr>
            <a:r>
              <a:rPr lang="en-US" sz="2000" b="1" kern="0" spc="200">
                <a:solidFill>
                  <a:schemeClr val="accent1"/>
                </a:solidFill>
              </a:rPr>
              <a:t>AGEING POPULATION AND NEEDS</a:t>
            </a:r>
            <a:endParaRPr lang="en-US" sz="20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Why empowerment and independence matter</a:t>
            </a:r>
            <a:endParaRPr lang="en-US" sz="2800"/>
          </a:p>
        </p:txBody>
      </p:sp>
      <p:sp>
        <p:nvSpPr>
          <p:cNvPr id="5" name="Card"/>
          <p:cNvSpPr/>
          <p:nvPr/>
        </p:nvSpPr>
        <p:spPr>
          <a:xfrm>
            <a:off x="457200" y="1371600"/>
            <a:ext cx="8229600" cy="868680"/>
          </a:xfrm>
          <a:prstGeom prst="roundRect">
            <a:avLst>
              <a:gd name="adj" fmla="val 10526"/>
            </a:avLst>
          </a:prstGeom>
          <a:solidFill>
            <a:schemeClr val="bg2"/>
          </a:solidFill>
          <a:ln w="12700">
            <a:solidFill>
              <a:schemeClr val="bg2"/>
            </a:solidFill>
            <a:prstDash val="solid"/>
          </a:ln>
        </p:spPr>
        <p:txBody>
          <a:bodyPr/>
          <a:lstStyle/>
          <a:p>
            <a:endParaRPr lang="en-GB"/>
          </a:p>
        </p:txBody>
      </p:sp>
      <p:sp>
        <p:nvSpPr>
          <p:cNvPr id="8" name="Text 4"/>
          <p:cNvSpPr txBox="1"/>
          <p:nvPr/>
        </p:nvSpPr>
        <p:spPr>
          <a:xfrm>
            <a:off x="1417320" y="1371600"/>
            <a:ext cx="2194560" cy="868680"/>
          </a:xfrm>
          <a:prstGeom prst="rect">
            <a:avLst/>
          </a:prstGeom>
          <a:noFill/>
          <a:ln/>
        </p:spPr>
        <p:txBody>
          <a:bodyPr wrap="square" lIns="0" tIns="0" rIns="0" bIns="0" rtlCol="0" anchor="ctr"/>
          <a:lstStyle/>
          <a:p>
            <a:pPr marL="0" indent="0">
              <a:buNone/>
            </a:pPr>
            <a:r>
              <a:rPr lang="en-US" sz="1800" b="1">
                <a:solidFill>
                  <a:schemeClr val="tx2"/>
                </a:solidFill>
              </a:rPr>
              <a:t>Empowerment</a:t>
            </a:r>
            <a:endParaRPr lang="en-US" sz="1800"/>
          </a:p>
        </p:txBody>
      </p:sp>
      <p:sp>
        <p:nvSpPr>
          <p:cNvPr id="9" name="Text 5"/>
          <p:cNvSpPr txBox="1"/>
          <p:nvPr/>
        </p:nvSpPr>
        <p:spPr>
          <a:xfrm>
            <a:off x="3657600" y="1371600"/>
            <a:ext cx="4846320" cy="868680"/>
          </a:xfrm>
          <a:prstGeom prst="rect">
            <a:avLst/>
          </a:prstGeom>
          <a:noFill/>
          <a:ln/>
        </p:spPr>
        <p:txBody>
          <a:bodyPr wrap="square" lIns="0" tIns="0" rIns="0" bIns="0" rtlCol="0" anchor="ctr"/>
          <a:lstStyle/>
          <a:p>
            <a:pPr marL="0" indent="0">
              <a:buNone/>
            </a:pPr>
            <a:r>
              <a:rPr lang="en-US" sz="1400"/>
              <a:t>Older people keep choice and control over decisions about their own care and lives.</a:t>
            </a:r>
          </a:p>
        </p:txBody>
      </p:sp>
      <p:sp>
        <p:nvSpPr>
          <p:cNvPr id="10" name="Card"/>
          <p:cNvSpPr/>
          <p:nvPr/>
        </p:nvSpPr>
        <p:spPr>
          <a:xfrm>
            <a:off x="457200" y="2377440"/>
            <a:ext cx="8229600" cy="868680"/>
          </a:xfrm>
          <a:prstGeom prst="roundRect">
            <a:avLst>
              <a:gd name="adj" fmla="val 10526"/>
            </a:avLst>
          </a:prstGeom>
          <a:solidFill>
            <a:schemeClr val="bg2"/>
          </a:solidFill>
          <a:ln w="12700">
            <a:solidFill>
              <a:schemeClr val="bg2"/>
            </a:solidFill>
            <a:prstDash val="solid"/>
          </a:ln>
        </p:spPr>
        <p:txBody>
          <a:bodyPr/>
          <a:lstStyle/>
          <a:p>
            <a:endParaRPr lang="en-GB"/>
          </a:p>
        </p:txBody>
      </p:sp>
      <p:sp>
        <p:nvSpPr>
          <p:cNvPr id="13" name="Text 8"/>
          <p:cNvSpPr txBox="1"/>
          <p:nvPr/>
        </p:nvSpPr>
        <p:spPr>
          <a:xfrm>
            <a:off x="1417320" y="2377440"/>
            <a:ext cx="2194560" cy="868680"/>
          </a:xfrm>
          <a:prstGeom prst="rect">
            <a:avLst/>
          </a:prstGeom>
          <a:noFill/>
          <a:ln/>
        </p:spPr>
        <p:txBody>
          <a:bodyPr wrap="square" lIns="0" tIns="0" rIns="0" bIns="0" rtlCol="0" anchor="ctr"/>
          <a:lstStyle/>
          <a:p>
            <a:pPr marL="0" indent="0">
              <a:buNone/>
            </a:pPr>
            <a:r>
              <a:rPr lang="en-US" sz="1800" b="1">
                <a:solidFill>
                  <a:schemeClr val="tx2"/>
                </a:solidFill>
              </a:rPr>
              <a:t>Independence</a:t>
            </a:r>
            <a:endParaRPr lang="en-US" sz="1800"/>
          </a:p>
        </p:txBody>
      </p:sp>
      <p:sp>
        <p:nvSpPr>
          <p:cNvPr id="14" name="Text 9"/>
          <p:cNvSpPr txBox="1"/>
          <p:nvPr/>
        </p:nvSpPr>
        <p:spPr>
          <a:xfrm>
            <a:off x="3657600" y="2377440"/>
            <a:ext cx="4846320" cy="868680"/>
          </a:xfrm>
          <a:prstGeom prst="rect">
            <a:avLst/>
          </a:prstGeom>
          <a:noFill/>
          <a:ln/>
        </p:spPr>
        <p:txBody>
          <a:bodyPr wrap="square" lIns="0" tIns="0" rIns="0" bIns="0" rtlCol="0" anchor="ctr"/>
          <a:lstStyle/>
          <a:p>
            <a:pPr marL="0" indent="0">
              <a:buNone/>
            </a:pPr>
            <a:r>
              <a:rPr lang="en-US" sz="1400"/>
              <a:t>Living on one’s own terms, at home where possible, with support rather than substitution.</a:t>
            </a:r>
          </a:p>
        </p:txBody>
      </p:sp>
      <p:sp>
        <p:nvSpPr>
          <p:cNvPr id="15" name="Card"/>
          <p:cNvSpPr/>
          <p:nvPr/>
        </p:nvSpPr>
        <p:spPr>
          <a:xfrm>
            <a:off x="457200" y="3383280"/>
            <a:ext cx="8229600" cy="868680"/>
          </a:xfrm>
          <a:prstGeom prst="roundRect">
            <a:avLst>
              <a:gd name="adj" fmla="val 10526"/>
            </a:avLst>
          </a:prstGeom>
          <a:solidFill>
            <a:schemeClr val="bg2"/>
          </a:solidFill>
          <a:ln w="12700">
            <a:solidFill>
              <a:schemeClr val="bg2"/>
            </a:solidFill>
            <a:prstDash val="solid"/>
          </a:ln>
        </p:spPr>
        <p:txBody>
          <a:bodyPr/>
          <a:lstStyle/>
          <a:p>
            <a:endParaRPr lang="en-GB"/>
          </a:p>
        </p:txBody>
      </p:sp>
      <p:sp>
        <p:nvSpPr>
          <p:cNvPr id="18" name="Text 12"/>
          <p:cNvSpPr txBox="1"/>
          <p:nvPr/>
        </p:nvSpPr>
        <p:spPr>
          <a:xfrm>
            <a:off x="1417320" y="3383280"/>
            <a:ext cx="2194560" cy="868680"/>
          </a:xfrm>
          <a:prstGeom prst="rect">
            <a:avLst/>
          </a:prstGeom>
          <a:noFill/>
          <a:ln/>
        </p:spPr>
        <p:txBody>
          <a:bodyPr wrap="square" lIns="0" tIns="0" rIns="0" bIns="0" rtlCol="0" anchor="ctr"/>
          <a:lstStyle/>
          <a:p>
            <a:pPr marL="0" indent="0">
              <a:buNone/>
            </a:pPr>
            <a:r>
              <a:rPr lang="en-US" sz="1800" b="1">
                <a:solidFill>
                  <a:schemeClr val="tx2"/>
                </a:solidFill>
              </a:rPr>
              <a:t>Functional ability</a:t>
            </a:r>
            <a:endParaRPr lang="en-US" sz="1800"/>
          </a:p>
        </p:txBody>
      </p:sp>
      <p:sp>
        <p:nvSpPr>
          <p:cNvPr id="19" name="Text 13"/>
          <p:cNvSpPr txBox="1"/>
          <p:nvPr/>
        </p:nvSpPr>
        <p:spPr>
          <a:xfrm>
            <a:off x="3657600" y="3383280"/>
            <a:ext cx="4846320" cy="868680"/>
          </a:xfrm>
          <a:prstGeom prst="rect">
            <a:avLst/>
          </a:prstGeom>
          <a:noFill/>
          <a:ln/>
        </p:spPr>
        <p:txBody>
          <a:bodyPr wrap="square" lIns="0" tIns="0" rIns="0" bIns="0" rtlCol="0" anchor="ctr"/>
          <a:lstStyle/>
          <a:p>
            <a:pPr marL="0" indent="0">
              <a:buNone/>
            </a:pPr>
            <a:r>
              <a:rPr lang="en-US" sz="1400"/>
              <a:t>Having the capacities to do what matters to you (WHO, 2015): shaped by health, environment and support.</a:t>
            </a:r>
          </a:p>
        </p:txBody>
      </p:sp>
      <p:sp>
        <p:nvSpPr>
          <p:cNvPr id="20" name="Text 14"/>
          <p:cNvSpPr txBox="1"/>
          <p:nvPr/>
        </p:nvSpPr>
        <p:spPr>
          <a:xfrm>
            <a:off x="457200" y="4434840"/>
            <a:ext cx="7948520" cy="274320"/>
          </a:xfrm>
          <a:prstGeom prst="rect">
            <a:avLst/>
          </a:prstGeom>
          <a:noFill/>
          <a:ln/>
        </p:spPr>
        <p:txBody>
          <a:bodyPr wrap="square" lIns="0" tIns="0" rIns="0" bIns="0" rtlCol="0" anchor="t"/>
          <a:lstStyle/>
          <a:p>
            <a:pPr marL="0" indent="0">
              <a:buNone/>
            </a:pPr>
            <a:r>
              <a:rPr lang="en-US" sz="1400" i="1">
                <a:solidFill>
                  <a:schemeClr val="accent1"/>
                </a:solidFill>
              </a:rPr>
              <a:t>Care Act 2014: wellbeing includes dignity, control and protection from abuse</a:t>
            </a:r>
            <a:endParaRPr lang="en-US" sz="1400"/>
          </a:p>
        </p:txBody>
      </p:sp>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5</a:t>
            </a:fld>
            <a:endParaRPr lang="en-US"/>
          </a:p>
        </p:txBody>
      </p:sp>
      <p:pic>
        <p:nvPicPr>
          <p:cNvPr id="7" name="Video 6">
            <a:hlinkClick r:id="" action="ppaction://media"/>
            <a:extLst>
              <a:ext uri="{FF2B5EF4-FFF2-40B4-BE49-F238E27FC236}">
                <a16:creationId xmlns:a16="http://schemas.microsoft.com/office/drawing/2014/main" id="{AD1CF70A-4E29-C6B4-B0DC-290E077B6FA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9249"/>
    </mc:Choice>
    <mc:Fallback xmlns="">
      <p:transition spd="slow" advTm="49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7030A0"/>
        </a:solidFill>
        <a:effectLst/>
      </p:bgPr>
    </p:bg>
    <p:spTree>
      <p:nvGrpSpPr>
        <p:cNvPr id="1" name=""/>
        <p:cNvGrpSpPr/>
        <p:nvPr/>
      </p:nvGrpSpPr>
      <p:grpSpPr>
        <a:xfrm>
          <a:off x="0" y="0"/>
          <a:ext cx="0" cy="0"/>
          <a:chOff x="0" y="0"/>
          <a:chExt cx="0" cy="0"/>
        </a:xfrm>
      </p:grpSpPr>
      <p:sp>
        <p:nvSpPr>
          <p:cNvPr id="2" name="Text 0"/>
          <p:cNvSpPr txBox="1"/>
          <p:nvPr/>
        </p:nvSpPr>
        <p:spPr>
          <a:xfrm>
            <a:off x="457200" y="201168"/>
            <a:ext cx="8229600" cy="425196"/>
          </a:xfrm>
          <a:prstGeom prst="rect">
            <a:avLst/>
          </a:prstGeom>
          <a:solidFill>
            <a:schemeClr val="accent3">
              <a:lumMod val="75000"/>
            </a:schemeClr>
          </a:solidFill>
          <a:ln/>
        </p:spPr>
        <p:style>
          <a:lnRef idx="2">
            <a:schemeClr val="accent5">
              <a:shade val="15000"/>
            </a:schemeClr>
          </a:lnRef>
          <a:fillRef idx="1">
            <a:schemeClr val="accent5"/>
          </a:fillRef>
          <a:effectRef idx="0">
            <a:schemeClr val="accent5"/>
          </a:effectRef>
          <a:fontRef idx="minor">
            <a:schemeClr val="lt1"/>
          </a:fontRef>
        </p:style>
        <p:txBody>
          <a:bodyPr wrap="square" lIns="0" tIns="0" rIns="0" bIns="0" rtlCol="0" anchor="t"/>
          <a:lstStyle/>
          <a:p>
            <a:pPr marL="0" indent="0">
              <a:buNone/>
            </a:pPr>
            <a:r>
              <a:rPr lang="en-US" sz="2000" b="1" kern="0" spc="200">
                <a:solidFill>
                  <a:schemeClr val="accent1"/>
                </a:solidFill>
              </a:rPr>
              <a:t>THEORIES OF AGEING</a:t>
            </a:r>
            <a:endParaRPr lang="en-US" sz="20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Activity Theory (Havighurst, 1961)</a:t>
            </a:r>
            <a:endParaRPr lang="en-US" sz="2800"/>
          </a:p>
        </p:txBody>
      </p:sp>
      <p:sp>
        <p:nvSpPr>
          <p:cNvPr id="5" name="Text 2"/>
          <p:cNvSpPr txBox="1"/>
          <p:nvPr/>
        </p:nvSpPr>
        <p:spPr>
          <a:xfrm>
            <a:off x="457200" y="1371600"/>
            <a:ext cx="4846320" cy="274320"/>
          </a:xfrm>
          <a:prstGeom prst="rect">
            <a:avLst/>
          </a:prstGeom>
          <a:noFill/>
          <a:ln/>
        </p:spPr>
        <p:txBody>
          <a:bodyPr wrap="square" lIns="0" tIns="0" rIns="0" bIns="0" rtlCol="0" anchor="t"/>
          <a:lstStyle/>
          <a:p>
            <a:pPr marL="0" indent="0">
              <a:buNone/>
            </a:pPr>
            <a:r>
              <a:rPr lang="en-US" sz="1600" b="1">
                <a:solidFill>
                  <a:schemeClr val="accent1"/>
                </a:solidFill>
              </a:rPr>
              <a:t>What it says</a:t>
            </a:r>
            <a:endParaRPr lang="en-US" sz="1600"/>
          </a:p>
        </p:txBody>
      </p:sp>
      <p:sp>
        <p:nvSpPr>
          <p:cNvPr id="6" name="Text 3"/>
          <p:cNvSpPr txBox="1"/>
          <p:nvPr/>
        </p:nvSpPr>
        <p:spPr>
          <a:xfrm>
            <a:off x="457200" y="1673352"/>
            <a:ext cx="4846320" cy="685800"/>
          </a:xfrm>
          <a:prstGeom prst="rect">
            <a:avLst/>
          </a:prstGeom>
          <a:noFill/>
          <a:ln/>
        </p:spPr>
        <p:txBody>
          <a:bodyPr wrap="square" lIns="0" tIns="0" rIns="0" bIns="0" rtlCol="0" anchor="t"/>
          <a:lstStyle/>
          <a:p>
            <a:pPr marL="0" indent="0">
              <a:buNone/>
            </a:pPr>
            <a:r>
              <a:rPr lang="en-US" sz="1400"/>
              <a:t>Wellbeing in later life depends on staying active and replacing lost roles with new ones.</a:t>
            </a:r>
          </a:p>
        </p:txBody>
      </p:sp>
      <p:sp>
        <p:nvSpPr>
          <p:cNvPr id="7" name="Text 4"/>
          <p:cNvSpPr txBox="1"/>
          <p:nvPr/>
        </p:nvSpPr>
        <p:spPr>
          <a:xfrm>
            <a:off x="457200" y="2450592"/>
            <a:ext cx="4846320" cy="274320"/>
          </a:xfrm>
          <a:prstGeom prst="rect">
            <a:avLst/>
          </a:prstGeom>
          <a:noFill/>
          <a:ln/>
        </p:spPr>
        <p:txBody>
          <a:bodyPr wrap="square" lIns="0" tIns="0" rIns="0" bIns="0" rtlCol="0" anchor="t"/>
          <a:lstStyle/>
          <a:p>
            <a:pPr marL="0" indent="0">
              <a:buNone/>
            </a:pPr>
            <a:r>
              <a:rPr lang="en-US" sz="1600" b="1">
                <a:solidFill>
                  <a:schemeClr val="accent1"/>
                </a:solidFill>
              </a:rPr>
              <a:t>How it helps us</a:t>
            </a:r>
            <a:endParaRPr lang="en-US" sz="1600"/>
          </a:p>
        </p:txBody>
      </p:sp>
      <p:sp>
        <p:nvSpPr>
          <p:cNvPr id="8" name="Text 5"/>
          <p:cNvSpPr txBox="1"/>
          <p:nvPr/>
        </p:nvSpPr>
        <p:spPr>
          <a:xfrm>
            <a:off x="457200" y="2752344"/>
            <a:ext cx="4846320" cy="685800"/>
          </a:xfrm>
          <a:prstGeom prst="rect">
            <a:avLst/>
          </a:prstGeom>
          <a:noFill/>
          <a:ln/>
        </p:spPr>
        <p:txBody>
          <a:bodyPr wrap="square" lIns="0" tIns="0" rIns="0" bIns="0" rtlCol="0" anchor="t"/>
          <a:lstStyle/>
          <a:p>
            <a:pPr marL="0" indent="0">
              <a:buNone/>
            </a:pPr>
            <a:r>
              <a:rPr lang="en-US" sz="1400"/>
              <a:t>Explains why social contact, hobbies and volunteering protect mental and physical health.</a:t>
            </a:r>
          </a:p>
        </p:txBody>
      </p:sp>
      <p:sp>
        <p:nvSpPr>
          <p:cNvPr id="9" name="Text 6"/>
          <p:cNvSpPr txBox="1"/>
          <p:nvPr/>
        </p:nvSpPr>
        <p:spPr>
          <a:xfrm>
            <a:off x="457200" y="3529584"/>
            <a:ext cx="4846320" cy="274320"/>
          </a:xfrm>
          <a:prstGeom prst="rect">
            <a:avLst/>
          </a:prstGeom>
          <a:noFill/>
          <a:ln/>
        </p:spPr>
        <p:txBody>
          <a:bodyPr wrap="square" lIns="0" tIns="0" rIns="0" bIns="0" rtlCol="0" anchor="t"/>
          <a:lstStyle/>
          <a:p>
            <a:pPr marL="0" indent="0">
              <a:buNone/>
            </a:pPr>
            <a:r>
              <a:rPr lang="en-US" sz="1600" b="1">
                <a:solidFill>
                  <a:schemeClr val="accent1"/>
                </a:solidFill>
              </a:rPr>
              <a:t>In care practice</a:t>
            </a:r>
            <a:endParaRPr lang="en-US" sz="1600"/>
          </a:p>
        </p:txBody>
      </p:sp>
      <p:sp>
        <p:nvSpPr>
          <p:cNvPr id="10" name="Text 7"/>
          <p:cNvSpPr txBox="1"/>
          <p:nvPr/>
        </p:nvSpPr>
        <p:spPr>
          <a:xfrm>
            <a:off x="457200" y="3831336"/>
            <a:ext cx="4846320" cy="685800"/>
          </a:xfrm>
          <a:prstGeom prst="rect">
            <a:avLst/>
          </a:prstGeom>
          <a:noFill/>
          <a:ln/>
        </p:spPr>
        <p:txBody>
          <a:bodyPr wrap="square" lIns="0" tIns="0" rIns="0" bIns="0" rtlCol="0" anchor="t"/>
          <a:lstStyle/>
          <a:p>
            <a:pPr marL="0" indent="0">
              <a:buNone/>
            </a:pPr>
            <a:r>
              <a:rPr lang="en-US" sz="1400"/>
              <a:t>Day centres, community groups and activity plans built around the person.</a:t>
            </a:r>
          </a:p>
        </p:txBody>
      </p:sp>
      <p:sp>
        <p:nvSpPr>
          <p:cNvPr id="11" name="Card"/>
          <p:cNvSpPr/>
          <p:nvPr/>
        </p:nvSpPr>
        <p:spPr>
          <a:xfrm>
            <a:off x="5577840" y="1371600"/>
            <a:ext cx="3108960" cy="155448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14" name="Text 10"/>
          <p:cNvSpPr txBox="1"/>
          <p:nvPr/>
        </p:nvSpPr>
        <p:spPr>
          <a:xfrm>
            <a:off x="6309360" y="1508760"/>
            <a:ext cx="2194560" cy="411480"/>
          </a:xfrm>
          <a:prstGeom prst="rect">
            <a:avLst/>
          </a:prstGeom>
          <a:noFill/>
          <a:ln/>
        </p:spPr>
        <p:txBody>
          <a:bodyPr wrap="square" lIns="0" tIns="0" rIns="0" bIns="0" rtlCol="0" anchor="ctr"/>
          <a:lstStyle/>
          <a:p>
            <a:pPr marL="0" indent="0">
              <a:buNone/>
            </a:pPr>
            <a:r>
              <a:rPr lang="en-US" sz="1600" b="1">
                <a:solidFill>
                  <a:schemeClr val="tx2"/>
                </a:solidFill>
              </a:rPr>
              <a:t>Strengths</a:t>
            </a:r>
            <a:endParaRPr lang="en-US" sz="1600"/>
          </a:p>
        </p:txBody>
      </p:sp>
      <p:sp>
        <p:nvSpPr>
          <p:cNvPr id="15" name="Text 11"/>
          <p:cNvSpPr txBox="1"/>
          <p:nvPr/>
        </p:nvSpPr>
        <p:spPr>
          <a:xfrm>
            <a:off x="5760720" y="2011680"/>
            <a:ext cx="2743200" cy="822960"/>
          </a:xfrm>
          <a:prstGeom prst="rect">
            <a:avLst/>
          </a:prstGeom>
          <a:noFill/>
          <a:ln/>
        </p:spPr>
        <p:txBody>
          <a:bodyPr wrap="square" lIns="0" tIns="0" rIns="0" bIns="0" rtlCol="0" anchor="t"/>
          <a:lstStyle/>
          <a:p>
            <a:pPr marL="0" indent="0">
              <a:buNone/>
            </a:pPr>
            <a:r>
              <a:rPr lang="en-US" sz="1400"/>
              <a:t>Positive; challenges inevitable withdrawal; supports prevention</a:t>
            </a:r>
          </a:p>
        </p:txBody>
      </p:sp>
      <p:sp>
        <p:nvSpPr>
          <p:cNvPr id="16" name="Card"/>
          <p:cNvSpPr/>
          <p:nvPr/>
        </p:nvSpPr>
        <p:spPr>
          <a:xfrm>
            <a:off x="5577840" y="3063240"/>
            <a:ext cx="3108960" cy="155448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19" name="Text 14"/>
          <p:cNvSpPr txBox="1"/>
          <p:nvPr/>
        </p:nvSpPr>
        <p:spPr>
          <a:xfrm>
            <a:off x="6309360" y="3200400"/>
            <a:ext cx="2194560" cy="411480"/>
          </a:xfrm>
          <a:prstGeom prst="rect">
            <a:avLst/>
          </a:prstGeom>
          <a:noFill/>
          <a:ln/>
        </p:spPr>
        <p:txBody>
          <a:bodyPr wrap="square" lIns="0" tIns="0" rIns="0" bIns="0" rtlCol="0" anchor="ctr"/>
          <a:lstStyle/>
          <a:p>
            <a:pPr marL="0" indent="0">
              <a:buNone/>
            </a:pPr>
            <a:r>
              <a:rPr lang="en-US" sz="1600" b="1">
                <a:solidFill>
                  <a:schemeClr val="tx2"/>
                </a:solidFill>
              </a:rPr>
              <a:t>Limitations</a:t>
            </a:r>
            <a:endParaRPr lang="en-US" sz="1600"/>
          </a:p>
        </p:txBody>
      </p:sp>
      <p:sp>
        <p:nvSpPr>
          <p:cNvPr id="20" name="Text 15"/>
          <p:cNvSpPr txBox="1"/>
          <p:nvPr/>
        </p:nvSpPr>
        <p:spPr>
          <a:xfrm>
            <a:off x="5760720" y="3703320"/>
            <a:ext cx="2743200" cy="822960"/>
          </a:xfrm>
          <a:prstGeom prst="rect">
            <a:avLst/>
          </a:prstGeom>
          <a:noFill/>
          <a:ln/>
        </p:spPr>
        <p:txBody>
          <a:bodyPr wrap="square" lIns="0" tIns="0" rIns="0" bIns="0" rtlCol="0" anchor="t"/>
          <a:lstStyle/>
          <a:p>
            <a:pPr marL="0" indent="0">
              <a:buNone/>
            </a:pPr>
            <a:r>
              <a:rPr lang="en-US" sz="1400"/>
              <a:t>Assumes all can stay active; overlooks inequality and advanced dementia</a:t>
            </a:r>
          </a:p>
        </p:txBody>
      </p:sp>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6</a:t>
            </a:fld>
            <a:endParaRPr lang="en-US"/>
          </a:p>
        </p:txBody>
      </p:sp>
      <p:pic>
        <p:nvPicPr>
          <p:cNvPr id="13" name="Video 12">
            <a:hlinkClick r:id="" action="ppaction://media"/>
            <a:extLst>
              <a:ext uri="{FF2B5EF4-FFF2-40B4-BE49-F238E27FC236}">
                <a16:creationId xmlns:a16="http://schemas.microsoft.com/office/drawing/2014/main" id="{AED50D7A-A115-FF49-08CE-79D62A2657C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9703"/>
    </mc:Choice>
    <mc:Fallback xmlns="">
      <p:transition spd="slow" advTm="89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txBox="1"/>
          <p:nvPr/>
        </p:nvSpPr>
        <p:spPr>
          <a:xfrm>
            <a:off x="457200" y="201168"/>
            <a:ext cx="8229600" cy="507492"/>
          </a:xfrm>
          <a:prstGeom prst="rect">
            <a:avLst/>
          </a:prstGeom>
          <a:solidFill>
            <a:srgbClr val="FF0000"/>
          </a:solidFill>
          <a:ln/>
        </p:spPr>
        <p:txBody>
          <a:bodyPr wrap="square" lIns="0" tIns="0" rIns="0" bIns="0" rtlCol="0" anchor="t"/>
          <a:lstStyle/>
          <a:p>
            <a:pPr marL="0" indent="0">
              <a:buNone/>
            </a:pPr>
            <a:r>
              <a:rPr lang="en-US" sz="2000" b="1" kern="0" spc="200">
                <a:solidFill>
                  <a:schemeClr val="accent1"/>
                </a:solidFill>
              </a:rPr>
              <a:t>THEORIES OF AGEING</a:t>
            </a:r>
            <a:endParaRPr lang="en-US" sz="20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Continuity Theory (Atchley, 1989)</a:t>
            </a:r>
            <a:endParaRPr lang="en-US" sz="2800"/>
          </a:p>
        </p:txBody>
      </p:sp>
      <p:sp>
        <p:nvSpPr>
          <p:cNvPr id="5" name="Card"/>
          <p:cNvSpPr/>
          <p:nvPr/>
        </p:nvSpPr>
        <p:spPr>
          <a:xfrm>
            <a:off x="457200" y="1371600"/>
            <a:ext cx="3291840" cy="3200400"/>
          </a:xfrm>
          <a:prstGeom prst="roundRect">
            <a:avLst>
              <a:gd name="adj" fmla="val 2857"/>
            </a:avLst>
          </a:prstGeom>
          <a:solidFill>
            <a:schemeClr val="tx2"/>
          </a:solidFill>
          <a:ln w="12700">
            <a:solidFill>
              <a:schemeClr val="tx2"/>
            </a:solidFill>
            <a:prstDash val="solid"/>
          </a:ln>
        </p:spPr>
        <p:txBody>
          <a:bodyPr/>
          <a:lstStyle/>
          <a:p>
            <a:endParaRPr lang="en-GB"/>
          </a:p>
        </p:txBody>
      </p:sp>
      <p:sp>
        <p:nvSpPr>
          <p:cNvPr id="8" name="Text 4"/>
          <p:cNvSpPr txBox="1"/>
          <p:nvPr/>
        </p:nvSpPr>
        <p:spPr>
          <a:xfrm>
            <a:off x="685800" y="2377440"/>
            <a:ext cx="2834640" cy="320040"/>
          </a:xfrm>
          <a:prstGeom prst="rect">
            <a:avLst/>
          </a:prstGeom>
          <a:noFill/>
          <a:ln/>
        </p:spPr>
        <p:txBody>
          <a:bodyPr wrap="square" lIns="0" tIns="0" rIns="0" bIns="0" rtlCol="0" anchor="t"/>
          <a:lstStyle/>
          <a:p>
            <a:pPr marL="0" indent="0">
              <a:buNone/>
            </a:pPr>
            <a:r>
              <a:rPr lang="en-US" sz="1800" b="1">
                <a:solidFill>
                  <a:schemeClr val="bg1"/>
                </a:solidFill>
              </a:rPr>
              <a:t>The core idea</a:t>
            </a:r>
            <a:endParaRPr lang="en-US" sz="1800"/>
          </a:p>
        </p:txBody>
      </p:sp>
      <p:sp>
        <p:nvSpPr>
          <p:cNvPr id="9" name="Text 5"/>
          <p:cNvSpPr txBox="1"/>
          <p:nvPr/>
        </p:nvSpPr>
        <p:spPr>
          <a:xfrm>
            <a:off x="685800" y="2788920"/>
            <a:ext cx="2834640" cy="1645920"/>
          </a:xfrm>
          <a:prstGeom prst="rect">
            <a:avLst/>
          </a:prstGeom>
          <a:noFill/>
          <a:ln/>
        </p:spPr>
        <p:txBody>
          <a:bodyPr wrap="square" lIns="0" tIns="0" rIns="0" bIns="0" rtlCol="0" anchor="t"/>
          <a:lstStyle/>
          <a:p>
            <a:pPr marL="0" indent="0">
              <a:buNone/>
            </a:pPr>
            <a:r>
              <a:rPr lang="en-US" sz="1500">
                <a:solidFill>
                  <a:schemeClr val="bg1"/>
                </a:solidFill>
              </a:rPr>
              <a:t>People cope with ageing by keeping familiar routines, preferences, relationships and surroundings.</a:t>
            </a:r>
            <a:endParaRPr lang="en-US" sz="1500"/>
          </a:p>
        </p:txBody>
      </p:sp>
      <p:sp>
        <p:nvSpPr>
          <p:cNvPr id="10" name="Card"/>
          <p:cNvSpPr/>
          <p:nvPr/>
        </p:nvSpPr>
        <p:spPr>
          <a:xfrm>
            <a:off x="4023360" y="1371600"/>
            <a:ext cx="4663440" cy="960120"/>
          </a:xfrm>
          <a:prstGeom prst="roundRect">
            <a:avLst>
              <a:gd name="adj" fmla="val 9524"/>
            </a:avLst>
          </a:prstGeom>
          <a:solidFill>
            <a:schemeClr val="bg2"/>
          </a:solidFill>
          <a:ln w="12700">
            <a:solidFill>
              <a:schemeClr val="bg2"/>
            </a:solidFill>
            <a:prstDash val="solid"/>
          </a:ln>
        </p:spPr>
        <p:txBody>
          <a:bodyPr/>
          <a:lstStyle/>
          <a:p>
            <a:endParaRPr lang="en-GB"/>
          </a:p>
        </p:txBody>
      </p:sp>
      <p:sp>
        <p:nvSpPr>
          <p:cNvPr id="11" name="Text 7"/>
          <p:cNvSpPr txBox="1"/>
          <p:nvPr/>
        </p:nvSpPr>
        <p:spPr>
          <a:xfrm>
            <a:off x="4206240" y="1463040"/>
            <a:ext cx="4297680" cy="274320"/>
          </a:xfrm>
          <a:prstGeom prst="rect">
            <a:avLst/>
          </a:prstGeom>
          <a:noFill/>
          <a:ln/>
        </p:spPr>
        <p:txBody>
          <a:bodyPr wrap="square" lIns="0" tIns="0" rIns="0" bIns="0" rtlCol="0" anchor="t"/>
          <a:lstStyle/>
          <a:p>
            <a:pPr marL="0" indent="0">
              <a:buNone/>
            </a:pPr>
            <a:r>
              <a:rPr lang="en-US" sz="1600" b="1">
                <a:solidFill>
                  <a:schemeClr val="accent1"/>
                </a:solidFill>
              </a:rPr>
              <a:t>In practice</a:t>
            </a:r>
            <a:endParaRPr lang="en-US" sz="1600"/>
          </a:p>
        </p:txBody>
      </p:sp>
      <p:sp>
        <p:nvSpPr>
          <p:cNvPr id="12" name="Text 8"/>
          <p:cNvSpPr txBox="1"/>
          <p:nvPr/>
        </p:nvSpPr>
        <p:spPr>
          <a:xfrm>
            <a:off x="4206240" y="1764792"/>
            <a:ext cx="4297680" cy="548640"/>
          </a:xfrm>
          <a:prstGeom prst="rect">
            <a:avLst/>
          </a:prstGeom>
          <a:noFill/>
          <a:ln/>
        </p:spPr>
        <p:txBody>
          <a:bodyPr wrap="square" lIns="0" tIns="0" rIns="0" bIns="0" rtlCol="0" anchor="t"/>
          <a:lstStyle/>
          <a:p>
            <a:pPr marL="0" indent="0">
              <a:buNone/>
            </a:pPr>
            <a:r>
              <a:rPr lang="en-US" sz="1400"/>
              <a:t>Ageing in place, consistent carers, routines shaped by life history.</a:t>
            </a:r>
          </a:p>
        </p:txBody>
      </p:sp>
      <p:sp>
        <p:nvSpPr>
          <p:cNvPr id="13" name="Card"/>
          <p:cNvSpPr/>
          <p:nvPr/>
        </p:nvSpPr>
        <p:spPr>
          <a:xfrm>
            <a:off x="4023360" y="2487168"/>
            <a:ext cx="4663440" cy="960120"/>
          </a:xfrm>
          <a:prstGeom prst="roundRect">
            <a:avLst>
              <a:gd name="adj" fmla="val 9524"/>
            </a:avLst>
          </a:prstGeom>
          <a:solidFill>
            <a:schemeClr val="bg2"/>
          </a:solidFill>
          <a:ln w="12700">
            <a:solidFill>
              <a:schemeClr val="bg2"/>
            </a:solidFill>
            <a:prstDash val="solid"/>
          </a:ln>
        </p:spPr>
        <p:txBody>
          <a:bodyPr/>
          <a:lstStyle/>
          <a:p>
            <a:endParaRPr lang="en-GB"/>
          </a:p>
        </p:txBody>
      </p:sp>
      <p:sp>
        <p:nvSpPr>
          <p:cNvPr id="14" name="Text 10"/>
          <p:cNvSpPr txBox="1"/>
          <p:nvPr/>
        </p:nvSpPr>
        <p:spPr>
          <a:xfrm>
            <a:off x="4206240" y="2578608"/>
            <a:ext cx="4297680" cy="274320"/>
          </a:xfrm>
          <a:prstGeom prst="rect">
            <a:avLst/>
          </a:prstGeom>
          <a:noFill/>
          <a:ln/>
        </p:spPr>
        <p:txBody>
          <a:bodyPr wrap="square" lIns="0" tIns="0" rIns="0" bIns="0" rtlCol="0" anchor="t"/>
          <a:lstStyle/>
          <a:p>
            <a:pPr marL="0" indent="0">
              <a:buNone/>
            </a:pPr>
            <a:r>
              <a:rPr lang="en-US" sz="1600" b="1">
                <a:solidFill>
                  <a:schemeClr val="accent1"/>
                </a:solidFill>
              </a:rPr>
              <a:t>Fit with the case</a:t>
            </a:r>
            <a:endParaRPr lang="en-US" sz="1600"/>
          </a:p>
        </p:txBody>
      </p:sp>
      <p:sp>
        <p:nvSpPr>
          <p:cNvPr id="15" name="Text 11"/>
          <p:cNvSpPr txBox="1"/>
          <p:nvPr/>
        </p:nvSpPr>
        <p:spPr>
          <a:xfrm>
            <a:off x="4206240" y="2880360"/>
            <a:ext cx="4297680" cy="548640"/>
          </a:xfrm>
          <a:prstGeom prst="rect">
            <a:avLst/>
          </a:prstGeom>
          <a:noFill/>
          <a:ln/>
        </p:spPr>
        <p:txBody>
          <a:bodyPr wrap="square" lIns="0" tIns="0" rIns="0" bIns="0" rtlCol="0" anchor="t"/>
          <a:lstStyle/>
          <a:p>
            <a:pPr marL="0" indent="0">
              <a:buNone/>
            </a:pPr>
            <a:r>
              <a:rPr lang="en-US" sz="1400"/>
              <a:t>Ivy stayed at home, but continuity relies on trust in who comes through the door.</a:t>
            </a:r>
          </a:p>
        </p:txBody>
      </p:sp>
      <p:sp>
        <p:nvSpPr>
          <p:cNvPr id="16" name="Card"/>
          <p:cNvSpPr/>
          <p:nvPr/>
        </p:nvSpPr>
        <p:spPr>
          <a:xfrm>
            <a:off x="4023360" y="3602736"/>
            <a:ext cx="4663440" cy="960120"/>
          </a:xfrm>
          <a:prstGeom prst="roundRect">
            <a:avLst>
              <a:gd name="adj" fmla="val 9524"/>
            </a:avLst>
          </a:prstGeom>
          <a:solidFill>
            <a:schemeClr val="bg2"/>
          </a:solidFill>
          <a:ln w="12700">
            <a:solidFill>
              <a:schemeClr val="bg2"/>
            </a:solidFill>
            <a:prstDash val="solid"/>
          </a:ln>
        </p:spPr>
        <p:txBody>
          <a:bodyPr/>
          <a:lstStyle/>
          <a:p>
            <a:endParaRPr lang="en-GB"/>
          </a:p>
        </p:txBody>
      </p:sp>
      <p:sp>
        <p:nvSpPr>
          <p:cNvPr id="17" name="Text 13"/>
          <p:cNvSpPr txBox="1"/>
          <p:nvPr/>
        </p:nvSpPr>
        <p:spPr>
          <a:xfrm>
            <a:off x="4206240" y="3694176"/>
            <a:ext cx="4297680" cy="274320"/>
          </a:xfrm>
          <a:prstGeom prst="rect">
            <a:avLst/>
          </a:prstGeom>
          <a:noFill/>
          <a:ln/>
        </p:spPr>
        <p:txBody>
          <a:bodyPr wrap="square" lIns="0" tIns="0" rIns="0" bIns="0" rtlCol="0" anchor="t"/>
          <a:lstStyle/>
          <a:p>
            <a:pPr marL="0" indent="0">
              <a:buNone/>
            </a:pPr>
            <a:r>
              <a:rPr lang="en-US" sz="1600" b="1">
                <a:solidFill>
                  <a:schemeClr val="accent1"/>
                </a:solidFill>
              </a:rPr>
              <a:t>Limitations</a:t>
            </a:r>
            <a:endParaRPr lang="en-US" sz="1600"/>
          </a:p>
        </p:txBody>
      </p:sp>
      <p:sp>
        <p:nvSpPr>
          <p:cNvPr id="18" name="Text 14"/>
          <p:cNvSpPr txBox="1"/>
          <p:nvPr/>
        </p:nvSpPr>
        <p:spPr>
          <a:xfrm>
            <a:off x="4206240" y="3995928"/>
            <a:ext cx="4297680" cy="548640"/>
          </a:xfrm>
          <a:prstGeom prst="rect">
            <a:avLst/>
          </a:prstGeom>
          <a:noFill/>
          <a:ln/>
        </p:spPr>
        <p:txBody>
          <a:bodyPr wrap="square" lIns="0" tIns="0" rIns="0" bIns="0" rtlCol="0" anchor="t"/>
          <a:lstStyle/>
          <a:p>
            <a:pPr marL="0" indent="0">
              <a:buNone/>
            </a:pPr>
            <a:r>
              <a:rPr lang="en-US" sz="1400"/>
              <a:t>Illness can break continuity; old habits are not always healthy.</a:t>
            </a:r>
          </a:p>
        </p:txBody>
      </p:sp>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7</a:t>
            </a:fld>
            <a:endParaRPr lang="en-US"/>
          </a:p>
        </p:txBody>
      </p:sp>
      <p:pic>
        <p:nvPicPr>
          <p:cNvPr id="6" name="Video 5">
            <a:hlinkClick r:id="" action="ppaction://media"/>
            <a:extLst>
              <a:ext uri="{FF2B5EF4-FFF2-40B4-BE49-F238E27FC236}">
                <a16:creationId xmlns:a16="http://schemas.microsoft.com/office/drawing/2014/main" id="{19D4D915-E55A-6A60-46C3-D01D71C71BD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7816"/>
    </mc:Choice>
    <mc:Fallback xmlns="">
      <p:transition spd="slow" advTm="17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ext 0"/>
          <p:cNvSpPr txBox="1"/>
          <p:nvPr/>
        </p:nvSpPr>
        <p:spPr>
          <a:xfrm>
            <a:off x="457200" y="201168"/>
            <a:ext cx="8313212" cy="537112"/>
          </a:xfrm>
          <a:prstGeom prst="rect">
            <a:avLst/>
          </a:prstGeom>
          <a:solidFill>
            <a:srgbClr val="002060"/>
          </a:solidFill>
          <a:ln/>
        </p:spPr>
        <p:txBody>
          <a:bodyPr wrap="square" lIns="0" tIns="0" rIns="0" bIns="0" rtlCol="0" anchor="t"/>
          <a:lstStyle/>
          <a:p>
            <a:pPr marL="0" indent="0">
              <a:buNone/>
            </a:pPr>
            <a:r>
              <a:rPr lang="en-US" sz="2000" b="1" kern="0" spc="200">
                <a:solidFill>
                  <a:schemeClr val="accent1"/>
                </a:solidFill>
              </a:rPr>
              <a:t>CURRENT CARE PROVISION</a:t>
            </a:r>
            <a:endParaRPr lang="en-US" sz="20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UK services at a glance</a:t>
            </a:r>
            <a:endParaRPr lang="en-US" sz="2800"/>
          </a:p>
        </p:txBody>
      </p:sp>
      <p:sp>
        <p:nvSpPr>
          <p:cNvPr id="5" name="Card"/>
          <p:cNvSpPr/>
          <p:nvPr/>
        </p:nvSpPr>
        <p:spPr>
          <a:xfrm>
            <a:off x="457200" y="1371600"/>
            <a:ext cx="1920240" cy="2514600"/>
          </a:xfrm>
          <a:prstGeom prst="roundRect">
            <a:avLst>
              <a:gd name="adj" fmla="val 4762"/>
            </a:avLst>
          </a:prstGeom>
          <a:solidFill>
            <a:schemeClr val="bg2"/>
          </a:solidFill>
          <a:ln w="12700">
            <a:solidFill>
              <a:schemeClr val="bg2"/>
            </a:solidFill>
            <a:prstDash val="solid"/>
          </a:ln>
        </p:spPr>
        <p:txBody>
          <a:bodyPr/>
          <a:lstStyle/>
          <a:p>
            <a:endParaRPr lang="en-GB"/>
          </a:p>
        </p:txBody>
      </p:sp>
      <p:sp>
        <p:nvSpPr>
          <p:cNvPr id="8" name="Text 4"/>
          <p:cNvSpPr txBox="1"/>
          <p:nvPr/>
        </p:nvSpPr>
        <p:spPr>
          <a:xfrm>
            <a:off x="640080" y="2240280"/>
            <a:ext cx="1600200" cy="502920"/>
          </a:xfrm>
          <a:prstGeom prst="rect">
            <a:avLst/>
          </a:prstGeom>
          <a:noFill/>
          <a:ln/>
        </p:spPr>
        <p:txBody>
          <a:bodyPr wrap="square" lIns="0" tIns="0" rIns="0" bIns="0" rtlCol="0" anchor="t"/>
          <a:lstStyle/>
          <a:p>
            <a:pPr marL="0" indent="0">
              <a:buNone/>
            </a:pPr>
            <a:r>
              <a:rPr lang="en-US" sz="1600" b="1">
                <a:solidFill>
                  <a:schemeClr val="tx2"/>
                </a:solidFill>
              </a:rPr>
              <a:t>Domiciliary care</a:t>
            </a:r>
            <a:endParaRPr lang="en-US" sz="1600"/>
          </a:p>
        </p:txBody>
      </p:sp>
      <p:sp>
        <p:nvSpPr>
          <p:cNvPr id="9" name="Text 5"/>
          <p:cNvSpPr txBox="1"/>
          <p:nvPr/>
        </p:nvSpPr>
        <p:spPr>
          <a:xfrm>
            <a:off x="640080" y="2788920"/>
            <a:ext cx="1600200" cy="1051560"/>
          </a:xfrm>
          <a:prstGeom prst="rect">
            <a:avLst/>
          </a:prstGeom>
          <a:noFill/>
          <a:ln/>
        </p:spPr>
        <p:txBody>
          <a:bodyPr wrap="square" lIns="0" tIns="0" rIns="0" bIns="0" rtlCol="0" anchor="t"/>
          <a:lstStyle/>
          <a:p>
            <a:pPr marL="0" indent="0">
              <a:buNone/>
            </a:pPr>
            <a:r>
              <a:rPr lang="en-US" sz="1400"/>
              <a:t>Carers visit people in their own homes (focus of the case)</a:t>
            </a:r>
          </a:p>
        </p:txBody>
      </p:sp>
      <p:sp>
        <p:nvSpPr>
          <p:cNvPr id="10" name="Card"/>
          <p:cNvSpPr/>
          <p:nvPr/>
        </p:nvSpPr>
        <p:spPr>
          <a:xfrm>
            <a:off x="2560320" y="1371600"/>
            <a:ext cx="1920240" cy="2514600"/>
          </a:xfrm>
          <a:prstGeom prst="roundRect">
            <a:avLst>
              <a:gd name="adj" fmla="val 4762"/>
            </a:avLst>
          </a:prstGeom>
          <a:solidFill>
            <a:schemeClr val="bg2"/>
          </a:solidFill>
          <a:ln w="12700">
            <a:solidFill>
              <a:schemeClr val="bg2"/>
            </a:solidFill>
            <a:prstDash val="solid"/>
          </a:ln>
        </p:spPr>
        <p:txBody>
          <a:bodyPr/>
          <a:lstStyle/>
          <a:p>
            <a:endParaRPr lang="en-GB"/>
          </a:p>
        </p:txBody>
      </p:sp>
      <p:sp>
        <p:nvSpPr>
          <p:cNvPr id="13" name="Text 8"/>
          <p:cNvSpPr txBox="1"/>
          <p:nvPr/>
        </p:nvSpPr>
        <p:spPr>
          <a:xfrm>
            <a:off x="2743200" y="2240280"/>
            <a:ext cx="1600200" cy="502920"/>
          </a:xfrm>
          <a:prstGeom prst="rect">
            <a:avLst/>
          </a:prstGeom>
          <a:noFill/>
          <a:ln/>
        </p:spPr>
        <p:txBody>
          <a:bodyPr wrap="square" lIns="0" tIns="0" rIns="0" bIns="0" rtlCol="0" anchor="t"/>
          <a:lstStyle/>
          <a:p>
            <a:pPr marL="0" indent="0">
              <a:buNone/>
            </a:pPr>
            <a:r>
              <a:rPr lang="en-US" sz="1600" b="1">
                <a:solidFill>
                  <a:schemeClr val="tx2"/>
                </a:solidFill>
              </a:rPr>
              <a:t>Residential care</a:t>
            </a:r>
            <a:endParaRPr lang="en-US" sz="1600"/>
          </a:p>
        </p:txBody>
      </p:sp>
      <p:sp>
        <p:nvSpPr>
          <p:cNvPr id="14" name="Text 9"/>
          <p:cNvSpPr txBox="1"/>
          <p:nvPr/>
        </p:nvSpPr>
        <p:spPr>
          <a:xfrm>
            <a:off x="2743200" y="2788920"/>
            <a:ext cx="1600200" cy="1051560"/>
          </a:xfrm>
          <a:prstGeom prst="rect">
            <a:avLst/>
          </a:prstGeom>
          <a:noFill/>
          <a:ln/>
        </p:spPr>
        <p:txBody>
          <a:bodyPr wrap="square" lIns="0" tIns="0" rIns="0" bIns="0" rtlCol="0" anchor="t"/>
          <a:lstStyle/>
          <a:p>
            <a:pPr marL="0" indent="0">
              <a:buNone/>
            </a:pPr>
            <a:r>
              <a:rPr lang="en-US" sz="1400"/>
              <a:t>24-hour support for higher needs, including advanced dementia</a:t>
            </a:r>
          </a:p>
        </p:txBody>
      </p:sp>
      <p:sp>
        <p:nvSpPr>
          <p:cNvPr id="15" name="Card"/>
          <p:cNvSpPr/>
          <p:nvPr/>
        </p:nvSpPr>
        <p:spPr>
          <a:xfrm>
            <a:off x="4663440" y="1371600"/>
            <a:ext cx="1920240" cy="2514600"/>
          </a:xfrm>
          <a:prstGeom prst="roundRect">
            <a:avLst>
              <a:gd name="adj" fmla="val 4762"/>
            </a:avLst>
          </a:prstGeom>
          <a:solidFill>
            <a:schemeClr val="bg2"/>
          </a:solidFill>
          <a:ln w="12700">
            <a:solidFill>
              <a:schemeClr val="bg2"/>
            </a:solidFill>
            <a:prstDash val="solid"/>
          </a:ln>
        </p:spPr>
        <p:txBody>
          <a:bodyPr/>
          <a:lstStyle/>
          <a:p>
            <a:endParaRPr lang="en-GB"/>
          </a:p>
        </p:txBody>
      </p:sp>
      <p:sp>
        <p:nvSpPr>
          <p:cNvPr id="18" name="Text 12"/>
          <p:cNvSpPr txBox="1"/>
          <p:nvPr/>
        </p:nvSpPr>
        <p:spPr>
          <a:xfrm>
            <a:off x="4846320" y="2240280"/>
            <a:ext cx="1600200" cy="502920"/>
          </a:xfrm>
          <a:prstGeom prst="rect">
            <a:avLst/>
          </a:prstGeom>
          <a:noFill/>
          <a:ln/>
        </p:spPr>
        <p:txBody>
          <a:bodyPr wrap="square" lIns="0" tIns="0" rIns="0" bIns="0" rtlCol="0" anchor="t"/>
          <a:lstStyle/>
          <a:p>
            <a:pPr marL="0" indent="0">
              <a:buNone/>
            </a:pPr>
            <a:r>
              <a:rPr lang="en-US" sz="1600" b="1">
                <a:solidFill>
                  <a:schemeClr val="tx2"/>
                </a:solidFill>
              </a:rPr>
              <a:t>Day centres</a:t>
            </a:r>
            <a:endParaRPr lang="en-US" sz="1600"/>
          </a:p>
        </p:txBody>
      </p:sp>
      <p:sp>
        <p:nvSpPr>
          <p:cNvPr id="19" name="Text 13"/>
          <p:cNvSpPr txBox="1"/>
          <p:nvPr/>
        </p:nvSpPr>
        <p:spPr>
          <a:xfrm>
            <a:off x="4846320" y="2788920"/>
            <a:ext cx="1600200" cy="1051560"/>
          </a:xfrm>
          <a:prstGeom prst="rect">
            <a:avLst/>
          </a:prstGeom>
          <a:noFill/>
          <a:ln/>
        </p:spPr>
        <p:txBody>
          <a:bodyPr wrap="square" lIns="0" tIns="0" rIns="0" bIns="0" rtlCol="0" anchor="t"/>
          <a:lstStyle/>
          <a:p>
            <a:pPr marL="0" indent="0">
              <a:buNone/>
            </a:pPr>
            <a:r>
              <a:rPr lang="en-US" sz="1400"/>
              <a:t>Social contact, activity and respite for family carers</a:t>
            </a:r>
          </a:p>
        </p:txBody>
      </p:sp>
      <p:sp>
        <p:nvSpPr>
          <p:cNvPr id="20" name="Card"/>
          <p:cNvSpPr/>
          <p:nvPr/>
        </p:nvSpPr>
        <p:spPr>
          <a:xfrm>
            <a:off x="6766560" y="1371600"/>
            <a:ext cx="1920240" cy="2514600"/>
          </a:xfrm>
          <a:prstGeom prst="roundRect">
            <a:avLst>
              <a:gd name="adj" fmla="val 4762"/>
            </a:avLst>
          </a:prstGeom>
          <a:solidFill>
            <a:schemeClr val="bg2"/>
          </a:solidFill>
          <a:ln w="12700">
            <a:solidFill>
              <a:schemeClr val="bg2"/>
            </a:solidFill>
            <a:prstDash val="solid"/>
          </a:ln>
        </p:spPr>
        <p:txBody>
          <a:bodyPr/>
          <a:lstStyle/>
          <a:p>
            <a:endParaRPr lang="en-GB"/>
          </a:p>
        </p:txBody>
      </p:sp>
      <p:sp>
        <p:nvSpPr>
          <p:cNvPr id="23" name="Text 16"/>
          <p:cNvSpPr txBox="1"/>
          <p:nvPr/>
        </p:nvSpPr>
        <p:spPr>
          <a:xfrm>
            <a:off x="6949440" y="2240280"/>
            <a:ext cx="1600200" cy="502920"/>
          </a:xfrm>
          <a:prstGeom prst="rect">
            <a:avLst/>
          </a:prstGeom>
          <a:noFill/>
          <a:ln/>
        </p:spPr>
        <p:txBody>
          <a:bodyPr wrap="square" lIns="0" tIns="0" rIns="0" bIns="0" rtlCol="0" anchor="t"/>
          <a:lstStyle/>
          <a:p>
            <a:pPr marL="0" indent="0">
              <a:buNone/>
            </a:pPr>
            <a:r>
              <a:rPr lang="en-US" sz="1600" b="1">
                <a:solidFill>
                  <a:schemeClr val="tx2"/>
                </a:solidFill>
              </a:rPr>
              <a:t>Hospice care</a:t>
            </a:r>
            <a:endParaRPr lang="en-US" sz="1600"/>
          </a:p>
        </p:txBody>
      </p:sp>
      <p:sp>
        <p:nvSpPr>
          <p:cNvPr id="24" name="Text 17"/>
          <p:cNvSpPr txBox="1"/>
          <p:nvPr/>
        </p:nvSpPr>
        <p:spPr>
          <a:xfrm>
            <a:off x="6949440" y="2788920"/>
            <a:ext cx="1600200" cy="1051560"/>
          </a:xfrm>
          <a:prstGeom prst="rect">
            <a:avLst/>
          </a:prstGeom>
          <a:noFill/>
          <a:ln/>
        </p:spPr>
        <p:txBody>
          <a:bodyPr wrap="square" lIns="0" tIns="0" rIns="0" bIns="0" rtlCol="0" anchor="t"/>
          <a:lstStyle/>
          <a:p>
            <a:pPr marL="0" indent="0">
              <a:buNone/>
            </a:pPr>
            <a:r>
              <a:rPr lang="en-US" sz="1400"/>
              <a:t>Palliative and end-of-life care, at home or in a hospice</a:t>
            </a:r>
          </a:p>
        </p:txBody>
      </p:sp>
      <p:sp>
        <p:nvSpPr>
          <p:cNvPr id="25" name="Card"/>
          <p:cNvSpPr/>
          <p:nvPr/>
        </p:nvSpPr>
        <p:spPr>
          <a:xfrm>
            <a:off x="457200" y="4069080"/>
            <a:ext cx="8229600" cy="548640"/>
          </a:xfrm>
          <a:prstGeom prst="roundRect">
            <a:avLst>
              <a:gd name="adj" fmla="val 16667"/>
            </a:avLst>
          </a:prstGeom>
          <a:solidFill>
            <a:schemeClr val="tx2"/>
          </a:solidFill>
          <a:ln w="12700">
            <a:solidFill>
              <a:schemeClr val="tx2"/>
            </a:solidFill>
            <a:prstDash val="solid"/>
          </a:ln>
        </p:spPr>
        <p:txBody>
          <a:bodyPr/>
          <a:lstStyle/>
          <a:p>
            <a:endParaRPr lang="en-GB"/>
          </a:p>
        </p:txBody>
      </p:sp>
      <p:sp>
        <p:nvSpPr>
          <p:cNvPr id="26" name="Text 19"/>
          <p:cNvSpPr txBox="1"/>
          <p:nvPr/>
        </p:nvSpPr>
        <p:spPr>
          <a:xfrm>
            <a:off x="640080" y="4069080"/>
            <a:ext cx="7863840" cy="548640"/>
          </a:xfrm>
          <a:prstGeom prst="rect">
            <a:avLst/>
          </a:prstGeom>
          <a:noFill/>
          <a:ln/>
        </p:spPr>
        <p:txBody>
          <a:bodyPr wrap="square" lIns="0" tIns="0" rIns="0" bIns="0" rtlCol="0" anchor="ctr"/>
          <a:lstStyle/>
          <a:p>
            <a:pPr marL="0" indent="0">
              <a:buNone/>
            </a:pPr>
            <a:r>
              <a:rPr lang="en-US" sz="1400">
                <a:solidFill>
                  <a:schemeClr val="bg1"/>
                </a:solidFill>
              </a:rPr>
              <a:t>Regulated by the CQC; duties set by the Care Act 2014; mostly delivered by independent providers</a:t>
            </a:r>
            <a:endParaRPr lang="en-US" sz="1400"/>
          </a:p>
        </p:txBody>
      </p:sp>
      <p:sp>
        <p:nvSpPr>
          <p:cNvPr id="4"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8</a:t>
            </a:fld>
            <a:endParaRPr lang="en-US"/>
          </a:p>
        </p:txBody>
      </p:sp>
      <p:pic>
        <p:nvPicPr>
          <p:cNvPr id="27" name="Video 26">
            <a:hlinkClick r:id="" action="ppaction://media"/>
            <a:extLst>
              <a:ext uri="{FF2B5EF4-FFF2-40B4-BE49-F238E27FC236}">
                <a16:creationId xmlns:a16="http://schemas.microsoft.com/office/drawing/2014/main" id="{BF4E8003-3010-B314-B7C0-82D98D07A28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8896"/>
    </mc:Choice>
    <mc:Fallback xmlns="">
      <p:transition spd="slow" advTm="108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92D050"/>
        </a:solidFill>
        <a:effectLst/>
      </p:bgPr>
    </p:bg>
    <p:spTree>
      <p:nvGrpSpPr>
        <p:cNvPr id="1" name=""/>
        <p:cNvGrpSpPr/>
        <p:nvPr/>
      </p:nvGrpSpPr>
      <p:grpSpPr>
        <a:xfrm>
          <a:off x="0" y="0"/>
          <a:ext cx="0" cy="0"/>
          <a:chOff x="0" y="0"/>
          <a:chExt cx="0" cy="0"/>
        </a:xfrm>
      </p:grpSpPr>
      <p:sp>
        <p:nvSpPr>
          <p:cNvPr id="2" name="Text 0"/>
          <p:cNvSpPr txBox="1"/>
          <p:nvPr/>
        </p:nvSpPr>
        <p:spPr>
          <a:xfrm>
            <a:off x="457200" y="201168"/>
            <a:ext cx="8229600" cy="370332"/>
          </a:xfrm>
          <a:prstGeom prst="rect">
            <a:avLst/>
          </a:prstGeom>
          <a:noFill/>
          <a:ln/>
        </p:spPr>
        <p:txBody>
          <a:bodyPr wrap="square" lIns="0" tIns="0" rIns="0" bIns="0" rtlCol="0" anchor="t"/>
          <a:lstStyle/>
          <a:p>
            <a:pPr marL="0" indent="0">
              <a:buNone/>
            </a:pPr>
            <a:r>
              <a:rPr lang="en-US" sz="2000" b="1" kern="0" spc="200">
                <a:solidFill>
                  <a:schemeClr val="accent1"/>
                </a:solidFill>
              </a:rPr>
              <a:t>CURRENT CARE PROVISION</a:t>
            </a:r>
            <a:endParaRPr lang="en-US" sz="20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What works and what doesn’t</a:t>
            </a:r>
            <a:endParaRPr lang="en-US" sz="2800"/>
          </a:p>
        </p:txBody>
      </p:sp>
      <p:sp>
        <p:nvSpPr>
          <p:cNvPr id="5" name="Card"/>
          <p:cNvSpPr/>
          <p:nvPr/>
        </p:nvSpPr>
        <p:spPr>
          <a:xfrm>
            <a:off x="457200" y="1371600"/>
            <a:ext cx="4023360" cy="3200400"/>
          </a:xfrm>
          <a:prstGeom prst="roundRect">
            <a:avLst>
              <a:gd name="adj" fmla="val 2857"/>
            </a:avLst>
          </a:prstGeom>
          <a:solidFill>
            <a:schemeClr val="bg2"/>
          </a:solidFill>
          <a:ln w="12700">
            <a:solidFill>
              <a:schemeClr val="bg2"/>
            </a:solidFill>
            <a:prstDash val="solid"/>
          </a:ln>
        </p:spPr>
        <p:txBody>
          <a:bodyPr/>
          <a:lstStyle/>
          <a:p>
            <a:endParaRPr lang="en-GB"/>
          </a:p>
        </p:txBody>
      </p:sp>
      <p:sp>
        <p:nvSpPr>
          <p:cNvPr id="8" name="Text 4"/>
          <p:cNvSpPr txBox="1"/>
          <p:nvPr/>
        </p:nvSpPr>
        <p:spPr>
          <a:xfrm>
            <a:off x="1417320" y="1554480"/>
            <a:ext cx="2926080" cy="548640"/>
          </a:xfrm>
          <a:prstGeom prst="rect">
            <a:avLst/>
          </a:prstGeom>
          <a:noFill/>
          <a:ln/>
        </p:spPr>
        <p:txBody>
          <a:bodyPr wrap="square" lIns="0" tIns="0" rIns="0" bIns="0" rtlCol="0" anchor="ctr"/>
          <a:lstStyle/>
          <a:p>
            <a:pPr marL="0" indent="0">
              <a:buNone/>
            </a:pPr>
            <a:r>
              <a:rPr lang="en-US" sz="2000" b="1">
                <a:solidFill>
                  <a:schemeClr val="tx2"/>
                </a:solidFill>
              </a:rPr>
              <a:t>What works</a:t>
            </a:r>
            <a:endParaRPr lang="en-US" sz="2000"/>
          </a:p>
        </p:txBody>
      </p:sp>
      <p:sp>
        <p:nvSpPr>
          <p:cNvPr id="9" name="Text 5"/>
          <p:cNvSpPr txBox="1"/>
          <p:nvPr/>
        </p:nvSpPr>
        <p:spPr>
          <a:xfrm>
            <a:off x="685800" y="2331720"/>
            <a:ext cx="3611880" cy="2148840"/>
          </a:xfrm>
          <a:prstGeom prst="rect">
            <a:avLst/>
          </a:prstGeom>
          <a:noFill/>
          <a:ln/>
        </p:spPr>
        <p:txBody>
          <a:bodyPr wrap="square" lIns="0" tIns="0" rIns="0" bIns="0" rtlCol="0" anchor="t"/>
          <a:lstStyle/>
          <a:p>
            <a:pPr marL="342900" indent="-342900">
              <a:spcAft>
                <a:spcPts val="500"/>
              </a:spcAft>
              <a:buSzPct val="100000"/>
              <a:buChar char="•"/>
            </a:pPr>
            <a:r>
              <a:rPr lang="en-US" sz="1500"/>
              <a:t>Ageing in place in familiar surroundings</a:t>
            </a:r>
          </a:p>
          <a:p>
            <a:pPr marL="342900" indent="-342900">
              <a:spcAft>
                <a:spcPts val="500"/>
              </a:spcAft>
              <a:buSzPct val="100000"/>
              <a:buChar char="•"/>
            </a:pPr>
            <a:r>
              <a:rPr lang="en-US" sz="1500"/>
              <a:t>Trusted relationships with carers</a:t>
            </a:r>
          </a:p>
          <a:p>
            <a:pPr marL="342900" indent="-342900">
              <a:spcAft>
                <a:spcPts val="500"/>
              </a:spcAft>
              <a:buSzPct val="100000"/>
              <a:buChar char="•"/>
            </a:pPr>
            <a:r>
              <a:rPr lang="en-US" sz="1500"/>
              <a:t>Person-centred, wellbeing-based planning</a:t>
            </a:r>
          </a:p>
          <a:p>
            <a:pPr marL="342900" indent="-342900">
              <a:spcAft>
                <a:spcPts val="500"/>
              </a:spcAft>
              <a:buSzPct val="100000"/>
              <a:buChar char="•"/>
            </a:pPr>
            <a:r>
              <a:rPr lang="en-US" sz="1500"/>
              <a:t>Regulation and inspection (CQC)</a:t>
            </a:r>
          </a:p>
        </p:txBody>
      </p:sp>
      <p:sp>
        <p:nvSpPr>
          <p:cNvPr id="10" name="Card"/>
          <p:cNvSpPr/>
          <p:nvPr/>
        </p:nvSpPr>
        <p:spPr>
          <a:xfrm>
            <a:off x="4663440" y="1371600"/>
            <a:ext cx="4023360" cy="3200400"/>
          </a:xfrm>
          <a:prstGeom prst="roundRect">
            <a:avLst>
              <a:gd name="adj" fmla="val 2857"/>
            </a:avLst>
          </a:prstGeom>
          <a:solidFill>
            <a:schemeClr val="bg2"/>
          </a:solidFill>
          <a:ln w="12700">
            <a:solidFill>
              <a:schemeClr val="bg2"/>
            </a:solidFill>
            <a:prstDash val="solid"/>
          </a:ln>
        </p:spPr>
        <p:txBody>
          <a:bodyPr/>
          <a:lstStyle/>
          <a:p>
            <a:endParaRPr lang="en-GB"/>
          </a:p>
        </p:txBody>
      </p:sp>
      <p:sp>
        <p:nvSpPr>
          <p:cNvPr id="13" name="Text 8"/>
          <p:cNvSpPr txBox="1"/>
          <p:nvPr/>
        </p:nvSpPr>
        <p:spPr>
          <a:xfrm>
            <a:off x="5623560" y="1554480"/>
            <a:ext cx="2926080" cy="548640"/>
          </a:xfrm>
          <a:prstGeom prst="rect">
            <a:avLst/>
          </a:prstGeom>
          <a:noFill/>
          <a:ln/>
        </p:spPr>
        <p:txBody>
          <a:bodyPr wrap="square" lIns="0" tIns="0" rIns="0" bIns="0" rtlCol="0" anchor="ctr"/>
          <a:lstStyle/>
          <a:p>
            <a:pPr marL="0" indent="0">
              <a:buNone/>
            </a:pPr>
            <a:r>
              <a:rPr lang="en-US" sz="2000" b="1">
                <a:solidFill>
                  <a:schemeClr val="tx2"/>
                </a:solidFill>
              </a:rPr>
              <a:t>What doesn’t work</a:t>
            </a:r>
            <a:endParaRPr lang="en-US" sz="2000"/>
          </a:p>
        </p:txBody>
      </p:sp>
      <p:sp>
        <p:nvSpPr>
          <p:cNvPr id="14" name="Text 9"/>
          <p:cNvSpPr txBox="1"/>
          <p:nvPr/>
        </p:nvSpPr>
        <p:spPr>
          <a:xfrm>
            <a:off x="4892040" y="2331720"/>
            <a:ext cx="3611880" cy="2148840"/>
          </a:xfrm>
          <a:prstGeom prst="rect">
            <a:avLst/>
          </a:prstGeom>
          <a:noFill/>
          <a:ln/>
        </p:spPr>
        <p:txBody>
          <a:bodyPr wrap="square" lIns="0" tIns="0" rIns="0" bIns="0" rtlCol="0" anchor="t"/>
          <a:lstStyle/>
          <a:p>
            <a:pPr marL="342900" indent="-342900">
              <a:spcAft>
                <a:spcPts val="500"/>
              </a:spcAft>
              <a:buSzPct val="100000"/>
              <a:buChar char="•"/>
            </a:pPr>
            <a:r>
              <a:rPr lang="en-US" sz="1500"/>
              <a:t>Unequal access: means tests, local funding</a:t>
            </a:r>
          </a:p>
          <a:p>
            <a:pPr marL="342900" indent="-342900">
              <a:spcAft>
                <a:spcPts val="500"/>
              </a:spcAft>
              <a:buSzPct val="100000"/>
              <a:buChar char="•"/>
            </a:pPr>
            <a:r>
              <a:rPr lang="en-US" sz="1500"/>
              <a:t>Short, rushed visits; unstable workforce</a:t>
            </a:r>
          </a:p>
          <a:p>
            <a:pPr marL="342900" indent="-342900">
              <a:spcAft>
                <a:spcPts val="500"/>
              </a:spcAft>
              <a:buSzPct val="100000"/>
              <a:buChar char="•"/>
            </a:pPr>
            <a:r>
              <a:rPr lang="en-US" sz="1500"/>
              <a:t>Lone working behind closed doors: harm can go unseen</a:t>
            </a:r>
          </a:p>
          <a:p>
            <a:pPr marL="342900" indent="-342900">
              <a:spcAft>
                <a:spcPts val="500"/>
              </a:spcAft>
              <a:buSzPct val="100000"/>
              <a:buChar char="•"/>
            </a:pPr>
            <a:r>
              <a:rPr lang="en-US" sz="1500"/>
              <a:t>Unmet needs erode independence</a:t>
            </a:r>
          </a:p>
        </p:txBody>
      </p:sp>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9</a:t>
            </a:fld>
            <a:endParaRPr lang="en-US"/>
          </a:p>
        </p:txBody>
      </p:sp>
      <p:pic>
        <p:nvPicPr>
          <p:cNvPr id="11" name="Video 10">
            <a:hlinkClick r:id="" action="ppaction://media"/>
            <a:extLst>
              <a:ext uri="{FF2B5EF4-FFF2-40B4-BE49-F238E27FC236}">
                <a16:creationId xmlns:a16="http://schemas.microsoft.com/office/drawing/2014/main" id="{C8E4D86A-8114-2784-43B0-B3F19A5E0BD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1187"/>
    </mc:Choice>
    <mc:Fallback xmlns="">
      <p:transition spd="slow" advTm="101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ext 0"/>
          <p:cNvSpPr txBox="1"/>
          <p:nvPr/>
        </p:nvSpPr>
        <p:spPr>
          <a:xfrm>
            <a:off x="457200" y="201168"/>
            <a:ext cx="8229600" cy="324612"/>
          </a:xfrm>
          <a:prstGeom prst="rect">
            <a:avLst/>
          </a:prstGeom>
          <a:solidFill>
            <a:schemeClr val="bg1">
              <a:lumMod val="10000"/>
            </a:schemeClr>
          </a:solidFill>
          <a:ln/>
        </p:spPr>
        <p:txBody>
          <a:bodyPr wrap="square" lIns="0" tIns="0" rIns="0" bIns="0" rtlCol="0" anchor="t"/>
          <a:lstStyle/>
          <a:p>
            <a:pPr marL="0" indent="0">
              <a:buNone/>
            </a:pPr>
            <a:r>
              <a:rPr lang="en-US" sz="2000" b="1" kern="0" spc="200">
                <a:solidFill>
                  <a:schemeClr val="accent1"/>
                </a:solidFill>
              </a:rPr>
              <a:t>CURRENT CARE PROVISION</a:t>
            </a:r>
            <a:endParaRPr lang="en-US" sz="20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The evidence shows a system under strain</a:t>
            </a:r>
            <a:endParaRPr lang="en-US" sz="2800"/>
          </a:p>
        </p:txBody>
      </p:sp>
      <p:sp>
        <p:nvSpPr>
          <p:cNvPr id="5" name="Card"/>
          <p:cNvSpPr/>
          <p:nvPr/>
        </p:nvSpPr>
        <p:spPr>
          <a:xfrm>
            <a:off x="457200" y="1371600"/>
            <a:ext cx="1920240" cy="2240280"/>
          </a:xfrm>
          <a:prstGeom prst="roundRect">
            <a:avLst>
              <a:gd name="adj" fmla="val 4762"/>
            </a:avLst>
          </a:prstGeom>
          <a:solidFill>
            <a:schemeClr val="bg2"/>
          </a:solidFill>
          <a:ln w="12700">
            <a:solidFill>
              <a:schemeClr val="bg2"/>
            </a:solidFill>
            <a:prstDash val="solid"/>
          </a:ln>
        </p:spPr>
        <p:txBody>
          <a:bodyPr/>
          <a:lstStyle/>
          <a:p>
            <a:endParaRPr lang="en-GB"/>
          </a:p>
        </p:txBody>
      </p:sp>
      <p:sp>
        <p:nvSpPr>
          <p:cNvPr id="6" name="Text 3"/>
          <p:cNvSpPr txBox="1"/>
          <p:nvPr/>
        </p:nvSpPr>
        <p:spPr>
          <a:xfrm>
            <a:off x="548640" y="1508760"/>
            <a:ext cx="1737360" cy="640080"/>
          </a:xfrm>
          <a:prstGeom prst="rect">
            <a:avLst/>
          </a:prstGeom>
          <a:noFill/>
          <a:ln/>
        </p:spPr>
        <p:txBody>
          <a:bodyPr wrap="square" lIns="0" tIns="0" rIns="0" bIns="0" rtlCol="0" anchor="ctr"/>
          <a:lstStyle/>
          <a:p>
            <a:pPr marL="0" indent="0" algn="ctr">
              <a:buNone/>
            </a:pPr>
            <a:r>
              <a:rPr lang="en-US" sz="2600" b="1">
                <a:solidFill>
                  <a:schemeClr val="accent1"/>
                </a:solidFill>
                <a:latin typeface="Cambria" pitchFamily="34" charset="0"/>
                <a:ea typeface="Cambria" pitchFamily="34" charset="-122"/>
                <a:cs typeface="Cambria" pitchFamily="34" charset="-120"/>
              </a:rPr>
              <a:t>2 million</a:t>
            </a:r>
            <a:endParaRPr lang="en-US" sz="2600"/>
          </a:p>
        </p:txBody>
      </p:sp>
      <p:sp>
        <p:nvSpPr>
          <p:cNvPr id="7" name="Text 4"/>
          <p:cNvSpPr txBox="1"/>
          <p:nvPr/>
        </p:nvSpPr>
        <p:spPr>
          <a:xfrm>
            <a:off x="594360" y="2240280"/>
            <a:ext cx="1645920" cy="1280160"/>
          </a:xfrm>
          <a:prstGeom prst="rect">
            <a:avLst/>
          </a:prstGeom>
          <a:noFill/>
          <a:ln/>
        </p:spPr>
        <p:txBody>
          <a:bodyPr wrap="square" lIns="0" tIns="0" rIns="0" bIns="0" rtlCol="0" anchor="t"/>
          <a:lstStyle/>
          <a:p>
            <a:pPr marL="0" indent="0" algn="ctr">
              <a:buNone/>
            </a:pPr>
            <a:r>
              <a:rPr lang="en-US" sz="1400"/>
              <a:t>people 65+ in England with unmet care needs (Age UK, 2024)</a:t>
            </a:r>
          </a:p>
        </p:txBody>
      </p:sp>
      <p:sp>
        <p:nvSpPr>
          <p:cNvPr id="8" name="Card"/>
          <p:cNvSpPr/>
          <p:nvPr/>
        </p:nvSpPr>
        <p:spPr>
          <a:xfrm>
            <a:off x="2560320" y="1371600"/>
            <a:ext cx="1920240" cy="2240280"/>
          </a:xfrm>
          <a:prstGeom prst="roundRect">
            <a:avLst>
              <a:gd name="adj" fmla="val 4762"/>
            </a:avLst>
          </a:prstGeom>
          <a:solidFill>
            <a:schemeClr val="bg2"/>
          </a:solidFill>
          <a:ln w="12700">
            <a:solidFill>
              <a:schemeClr val="bg2"/>
            </a:solidFill>
            <a:prstDash val="solid"/>
          </a:ln>
        </p:spPr>
        <p:txBody>
          <a:bodyPr/>
          <a:lstStyle/>
          <a:p>
            <a:endParaRPr lang="en-GB"/>
          </a:p>
        </p:txBody>
      </p:sp>
      <p:sp>
        <p:nvSpPr>
          <p:cNvPr id="9" name="Text 6"/>
          <p:cNvSpPr txBox="1"/>
          <p:nvPr/>
        </p:nvSpPr>
        <p:spPr>
          <a:xfrm>
            <a:off x="2651760" y="1508760"/>
            <a:ext cx="1737360" cy="640080"/>
          </a:xfrm>
          <a:prstGeom prst="rect">
            <a:avLst/>
          </a:prstGeom>
          <a:noFill/>
          <a:ln/>
        </p:spPr>
        <p:txBody>
          <a:bodyPr wrap="square" lIns="0" tIns="0" rIns="0" bIns="0" rtlCol="0" anchor="ctr"/>
          <a:lstStyle/>
          <a:p>
            <a:pPr marL="0" indent="0" algn="ctr">
              <a:buNone/>
            </a:pPr>
            <a:r>
              <a:rPr lang="en-US" sz="3200" b="1">
                <a:solidFill>
                  <a:schemeClr val="accent1"/>
                </a:solidFill>
                <a:latin typeface="Cambria" pitchFamily="34" charset="0"/>
                <a:ea typeface="Cambria" pitchFamily="34" charset="-122"/>
                <a:cs typeface="Cambria" pitchFamily="34" charset="-120"/>
              </a:rPr>
              <a:t>7%</a:t>
            </a:r>
            <a:endParaRPr lang="en-US" sz="3200"/>
          </a:p>
        </p:txBody>
      </p:sp>
      <p:sp>
        <p:nvSpPr>
          <p:cNvPr id="10" name="Text 7"/>
          <p:cNvSpPr txBox="1"/>
          <p:nvPr/>
        </p:nvSpPr>
        <p:spPr>
          <a:xfrm>
            <a:off x="2697480" y="2240280"/>
            <a:ext cx="1645920" cy="1280160"/>
          </a:xfrm>
          <a:prstGeom prst="rect">
            <a:avLst/>
          </a:prstGeom>
          <a:noFill/>
          <a:ln/>
        </p:spPr>
        <p:txBody>
          <a:bodyPr wrap="square" lIns="0" tIns="0" rIns="0" bIns="0" rtlCol="0" anchor="t"/>
          <a:lstStyle/>
          <a:p>
            <a:pPr marL="0" indent="0" algn="ctr">
              <a:buNone/>
            </a:pPr>
            <a:r>
              <a:rPr lang="en-US" sz="1400"/>
              <a:t>adult social care vacancy rate: about 111,000 posts</a:t>
            </a:r>
          </a:p>
        </p:txBody>
      </p:sp>
      <p:sp>
        <p:nvSpPr>
          <p:cNvPr id="11" name="Card"/>
          <p:cNvSpPr/>
          <p:nvPr/>
        </p:nvSpPr>
        <p:spPr>
          <a:xfrm>
            <a:off x="4663440" y="1371600"/>
            <a:ext cx="1920240" cy="2240280"/>
          </a:xfrm>
          <a:prstGeom prst="roundRect">
            <a:avLst>
              <a:gd name="adj" fmla="val 4762"/>
            </a:avLst>
          </a:prstGeom>
          <a:solidFill>
            <a:schemeClr val="bg2"/>
          </a:solidFill>
          <a:ln w="12700">
            <a:solidFill>
              <a:schemeClr val="bg2"/>
            </a:solidFill>
            <a:prstDash val="solid"/>
          </a:ln>
        </p:spPr>
        <p:txBody>
          <a:bodyPr/>
          <a:lstStyle/>
          <a:p>
            <a:endParaRPr lang="en-GB"/>
          </a:p>
        </p:txBody>
      </p:sp>
      <p:sp>
        <p:nvSpPr>
          <p:cNvPr id="12" name="Text 9"/>
          <p:cNvSpPr txBox="1"/>
          <p:nvPr/>
        </p:nvSpPr>
        <p:spPr>
          <a:xfrm>
            <a:off x="4754880" y="1508760"/>
            <a:ext cx="1737360" cy="640080"/>
          </a:xfrm>
          <a:prstGeom prst="rect">
            <a:avLst/>
          </a:prstGeom>
          <a:noFill/>
          <a:ln/>
        </p:spPr>
        <p:txBody>
          <a:bodyPr wrap="square" lIns="0" tIns="0" rIns="0" bIns="0" rtlCol="0" anchor="ctr"/>
          <a:lstStyle/>
          <a:p>
            <a:pPr marL="0" indent="0" algn="ctr">
              <a:buNone/>
            </a:pPr>
            <a:r>
              <a:rPr lang="en-US" sz="3200" b="1">
                <a:solidFill>
                  <a:schemeClr val="accent1"/>
                </a:solidFill>
                <a:latin typeface="Cambria" pitchFamily="34" charset="0"/>
                <a:ea typeface="Cambria" pitchFamily="34" charset="-122"/>
                <a:cs typeface="Cambria" pitchFamily="34" charset="-120"/>
              </a:rPr>
              <a:t>24.7%</a:t>
            </a:r>
            <a:endParaRPr lang="en-US" sz="3200"/>
          </a:p>
        </p:txBody>
      </p:sp>
      <p:sp>
        <p:nvSpPr>
          <p:cNvPr id="13" name="Text 10"/>
          <p:cNvSpPr txBox="1"/>
          <p:nvPr/>
        </p:nvSpPr>
        <p:spPr>
          <a:xfrm>
            <a:off x="4800600" y="2240280"/>
            <a:ext cx="1645920" cy="1280160"/>
          </a:xfrm>
          <a:prstGeom prst="rect">
            <a:avLst/>
          </a:prstGeom>
          <a:noFill/>
          <a:ln/>
        </p:spPr>
        <p:txBody>
          <a:bodyPr wrap="square" lIns="0" tIns="0" rIns="0" bIns="0" rtlCol="0" anchor="t"/>
          <a:lstStyle/>
          <a:p>
            <a:pPr marL="0" indent="0" algn="ctr">
              <a:buNone/>
            </a:pPr>
            <a:r>
              <a:rPr lang="en-US" sz="1400"/>
              <a:t>staff turnover in the independent sector</a:t>
            </a:r>
          </a:p>
        </p:txBody>
      </p:sp>
      <p:sp>
        <p:nvSpPr>
          <p:cNvPr id="14" name="Card"/>
          <p:cNvSpPr/>
          <p:nvPr/>
        </p:nvSpPr>
        <p:spPr>
          <a:xfrm>
            <a:off x="6766560" y="1371600"/>
            <a:ext cx="1920240" cy="2240280"/>
          </a:xfrm>
          <a:prstGeom prst="roundRect">
            <a:avLst>
              <a:gd name="adj" fmla="val 4762"/>
            </a:avLst>
          </a:prstGeom>
          <a:solidFill>
            <a:schemeClr val="bg2"/>
          </a:solidFill>
          <a:ln w="12700">
            <a:solidFill>
              <a:schemeClr val="bg2"/>
            </a:solidFill>
            <a:prstDash val="solid"/>
          </a:ln>
        </p:spPr>
        <p:txBody>
          <a:bodyPr/>
          <a:lstStyle/>
          <a:p>
            <a:endParaRPr lang="en-GB"/>
          </a:p>
        </p:txBody>
      </p:sp>
      <p:sp>
        <p:nvSpPr>
          <p:cNvPr id="15" name="Text 12"/>
          <p:cNvSpPr txBox="1"/>
          <p:nvPr/>
        </p:nvSpPr>
        <p:spPr>
          <a:xfrm>
            <a:off x="6858000" y="1508760"/>
            <a:ext cx="1737360" cy="640080"/>
          </a:xfrm>
          <a:prstGeom prst="rect">
            <a:avLst/>
          </a:prstGeom>
          <a:noFill/>
          <a:ln/>
        </p:spPr>
        <p:txBody>
          <a:bodyPr wrap="square" lIns="0" tIns="0" rIns="0" bIns="0" rtlCol="0" anchor="ctr"/>
          <a:lstStyle/>
          <a:p>
            <a:pPr marL="0" indent="0" algn="ctr">
              <a:buNone/>
            </a:pPr>
            <a:r>
              <a:rPr lang="en-US" sz="2600" b="1">
                <a:solidFill>
                  <a:schemeClr val="accent1"/>
                </a:solidFill>
                <a:latin typeface="Cambria" pitchFamily="34" charset="0"/>
                <a:ea typeface="Cambria" pitchFamily="34" charset="-122"/>
                <a:cs typeface="Cambria" pitchFamily="34" charset="-120"/>
              </a:rPr>
              <a:t>470,000</a:t>
            </a:r>
            <a:endParaRPr lang="en-US" sz="2600"/>
          </a:p>
        </p:txBody>
      </p:sp>
      <p:sp>
        <p:nvSpPr>
          <p:cNvPr id="16" name="Text 13"/>
          <p:cNvSpPr txBox="1"/>
          <p:nvPr/>
        </p:nvSpPr>
        <p:spPr>
          <a:xfrm>
            <a:off x="6903720" y="2240280"/>
            <a:ext cx="1645920" cy="1280160"/>
          </a:xfrm>
          <a:prstGeom prst="rect">
            <a:avLst/>
          </a:prstGeom>
          <a:noFill/>
          <a:ln/>
        </p:spPr>
        <p:txBody>
          <a:bodyPr wrap="square" lIns="0" tIns="0" rIns="0" bIns="0" rtlCol="0" anchor="t"/>
          <a:lstStyle/>
          <a:p>
            <a:pPr marL="0" indent="0" algn="ctr">
              <a:buNone/>
            </a:pPr>
            <a:r>
              <a:rPr lang="en-US" sz="1400"/>
              <a:t>more posts needed by 2040 (Skills for Care)</a:t>
            </a:r>
          </a:p>
        </p:txBody>
      </p:sp>
      <p:sp>
        <p:nvSpPr>
          <p:cNvPr id="17" name="Card"/>
          <p:cNvSpPr/>
          <p:nvPr/>
        </p:nvSpPr>
        <p:spPr>
          <a:xfrm>
            <a:off x="457200" y="3794760"/>
            <a:ext cx="8229600" cy="822960"/>
          </a:xfrm>
          <a:prstGeom prst="roundRect">
            <a:avLst>
              <a:gd name="adj" fmla="val 11111"/>
            </a:avLst>
          </a:prstGeom>
          <a:solidFill>
            <a:schemeClr val="tx2"/>
          </a:solidFill>
          <a:ln w="12700">
            <a:solidFill>
              <a:schemeClr val="tx2"/>
            </a:solidFill>
            <a:prstDash val="solid"/>
          </a:ln>
        </p:spPr>
        <p:txBody>
          <a:bodyPr/>
          <a:lstStyle/>
          <a:p>
            <a:endParaRPr lang="en-GB"/>
          </a:p>
        </p:txBody>
      </p:sp>
      <p:sp>
        <p:nvSpPr>
          <p:cNvPr id="18" name="Text 15"/>
          <p:cNvSpPr txBox="1"/>
          <p:nvPr/>
        </p:nvSpPr>
        <p:spPr>
          <a:xfrm>
            <a:off x="640080" y="3794760"/>
            <a:ext cx="7863840" cy="822960"/>
          </a:xfrm>
          <a:prstGeom prst="rect">
            <a:avLst/>
          </a:prstGeom>
          <a:noFill/>
          <a:ln/>
        </p:spPr>
        <p:txBody>
          <a:bodyPr wrap="square" lIns="0" tIns="0" rIns="0" bIns="0" rtlCol="0" anchor="ctr"/>
          <a:lstStyle/>
          <a:p>
            <a:pPr marL="0" indent="0">
              <a:buNone/>
            </a:pPr>
            <a:r>
              <a:rPr lang="en-US" sz="1400">
                <a:solidFill>
                  <a:schemeClr val="bg1"/>
                </a:solidFill>
              </a:rPr>
              <a:t>Dementia: 982,000 people today, 1.4 million by 2040. Cost £42bn in 2024, with 63% borne by patients and families.</a:t>
            </a:r>
            <a:endParaRPr lang="en-US" sz="1400"/>
          </a:p>
        </p:txBody>
      </p:sp>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10</a:t>
            </a:fld>
            <a:endParaRPr lang="en-US"/>
          </a:p>
        </p:txBody>
      </p:sp>
      <p:pic>
        <p:nvPicPr>
          <p:cNvPr id="20" name="Video 19">
            <a:hlinkClick r:id="" action="ppaction://media"/>
            <a:extLst>
              <a:ext uri="{FF2B5EF4-FFF2-40B4-BE49-F238E27FC236}">
                <a16:creationId xmlns:a16="http://schemas.microsoft.com/office/drawing/2014/main" id="{78DE837F-68C2-DF73-CA05-563EA6DB86C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0866"/>
    </mc:Choice>
    <mc:Fallback xmlns="">
      <p:transition spd="slow" advTm="100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00"/>
        </a:solidFill>
        <a:effectLst/>
      </p:bgPr>
    </p:bg>
    <p:spTree>
      <p:nvGrpSpPr>
        <p:cNvPr id="1" name=""/>
        <p:cNvGrpSpPr/>
        <p:nvPr/>
      </p:nvGrpSpPr>
      <p:grpSpPr>
        <a:xfrm>
          <a:off x="0" y="0"/>
          <a:ext cx="0" cy="0"/>
          <a:chOff x="0" y="0"/>
          <a:chExt cx="0" cy="0"/>
        </a:xfrm>
      </p:grpSpPr>
      <p:sp>
        <p:nvSpPr>
          <p:cNvPr id="2" name="Text 0"/>
          <p:cNvSpPr txBox="1"/>
          <p:nvPr/>
        </p:nvSpPr>
        <p:spPr>
          <a:xfrm>
            <a:off x="457200" y="201168"/>
            <a:ext cx="8321040" cy="461772"/>
          </a:xfrm>
          <a:prstGeom prst="rect">
            <a:avLst/>
          </a:prstGeom>
          <a:solidFill>
            <a:srgbClr val="002060"/>
          </a:solidFill>
          <a:ln/>
        </p:spPr>
        <p:txBody>
          <a:bodyPr wrap="square" lIns="0" tIns="0" rIns="0" bIns="0" rtlCol="0" anchor="t"/>
          <a:lstStyle/>
          <a:p>
            <a:pPr marL="0" indent="0">
              <a:buNone/>
            </a:pPr>
            <a:r>
              <a:rPr lang="en-US" sz="2000" b="1" kern="0" spc="200">
                <a:solidFill>
                  <a:schemeClr val="accent1"/>
                </a:solidFill>
              </a:rPr>
              <a:t>TECHNOLOGICAL INNOVATIONS</a:t>
            </a:r>
            <a:endParaRPr lang="en-US" sz="20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Technology that can support independence</a:t>
            </a:r>
            <a:endParaRPr lang="en-US" sz="2800"/>
          </a:p>
        </p:txBody>
      </p:sp>
      <p:sp>
        <p:nvSpPr>
          <p:cNvPr id="5" name="Card"/>
          <p:cNvSpPr/>
          <p:nvPr/>
        </p:nvSpPr>
        <p:spPr>
          <a:xfrm>
            <a:off x="457200" y="1371600"/>
            <a:ext cx="2651760" cy="1463040"/>
          </a:xfrm>
          <a:prstGeom prst="roundRect">
            <a:avLst>
              <a:gd name="adj" fmla="val 6250"/>
            </a:avLst>
          </a:prstGeom>
          <a:solidFill>
            <a:schemeClr val="bg2"/>
          </a:solidFill>
          <a:ln w="12700">
            <a:solidFill>
              <a:schemeClr val="bg2"/>
            </a:solidFill>
            <a:prstDash val="solid"/>
          </a:ln>
        </p:spPr>
        <p:txBody>
          <a:bodyPr/>
          <a:lstStyle/>
          <a:p>
            <a:endParaRPr lang="en-GB"/>
          </a:p>
        </p:txBody>
      </p:sp>
      <p:sp>
        <p:nvSpPr>
          <p:cNvPr id="8" name="Text 4"/>
          <p:cNvSpPr txBox="1"/>
          <p:nvPr/>
        </p:nvSpPr>
        <p:spPr>
          <a:xfrm>
            <a:off x="1280160" y="1554480"/>
            <a:ext cx="1737360" cy="502920"/>
          </a:xfrm>
          <a:prstGeom prst="rect">
            <a:avLst/>
          </a:prstGeom>
          <a:noFill/>
          <a:ln/>
        </p:spPr>
        <p:txBody>
          <a:bodyPr wrap="square" lIns="0" tIns="0" rIns="0" bIns="0" rtlCol="0" anchor="ctr"/>
          <a:lstStyle/>
          <a:p>
            <a:pPr marL="0" indent="0">
              <a:buNone/>
            </a:pPr>
            <a:r>
              <a:rPr lang="en-US" sz="1500" b="1">
                <a:solidFill>
                  <a:schemeClr val="tx2"/>
                </a:solidFill>
              </a:rPr>
              <a:t>Telecare</a:t>
            </a:r>
            <a:endParaRPr lang="en-US" sz="1500"/>
          </a:p>
        </p:txBody>
      </p:sp>
      <p:sp>
        <p:nvSpPr>
          <p:cNvPr id="9" name="Text 5"/>
          <p:cNvSpPr txBox="1"/>
          <p:nvPr/>
        </p:nvSpPr>
        <p:spPr>
          <a:xfrm>
            <a:off x="640080" y="2194560"/>
            <a:ext cx="2331720" cy="548640"/>
          </a:xfrm>
          <a:prstGeom prst="rect">
            <a:avLst/>
          </a:prstGeom>
          <a:noFill/>
          <a:ln/>
        </p:spPr>
        <p:txBody>
          <a:bodyPr wrap="square" lIns="0" tIns="0" rIns="0" bIns="0" rtlCol="0" anchor="t"/>
          <a:lstStyle/>
          <a:p>
            <a:pPr marL="0" indent="0">
              <a:buNone/>
            </a:pPr>
            <a:r>
              <a:rPr lang="en-US" sz="1400"/>
              <a:t>Pendant alarms and fall detectors</a:t>
            </a:r>
          </a:p>
        </p:txBody>
      </p:sp>
      <p:sp>
        <p:nvSpPr>
          <p:cNvPr id="10" name="Card"/>
          <p:cNvSpPr/>
          <p:nvPr/>
        </p:nvSpPr>
        <p:spPr>
          <a:xfrm>
            <a:off x="3291840" y="1371600"/>
            <a:ext cx="2651760" cy="1463040"/>
          </a:xfrm>
          <a:prstGeom prst="roundRect">
            <a:avLst>
              <a:gd name="adj" fmla="val 6250"/>
            </a:avLst>
          </a:prstGeom>
          <a:solidFill>
            <a:schemeClr val="bg2"/>
          </a:solidFill>
          <a:ln w="12700">
            <a:solidFill>
              <a:schemeClr val="bg2"/>
            </a:solidFill>
            <a:prstDash val="solid"/>
          </a:ln>
        </p:spPr>
        <p:txBody>
          <a:bodyPr/>
          <a:lstStyle/>
          <a:p>
            <a:endParaRPr lang="en-GB"/>
          </a:p>
        </p:txBody>
      </p:sp>
      <p:sp>
        <p:nvSpPr>
          <p:cNvPr id="13" name="Text 8"/>
          <p:cNvSpPr txBox="1"/>
          <p:nvPr/>
        </p:nvSpPr>
        <p:spPr>
          <a:xfrm>
            <a:off x="4114800" y="1554480"/>
            <a:ext cx="1737360" cy="502920"/>
          </a:xfrm>
          <a:prstGeom prst="rect">
            <a:avLst/>
          </a:prstGeom>
          <a:noFill/>
          <a:ln/>
        </p:spPr>
        <p:txBody>
          <a:bodyPr wrap="square" lIns="0" tIns="0" rIns="0" bIns="0" rtlCol="0" anchor="ctr"/>
          <a:lstStyle/>
          <a:p>
            <a:pPr marL="0" indent="0">
              <a:buNone/>
            </a:pPr>
            <a:r>
              <a:rPr lang="en-US" sz="1500" b="1">
                <a:solidFill>
                  <a:schemeClr val="tx2"/>
                </a:solidFill>
              </a:rPr>
              <a:t>Remote monitoring</a:t>
            </a:r>
            <a:endParaRPr lang="en-US" sz="1500"/>
          </a:p>
        </p:txBody>
      </p:sp>
      <p:sp>
        <p:nvSpPr>
          <p:cNvPr id="14" name="Text 9"/>
          <p:cNvSpPr txBox="1"/>
          <p:nvPr/>
        </p:nvSpPr>
        <p:spPr>
          <a:xfrm>
            <a:off x="3474720" y="2194560"/>
            <a:ext cx="2331720" cy="548640"/>
          </a:xfrm>
          <a:prstGeom prst="rect">
            <a:avLst/>
          </a:prstGeom>
          <a:noFill/>
          <a:ln/>
        </p:spPr>
        <p:txBody>
          <a:bodyPr wrap="square" lIns="0" tIns="0" rIns="0" bIns="0" rtlCol="0" anchor="t"/>
          <a:lstStyle/>
          <a:p>
            <a:pPr marL="0" indent="0">
              <a:buNone/>
            </a:pPr>
            <a:r>
              <a:rPr lang="en-US" sz="1400"/>
              <a:t>Sensors track routines and alert others</a:t>
            </a:r>
          </a:p>
        </p:txBody>
      </p:sp>
      <p:sp>
        <p:nvSpPr>
          <p:cNvPr id="15" name="Card"/>
          <p:cNvSpPr/>
          <p:nvPr/>
        </p:nvSpPr>
        <p:spPr>
          <a:xfrm>
            <a:off x="6126480" y="1371600"/>
            <a:ext cx="2651760" cy="1463040"/>
          </a:xfrm>
          <a:prstGeom prst="roundRect">
            <a:avLst>
              <a:gd name="adj" fmla="val 6250"/>
            </a:avLst>
          </a:prstGeom>
          <a:solidFill>
            <a:schemeClr val="bg2"/>
          </a:solidFill>
          <a:ln w="12700">
            <a:solidFill>
              <a:schemeClr val="bg2"/>
            </a:solidFill>
            <a:prstDash val="solid"/>
          </a:ln>
        </p:spPr>
        <p:txBody>
          <a:bodyPr/>
          <a:lstStyle/>
          <a:p>
            <a:endParaRPr lang="en-GB"/>
          </a:p>
        </p:txBody>
      </p:sp>
      <p:sp>
        <p:nvSpPr>
          <p:cNvPr id="18" name="Text 12"/>
          <p:cNvSpPr txBox="1"/>
          <p:nvPr/>
        </p:nvSpPr>
        <p:spPr>
          <a:xfrm>
            <a:off x="6949440" y="1554480"/>
            <a:ext cx="1737360" cy="502920"/>
          </a:xfrm>
          <a:prstGeom prst="rect">
            <a:avLst/>
          </a:prstGeom>
          <a:noFill/>
          <a:ln/>
        </p:spPr>
        <p:txBody>
          <a:bodyPr wrap="square" lIns="0" tIns="0" rIns="0" bIns="0" rtlCol="0" anchor="ctr"/>
          <a:lstStyle/>
          <a:p>
            <a:pPr marL="0" indent="0">
              <a:buNone/>
            </a:pPr>
            <a:r>
              <a:rPr lang="en-US" sz="1500" b="1">
                <a:solidFill>
                  <a:schemeClr val="tx2"/>
                </a:solidFill>
              </a:rPr>
              <a:t>Smart homes</a:t>
            </a:r>
            <a:endParaRPr lang="en-US" sz="1500"/>
          </a:p>
        </p:txBody>
      </p:sp>
      <p:sp>
        <p:nvSpPr>
          <p:cNvPr id="19" name="Text 13"/>
          <p:cNvSpPr txBox="1"/>
          <p:nvPr/>
        </p:nvSpPr>
        <p:spPr>
          <a:xfrm>
            <a:off x="6309360" y="2194560"/>
            <a:ext cx="2331720" cy="548640"/>
          </a:xfrm>
          <a:prstGeom prst="rect">
            <a:avLst/>
          </a:prstGeom>
          <a:noFill/>
          <a:ln/>
        </p:spPr>
        <p:txBody>
          <a:bodyPr wrap="square" lIns="0" tIns="0" rIns="0" bIns="0" rtlCol="0" anchor="t"/>
          <a:lstStyle/>
          <a:p>
            <a:pPr marL="0" indent="0">
              <a:buNone/>
            </a:pPr>
            <a:r>
              <a:rPr lang="en-US" sz="1400"/>
              <a:t>Voice control, lighting, door sensors</a:t>
            </a:r>
          </a:p>
        </p:txBody>
      </p:sp>
      <p:sp>
        <p:nvSpPr>
          <p:cNvPr id="20" name="Card"/>
          <p:cNvSpPr/>
          <p:nvPr/>
        </p:nvSpPr>
        <p:spPr>
          <a:xfrm>
            <a:off x="457200" y="3017520"/>
            <a:ext cx="2651760" cy="1463040"/>
          </a:xfrm>
          <a:prstGeom prst="roundRect">
            <a:avLst>
              <a:gd name="adj" fmla="val 6250"/>
            </a:avLst>
          </a:prstGeom>
          <a:solidFill>
            <a:schemeClr val="bg2"/>
          </a:solidFill>
          <a:ln w="12700">
            <a:solidFill>
              <a:schemeClr val="bg2"/>
            </a:solidFill>
            <a:prstDash val="solid"/>
          </a:ln>
        </p:spPr>
        <p:txBody>
          <a:bodyPr/>
          <a:lstStyle/>
          <a:p>
            <a:endParaRPr lang="en-GB"/>
          </a:p>
        </p:txBody>
      </p:sp>
      <p:sp>
        <p:nvSpPr>
          <p:cNvPr id="23" name="Text 16"/>
          <p:cNvSpPr txBox="1"/>
          <p:nvPr/>
        </p:nvSpPr>
        <p:spPr>
          <a:xfrm>
            <a:off x="1280160" y="3200400"/>
            <a:ext cx="1737360" cy="502920"/>
          </a:xfrm>
          <a:prstGeom prst="rect">
            <a:avLst/>
          </a:prstGeom>
          <a:noFill/>
          <a:ln/>
        </p:spPr>
        <p:txBody>
          <a:bodyPr wrap="square" lIns="0" tIns="0" rIns="0" bIns="0" rtlCol="0" anchor="ctr"/>
          <a:lstStyle/>
          <a:p>
            <a:pPr marL="0" indent="0">
              <a:buNone/>
            </a:pPr>
            <a:r>
              <a:rPr lang="en-US" sz="1500" b="1">
                <a:solidFill>
                  <a:schemeClr val="tx2"/>
                </a:solidFill>
              </a:rPr>
              <a:t>Dementia technology</a:t>
            </a:r>
            <a:endParaRPr lang="en-US" sz="1500"/>
          </a:p>
        </p:txBody>
      </p:sp>
      <p:sp>
        <p:nvSpPr>
          <p:cNvPr id="24" name="Text 17"/>
          <p:cNvSpPr txBox="1"/>
          <p:nvPr/>
        </p:nvSpPr>
        <p:spPr>
          <a:xfrm>
            <a:off x="640080" y="3840480"/>
            <a:ext cx="2331720" cy="548640"/>
          </a:xfrm>
          <a:prstGeom prst="rect">
            <a:avLst/>
          </a:prstGeom>
          <a:noFill/>
          <a:ln/>
        </p:spPr>
        <p:txBody>
          <a:bodyPr wrap="square" lIns="0" tIns="0" rIns="0" bIns="0" rtlCol="0" anchor="t"/>
          <a:lstStyle/>
          <a:p>
            <a:pPr marL="0" indent="0">
              <a:buNone/>
            </a:pPr>
            <a:r>
              <a:rPr lang="en-US" sz="1400"/>
              <a:t>GPS, reminders, medication aids</a:t>
            </a:r>
          </a:p>
        </p:txBody>
      </p:sp>
      <p:sp>
        <p:nvSpPr>
          <p:cNvPr id="25" name="Card"/>
          <p:cNvSpPr/>
          <p:nvPr/>
        </p:nvSpPr>
        <p:spPr>
          <a:xfrm>
            <a:off x="3291840" y="3017520"/>
            <a:ext cx="2651760" cy="1463040"/>
          </a:xfrm>
          <a:prstGeom prst="roundRect">
            <a:avLst>
              <a:gd name="adj" fmla="val 6250"/>
            </a:avLst>
          </a:prstGeom>
          <a:solidFill>
            <a:schemeClr val="bg2"/>
          </a:solidFill>
          <a:ln w="12700">
            <a:solidFill>
              <a:schemeClr val="bg2"/>
            </a:solidFill>
            <a:prstDash val="solid"/>
          </a:ln>
        </p:spPr>
        <p:txBody>
          <a:bodyPr/>
          <a:lstStyle/>
          <a:p>
            <a:endParaRPr lang="en-GB"/>
          </a:p>
        </p:txBody>
      </p:sp>
      <p:sp>
        <p:nvSpPr>
          <p:cNvPr id="28" name="Text 20"/>
          <p:cNvSpPr txBox="1"/>
          <p:nvPr/>
        </p:nvSpPr>
        <p:spPr>
          <a:xfrm>
            <a:off x="4114800" y="3200400"/>
            <a:ext cx="1737360" cy="502920"/>
          </a:xfrm>
          <a:prstGeom prst="rect">
            <a:avLst/>
          </a:prstGeom>
          <a:noFill/>
          <a:ln/>
        </p:spPr>
        <p:txBody>
          <a:bodyPr wrap="square" lIns="0" tIns="0" rIns="0" bIns="0" rtlCol="0" anchor="ctr"/>
          <a:lstStyle/>
          <a:p>
            <a:pPr marL="0" indent="0">
              <a:buNone/>
            </a:pPr>
            <a:r>
              <a:rPr lang="en-US" sz="1500" b="1">
                <a:solidFill>
                  <a:schemeClr val="tx2"/>
                </a:solidFill>
              </a:rPr>
              <a:t>Telehealth</a:t>
            </a:r>
            <a:endParaRPr lang="en-US" sz="1500"/>
          </a:p>
        </p:txBody>
      </p:sp>
      <p:sp>
        <p:nvSpPr>
          <p:cNvPr id="29" name="Text 21"/>
          <p:cNvSpPr txBox="1"/>
          <p:nvPr/>
        </p:nvSpPr>
        <p:spPr>
          <a:xfrm>
            <a:off x="3474720" y="3840480"/>
            <a:ext cx="2331720" cy="548640"/>
          </a:xfrm>
          <a:prstGeom prst="rect">
            <a:avLst/>
          </a:prstGeom>
          <a:noFill/>
          <a:ln/>
        </p:spPr>
        <p:txBody>
          <a:bodyPr wrap="square" lIns="0" tIns="0" rIns="0" bIns="0" rtlCol="0" anchor="t"/>
          <a:lstStyle/>
          <a:p>
            <a:pPr marL="0" indent="0">
              <a:buNone/>
            </a:pPr>
            <a:r>
              <a:rPr lang="en-US" sz="1400"/>
              <a:t>Video consultations and earlier help</a:t>
            </a:r>
          </a:p>
        </p:txBody>
      </p:sp>
      <p:sp>
        <p:nvSpPr>
          <p:cNvPr id="30" name="Card"/>
          <p:cNvSpPr/>
          <p:nvPr/>
        </p:nvSpPr>
        <p:spPr>
          <a:xfrm>
            <a:off x="6126480" y="3017520"/>
            <a:ext cx="2651760" cy="1463040"/>
          </a:xfrm>
          <a:prstGeom prst="roundRect">
            <a:avLst>
              <a:gd name="adj" fmla="val 6250"/>
            </a:avLst>
          </a:prstGeom>
          <a:solidFill>
            <a:schemeClr val="bg2"/>
          </a:solidFill>
          <a:ln w="12700">
            <a:solidFill>
              <a:schemeClr val="bg2"/>
            </a:solidFill>
            <a:prstDash val="solid"/>
          </a:ln>
        </p:spPr>
        <p:txBody>
          <a:bodyPr/>
          <a:lstStyle/>
          <a:p>
            <a:endParaRPr lang="en-GB"/>
          </a:p>
        </p:txBody>
      </p:sp>
      <p:sp>
        <p:nvSpPr>
          <p:cNvPr id="33" name="Text 24"/>
          <p:cNvSpPr txBox="1"/>
          <p:nvPr/>
        </p:nvSpPr>
        <p:spPr>
          <a:xfrm>
            <a:off x="6949440" y="3200400"/>
            <a:ext cx="1737360" cy="502920"/>
          </a:xfrm>
          <a:prstGeom prst="rect">
            <a:avLst/>
          </a:prstGeom>
          <a:noFill/>
          <a:ln/>
        </p:spPr>
        <p:txBody>
          <a:bodyPr wrap="square" lIns="0" tIns="0" rIns="0" bIns="0" rtlCol="0" anchor="ctr"/>
          <a:lstStyle/>
          <a:p>
            <a:pPr marL="0" indent="0">
              <a:buNone/>
            </a:pPr>
            <a:r>
              <a:rPr lang="en-US" sz="1500" b="1">
                <a:solidFill>
                  <a:schemeClr val="tx2"/>
                </a:solidFill>
              </a:rPr>
              <a:t>Apps and robotics</a:t>
            </a:r>
            <a:endParaRPr lang="en-US" sz="1500"/>
          </a:p>
        </p:txBody>
      </p:sp>
      <p:sp>
        <p:nvSpPr>
          <p:cNvPr id="34" name="Text 25"/>
          <p:cNvSpPr txBox="1"/>
          <p:nvPr/>
        </p:nvSpPr>
        <p:spPr>
          <a:xfrm>
            <a:off x="6309360" y="3840480"/>
            <a:ext cx="2331720" cy="548640"/>
          </a:xfrm>
          <a:prstGeom prst="rect">
            <a:avLst/>
          </a:prstGeom>
          <a:noFill/>
          <a:ln/>
        </p:spPr>
        <p:txBody>
          <a:bodyPr wrap="square" lIns="0" tIns="0" rIns="0" bIns="0" rtlCol="0" anchor="t"/>
          <a:lstStyle/>
          <a:p>
            <a:pPr marL="0" indent="0">
              <a:buNone/>
            </a:pPr>
            <a:r>
              <a:rPr lang="en-US" sz="1400"/>
              <a:t>Companionship and cognitive games</a:t>
            </a:r>
          </a:p>
        </p:txBody>
      </p:sp>
      <p:sp>
        <p:nvSpPr>
          <p:cNvPr id="35" name="Text 26"/>
          <p:cNvSpPr txBox="1"/>
          <p:nvPr/>
        </p:nvSpPr>
        <p:spPr>
          <a:xfrm>
            <a:off x="457200" y="4572000"/>
            <a:ext cx="7680960" cy="274320"/>
          </a:xfrm>
          <a:prstGeom prst="rect">
            <a:avLst/>
          </a:prstGeom>
          <a:noFill/>
          <a:ln/>
        </p:spPr>
        <p:txBody>
          <a:bodyPr wrap="square" lIns="0" tIns="0" rIns="0" bIns="0" rtlCol="0" anchor="t"/>
          <a:lstStyle/>
          <a:p>
            <a:pPr marL="0" indent="0">
              <a:buNone/>
            </a:pPr>
            <a:r>
              <a:rPr lang="en-US" sz="1200" i="1">
                <a:solidFill>
                  <a:schemeClr val="accent6"/>
                </a:solidFill>
              </a:rPr>
              <a:t>Benefits: reassurance, earlier response, lower cost.  Limits: privacy, reliability, training, less human contact.</a:t>
            </a:r>
            <a:endParaRPr lang="en-US" sz="1200"/>
          </a:p>
        </p:txBody>
      </p:sp>
      <p:sp>
        <p:nvSpPr>
          <p:cNvPr id="4"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11</a:t>
            </a:fld>
            <a:endParaRPr lang="en-US"/>
          </a:p>
        </p:txBody>
      </p:sp>
      <p:pic>
        <p:nvPicPr>
          <p:cNvPr id="11" name="Video 10">
            <a:hlinkClick r:id="" action="ppaction://media"/>
            <a:extLst>
              <a:ext uri="{FF2B5EF4-FFF2-40B4-BE49-F238E27FC236}">
                <a16:creationId xmlns:a16="http://schemas.microsoft.com/office/drawing/2014/main" id="{C6D9570C-5E81-2BF2-D041-98C31003157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5061"/>
    </mc:Choice>
    <mc:Fallback xmlns="">
      <p:transition spd="slow" advTm="95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92D050"/>
        </a:solidFill>
        <a:effectLst/>
      </p:bgPr>
    </p:bg>
    <p:spTree>
      <p:nvGrpSpPr>
        <p:cNvPr id="1" name=""/>
        <p:cNvGrpSpPr/>
        <p:nvPr/>
      </p:nvGrpSpPr>
      <p:grpSpPr>
        <a:xfrm>
          <a:off x="0" y="0"/>
          <a:ext cx="0" cy="0"/>
          <a:chOff x="0" y="0"/>
          <a:chExt cx="0" cy="0"/>
        </a:xfrm>
      </p:grpSpPr>
      <p:sp>
        <p:nvSpPr>
          <p:cNvPr id="2" name="Text 0"/>
          <p:cNvSpPr txBox="1"/>
          <p:nvPr/>
        </p:nvSpPr>
        <p:spPr>
          <a:xfrm>
            <a:off x="457199" y="201168"/>
            <a:ext cx="8229600" cy="341423"/>
          </a:xfrm>
          <a:prstGeom prst="rect">
            <a:avLst/>
          </a:prstGeom>
          <a:solidFill>
            <a:schemeClr val="accent2"/>
          </a:solidFill>
          <a:ln/>
        </p:spPr>
        <p:txBody>
          <a:bodyPr wrap="square" lIns="0" tIns="0" rIns="0" bIns="0" rtlCol="0" anchor="t"/>
          <a:lstStyle/>
          <a:p>
            <a:pPr marL="0" indent="0">
              <a:buNone/>
            </a:pPr>
            <a:r>
              <a:rPr lang="en-US" sz="2000" b="1" kern="0" spc="200">
                <a:solidFill>
                  <a:schemeClr val="accent1"/>
                </a:solidFill>
              </a:rPr>
              <a:t>TECHNOLOGICAL INNOVATIONS</a:t>
            </a:r>
            <a:endParaRPr lang="en-US" sz="20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Does technology really empower?</a:t>
            </a:r>
            <a:endParaRPr lang="en-US" sz="2800"/>
          </a:p>
        </p:txBody>
      </p:sp>
      <p:sp>
        <p:nvSpPr>
          <p:cNvPr id="5" name="Card"/>
          <p:cNvSpPr/>
          <p:nvPr/>
        </p:nvSpPr>
        <p:spPr>
          <a:xfrm>
            <a:off x="457200" y="1371600"/>
            <a:ext cx="4023360" cy="2148840"/>
          </a:xfrm>
          <a:prstGeom prst="roundRect">
            <a:avLst>
              <a:gd name="adj" fmla="val 4255"/>
            </a:avLst>
          </a:prstGeom>
          <a:solidFill>
            <a:schemeClr val="bg2"/>
          </a:solidFill>
          <a:ln w="12700">
            <a:solidFill>
              <a:schemeClr val="bg2"/>
            </a:solidFill>
            <a:prstDash val="solid"/>
          </a:ln>
        </p:spPr>
        <p:txBody>
          <a:bodyPr/>
          <a:lstStyle/>
          <a:p>
            <a:endParaRPr lang="en-GB"/>
          </a:p>
        </p:txBody>
      </p:sp>
      <p:sp>
        <p:nvSpPr>
          <p:cNvPr id="8" name="Text 4"/>
          <p:cNvSpPr txBox="1"/>
          <p:nvPr/>
        </p:nvSpPr>
        <p:spPr>
          <a:xfrm>
            <a:off x="1325880" y="1508760"/>
            <a:ext cx="3017520" cy="457200"/>
          </a:xfrm>
          <a:prstGeom prst="rect">
            <a:avLst/>
          </a:prstGeom>
          <a:noFill/>
          <a:ln/>
        </p:spPr>
        <p:txBody>
          <a:bodyPr wrap="square" lIns="0" tIns="0" rIns="0" bIns="0" rtlCol="0" anchor="ctr"/>
          <a:lstStyle/>
          <a:p>
            <a:pPr marL="0" indent="0">
              <a:buNone/>
            </a:pPr>
            <a:r>
              <a:rPr lang="en-US" sz="1800" b="1">
                <a:solidFill>
                  <a:schemeClr val="tx2"/>
                </a:solidFill>
              </a:rPr>
              <a:t>Empowers when…</a:t>
            </a:r>
            <a:endParaRPr lang="en-US" sz="1800"/>
          </a:p>
        </p:txBody>
      </p:sp>
      <p:sp>
        <p:nvSpPr>
          <p:cNvPr id="9" name="Text 5"/>
          <p:cNvSpPr txBox="1"/>
          <p:nvPr/>
        </p:nvSpPr>
        <p:spPr>
          <a:xfrm>
            <a:off x="685800" y="2148840"/>
            <a:ext cx="3611880" cy="1280160"/>
          </a:xfrm>
          <a:prstGeom prst="rect">
            <a:avLst/>
          </a:prstGeom>
          <a:noFill/>
          <a:ln/>
        </p:spPr>
        <p:txBody>
          <a:bodyPr wrap="square" lIns="0" tIns="0" rIns="0" bIns="0" rtlCol="0" anchor="t"/>
          <a:lstStyle/>
          <a:p>
            <a:pPr marL="342900" indent="-342900">
              <a:spcAft>
                <a:spcPts val="500"/>
              </a:spcAft>
              <a:buSzPct val="100000"/>
              <a:buChar char="•"/>
            </a:pPr>
            <a:r>
              <a:rPr lang="en-US" sz="1400"/>
              <a:t>Consented to and explained</a:t>
            </a:r>
          </a:p>
          <a:p>
            <a:pPr marL="342900" indent="-342900">
              <a:spcAft>
                <a:spcPts val="500"/>
              </a:spcAft>
              <a:buSzPct val="100000"/>
              <a:buChar char="•"/>
            </a:pPr>
            <a:r>
              <a:rPr lang="en-US" sz="1400"/>
              <a:t>Proportionate to a real risk</a:t>
            </a:r>
          </a:p>
          <a:p>
            <a:pPr marL="342900" indent="-342900">
              <a:spcAft>
                <a:spcPts val="500"/>
              </a:spcAft>
              <a:buSzPct val="100000"/>
              <a:buChar char="•"/>
            </a:pPr>
            <a:r>
              <a:rPr lang="en-US" sz="1400"/>
              <a:t>Supports human contact</a:t>
            </a:r>
          </a:p>
        </p:txBody>
      </p:sp>
      <p:sp>
        <p:nvSpPr>
          <p:cNvPr id="10" name="Card"/>
          <p:cNvSpPr/>
          <p:nvPr/>
        </p:nvSpPr>
        <p:spPr>
          <a:xfrm>
            <a:off x="4663440" y="1371600"/>
            <a:ext cx="4023360" cy="2148840"/>
          </a:xfrm>
          <a:prstGeom prst="roundRect">
            <a:avLst>
              <a:gd name="adj" fmla="val 4255"/>
            </a:avLst>
          </a:prstGeom>
          <a:solidFill>
            <a:schemeClr val="bg2"/>
          </a:solidFill>
          <a:ln w="12700">
            <a:solidFill>
              <a:schemeClr val="bg2"/>
            </a:solidFill>
            <a:prstDash val="solid"/>
          </a:ln>
        </p:spPr>
        <p:txBody>
          <a:bodyPr/>
          <a:lstStyle/>
          <a:p>
            <a:endParaRPr lang="en-GB"/>
          </a:p>
        </p:txBody>
      </p:sp>
      <p:sp>
        <p:nvSpPr>
          <p:cNvPr id="13" name="Text 8"/>
          <p:cNvSpPr txBox="1"/>
          <p:nvPr/>
        </p:nvSpPr>
        <p:spPr>
          <a:xfrm>
            <a:off x="5532120" y="1508760"/>
            <a:ext cx="3017520" cy="457200"/>
          </a:xfrm>
          <a:prstGeom prst="rect">
            <a:avLst/>
          </a:prstGeom>
          <a:noFill/>
          <a:ln/>
        </p:spPr>
        <p:txBody>
          <a:bodyPr wrap="square" lIns="0" tIns="0" rIns="0" bIns="0" rtlCol="0" anchor="ctr"/>
          <a:lstStyle/>
          <a:p>
            <a:pPr marL="0" indent="0">
              <a:buNone/>
            </a:pPr>
            <a:r>
              <a:rPr lang="en-US" sz="1800" b="1">
                <a:solidFill>
                  <a:schemeClr val="tx2"/>
                </a:solidFill>
              </a:rPr>
              <a:t>Disempowers when…</a:t>
            </a:r>
            <a:endParaRPr lang="en-US" sz="1800"/>
          </a:p>
        </p:txBody>
      </p:sp>
      <p:sp>
        <p:nvSpPr>
          <p:cNvPr id="14" name="Text 9"/>
          <p:cNvSpPr txBox="1"/>
          <p:nvPr/>
        </p:nvSpPr>
        <p:spPr>
          <a:xfrm>
            <a:off x="4892040" y="2148840"/>
            <a:ext cx="3611880" cy="1280160"/>
          </a:xfrm>
          <a:prstGeom prst="rect">
            <a:avLst/>
          </a:prstGeom>
          <a:noFill/>
          <a:ln/>
        </p:spPr>
        <p:txBody>
          <a:bodyPr wrap="square" lIns="0" tIns="0" rIns="0" bIns="0" rtlCol="0" anchor="t"/>
          <a:lstStyle/>
          <a:p>
            <a:pPr marL="342900" indent="-342900">
              <a:spcAft>
                <a:spcPts val="500"/>
              </a:spcAft>
              <a:buSzPct val="100000"/>
              <a:buChar char="•"/>
            </a:pPr>
            <a:r>
              <a:rPr lang="en-US" sz="1400"/>
              <a:t>Covert or no capacity check</a:t>
            </a:r>
          </a:p>
          <a:p>
            <a:pPr marL="342900" indent="-342900">
              <a:spcAft>
                <a:spcPts val="500"/>
              </a:spcAft>
              <a:buSzPct val="100000"/>
              <a:buChar char="•"/>
            </a:pPr>
            <a:r>
              <a:rPr lang="en-US" sz="1400"/>
              <a:t>It excludes people who are offline</a:t>
            </a:r>
          </a:p>
          <a:p>
            <a:pPr marL="342900" indent="-342900">
              <a:spcAft>
                <a:spcPts val="500"/>
              </a:spcAft>
              <a:buSzPct val="100000"/>
              <a:buChar char="•"/>
            </a:pPr>
            <a:r>
              <a:rPr lang="en-US" sz="1400"/>
              <a:t>It replaces visits to cut cost</a:t>
            </a:r>
          </a:p>
        </p:txBody>
      </p:sp>
      <p:sp>
        <p:nvSpPr>
          <p:cNvPr id="15" name="Card"/>
          <p:cNvSpPr/>
          <p:nvPr/>
        </p:nvSpPr>
        <p:spPr>
          <a:xfrm>
            <a:off x="457200" y="3703320"/>
            <a:ext cx="8229600" cy="960120"/>
          </a:xfrm>
          <a:prstGeom prst="roundRect">
            <a:avLst>
              <a:gd name="adj" fmla="val 9524"/>
            </a:avLst>
          </a:prstGeom>
          <a:solidFill>
            <a:schemeClr val="tx2"/>
          </a:solidFill>
          <a:ln w="12700">
            <a:solidFill>
              <a:schemeClr val="tx2"/>
            </a:solidFill>
            <a:prstDash val="solid"/>
          </a:ln>
        </p:spPr>
        <p:txBody>
          <a:bodyPr/>
          <a:lstStyle/>
          <a:p>
            <a:endParaRPr lang="en-GB"/>
          </a:p>
        </p:txBody>
      </p:sp>
      <p:sp>
        <p:nvSpPr>
          <p:cNvPr id="16" name="Text 11"/>
          <p:cNvSpPr txBox="1"/>
          <p:nvPr/>
        </p:nvSpPr>
        <p:spPr>
          <a:xfrm>
            <a:off x="640080" y="3703320"/>
            <a:ext cx="7863840" cy="960120"/>
          </a:xfrm>
          <a:prstGeom prst="rect">
            <a:avLst/>
          </a:prstGeom>
          <a:noFill/>
          <a:ln/>
        </p:spPr>
        <p:txBody>
          <a:bodyPr wrap="square" lIns="0" tIns="0" rIns="0" bIns="0" rtlCol="0" anchor="ctr"/>
          <a:lstStyle/>
          <a:p>
            <a:pPr marL="0" indent="0">
              <a:buNone/>
            </a:pPr>
            <a:r>
              <a:rPr lang="en-US" sz="1400">
                <a:solidFill>
                  <a:schemeClr val="bg1"/>
                </a:solidFill>
              </a:rPr>
              <a:t>Case link: the son’s CCTV exposed the theft, but covert monitoring raises consent and privacy questions. Digital divide: 3.4 million over-65s had never used the internet (ONS, 2019).</a:t>
            </a:r>
            <a:endParaRPr lang="en-US" sz="1400"/>
          </a:p>
        </p:txBody>
      </p:sp>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12</a:t>
            </a:fld>
            <a:endParaRPr lang="en-US"/>
          </a:p>
        </p:txBody>
      </p:sp>
      <p:pic>
        <p:nvPicPr>
          <p:cNvPr id="7" name="Video 6">
            <a:hlinkClick r:id="" action="ppaction://media"/>
            <a:extLst>
              <a:ext uri="{FF2B5EF4-FFF2-40B4-BE49-F238E27FC236}">
                <a16:creationId xmlns:a16="http://schemas.microsoft.com/office/drawing/2014/main" id="{0FFB8FF4-7916-A2A6-556E-2AA5A8E7715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2969"/>
    </mc:Choice>
    <mc:Fallback xmlns="">
      <p:transition spd="slow" advTm="92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0B0F0"/>
        </a:solidFill>
        <a:effectLst/>
      </p:bgPr>
    </p:bg>
    <p:spTree>
      <p:nvGrpSpPr>
        <p:cNvPr id="1" name=""/>
        <p:cNvGrpSpPr/>
        <p:nvPr/>
      </p:nvGrpSpPr>
      <p:grpSpPr>
        <a:xfrm>
          <a:off x="0" y="0"/>
          <a:ext cx="0" cy="0"/>
          <a:chOff x="0" y="0"/>
          <a:chExt cx="0" cy="0"/>
        </a:xfrm>
      </p:grpSpPr>
      <p:sp>
        <p:nvSpPr>
          <p:cNvPr id="2" name="Text 0"/>
          <p:cNvSpPr txBox="1"/>
          <p:nvPr/>
        </p:nvSpPr>
        <p:spPr>
          <a:xfrm>
            <a:off x="457200" y="201168"/>
            <a:ext cx="8229600" cy="370332"/>
          </a:xfrm>
          <a:prstGeom prst="rect">
            <a:avLst/>
          </a:prstGeom>
          <a:solidFill>
            <a:schemeClr val="accent6"/>
          </a:solidFill>
          <a:ln/>
        </p:spPr>
        <p:txBody>
          <a:bodyPr wrap="square" lIns="0" tIns="0" rIns="0" bIns="0" rtlCol="0" anchor="t"/>
          <a:lstStyle/>
          <a:p>
            <a:pPr marL="0" indent="0">
              <a:buNone/>
            </a:pPr>
            <a:r>
              <a:rPr lang="en-US" sz="2000" b="1" kern="0" spc="200">
                <a:solidFill>
                  <a:schemeClr val="accent1"/>
                </a:solidFill>
              </a:rPr>
              <a:t>CASE STUDY</a:t>
            </a:r>
            <a:endParaRPr lang="en-US" sz="20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Carer caught on camera stealing from Ivy</a:t>
            </a:r>
            <a:endParaRPr lang="en-US" sz="2800"/>
          </a:p>
        </p:txBody>
      </p:sp>
      <p:sp>
        <p:nvSpPr>
          <p:cNvPr id="5" name="Card"/>
          <p:cNvSpPr/>
          <p:nvPr/>
        </p:nvSpPr>
        <p:spPr>
          <a:xfrm>
            <a:off x="457200" y="1371600"/>
            <a:ext cx="1920240" cy="868680"/>
          </a:xfrm>
          <a:prstGeom prst="roundRect">
            <a:avLst>
              <a:gd name="adj" fmla="val 10526"/>
            </a:avLst>
          </a:prstGeom>
          <a:solidFill>
            <a:schemeClr val="bg2"/>
          </a:solidFill>
          <a:ln w="12700">
            <a:solidFill>
              <a:schemeClr val="bg2"/>
            </a:solidFill>
            <a:prstDash val="solid"/>
          </a:ln>
        </p:spPr>
        <p:txBody>
          <a:bodyPr/>
          <a:lstStyle/>
          <a:p>
            <a:endParaRPr lang="en-GB"/>
          </a:p>
        </p:txBody>
      </p:sp>
      <p:sp>
        <p:nvSpPr>
          <p:cNvPr id="6" name="Text 3"/>
          <p:cNvSpPr txBox="1"/>
          <p:nvPr/>
        </p:nvSpPr>
        <p:spPr>
          <a:xfrm>
            <a:off x="548640" y="1417320"/>
            <a:ext cx="1737360" cy="457200"/>
          </a:xfrm>
          <a:prstGeom prst="rect">
            <a:avLst/>
          </a:prstGeom>
          <a:noFill/>
          <a:ln/>
        </p:spPr>
        <p:txBody>
          <a:bodyPr wrap="square" lIns="0" tIns="0" rIns="0" bIns="0" rtlCol="0" anchor="ctr"/>
          <a:lstStyle/>
          <a:p>
            <a:pPr marL="0" indent="0" algn="ctr">
              <a:buNone/>
            </a:pPr>
            <a:r>
              <a:rPr lang="en-US" sz="2200" b="1">
                <a:solidFill>
                  <a:schemeClr val="accent1"/>
                </a:solidFill>
                <a:latin typeface="Cambria" pitchFamily="34" charset="0"/>
                <a:ea typeface="Cambria" pitchFamily="34" charset="-122"/>
                <a:cs typeface="Cambria" pitchFamily="34" charset="-120"/>
              </a:rPr>
              <a:t>83</a:t>
            </a:r>
            <a:endParaRPr lang="en-US" sz="2200"/>
          </a:p>
        </p:txBody>
      </p:sp>
      <p:sp>
        <p:nvSpPr>
          <p:cNvPr id="7" name="Text 4"/>
          <p:cNvSpPr txBox="1"/>
          <p:nvPr/>
        </p:nvSpPr>
        <p:spPr>
          <a:xfrm>
            <a:off x="548640" y="1874520"/>
            <a:ext cx="1737360" cy="274320"/>
          </a:xfrm>
          <a:prstGeom prst="rect">
            <a:avLst/>
          </a:prstGeom>
          <a:noFill/>
          <a:ln/>
        </p:spPr>
        <p:txBody>
          <a:bodyPr wrap="square" lIns="0" tIns="0" rIns="0" bIns="0" rtlCol="0" anchor="t"/>
          <a:lstStyle/>
          <a:p>
            <a:pPr marL="0" indent="0" algn="ctr">
              <a:buNone/>
            </a:pPr>
            <a:r>
              <a:rPr lang="en-US" sz="1200">
                <a:solidFill>
                  <a:schemeClr val="accent6"/>
                </a:solidFill>
              </a:rPr>
              <a:t>years old</a:t>
            </a:r>
            <a:endParaRPr lang="en-US" sz="1200"/>
          </a:p>
        </p:txBody>
      </p:sp>
      <p:sp>
        <p:nvSpPr>
          <p:cNvPr id="8" name="Card"/>
          <p:cNvSpPr/>
          <p:nvPr/>
        </p:nvSpPr>
        <p:spPr>
          <a:xfrm>
            <a:off x="2560320" y="1371600"/>
            <a:ext cx="1920240" cy="868680"/>
          </a:xfrm>
          <a:prstGeom prst="roundRect">
            <a:avLst>
              <a:gd name="adj" fmla="val 10526"/>
            </a:avLst>
          </a:prstGeom>
          <a:solidFill>
            <a:schemeClr val="bg2"/>
          </a:solidFill>
          <a:ln w="12700">
            <a:solidFill>
              <a:schemeClr val="bg2"/>
            </a:solidFill>
            <a:prstDash val="solid"/>
          </a:ln>
        </p:spPr>
        <p:txBody>
          <a:bodyPr/>
          <a:lstStyle/>
          <a:p>
            <a:endParaRPr lang="en-GB"/>
          </a:p>
        </p:txBody>
      </p:sp>
      <p:sp>
        <p:nvSpPr>
          <p:cNvPr id="9" name="Text 6"/>
          <p:cNvSpPr txBox="1"/>
          <p:nvPr/>
        </p:nvSpPr>
        <p:spPr>
          <a:xfrm>
            <a:off x="2651760" y="1417320"/>
            <a:ext cx="1737360" cy="457200"/>
          </a:xfrm>
          <a:prstGeom prst="rect">
            <a:avLst/>
          </a:prstGeom>
          <a:noFill/>
          <a:ln/>
        </p:spPr>
        <p:txBody>
          <a:bodyPr wrap="square" lIns="0" tIns="0" rIns="0" bIns="0" rtlCol="0" anchor="ctr"/>
          <a:lstStyle/>
          <a:p>
            <a:pPr marL="0" indent="0" algn="ctr">
              <a:buNone/>
            </a:pPr>
            <a:r>
              <a:rPr lang="en-US" sz="2200" b="1">
                <a:solidFill>
                  <a:schemeClr val="accent1"/>
                </a:solidFill>
                <a:latin typeface="Cambria" pitchFamily="34" charset="0"/>
                <a:ea typeface="Cambria" pitchFamily="34" charset="-122"/>
                <a:cs typeface="Cambria" pitchFamily="34" charset="-120"/>
              </a:rPr>
              <a:t>Dementia</a:t>
            </a:r>
            <a:endParaRPr lang="en-US" sz="2200"/>
          </a:p>
        </p:txBody>
      </p:sp>
      <p:sp>
        <p:nvSpPr>
          <p:cNvPr id="10" name="Text 7"/>
          <p:cNvSpPr txBox="1"/>
          <p:nvPr/>
        </p:nvSpPr>
        <p:spPr>
          <a:xfrm>
            <a:off x="2651760" y="1874520"/>
            <a:ext cx="1737360" cy="274320"/>
          </a:xfrm>
          <a:prstGeom prst="rect">
            <a:avLst/>
          </a:prstGeom>
          <a:noFill/>
          <a:ln/>
        </p:spPr>
        <p:txBody>
          <a:bodyPr wrap="square" lIns="0" tIns="0" rIns="0" bIns="0" rtlCol="0" anchor="t"/>
          <a:lstStyle/>
          <a:p>
            <a:pPr marL="0" indent="0" algn="ctr">
              <a:buNone/>
            </a:pPr>
            <a:r>
              <a:rPr lang="en-US" sz="1200">
                <a:solidFill>
                  <a:schemeClr val="accent6"/>
                </a:solidFill>
              </a:rPr>
              <a:t>lived at home</a:t>
            </a:r>
            <a:endParaRPr lang="en-US" sz="1200"/>
          </a:p>
        </p:txBody>
      </p:sp>
      <p:sp>
        <p:nvSpPr>
          <p:cNvPr id="11" name="Card"/>
          <p:cNvSpPr/>
          <p:nvPr/>
        </p:nvSpPr>
        <p:spPr>
          <a:xfrm>
            <a:off x="4663440" y="1371600"/>
            <a:ext cx="1920240" cy="868680"/>
          </a:xfrm>
          <a:prstGeom prst="roundRect">
            <a:avLst>
              <a:gd name="adj" fmla="val 10526"/>
            </a:avLst>
          </a:prstGeom>
          <a:solidFill>
            <a:schemeClr val="bg2"/>
          </a:solidFill>
          <a:ln w="12700">
            <a:solidFill>
              <a:schemeClr val="bg2"/>
            </a:solidFill>
            <a:prstDash val="solid"/>
          </a:ln>
        </p:spPr>
        <p:txBody>
          <a:bodyPr/>
          <a:lstStyle/>
          <a:p>
            <a:endParaRPr lang="en-GB"/>
          </a:p>
        </p:txBody>
      </p:sp>
      <p:sp>
        <p:nvSpPr>
          <p:cNvPr id="12" name="Text 9"/>
          <p:cNvSpPr txBox="1"/>
          <p:nvPr/>
        </p:nvSpPr>
        <p:spPr>
          <a:xfrm>
            <a:off x="4754880" y="1417320"/>
            <a:ext cx="1737360" cy="457200"/>
          </a:xfrm>
          <a:prstGeom prst="rect">
            <a:avLst/>
          </a:prstGeom>
          <a:noFill/>
          <a:ln/>
        </p:spPr>
        <p:txBody>
          <a:bodyPr wrap="square" lIns="0" tIns="0" rIns="0" bIns="0" rtlCol="0" anchor="ctr"/>
          <a:lstStyle/>
          <a:p>
            <a:pPr marL="0" indent="0" algn="ctr">
              <a:buNone/>
            </a:pPr>
            <a:r>
              <a:rPr lang="en-US" sz="1500" b="1">
                <a:solidFill>
                  <a:schemeClr val="accent1"/>
                </a:solidFill>
                <a:latin typeface="Cambria" pitchFamily="34" charset="0"/>
                <a:ea typeface="Cambria" pitchFamily="34" charset="-122"/>
                <a:cs typeface="Cambria" pitchFamily="34" charset="-120"/>
              </a:rPr>
              <a:t>Truro, Cornwall</a:t>
            </a:r>
            <a:endParaRPr lang="en-US" sz="1500"/>
          </a:p>
        </p:txBody>
      </p:sp>
      <p:sp>
        <p:nvSpPr>
          <p:cNvPr id="13" name="Text 10"/>
          <p:cNvSpPr txBox="1"/>
          <p:nvPr/>
        </p:nvSpPr>
        <p:spPr>
          <a:xfrm>
            <a:off x="4754880" y="1874520"/>
            <a:ext cx="1737360" cy="274320"/>
          </a:xfrm>
          <a:prstGeom prst="rect">
            <a:avLst/>
          </a:prstGeom>
          <a:noFill/>
          <a:ln/>
        </p:spPr>
        <p:txBody>
          <a:bodyPr wrap="square" lIns="0" tIns="0" rIns="0" bIns="0" rtlCol="0" anchor="t"/>
          <a:lstStyle/>
          <a:p>
            <a:pPr marL="0" indent="0" algn="ctr">
              <a:buNone/>
            </a:pPr>
            <a:r>
              <a:rPr lang="en-US" sz="1200">
                <a:solidFill>
                  <a:schemeClr val="accent6"/>
                </a:solidFill>
              </a:rPr>
              <a:t>Ivy’s home</a:t>
            </a:r>
            <a:endParaRPr lang="en-US" sz="1200"/>
          </a:p>
        </p:txBody>
      </p:sp>
      <p:sp>
        <p:nvSpPr>
          <p:cNvPr id="14" name="Card"/>
          <p:cNvSpPr/>
          <p:nvPr/>
        </p:nvSpPr>
        <p:spPr>
          <a:xfrm>
            <a:off x="6766560" y="1371600"/>
            <a:ext cx="1920240" cy="868680"/>
          </a:xfrm>
          <a:prstGeom prst="roundRect">
            <a:avLst>
              <a:gd name="adj" fmla="val 10526"/>
            </a:avLst>
          </a:prstGeom>
          <a:solidFill>
            <a:schemeClr val="bg2"/>
          </a:solidFill>
          <a:ln w="12700">
            <a:solidFill>
              <a:schemeClr val="bg2"/>
            </a:solidFill>
            <a:prstDash val="solid"/>
          </a:ln>
        </p:spPr>
        <p:txBody>
          <a:bodyPr/>
          <a:lstStyle/>
          <a:p>
            <a:endParaRPr lang="en-GB"/>
          </a:p>
        </p:txBody>
      </p:sp>
      <p:sp>
        <p:nvSpPr>
          <p:cNvPr id="15" name="Text 12"/>
          <p:cNvSpPr txBox="1"/>
          <p:nvPr/>
        </p:nvSpPr>
        <p:spPr>
          <a:xfrm>
            <a:off x="6858000" y="1417320"/>
            <a:ext cx="1737360" cy="457200"/>
          </a:xfrm>
          <a:prstGeom prst="rect">
            <a:avLst/>
          </a:prstGeom>
          <a:noFill/>
          <a:ln/>
        </p:spPr>
        <p:txBody>
          <a:bodyPr wrap="square" lIns="0" tIns="0" rIns="0" bIns="0" rtlCol="0" anchor="ctr"/>
          <a:lstStyle/>
          <a:p>
            <a:pPr marL="0" indent="0" algn="ctr">
              <a:buNone/>
            </a:pPr>
            <a:r>
              <a:rPr lang="en-US" sz="1500" b="1">
                <a:solidFill>
                  <a:schemeClr val="accent1"/>
                </a:solidFill>
                <a:latin typeface="Cambria" pitchFamily="34" charset="0"/>
                <a:ea typeface="Cambria" pitchFamily="34" charset="-122"/>
                <a:cs typeface="Cambria" pitchFamily="34" charset="-120"/>
              </a:rPr>
              <a:t>SWNS, Nov 2018</a:t>
            </a:r>
            <a:endParaRPr lang="en-US" sz="1500"/>
          </a:p>
        </p:txBody>
      </p:sp>
      <p:sp>
        <p:nvSpPr>
          <p:cNvPr id="16" name="Text 13"/>
          <p:cNvSpPr txBox="1"/>
          <p:nvPr/>
        </p:nvSpPr>
        <p:spPr>
          <a:xfrm>
            <a:off x="6858000" y="1874520"/>
            <a:ext cx="1737360" cy="274320"/>
          </a:xfrm>
          <a:prstGeom prst="rect">
            <a:avLst/>
          </a:prstGeom>
          <a:noFill/>
          <a:ln/>
        </p:spPr>
        <p:txBody>
          <a:bodyPr wrap="square" lIns="0" tIns="0" rIns="0" bIns="0" rtlCol="0" anchor="t"/>
          <a:lstStyle/>
          <a:p>
            <a:pPr marL="0" indent="0" algn="ctr">
              <a:buNone/>
            </a:pPr>
            <a:r>
              <a:rPr lang="en-US" sz="1200">
                <a:solidFill>
                  <a:schemeClr val="accent6"/>
                </a:solidFill>
              </a:rPr>
              <a:t>report</a:t>
            </a:r>
            <a:endParaRPr lang="en-US" sz="1200"/>
          </a:p>
        </p:txBody>
      </p:sp>
      <p:sp>
        <p:nvSpPr>
          <p:cNvPr id="17" name="Card"/>
          <p:cNvSpPr/>
          <p:nvPr/>
        </p:nvSpPr>
        <p:spPr>
          <a:xfrm>
            <a:off x="457200" y="2468880"/>
            <a:ext cx="1920240" cy="2148840"/>
          </a:xfrm>
          <a:prstGeom prst="roundRect">
            <a:avLst>
              <a:gd name="adj" fmla="val 4762"/>
            </a:avLst>
          </a:prstGeom>
          <a:solidFill>
            <a:schemeClr val="bg2"/>
          </a:solidFill>
          <a:ln w="12700">
            <a:solidFill>
              <a:schemeClr val="bg2"/>
            </a:solidFill>
            <a:prstDash val="solid"/>
          </a:ln>
        </p:spPr>
        <p:txBody>
          <a:bodyPr/>
          <a:lstStyle/>
          <a:p>
            <a:endParaRPr lang="en-GB"/>
          </a:p>
        </p:txBody>
      </p:sp>
      <p:sp>
        <p:nvSpPr>
          <p:cNvPr id="20" name="Text 16"/>
          <p:cNvSpPr txBox="1"/>
          <p:nvPr/>
        </p:nvSpPr>
        <p:spPr>
          <a:xfrm>
            <a:off x="1920240" y="2606040"/>
            <a:ext cx="274320" cy="502920"/>
          </a:xfrm>
          <a:prstGeom prst="rect">
            <a:avLst/>
          </a:prstGeom>
          <a:noFill/>
          <a:ln/>
        </p:spPr>
        <p:txBody>
          <a:bodyPr wrap="square" lIns="0" tIns="0" rIns="0" bIns="0" rtlCol="0" anchor="ctr"/>
          <a:lstStyle/>
          <a:p>
            <a:pPr marL="0" indent="0">
              <a:buNone/>
            </a:pPr>
            <a:r>
              <a:rPr lang="en-US" sz="2000" b="1">
                <a:solidFill>
                  <a:schemeClr val="accent6"/>
                </a:solidFill>
              </a:rPr>
              <a:t>1</a:t>
            </a:r>
            <a:endParaRPr lang="en-US" sz="2000"/>
          </a:p>
        </p:txBody>
      </p:sp>
      <p:sp>
        <p:nvSpPr>
          <p:cNvPr id="21" name="Text 17"/>
          <p:cNvSpPr txBox="1"/>
          <p:nvPr/>
        </p:nvSpPr>
        <p:spPr>
          <a:xfrm>
            <a:off x="640080" y="3200400"/>
            <a:ext cx="1600200" cy="502920"/>
          </a:xfrm>
          <a:prstGeom prst="rect">
            <a:avLst/>
          </a:prstGeom>
          <a:noFill/>
          <a:ln/>
        </p:spPr>
        <p:txBody>
          <a:bodyPr wrap="square" lIns="0" tIns="0" rIns="0" bIns="0" rtlCol="0" anchor="t"/>
          <a:lstStyle/>
          <a:p>
            <a:pPr marL="0" indent="0">
              <a:buNone/>
            </a:pPr>
            <a:r>
              <a:rPr lang="en-US" sz="1600" b="1">
                <a:solidFill>
                  <a:schemeClr val="tx2"/>
                </a:solidFill>
              </a:rPr>
              <a:t>Care at home</a:t>
            </a:r>
            <a:endParaRPr lang="en-US" sz="1600"/>
          </a:p>
        </p:txBody>
      </p:sp>
      <p:sp>
        <p:nvSpPr>
          <p:cNvPr id="22" name="Text 18"/>
          <p:cNvSpPr txBox="1"/>
          <p:nvPr/>
        </p:nvSpPr>
        <p:spPr>
          <a:xfrm>
            <a:off x="640080" y="3794760"/>
            <a:ext cx="1600200" cy="777240"/>
          </a:xfrm>
          <a:prstGeom prst="rect">
            <a:avLst/>
          </a:prstGeom>
          <a:noFill/>
          <a:ln/>
        </p:spPr>
        <p:txBody>
          <a:bodyPr wrap="square" lIns="0" tIns="0" rIns="0" bIns="0" rtlCol="0" anchor="t"/>
          <a:lstStyle/>
          <a:p>
            <a:pPr marL="0" indent="0">
              <a:buNone/>
            </a:pPr>
            <a:r>
              <a:rPr lang="en-US" sz="1400"/>
              <a:t>Ivy receives care from a carer in her own home.</a:t>
            </a:r>
          </a:p>
        </p:txBody>
      </p:sp>
      <p:sp>
        <p:nvSpPr>
          <p:cNvPr id="23" name="Card"/>
          <p:cNvSpPr/>
          <p:nvPr/>
        </p:nvSpPr>
        <p:spPr>
          <a:xfrm>
            <a:off x="2560320" y="2468880"/>
            <a:ext cx="1920240" cy="2148840"/>
          </a:xfrm>
          <a:prstGeom prst="roundRect">
            <a:avLst>
              <a:gd name="adj" fmla="val 4762"/>
            </a:avLst>
          </a:prstGeom>
          <a:solidFill>
            <a:schemeClr val="bg2"/>
          </a:solidFill>
          <a:ln w="12700">
            <a:solidFill>
              <a:schemeClr val="bg2"/>
            </a:solidFill>
            <a:prstDash val="solid"/>
          </a:ln>
        </p:spPr>
        <p:txBody>
          <a:bodyPr/>
          <a:lstStyle/>
          <a:p>
            <a:endParaRPr lang="en-GB"/>
          </a:p>
        </p:txBody>
      </p:sp>
      <p:sp>
        <p:nvSpPr>
          <p:cNvPr id="26" name="Text 21"/>
          <p:cNvSpPr txBox="1"/>
          <p:nvPr/>
        </p:nvSpPr>
        <p:spPr>
          <a:xfrm>
            <a:off x="4023360" y="2606040"/>
            <a:ext cx="274320" cy="502920"/>
          </a:xfrm>
          <a:prstGeom prst="rect">
            <a:avLst/>
          </a:prstGeom>
          <a:noFill/>
          <a:ln/>
        </p:spPr>
        <p:txBody>
          <a:bodyPr wrap="square" lIns="0" tIns="0" rIns="0" bIns="0" rtlCol="0" anchor="ctr"/>
          <a:lstStyle/>
          <a:p>
            <a:pPr marL="0" indent="0">
              <a:buNone/>
            </a:pPr>
            <a:r>
              <a:rPr lang="en-US" sz="2000" b="1">
                <a:solidFill>
                  <a:schemeClr val="accent6"/>
                </a:solidFill>
              </a:rPr>
              <a:t>2</a:t>
            </a:r>
            <a:endParaRPr lang="en-US" sz="2000"/>
          </a:p>
        </p:txBody>
      </p:sp>
      <p:sp>
        <p:nvSpPr>
          <p:cNvPr id="27" name="Text 22"/>
          <p:cNvSpPr txBox="1"/>
          <p:nvPr/>
        </p:nvSpPr>
        <p:spPr>
          <a:xfrm>
            <a:off x="2743200" y="3200400"/>
            <a:ext cx="1600200" cy="502920"/>
          </a:xfrm>
          <a:prstGeom prst="rect">
            <a:avLst/>
          </a:prstGeom>
          <a:noFill/>
          <a:ln/>
        </p:spPr>
        <p:txBody>
          <a:bodyPr wrap="square" lIns="0" tIns="0" rIns="0" bIns="0" rtlCol="0" anchor="t"/>
          <a:lstStyle/>
          <a:p>
            <a:pPr marL="0" indent="0">
              <a:buNone/>
            </a:pPr>
            <a:r>
              <a:rPr lang="en-US" sz="1600" b="1">
                <a:solidFill>
                  <a:schemeClr val="tx2"/>
                </a:solidFill>
              </a:rPr>
              <a:t>Money goes missing</a:t>
            </a:r>
            <a:endParaRPr lang="en-US" sz="1600"/>
          </a:p>
        </p:txBody>
      </p:sp>
      <p:sp>
        <p:nvSpPr>
          <p:cNvPr id="28" name="Text 23"/>
          <p:cNvSpPr txBox="1"/>
          <p:nvPr/>
        </p:nvSpPr>
        <p:spPr>
          <a:xfrm>
            <a:off x="2743200" y="3794760"/>
            <a:ext cx="1600200" cy="777240"/>
          </a:xfrm>
          <a:prstGeom prst="rect">
            <a:avLst/>
          </a:prstGeom>
          <a:noFill/>
          <a:ln/>
        </p:spPr>
        <p:txBody>
          <a:bodyPr wrap="square" lIns="0" tIns="0" rIns="0" bIns="0" rtlCol="0" anchor="t"/>
          <a:lstStyle/>
          <a:p>
            <a:pPr marL="0" indent="0">
              <a:buNone/>
            </a:pPr>
            <a:r>
              <a:rPr lang="en-US" sz="1400"/>
              <a:t>Her son notices she has less cash than usual.</a:t>
            </a:r>
          </a:p>
        </p:txBody>
      </p:sp>
      <p:sp>
        <p:nvSpPr>
          <p:cNvPr id="29" name="Card"/>
          <p:cNvSpPr/>
          <p:nvPr/>
        </p:nvSpPr>
        <p:spPr>
          <a:xfrm>
            <a:off x="4663440" y="2468880"/>
            <a:ext cx="1920240" cy="2148840"/>
          </a:xfrm>
          <a:prstGeom prst="roundRect">
            <a:avLst>
              <a:gd name="adj" fmla="val 4762"/>
            </a:avLst>
          </a:prstGeom>
          <a:solidFill>
            <a:schemeClr val="bg2"/>
          </a:solidFill>
          <a:ln w="12700">
            <a:solidFill>
              <a:schemeClr val="bg2"/>
            </a:solidFill>
            <a:prstDash val="solid"/>
          </a:ln>
        </p:spPr>
        <p:txBody>
          <a:bodyPr/>
          <a:lstStyle/>
          <a:p>
            <a:endParaRPr lang="en-GB"/>
          </a:p>
        </p:txBody>
      </p:sp>
      <p:sp>
        <p:nvSpPr>
          <p:cNvPr id="32" name="Text 26"/>
          <p:cNvSpPr txBox="1"/>
          <p:nvPr/>
        </p:nvSpPr>
        <p:spPr>
          <a:xfrm>
            <a:off x="6126480" y="2606040"/>
            <a:ext cx="274320" cy="502920"/>
          </a:xfrm>
          <a:prstGeom prst="rect">
            <a:avLst/>
          </a:prstGeom>
          <a:noFill/>
          <a:ln/>
        </p:spPr>
        <p:txBody>
          <a:bodyPr wrap="square" lIns="0" tIns="0" rIns="0" bIns="0" rtlCol="0" anchor="ctr"/>
          <a:lstStyle/>
          <a:p>
            <a:pPr marL="0" indent="0">
              <a:buNone/>
            </a:pPr>
            <a:r>
              <a:rPr lang="en-US" sz="2000" b="1">
                <a:solidFill>
                  <a:schemeClr val="accent6"/>
                </a:solidFill>
              </a:rPr>
              <a:t>3</a:t>
            </a:r>
            <a:endParaRPr lang="en-US" sz="2000"/>
          </a:p>
        </p:txBody>
      </p:sp>
      <p:sp>
        <p:nvSpPr>
          <p:cNvPr id="33" name="Text 27"/>
          <p:cNvSpPr txBox="1"/>
          <p:nvPr/>
        </p:nvSpPr>
        <p:spPr>
          <a:xfrm>
            <a:off x="4846320" y="3200400"/>
            <a:ext cx="1600200" cy="502920"/>
          </a:xfrm>
          <a:prstGeom prst="rect">
            <a:avLst/>
          </a:prstGeom>
          <a:noFill/>
          <a:ln/>
        </p:spPr>
        <p:txBody>
          <a:bodyPr wrap="square" lIns="0" tIns="0" rIns="0" bIns="0" rtlCol="0" anchor="t"/>
          <a:lstStyle/>
          <a:p>
            <a:pPr marL="0" indent="0">
              <a:buNone/>
            </a:pPr>
            <a:r>
              <a:rPr lang="en-US" sz="1600" b="1">
                <a:solidFill>
                  <a:schemeClr val="tx2"/>
                </a:solidFill>
              </a:rPr>
              <a:t>CCTV installed</a:t>
            </a:r>
            <a:endParaRPr lang="en-US" sz="1600"/>
          </a:p>
        </p:txBody>
      </p:sp>
      <p:sp>
        <p:nvSpPr>
          <p:cNvPr id="34" name="Text 28"/>
          <p:cNvSpPr txBox="1"/>
          <p:nvPr/>
        </p:nvSpPr>
        <p:spPr>
          <a:xfrm>
            <a:off x="4846320" y="3794760"/>
            <a:ext cx="1600200" cy="777240"/>
          </a:xfrm>
          <a:prstGeom prst="rect">
            <a:avLst/>
          </a:prstGeom>
          <a:noFill/>
          <a:ln/>
        </p:spPr>
        <p:txBody>
          <a:bodyPr wrap="square" lIns="0" tIns="0" rIns="0" bIns="0" rtlCol="0" anchor="t"/>
          <a:lstStyle/>
          <a:p>
            <a:pPr marL="0" indent="0">
              <a:buNone/>
            </a:pPr>
            <a:r>
              <a:rPr lang="en-US" sz="1400"/>
              <a:t>Worried, he fits cameras in her home.</a:t>
            </a:r>
          </a:p>
        </p:txBody>
      </p:sp>
      <p:sp>
        <p:nvSpPr>
          <p:cNvPr id="35" name="Card"/>
          <p:cNvSpPr/>
          <p:nvPr/>
        </p:nvSpPr>
        <p:spPr>
          <a:xfrm>
            <a:off x="6766560" y="2468880"/>
            <a:ext cx="1920240" cy="2148840"/>
          </a:xfrm>
          <a:prstGeom prst="roundRect">
            <a:avLst>
              <a:gd name="adj" fmla="val 4762"/>
            </a:avLst>
          </a:prstGeom>
          <a:solidFill>
            <a:schemeClr val="bg2"/>
          </a:solidFill>
          <a:ln w="12700">
            <a:solidFill>
              <a:schemeClr val="bg2"/>
            </a:solidFill>
            <a:prstDash val="solid"/>
          </a:ln>
        </p:spPr>
        <p:txBody>
          <a:bodyPr/>
          <a:lstStyle/>
          <a:p>
            <a:endParaRPr lang="en-GB"/>
          </a:p>
        </p:txBody>
      </p:sp>
      <p:sp>
        <p:nvSpPr>
          <p:cNvPr id="38" name="Text 31"/>
          <p:cNvSpPr txBox="1"/>
          <p:nvPr/>
        </p:nvSpPr>
        <p:spPr>
          <a:xfrm>
            <a:off x="8229600" y="2606040"/>
            <a:ext cx="274320" cy="502920"/>
          </a:xfrm>
          <a:prstGeom prst="rect">
            <a:avLst/>
          </a:prstGeom>
          <a:noFill/>
          <a:ln/>
        </p:spPr>
        <p:txBody>
          <a:bodyPr wrap="square" lIns="0" tIns="0" rIns="0" bIns="0" rtlCol="0" anchor="ctr"/>
          <a:lstStyle/>
          <a:p>
            <a:pPr marL="0" indent="0">
              <a:buNone/>
            </a:pPr>
            <a:r>
              <a:rPr lang="en-US" sz="2000" b="1">
                <a:solidFill>
                  <a:schemeClr val="accent6"/>
                </a:solidFill>
              </a:rPr>
              <a:t>4</a:t>
            </a:r>
            <a:endParaRPr lang="en-US" sz="2000"/>
          </a:p>
        </p:txBody>
      </p:sp>
      <p:sp>
        <p:nvSpPr>
          <p:cNvPr id="39" name="Text 32"/>
          <p:cNvSpPr txBox="1"/>
          <p:nvPr/>
        </p:nvSpPr>
        <p:spPr>
          <a:xfrm>
            <a:off x="6949440" y="3200400"/>
            <a:ext cx="1600200" cy="502920"/>
          </a:xfrm>
          <a:prstGeom prst="rect">
            <a:avLst/>
          </a:prstGeom>
          <a:noFill/>
          <a:ln/>
        </p:spPr>
        <p:txBody>
          <a:bodyPr wrap="square" lIns="0" tIns="0" rIns="0" bIns="0" rtlCol="0" anchor="t"/>
          <a:lstStyle/>
          <a:p>
            <a:pPr marL="0" indent="0">
              <a:buNone/>
            </a:pPr>
            <a:r>
              <a:rPr lang="en-US" sz="1600" b="1">
                <a:solidFill>
                  <a:schemeClr val="tx2"/>
                </a:solidFill>
              </a:rPr>
              <a:t>Caught in the act</a:t>
            </a:r>
            <a:endParaRPr lang="en-US" sz="1600"/>
          </a:p>
        </p:txBody>
      </p:sp>
      <p:sp>
        <p:nvSpPr>
          <p:cNvPr id="40" name="Text 33"/>
          <p:cNvSpPr txBox="1"/>
          <p:nvPr/>
        </p:nvSpPr>
        <p:spPr>
          <a:xfrm>
            <a:off x="6949440" y="3794760"/>
            <a:ext cx="1600200" cy="777240"/>
          </a:xfrm>
          <a:prstGeom prst="rect">
            <a:avLst/>
          </a:prstGeom>
          <a:noFill/>
          <a:ln/>
        </p:spPr>
        <p:txBody>
          <a:bodyPr wrap="square" lIns="0" tIns="0" rIns="0" bIns="0" rtlCol="0" anchor="t"/>
          <a:lstStyle/>
          <a:p>
            <a:pPr marL="0" indent="0">
              <a:buNone/>
            </a:pPr>
            <a:r>
              <a:rPr lang="en-US" sz="1400"/>
              <a:t>Carer filmed taking cash from her purse; she avoided jail.</a:t>
            </a:r>
          </a:p>
        </p:txBody>
      </p:sp>
      <p:sp>
        <p:nvSpPr>
          <p:cNvPr id="4"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13</a:t>
            </a:fld>
            <a:endParaRPr lang="en-US"/>
          </a:p>
        </p:txBody>
      </p:sp>
      <p:pic>
        <p:nvPicPr>
          <p:cNvPr id="24" name="Video 23">
            <a:hlinkClick r:id="" action="ppaction://media"/>
            <a:extLst>
              <a:ext uri="{FF2B5EF4-FFF2-40B4-BE49-F238E27FC236}">
                <a16:creationId xmlns:a16="http://schemas.microsoft.com/office/drawing/2014/main" id="{425CE349-4C83-7D73-2452-C395A288D8F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6726"/>
    </mc:Choice>
    <mc:Fallback xmlns="">
      <p:transition spd="slow" advTm="767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txBox="1"/>
          <p:nvPr/>
        </p:nvSpPr>
        <p:spPr>
          <a:xfrm>
            <a:off x="457200" y="201168"/>
            <a:ext cx="8321040" cy="461772"/>
          </a:xfrm>
          <a:prstGeom prst="rect">
            <a:avLst/>
          </a:prstGeom>
          <a:solidFill>
            <a:schemeClr val="accent3"/>
          </a:solidFill>
          <a:ln/>
        </p:spPr>
        <p:txBody>
          <a:bodyPr wrap="square" lIns="0" tIns="0" rIns="0" bIns="0" rtlCol="0" anchor="t"/>
          <a:lstStyle/>
          <a:p>
            <a:pPr marL="0" indent="0">
              <a:buNone/>
            </a:pPr>
            <a:r>
              <a:rPr lang="en-US" sz="2000" b="1" kern="0" spc="200">
                <a:solidFill>
                  <a:schemeClr val="accent1"/>
                </a:solidFill>
              </a:rPr>
              <a:t>CASE STUDY</a:t>
            </a:r>
            <a:endParaRPr lang="en-US" sz="20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Applying the frameworks to the case</a:t>
            </a:r>
            <a:endParaRPr lang="en-US" sz="2800"/>
          </a:p>
        </p:txBody>
      </p:sp>
      <p:sp>
        <p:nvSpPr>
          <p:cNvPr id="5" name="Card"/>
          <p:cNvSpPr/>
          <p:nvPr/>
        </p:nvSpPr>
        <p:spPr>
          <a:xfrm>
            <a:off x="457200" y="1371600"/>
            <a:ext cx="2651760" cy="3200400"/>
          </a:xfrm>
          <a:prstGeom prst="roundRect">
            <a:avLst>
              <a:gd name="adj" fmla="val 3448"/>
            </a:avLst>
          </a:prstGeom>
          <a:solidFill>
            <a:schemeClr val="bg2"/>
          </a:solidFill>
          <a:ln w="12700">
            <a:solidFill>
              <a:schemeClr val="bg2"/>
            </a:solidFill>
            <a:prstDash val="solid"/>
          </a:ln>
        </p:spPr>
        <p:txBody>
          <a:bodyPr/>
          <a:lstStyle/>
          <a:p>
            <a:endParaRPr lang="en-GB"/>
          </a:p>
        </p:txBody>
      </p:sp>
      <p:sp>
        <p:nvSpPr>
          <p:cNvPr id="6" name="Icon circle"/>
          <p:cNvSpPr/>
          <p:nvPr/>
        </p:nvSpPr>
        <p:spPr>
          <a:xfrm>
            <a:off x="640080" y="1508760"/>
            <a:ext cx="502920" cy="502920"/>
          </a:xfrm>
          <a:prstGeom prst="ellipse">
            <a:avLst/>
          </a:prstGeom>
          <a:solidFill>
            <a:schemeClr val="accent1"/>
          </a:solidFill>
          <a:ln w="12700">
            <a:solidFill>
              <a:schemeClr val="accent1"/>
            </a:solidFill>
            <a:prstDash val="solid"/>
          </a:ln>
        </p:spPr>
        <p:txBody>
          <a:bodyPr/>
          <a:lstStyle/>
          <a:p>
            <a:endParaRPr lang="en-GB"/>
          </a:p>
        </p:txBody>
      </p:sp>
      <p:sp>
        <p:nvSpPr>
          <p:cNvPr id="8" name="Text 4"/>
          <p:cNvSpPr txBox="1"/>
          <p:nvPr/>
        </p:nvSpPr>
        <p:spPr>
          <a:xfrm>
            <a:off x="1280160" y="1508760"/>
            <a:ext cx="1737360" cy="502920"/>
          </a:xfrm>
          <a:prstGeom prst="rect">
            <a:avLst/>
          </a:prstGeom>
          <a:noFill/>
          <a:ln/>
        </p:spPr>
        <p:txBody>
          <a:bodyPr wrap="square" lIns="0" tIns="0" rIns="0" bIns="0" rtlCol="0" anchor="ctr"/>
          <a:lstStyle/>
          <a:p>
            <a:pPr marL="0" indent="0">
              <a:buNone/>
            </a:pPr>
            <a:r>
              <a:rPr lang="en-US" sz="1700" b="1">
                <a:solidFill>
                  <a:schemeClr val="tx2"/>
                </a:solidFill>
              </a:rPr>
              <a:t>Needs</a:t>
            </a:r>
            <a:endParaRPr lang="en-US" sz="1700"/>
          </a:p>
        </p:txBody>
      </p:sp>
      <p:sp>
        <p:nvSpPr>
          <p:cNvPr id="9" name="Text 5"/>
          <p:cNvSpPr txBox="1"/>
          <p:nvPr/>
        </p:nvSpPr>
        <p:spPr>
          <a:xfrm>
            <a:off x="640080" y="2194560"/>
            <a:ext cx="2331720" cy="2286000"/>
          </a:xfrm>
          <a:prstGeom prst="rect">
            <a:avLst/>
          </a:prstGeom>
          <a:noFill/>
          <a:ln/>
        </p:spPr>
        <p:txBody>
          <a:bodyPr wrap="square" lIns="0" tIns="0" rIns="0" bIns="0" rtlCol="0" anchor="t"/>
          <a:lstStyle/>
          <a:p>
            <a:pPr marL="342900" indent="-342900">
              <a:spcAft>
                <a:spcPts val="500"/>
              </a:spcAft>
              <a:buSzPct val="100000"/>
              <a:buChar char="•"/>
            </a:pPr>
            <a:r>
              <a:rPr lang="en-US" sz="1400"/>
              <a:t>Biological: dementia limits memory and reporting</a:t>
            </a:r>
          </a:p>
          <a:p>
            <a:pPr marL="342900" indent="-342900">
              <a:spcAft>
                <a:spcPts val="500"/>
              </a:spcAft>
              <a:buSzPct val="100000"/>
              <a:buChar char="•"/>
            </a:pPr>
            <a:r>
              <a:rPr lang="en-US" sz="1400"/>
              <a:t>Psychological: loss of control</a:t>
            </a:r>
          </a:p>
          <a:p>
            <a:pPr marL="342900" indent="-342900">
              <a:spcAft>
                <a:spcPts val="500"/>
              </a:spcAft>
              <a:buSzPct val="100000"/>
              <a:buChar char="•"/>
            </a:pPr>
            <a:r>
              <a:rPr lang="en-US" sz="1400"/>
              <a:t>Social: alone with one carer</a:t>
            </a:r>
          </a:p>
        </p:txBody>
      </p:sp>
      <p:sp>
        <p:nvSpPr>
          <p:cNvPr id="10" name="Card"/>
          <p:cNvSpPr/>
          <p:nvPr/>
        </p:nvSpPr>
        <p:spPr>
          <a:xfrm>
            <a:off x="3291840" y="1371600"/>
            <a:ext cx="2651760" cy="3200400"/>
          </a:xfrm>
          <a:prstGeom prst="roundRect">
            <a:avLst>
              <a:gd name="adj" fmla="val 3448"/>
            </a:avLst>
          </a:prstGeom>
          <a:solidFill>
            <a:schemeClr val="bg2"/>
          </a:solidFill>
          <a:ln w="12700">
            <a:solidFill>
              <a:schemeClr val="bg2"/>
            </a:solidFill>
            <a:prstDash val="solid"/>
          </a:ln>
        </p:spPr>
        <p:txBody>
          <a:bodyPr/>
          <a:lstStyle/>
          <a:p>
            <a:endParaRPr lang="en-GB"/>
          </a:p>
        </p:txBody>
      </p:sp>
      <p:sp>
        <p:nvSpPr>
          <p:cNvPr id="11" name="Icon circle"/>
          <p:cNvSpPr/>
          <p:nvPr/>
        </p:nvSpPr>
        <p:spPr>
          <a:xfrm>
            <a:off x="3474720" y="1508760"/>
            <a:ext cx="502920" cy="502920"/>
          </a:xfrm>
          <a:prstGeom prst="ellipse">
            <a:avLst/>
          </a:prstGeom>
          <a:solidFill>
            <a:schemeClr val="accent2"/>
          </a:solidFill>
          <a:ln w="12700">
            <a:solidFill>
              <a:schemeClr val="accent2"/>
            </a:solidFill>
            <a:prstDash val="solid"/>
          </a:ln>
        </p:spPr>
        <p:txBody>
          <a:bodyPr/>
          <a:lstStyle/>
          <a:p>
            <a:endParaRPr lang="en-GB"/>
          </a:p>
        </p:txBody>
      </p:sp>
      <p:sp>
        <p:nvSpPr>
          <p:cNvPr id="13" name="Text 8"/>
          <p:cNvSpPr txBox="1"/>
          <p:nvPr/>
        </p:nvSpPr>
        <p:spPr>
          <a:xfrm>
            <a:off x="4114800" y="1508760"/>
            <a:ext cx="1737360" cy="502920"/>
          </a:xfrm>
          <a:prstGeom prst="rect">
            <a:avLst/>
          </a:prstGeom>
          <a:noFill/>
          <a:ln/>
        </p:spPr>
        <p:txBody>
          <a:bodyPr wrap="square" lIns="0" tIns="0" rIns="0" bIns="0" rtlCol="0" anchor="ctr"/>
          <a:lstStyle/>
          <a:p>
            <a:pPr marL="0" indent="0">
              <a:buNone/>
            </a:pPr>
            <a:r>
              <a:rPr lang="en-US" sz="1700" b="1">
                <a:solidFill>
                  <a:schemeClr val="tx2"/>
                </a:solidFill>
              </a:rPr>
              <a:t>Theory</a:t>
            </a:r>
            <a:endParaRPr lang="en-US" sz="1700"/>
          </a:p>
        </p:txBody>
      </p:sp>
      <p:sp>
        <p:nvSpPr>
          <p:cNvPr id="14" name="Text 9"/>
          <p:cNvSpPr txBox="1"/>
          <p:nvPr/>
        </p:nvSpPr>
        <p:spPr>
          <a:xfrm>
            <a:off x="3474720" y="2194560"/>
            <a:ext cx="2331720" cy="2286000"/>
          </a:xfrm>
          <a:prstGeom prst="rect">
            <a:avLst/>
          </a:prstGeom>
          <a:noFill/>
          <a:ln/>
        </p:spPr>
        <p:txBody>
          <a:bodyPr wrap="square" lIns="0" tIns="0" rIns="0" bIns="0" rtlCol="0" anchor="t"/>
          <a:lstStyle/>
          <a:p>
            <a:pPr marL="342900" indent="-342900">
              <a:spcAft>
                <a:spcPts val="500"/>
              </a:spcAft>
              <a:buSzPct val="100000"/>
              <a:buChar char="•"/>
            </a:pPr>
            <a:r>
              <a:rPr lang="en-US" sz="1400"/>
              <a:t>Continuity: home preserved routine</a:t>
            </a:r>
          </a:p>
          <a:p>
            <a:pPr marL="342900" indent="-342900">
              <a:spcAft>
                <a:spcPts val="500"/>
              </a:spcAft>
              <a:buSzPct val="100000"/>
              <a:buChar char="•"/>
            </a:pPr>
            <a:r>
              <a:rPr lang="en-US" sz="1400"/>
              <a:t>Breach of trust undermined it</a:t>
            </a:r>
          </a:p>
          <a:p>
            <a:pPr marL="342900" indent="-342900">
              <a:spcAft>
                <a:spcPts val="500"/>
              </a:spcAft>
              <a:buSzPct val="100000"/>
              <a:buChar char="•"/>
            </a:pPr>
            <a:r>
              <a:rPr lang="en-US" sz="1400"/>
              <a:t>Activity Theory fits less at advanced dementia</a:t>
            </a:r>
          </a:p>
        </p:txBody>
      </p:sp>
      <p:sp>
        <p:nvSpPr>
          <p:cNvPr id="15" name="Card"/>
          <p:cNvSpPr/>
          <p:nvPr/>
        </p:nvSpPr>
        <p:spPr>
          <a:xfrm>
            <a:off x="6126480" y="1371600"/>
            <a:ext cx="2651760" cy="3200400"/>
          </a:xfrm>
          <a:prstGeom prst="roundRect">
            <a:avLst>
              <a:gd name="adj" fmla="val 3448"/>
            </a:avLst>
          </a:prstGeom>
          <a:solidFill>
            <a:schemeClr val="bg2"/>
          </a:solidFill>
          <a:ln w="12700">
            <a:solidFill>
              <a:schemeClr val="bg2"/>
            </a:solidFill>
            <a:prstDash val="solid"/>
          </a:ln>
        </p:spPr>
        <p:txBody>
          <a:bodyPr/>
          <a:lstStyle/>
          <a:p>
            <a:endParaRPr lang="en-GB"/>
          </a:p>
        </p:txBody>
      </p:sp>
      <p:sp>
        <p:nvSpPr>
          <p:cNvPr id="16" name="Icon circle"/>
          <p:cNvSpPr/>
          <p:nvPr/>
        </p:nvSpPr>
        <p:spPr>
          <a:xfrm>
            <a:off x="6309360" y="1508760"/>
            <a:ext cx="502920" cy="502920"/>
          </a:xfrm>
          <a:prstGeom prst="ellipse">
            <a:avLst/>
          </a:prstGeom>
          <a:solidFill>
            <a:schemeClr val="accent4"/>
          </a:solidFill>
          <a:ln w="12700">
            <a:solidFill>
              <a:schemeClr val="accent4"/>
            </a:solidFill>
            <a:prstDash val="solid"/>
          </a:ln>
        </p:spPr>
        <p:txBody>
          <a:bodyPr/>
          <a:lstStyle/>
          <a:p>
            <a:endParaRPr lang="en-GB"/>
          </a:p>
        </p:txBody>
      </p:sp>
      <p:sp>
        <p:nvSpPr>
          <p:cNvPr id="18" name="Text 12"/>
          <p:cNvSpPr txBox="1"/>
          <p:nvPr/>
        </p:nvSpPr>
        <p:spPr>
          <a:xfrm>
            <a:off x="6949440" y="1508760"/>
            <a:ext cx="1737360" cy="502920"/>
          </a:xfrm>
          <a:prstGeom prst="rect">
            <a:avLst/>
          </a:prstGeom>
          <a:noFill/>
          <a:ln/>
        </p:spPr>
        <p:txBody>
          <a:bodyPr wrap="square" lIns="0" tIns="0" rIns="0" bIns="0" rtlCol="0" anchor="ctr"/>
          <a:lstStyle/>
          <a:p>
            <a:pPr marL="0" indent="0">
              <a:buNone/>
            </a:pPr>
            <a:r>
              <a:rPr lang="en-US" sz="1700" b="1">
                <a:solidFill>
                  <a:schemeClr val="tx2"/>
                </a:solidFill>
              </a:rPr>
              <a:t>Law and policy</a:t>
            </a:r>
            <a:endParaRPr lang="en-US" sz="1700"/>
          </a:p>
        </p:txBody>
      </p:sp>
      <p:sp>
        <p:nvSpPr>
          <p:cNvPr id="19" name="Text 13"/>
          <p:cNvSpPr txBox="1"/>
          <p:nvPr/>
        </p:nvSpPr>
        <p:spPr>
          <a:xfrm>
            <a:off x="6309360" y="2194560"/>
            <a:ext cx="2331720" cy="2286000"/>
          </a:xfrm>
          <a:prstGeom prst="rect">
            <a:avLst/>
          </a:prstGeom>
          <a:noFill/>
          <a:ln/>
        </p:spPr>
        <p:txBody>
          <a:bodyPr wrap="square" lIns="0" tIns="0" rIns="0" bIns="0" rtlCol="0" anchor="t"/>
          <a:lstStyle/>
          <a:p>
            <a:pPr marL="342900" indent="-342900">
              <a:spcAft>
                <a:spcPts val="500"/>
              </a:spcAft>
              <a:buSzPct val="100000"/>
              <a:buChar char="•"/>
            </a:pPr>
            <a:r>
              <a:rPr lang="en-US" sz="1400"/>
              <a:t>Theft Act 1968: criminal offence</a:t>
            </a:r>
          </a:p>
          <a:p>
            <a:pPr marL="342900" indent="-342900">
              <a:spcAft>
                <a:spcPts val="500"/>
              </a:spcAft>
              <a:buSzPct val="100000"/>
              <a:buChar char="•"/>
            </a:pPr>
            <a:r>
              <a:rPr lang="en-US" sz="1400"/>
              <a:t>Care Act 2014: financial abuse</a:t>
            </a:r>
          </a:p>
          <a:p>
            <a:pPr marL="342900" indent="-342900">
              <a:spcAft>
                <a:spcPts val="500"/>
              </a:spcAft>
              <a:buSzPct val="100000"/>
              <a:buChar char="•"/>
            </a:pPr>
            <a:r>
              <a:rPr lang="en-US" sz="1400"/>
              <a:t>Mental Capacity Act 2005: best interests</a:t>
            </a:r>
          </a:p>
        </p:txBody>
      </p:sp>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14</a:t>
            </a:fld>
            <a:endParaRPr lang="en-US"/>
          </a:p>
        </p:txBody>
      </p:sp>
      <p:pic>
        <p:nvPicPr>
          <p:cNvPr id="12" name="Video 11">
            <a:hlinkClick r:id="" action="ppaction://media"/>
            <a:extLst>
              <a:ext uri="{FF2B5EF4-FFF2-40B4-BE49-F238E27FC236}">
                <a16:creationId xmlns:a16="http://schemas.microsoft.com/office/drawing/2014/main" id="{C1FEF6CE-0EAC-5BED-2402-7EE1FC9AD5C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6285"/>
    </mc:Choice>
    <mc:Fallback xmlns="">
      <p:transition spd="slow" advTm="76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chemeClr val="accent2"/>
        </a:solidFill>
        <a:effectLst/>
      </p:bgPr>
    </p:bg>
    <p:spTree>
      <p:nvGrpSpPr>
        <p:cNvPr id="1" name=""/>
        <p:cNvGrpSpPr/>
        <p:nvPr/>
      </p:nvGrpSpPr>
      <p:grpSpPr>
        <a:xfrm>
          <a:off x="0" y="0"/>
          <a:ext cx="0" cy="0"/>
          <a:chOff x="0" y="0"/>
          <a:chExt cx="0" cy="0"/>
        </a:xfrm>
      </p:grpSpPr>
      <p:sp>
        <p:nvSpPr>
          <p:cNvPr id="2" name="Text 0"/>
          <p:cNvSpPr txBox="1"/>
          <p:nvPr/>
        </p:nvSpPr>
        <p:spPr>
          <a:xfrm>
            <a:off x="457200" y="201168"/>
            <a:ext cx="7904045" cy="474848"/>
          </a:xfrm>
          <a:prstGeom prst="rect">
            <a:avLst/>
          </a:prstGeom>
          <a:solidFill>
            <a:schemeClr val="accent3"/>
          </a:solidFill>
          <a:ln/>
        </p:spPr>
        <p:txBody>
          <a:bodyPr wrap="square" lIns="0" tIns="0" rIns="0" bIns="0" rtlCol="0" anchor="t"/>
          <a:lstStyle/>
          <a:p>
            <a:pPr marL="0" indent="0">
              <a:buNone/>
            </a:pPr>
            <a:r>
              <a:rPr lang="en-US" sz="2000" b="1" kern="0" spc="200">
                <a:solidFill>
                  <a:schemeClr val="accent1"/>
                </a:solidFill>
              </a:rPr>
              <a:t>CASE STUDY</a:t>
            </a:r>
            <a:endParaRPr lang="en-US" sz="20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Evaluating the response and outcome</a:t>
            </a:r>
            <a:endParaRPr lang="en-US" sz="2800"/>
          </a:p>
        </p:txBody>
      </p:sp>
      <p:sp>
        <p:nvSpPr>
          <p:cNvPr id="5" name="Card"/>
          <p:cNvSpPr/>
          <p:nvPr/>
        </p:nvSpPr>
        <p:spPr>
          <a:xfrm>
            <a:off x="457200" y="1371600"/>
            <a:ext cx="4023360" cy="2194560"/>
          </a:xfrm>
          <a:prstGeom prst="roundRect">
            <a:avLst>
              <a:gd name="adj" fmla="val 4167"/>
            </a:avLst>
          </a:prstGeom>
          <a:solidFill>
            <a:schemeClr val="bg2"/>
          </a:solidFill>
          <a:ln w="12700">
            <a:solidFill>
              <a:schemeClr val="bg2"/>
            </a:solidFill>
            <a:prstDash val="solid"/>
          </a:ln>
        </p:spPr>
        <p:txBody>
          <a:bodyPr/>
          <a:lstStyle/>
          <a:p>
            <a:endParaRPr lang="en-GB"/>
          </a:p>
        </p:txBody>
      </p:sp>
      <p:pic>
        <p:nvPicPr>
          <p:cNvPr id="7" name="Icon" descr="preencoded.png"/>
          <p:cNvPicPr>
            <a:picLocks noChangeAspect="1"/>
          </p:cNvPicPr>
          <p:nvPr/>
        </p:nvPicPr>
        <p:blipFill>
          <a:blip r:embed="rId5"/>
          <a:stretch>
            <a:fillRect/>
          </a:stretch>
        </p:blipFill>
        <p:spPr>
          <a:xfrm>
            <a:off x="795528" y="1618488"/>
            <a:ext cx="237744" cy="237744"/>
          </a:xfrm>
          <a:prstGeom prst="rect">
            <a:avLst/>
          </a:prstGeom>
        </p:spPr>
      </p:pic>
      <p:sp>
        <p:nvSpPr>
          <p:cNvPr id="8" name="Text 4"/>
          <p:cNvSpPr txBox="1"/>
          <p:nvPr/>
        </p:nvSpPr>
        <p:spPr>
          <a:xfrm>
            <a:off x="1325880" y="1508760"/>
            <a:ext cx="3017520" cy="457200"/>
          </a:xfrm>
          <a:prstGeom prst="rect">
            <a:avLst/>
          </a:prstGeom>
          <a:noFill/>
          <a:ln/>
        </p:spPr>
        <p:txBody>
          <a:bodyPr wrap="square" lIns="0" tIns="0" rIns="0" bIns="0" rtlCol="0" anchor="ctr"/>
          <a:lstStyle/>
          <a:p>
            <a:pPr marL="0" indent="0">
              <a:buNone/>
            </a:pPr>
            <a:r>
              <a:rPr lang="en-US" sz="1800" b="1">
                <a:solidFill>
                  <a:schemeClr val="tx2"/>
                </a:solidFill>
              </a:rPr>
              <a:t>Strengths</a:t>
            </a:r>
            <a:endParaRPr lang="en-US" sz="1800"/>
          </a:p>
        </p:txBody>
      </p:sp>
      <p:sp>
        <p:nvSpPr>
          <p:cNvPr id="9" name="Text 5"/>
          <p:cNvSpPr txBox="1"/>
          <p:nvPr/>
        </p:nvSpPr>
        <p:spPr>
          <a:xfrm>
            <a:off x="685800" y="2148840"/>
            <a:ext cx="3611880" cy="1371600"/>
          </a:xfrm>
          <a:prstGeom prst="rect">
            <a:avLst/>
          </a:prstGeom>
          <a:noFill/>
          <a:ln/>
        </p:spPr>
        <p:txBody>
          <a:bodyPr wrap="square" lIns="0" tIns="0" rIns="0" bIns="0" rtlCol="0" anchor="t"/>
          <a:lstStyle/>
          <a:p>
            <a:pPr marL="342900" indent="-342900">
              <a:spcAft>
                <a:spcPts val="500"/>
              </a:spcAft>
              <a:buSzPct val="100000"/>
              <a:buChar char="•"/>
            </a:pPr>
            <a:r>
              <a:rPr lang="en-US" sz="1400"/>
              <a:t>CCTV gave clear evidence</a:t>
            </a:r>
          </a:p>
          <a:p>
            <a:pPr marL="342900" indent="-342900">
              <a:spcAft>
                <a:spcPts val="500"/>
              </a:spcAft>
              <a:buSzPct val="100000"/>
              <a:buChar char="•"/>
            </a:pPr>
            <a:r>
              <a:rPr lang="en-US" sz="1400"/>
              <a:t>Family acted; offence prosecuted</a:t>
            </a:r>
          </a:p>
          <a:p>
            <a:pPr marL="342900" indent="-342900">
              <a:spcAft>
                <a:spcPts val="500"/>
              </a:spcAft>
              <a:buSzPct val="100000"/>
              <a:buChar char="•"/>
            </a:pPr>
            <a:r>
              <a:rPr lang="en-US" sz="1400"/>
              <a:t>Raised public awareness</a:t>
            </a:r>
          </a:p>
        </p:txBody>
      </p:sp>
      <p:sp>
        <p:nvSpPr>
          <p:cNvPr id="10" name="Card"/>
          <p:cNvSpPr/>
          <p:nvPr/>
        </p:nvSpPr>
        <p:spPr>
          <a:xfrm>
            <a:off x="4663440" y="1371600"/>
            <a:ext cx="4023360" cy="2194560"/>
          </a:xfrm>
          <a:prstGeom prst="roundRect">
            <a:avLst>
              <a:gd name="adj" fmla="val 4167"/>
            </a:avLst>
          </a:prstGeom>
          <a:solidFill>
            <a:schemeClr val="bg2"/>
          </a:solidFill>
          <a:ln w="12700">
            <a:solidFill>
              <a:schemeClr val="bg2"/>
            </a:solidFill>
            <a:prstDash val="solid"/>
          </a:ln>
        </p:spPr>
        <p:txBody>
          <a:bodyPr/>
          <a:lstStyle/>
          <a:p>
            <a:endParaRPr lang="en-GB"/>
          </a:p>
        </p:txBody>
      </p:sp>
      <p:pic>
        <p:nvPicPr>
          <p:cNvPr id="12" name="Icon" descr="preencoded.png"/>
          <p:cNvPicPr>
            <a:picLocks noChangeAspect="1"/>
          </p:cNvPicPr>
          <p:nvPr/>
        </p:nvPicPr>
        <p:blipFill>
          <a:blip r:embed="rId6"/>
          <a:stretch>
            <a:fillRect/>
          </a:stretch>
        </p:blipFill>
        <p:spPr>
          <a:xfrm>
            <a:off x="5001768" y="1618488"/>
            <a:ext cx="237744" cy="237744"/>
          </a:xfrm>
          <a:prstGeom prst="rect">
            <a:avLst/>
          </a:prstGeom>
        </p:spPr>
      </p:pic>
      <p:sp>
        <p:nvSpPr>
          <p:cNvPr id="13" name="Text 8"/>
          <p:cNvSpPr txBox="1"/>
          <p:nvPr/>
        </p:nvSpPr>
        <p:spPr>
          <a:xfrm>
            <a:off x="5532120" y="1508760"/>
            <a:ext cx="3017520" cy="457200"/>
          </a:xfrm>
          <a:prstGeom prst="rect">
            <a:avLst/>
          </a:prstGeom>
          <a:noFill/>
          <a:ln/>
        </p:spPr>
        <p:txBody>
          <a:bodyPr wrap="square" lIns="0" tIns="0" rIns="0" bIns="0" rtlCol="0" anchor="ctr"/>
          <a:lstStyle/>
          <a:p>
            <a:pPr marL="0" indent="0">
              <a:buNone/>
            </a:pPr>
            <a:r>
              <a:rPr lang="en-US" sz="1800" b="1">
                <a:solidFill>
                  <a:schemeClr val="tx2"/>
                </a:solidFill>
              </a:rPr>
              <a:t>Limitations</a:t>
            </a:r>
            <a:endParaRPr lang="en-US" sz="1800"/>
          </a:p>
        </p:txBody>
      </p:sp>
      <p:sp>
        <p:nvSpPr>
          <p:cNvPr id="14" name="Text 9"/>
          <p:cNvSpPr txBox="1"/>
          <p:nvPr/>
        </p:nvSpPr>
        <p:spPr>
          <a:xfrm>
            <a:off x="4892040" y="2148840"/>
            <a:ext cx="3611880" cy="1371600"/>
          </a:xfrm>
          <a:prstGeom prst="rect">
            <a:avLst/>
          </a:prstGeom>
          <a:noFill/>
          <a:ln/>
        </p:spPr>
        <p:txBody>
          <a:bodyPr wrap="square" lIns="0" tIns="0" rIns="0" bIns="0" rtlCol="0" anchor="t"/>
          <a:lstStyle/>
          <a:p>
            <a:pPr marL="342900" indent="-342900">
              <a:spcAft>
                <a:spcPts val="500"/>
              </a:spcAft>
              <a:buSzPct val="100000"/>
              <a:buChar char="•"/>
            </a:pPr>
            <a:r>
              <a:rPr lang="en-US" sz="1400"/>
              <a:t>Harm done before detection</a:t>
            </a:r>
          </a:p>
          <a:p>
            <a:pPr marL="342900" indent="-342900">
              <a:spcAft>
                <a:spcPts val="500"/>
              </a:spcAft>
              <a:buSzPct val="100000"/>
              <a:buChar char="•"/>
            </a:pPr>
            <a:r>
              <a:rPr lang="en-US" sz="1400"/>
              <a:t>Providers’ checks missed it</a:t>
            </a:r>
          </a:p>
          <a:p>
            <a:pPr marL="342900" indent="-342900">
              <a:spcAft>
                <a:spcPts val="500"/>
              </a:spcAft>
              <a:buSzPct val="100000"/>
              <a:buChar char="•"/>
            </a:pPr>
            <a:r>
              <a:rPr lang="en-US" sz="1400"/>
              <a:t>No jail may weaken deterrence</a:t>
            </a:r>
          </a:p>
        </p:txBody>
      </p:sp>
      <p:sp>
        <p:nvSpPr>
          <p:cNvPr id="15" name="Card"/>
          <p:cNvSpPr/>
          <p:nvPr/>
        </p:nvSpPr>
        <p:spPr>
          <a:xfrm>
            <a:off x="457200" y="3749040"/>
            <a:ext cx="8229600" cy="868680"/>
          </a:xfrm>
          <a:prstGeom prst="roundRect">
            <a:avLst>
              <a:gd name="adj" fmla="val 10526"/>
            </a:avLst>
          </a:prstGeom>
          <a:solidFill>
            <a:schemeClr val="tx2"/>
          </a:solidFill>
          <a:ln w="12700">
            <a:solidFill>
              <a:schemeClr val="tx2"/>
            </a:solidFill>
            <a:prstDash val="solid"/>
          </a:ln>
        </p:spPr>
        <p:txBody>
          <a:bodyPr/>
          <a:lstStyle/>
          <a:p>
            <a:endParaRPr lang="en-GB"/>
          </a:p>
        </p:txBody>
      </p:sp>
      <p:sp>
        <p:nvSpPr>
          <p:cNvPr id="16" name="Text 11"/>
          <p:cNvSpPr txBox="1"/>
          <p:nvPr/>
        </p:nvSpPr>
        <p:spPr>
          <a:xfrm>
            <a:off x="640080" y="3749040"/>
            <a:ext cx="7863840" cy="868680"/>
          </a:xfrm>
          <a:prstGeom prst="rect">
            <a:avLst/>
          </a:prstGeom>
          <a:noFill/>
          <a:ln/>
        </p:spPr>
        <p:txBody>
          <a:bodyPr wrap="square" lIns="0" tIns="0" rIns="0" bIns="0" rtlCol="0" anchor="ctr"/>
          <a:lstStyle/>
          <a:p>
            <a:pPr marL="0" indent="0">
              <a:buNone/>
            </a:pPr>
            <a:r>
              <a:rPr lang="en-US" sz="1400">
                <a:solidFill>
                  <a:schemeClr val="bg1"/>
                </a:solidFill>
              </a:rPr>
              <a:t>Judgement: protection depended on a vigilant son, not on built-in safeguards. Many people with dementia have no one watching.</a:t>
            </a:r>
            <a:endParaRPr lang="en-US" sz="1400"/>
          </a:p>
        </p:txBody>
      </p:sp>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15</a:t>
            </a:fld>
            <a:endParaRPr lang="en-US"/>
          </a:p>
        </p:txBody>
      </p:sp>
      <p:pic>
        <p:nvPicPr>
          <p:cNvPr id="11" name="Video 10">
            <a:hlinkClick r:id="" action="ppaction://media"/>
            <a:extLst>
              <a:ext uri="{FF2B5EF4-FFF2-40B4-BE49-F238E27FC236}">
                <a16:creationId xmlns:a16="http://schemas.microsoft.com/office/drawing/2014/main" id="{79918FB5-5491-80F4-A7F2-7BBB3755448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0588"/>
    </mc:Choice>
    <mc:Fallback xmlns="">
      <p:transition spd="slow" advTm="60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 0"/>
          <p:cNvSpPr txBox="1"/>
          <p:nvPr/>
        </p:nvSpPr>
        <p:spPr>
          <a:xfrm>
            <a:off x="457200" y="201168"/>
            <a:ext cx="8321040" cy="461772"/>
          </a:xfrm>
          <a:prstGeom prst="rect">
            <a:avLst/>
          </a:prstGeom>
          <a:solidFill>
            <a:schemeClr val="tx2">
              <a:lumMod val="60000"/>
              <a:lumOff val="40000"/>
            </a:schemeClr>
          </a:solidFill>
          <a:ln/>
        </p:spPr>
        <p:txBody>
          <a:bodyPr wrap="square" lIns="0" tIns="0" rIns="0" bIns="0" rtlCol="0" anchor="t"/>
          <a:lstStyle/>
          <a:p>
            <a:pPr marL="0" indent="0">
              <a:buNone/>
            </a:pPr>
            <a:r>
              <a:rPr lang="en-US" sz="2000" b="1" kern="0" spc="200">
                <a:solidFill>
                  <a:schemeClr val="accent1"/>
                </a:solidFill>
              </a:rPr>
              <a:t>SAFEGUARDING</a:t>
            </a:r>
            <a:endParaRPr lang="en-US" sz="20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Six principles, applied to Ivy’s case</a:t>
            </a:r>
            <a:endParaRPr lang="en-US" sz="2800"/>
          </a:p>
        </p:txBody>
      </p:sp>
      <p:sp>
        <p:nvSpPr>
          <p:cNvPr id="5" name="Card"/>
          <p:cNvSpPr/>
          <p:nvPr/>
        </p:nvSpPr>
        <p:spPr>
          <a:xfrm>
            <a:off x="457200" y="1371600"/>
            <a:ext cx="2651760" cy="1463040"/>
          </a:xfrm>
          <a:prstGeom prst="roundRect">
            <a:avLst>
              <a:gd name="adj" fmla="val 6250"/>
            </a:avLst>
          </a:prstGeom>
          <a:solidFill>
            <a:schemeClr val="bg2"/>
          </a:solidFill>
          <a:ln w="12700">
            <a:solidFill>
              <a:schemeClr val="bg2"/>
            </a:solidFill>
            <a:prstDash val="solid"/>
          </a:ln>
        </p:spPr>
        <p:txBody>
          <a:bodyPr/>
          <a:lstStyle/>
          <a:p>
            <a:endParaRPr lang="en-GB"/>
          </a:p>
        </p:txBody>
      </p:sp>
      <p:sp>
        <p:nvSpPr>
          <p:cNvPr id="6" name="Icon circle"/>
          <p:cNvSpPr/>
          <p:nvPr/>
        </p:nvSpPr>
        <p:spPr>
          <a:xfrm>
            <a:off x="640080" y="1536192"/>
            <a:ext cx="457200" cy="457200"/>
          </a:xfrm>
          <a:prstGeom prst="ellipse">
            <a:avLst/>
          </a:prstGeom>
          <a:solidFill>
            <a:schemeClr val="accent2"/>
          </a:solidFill>
          <a:ln w="12700">
            <a:solidFill>
              <a:schemeClr val="accent2"/>
            </a:solidFill>
            <a:prstDash val="solid"/>
          </a:ln>
        </p:spPr>
        <p:txBody>
          <a:bodyPr/>
          <a:lstStyle/>
          <a:p>
            <a:endParaRPr lang="en-GB"/>
          </a:p>
        </p:txBody>
      </p:sp>
      <p:sp>
        <p:nvSpPr>
          <p:cNvPr id="8" name="Text 4"/>
          <p:cNvSpPr txBox="1"/>
          <p:nvPr/>
        </p:nvSpPr>
        <p:spPr>
          <a:xfrm>
            <a:off x="1234440" y="1536192"/>
            <a:ext cx="1783080" cy="457200"/>
          </a:xfrm>
          <a:prstGeom prst="rect">
            <a:avLst/>
          </a:prstGeom>
          <a:noFill/>
          <a:ln/>
        </p:spPr>
        <p:txBody>
          <a:bodyPr wrap="square" lIns="0" tIns="0" rIns="0" bIns="0" rtlCol="0" anchor="ctr"/>
          <a:lstStyle/>
          <a:p>
            <a:pPr marL="0" indent="0">
              <a:buNone/>
            </a:pPr>
            <a:r>
              <a:rPr lang="en-US" sz="1500" b="1">
                <a:solidFill>
                  <a:schemeClr val="tx2"/>
                </a:solidFill>
              </a:rPr>
              <a:t>Empowerment</a:t>
            </a:r>
            <a:endParaRPr lang="en-US" sz="1500"/>
          </a:p>
        </p:txBody>
      </p:sp>
      <p:sp>
        <p:nvSpPr>
          <p:cNvPr id="9" name="Text 5"/>
          <p:cNvSpPr txBox="1"/>
          <p:nvPr/>
        </p:nvSpPr>
        <p:spPr>
          <a:xfrm>
            <a:off x="640080" y="2148840"/>
            <a:ext cx="2331720" cy="640080"/>
          </a:xfrm>
          <a:prstGeom prst="rect">
            <a:avLst/>
          </a:prstGeom>
          <a:noFill/>
          <a:ln/>
        </p:spPr>
        <p:txBody>
          <a:bodyPr wrap="square" lIns="0" tIns="0" rIns="0" bIns="0" rtlCol="0" anchor="t"/>
          <a:lstStyle/>
          <a:p>
            <a:pPr marL="0" indent="0">
              <a:buNone/>
            </a:pPr>
            <a:r>
              <a:rPr lang="en-US" sz="1400"/>
              <a:t>Ivy’s wishes and control of her money come first</a:t>
            </a:r>
          </a:p>
        </p:txBody>
      </p:sp>
      <p:sp>
        <p:nvSpPr>
          <p:cNvPr id="10" name="Card"/>
          <p:cNvSpPr/>
          <p:nvPr/>
        </p:nvSpPr>
        <p:spPr>
          <a:xfrm>
            <a:off x="3291840" y="1371600"/>
            <a:ext cx="2651760" cy="1463040"/>
          </a:xfrm>
          <a:prstGeom prst="roundRect">
            <a:avLst>
              <a:gd name="adj" fmla="val 6250"/>
            </a:avLst>
          </a:prstGeom>
          <a:solidFill>
            <a:schemeClr val="bg2"/>
          </a:solidFill>
          <a:ln w="12700">
            <a:solidFill>
              <a:schemeClr val="bg2"/>
            </a:solidFill>
            <a:prstDash val="solid"/>
          </a:ln>
        </p:spPr>
        <p:txBody>
          <a:bodyPr/>
          <a:lstStyle/>
          <a:p>
            <a:endParaRPr lang="en-GB"/>
          </a:p>
        </p:txBody>
      </p:sp>
      <p:sp>
        <p:nvSpPr>
          <p:cNvPr id="11" name="Icon circle"/>
          <p:cNvSpPr/>
          <p:nvPr/>
        </p:nvSpPr>
        <p:spPr>
          <a:xfrm>
            <a:off x="3474720" y="1536192"/>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13" name="Text 8"/>
          <p:cNvSpPr txBox="1"/>
          <p:nvPr/>
        </p:nvSpPr>
        <p:spPr>
          <a:xfrm>
            <a:off x="4069080" y="1536192"/>
            <a:ext cx="1783080" cy="457200"/>
          </a:xfrm>
          <a:prstGeom prst="rect">
            <a:avLst/>
          </a:prstGeom>
          <a:noFill/>
          <a:ln/>
        </p:spPr>
        <p:txBody>
          <a:bodyPr wrap="square" lIns="0" tIns="0" rIns="0" bIns="0" rtlCol="0" anchor="ctr"/>
          <a:lstStyle/>
          <a:p>
            <a:pPr marL="0" indent="0">
              <a:buNone/>
            </a:pPr>
            <a:r>
              <a:rPr lang="en-US" sz="1500" b="1">
                <a:solidFill>
                  <a:schemeClr val="tx2"/>
                </a:solidFill>
              </a:rPr>
              <a:t>Prevention</a:t>
            </a:r>
            <a:endParaRPr lang="en-US" sz="1500"/>
          </a:p>
        </p:txBody>
      </p:sp>
      <p:sp>
        <p:nvSpPr>
          <p:cNvPr id="14" name="Text 9"/>
          <p:cNvSpPr txBox="1"/>
          <p:nvPr/>
        </p:nvSpPr>
        <p:spPr>
          <a:xfrm>
            <a:off x="3474720" y="2148840"/>
            <a:ext cx="2331720" cy="640080"/>
          </a:xfrm>
          <a:prstGeom prst="rect">
            <a:avLst/>
          </a:prstGeom>
          <a:noFill/>
          <a:ln/>
        </p:spPr>
        <p:txBody>
          <a:bodyPr wrap="square" lIns="0" tIns="0" rIns="0" bIns="0" rtlCol="0" anchor="t"/>
          <a:lstStyle/>
          <a:p>
            <a:pPr marL="0" indent="0">
              <a:buNone/>
            </a:pPr>
            <a:r>
              <a:rPr lang="en-US" sz="1400"/>
              <a:t>Vetting, supervision, cash-handling rules</a:t>
            </a:r>
          </a:p>
        </p:txBody>
      </p:sp>
      <p:sp>
        <p:nvSpPr>
          <p:cNvPr id="15" name="Card"/>
          <p:cNvSpPr/>
          <p:nvPr/>
        </p:nvSpPr>
        <p:spPr>
          <a:xfrm>
            <a:off x="6126480" y="1371600"/>
            <a:ext cx="2651760" cy="1463040"/>
          </a:xfrm>
          <a:prstGeom prst="roundRect">
            <a:avLst>
              <a:gd name="adj" fmla="val 6250"/>
            </a:avLst>
          </a:prstGeom>
          <a:solidFill>
            <a:schemeClr val="bg2"/>
          </a:solidFill>
          <a:ln w="12700">
            <a:solidFill>
              <a:schemeClr val="bg2"/>
            </a:solidFill>
            <a:prstDash val="solid"/>
          </a:ln>
        </p:spPr>
        <p:txBody>
          <a:bodyPr/>
          <a:lstStyle/>
          <a:p>
            <a:endParaRPr lang="en-GB"/>
          </a:p>
        </p:txBody>
      </p:sp>
      <p:sp>
        <p:nvSpPr>
          <p:cNvPr id="16" name="Icon circle"/>
          <p:cNvSpPr/>
          <p:nvPr/>
        </p:nvSpPr>
        <p:spPr>
          <a:xfrm>
            <a:off x="6309360" y="1536192"/>
            <a:ext cx="457200" cy="457200"/>
          </a:xfrm>
          <a:prstGeom prst="ellipse">
            <a:avLst/>
          </a:prstGeom>
          <a:solidFill>
            <a:schemeClr val="accent4"/>
          </a:solidFill>
          <a:ln w="12700">
            <a:solidFill>
              <a:schemeClr val="accent4"/>
            </a:solidFill>
            <a:prstDash val="solid"/>
          </a:ln>
        </p:spPr>
        <p:txBody>
          <a:bodyPr/>
          <a:lstStyle/>
          <a:p>
            <a:endParaRPr lang="en-GB"/>
          </a:p>
        </p:txBody>
      </p:sp>
      <p:sp>
        <p:nvSpPr>
          <p:cNvPr id="18" name="Text 12"/>
          <p:cNvSpPr txBox="1"/>
          <p:nvPr/>
        </p:nvSpPr>
        <p:spPr>
          <a:xfrm>
            <a:off x="6903720" y="1536192"/>
            <a:ext cx="1783080" cy="457200"/>
          </a:xfrm>
          <a:prstGeom prst="rect">
            <a:avLst/>
          </a:prstGeom>
          <a:noFill/>
          <a:ln/>
        </p:spPr>
        <p:txBody>
          <a:bodyPr wrap="square" lIns="0" tIns="0" rIns="0" bIns="0" rtlCol="0" anchor="ctr"/>
          <a:lstStyle/>
          <a:p>
            <a:pPr marL="0" indent="0">
              <a:buNone/>
            </a:pPr>
            <a:r>
              <a:rPr lang="en-US" sz="1500" b="1">
                <a:solidFill>
                  <a:schemeClr val="tx2"/>
                </a:solidFill>
              </a:rPr>
              <a:t>Proportionality</a:t>
            </a:r>
            <a:endParaRPr lang="en-US" sz="1500"/>
          </a:p>
        </p:txBody>
      </p:sp>
      <p:sp>
        <p:nvSpPr>
          <p:cNvPr id="19" name="Text 13"/>
          <p:cNvSpPr txBox="1"/>
          <p:nvPr/>
        </p:nvSpPr>
        <p:spPr>
          <a:xfrm>
            <a:off x="6309360" y="2148840"/>
            <a:ext cx="2331720" cy="640080"/>
          </a:xfrm>
          <a:prstGeom prst="rect">
            <a:avLst/>
          </a:prstGeom>
          <a:noFill/>
          <a:ln/>
        </p:spPr>
        <p:txBody>
          <a:bodyPr wrap="square" lIns="0" tIns="0" rIns="0" bIns="0" rtlCol="0" anchor="t"/>
          <a:lstStyle/>
          <a:p>
            <a:pPr marL="0" indent="0">
              <a:buNone/>
            </a:pPr>
            <a:r>
              <a:rPr lang="en-US" sz="1400"/>
              <a:t>Least intrusive response; CCTV must be justified</a:t>
            </a:r>
          </a:p>
        </p:txBody>
      </p:sp>
      <p:sp>
        <p:nvSpPr>
          <p:cNvPr id="20" name="Card"/>
          <p:cNvSpPr/>
          <p:nvPr/>
        </p:nvSpPr>
        <p:spPr>
          <a:xfrm>
            <a:off x="457200" y="3017520"/>
            <a:ext cx="2651760" cy="1463040"/>
          </a:xfrm>
          <a:prstGeom prst="roundRect">
            <a:avLst>
              <a:gd name="adj" fmla="val 6250"/>
            </a:avLst>
          </a:prstGeom>
          <a:solidFill>
            <a:schemeClr val="bg2"/>
          </a:solidFill>
          <a:ln w="12700">
            <a:solidFill>
              <a:schemeClr val="bg2"/>
            </a:solidFill>
            <a:prstDash val="solid"/>
          </a:ln>
        </p:spPr>
        <p:txBody>
          <a:bodyPr/>
          <a:lstStyle/>
          <a:p>
            <a:endParaRPr lang="en-GB"/>
          </a:p>
        </p:txBody>
      </p:sp>
      <p:sp>
        <p:nvSpPr>
          <p:cNvPr id="21" name="Icon circle"/>
          <p:cNvSpPr/>
          <p:nvPr/>
        </p:nvSpPr>
        <p:spPr>
          <a:xfrm>
            <a:off x="640080" y="3182112"/>
            <a:ext cx="457200" cy="457200"/>
          </a:xfrm>
          <a:prstGeom prst="ellipse">
            <a:avLst/>
          </a:prstGeom>
          <a:solidFill>
            <a:schemeClr val="accent3"/>
          </a:solidFill>
          <a:ln w="12700">
            <a:solidFill>
              <a:schemeClr val="accent3"/>
            </a:solidFill>
            <a:prstDash val="solid"/>
          </a:ln>
        </p:spPr>
        <p:txBody>
          <a:bodyPr/>
          <a:lstStyle/>
          <a:p>
            <a:endParaRPr lang="en-GB"/>
          </a:p>
        </p:txBody>
      </p:sp>
      <p:sp>
        <p:nvSpPr>
          <p:cNvPr id="23" name="Text 16"/>
          <p:cNvSpPr txBox="1"/>
          <p:nvPr/>
        </p:nvSpPr>
        <p:spPr>
          <a:xfrm>
            <a:off x="1234440" y="3182112"/>
            <a:ext cx="1783080" cy="457200"/>
          </a:xfrm>
          <a:prstGeom prst="rect">
            <a:avLst/>
          </a:prstGeom>
          <a:noFill/>
          <a:ln/>
        </p:spPr>
        <p:txBody>
          <a:bodyPr wrap="square" lIns="0" tIns="0" rIns="0" bIns="0" rtlCol="0" anchor="ctr"/>
          <a:lstStyle/>
          <a:p>
            <a:pPr marL="0" indent="0">
              <a:buNone/>
            </a:pPr>
            <a:r>
              <a:rPr lang="en-US" sz="1500" b="1">
                <a:solidFill>
                  <a:schemeClr val="tx2"/>
                </a:solidFill>
              </a:rPr>
              <a:t>Protection</a:t>
            </a:r>
            <a:endParaRPr lang="en-US" sz="1500"/>
          </a:p>
        </p:txBody>
      </p:sp>
      <p:sp>
        <p:nvSpPr>
          <p:cNvPr id="24" name="Text 17"/>
          <p:cNvSpPr txBox="1"/>
          <p:nvPr/>
        </p:nvSpPr>
        <p:spPr>
          <a:xfrm>
            <a:off x="640080" y="3794760"/>
            <a:ext cx="2331720" cy="640080"/>
          </a:xfrm>
          <a:prstGeom prst="rect">
            <a:avLst/>
          </a:prstGeom>
          <a:noFill/>
          <a:ln/>
        </p:spPr>
        <p:txBody>
          <a:bodyPr wrap="square" lIns="0" tIns="0" rIns="0" bIns="0" rtlCol="0" anchor="t"/>
          <a:lstStyle/>
          <a:p>
            <a:pPr marL="0" indent="0">
              <a:buNone/>
            </a:pPr>
            <a:r>
              <a:rPr lang="en-US" sz="1400"/>
              <a:t>Support those at greatest risk of harm</a:t>
            </a:r>
          </a:p>
        </p:txBody>
      </p:sp>
      <p:sp>
        <p:nvSpPr>
          <p:cNvPr id="25" name="Card"/>
          <p:cNvSpPr/>
          <p:nvPr/>
        </p:nvSpPr>
        <p:spPr>
          <a:xfrm>
            <a:off x="3291840" y="3017520"/>
            <a:ext cx="2651760" cy="1463040"/>
          </a:xfrm>
          <a:prstGeom prst="roundRect">
            <a:avLst>
              <a:gd name="adj" fmla="val 6250"/>
            </a:avLst>
          </a:prstGeom>
          <a:solidFill>
            <a:schemeClr val="bg2"/>
          </a:solidFill>
          <a:ln w="12700">
            <a:solidFill>
              <a:schemeClr val="bg2"/>
            </a:solidFill>
            <a:prstDash val="solid"/>
          </a:ln>
        </p:spPr>
        <p:txBody>
          <a:bodyPr/>
          <a:lstStyle/>
          <a:p>
            <a:endParaRPr lang="en-GB"/>
          </a:p>
        </p:txBody>
      </p:sp>
      <p:sp>
        <p:nvSpPr>
          <p:cNvPr id="26" name="Icon circle"/>
          <p:cNvSpPr/>
          <p:nvPr/>
        </p:nvSpPr>
        <p:spPr>
          <a:xfrm>
            <a:off x="3474720" y="3182112"/>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28" name="Text 20"/>
          <p:cNvSpPr txBox="1"/>
          <p:nvPr/>
        </p:nvSpPr>
        <p:spPr>
          <a:xfrm>
            <a:off x="4069080" y="3182112"/>
            <a:ext cx="1783080" cy="457200"/>
          </a:xfrm>
          <a:prstGeom prst="rect">
            <a:avLst/>
          </a:prstGeom>
          <a:noFill/>
          <a:ln/>
        </p:spPr>
        <p:txBody>
          <a:bodyPr wrap="square" lIns="0" tIns="0" rIns="0" bIns="0" rtlCol="0" anchor="ctr"/>
          <a:lstStyle/>
          <a:p>
            <a:pPr marL="0" indent="0">
              <a:buNone/>
            </a:pPr>
            <a:r>
              <a:rPr lang="en-US" sz="1500" b="1">
                <a:solidFill>
                  <a:schemeClr val="tx2"/>
                </a:solidFill>
              </a:rPr>
              <a:t>Partnership</a:t>
            </a:r>
            <a:endParaRPr lang="en-US" sz="1500"/>
          </a:p>
        </p:txBody>
      </p:sp>
      <p:sp>
        <p:nvSpPr>
          <p:cNvPr id="29" name="Text 21"/>
          <p:cNvSpPr txBox="1"/>
          <p:nvPr/>
        </p:nvSpPr>
        <p:spPr>
          <a:xfrm>
            <a:off x="3474720" y="3794760"/>
            <a:ext cx="2331720" cy="640080"/>
          </a:xfrm>
          <a:prstGeom prst="rect">
            <a:avLst/>
          </a:prstGeom>
          <a:noFill/>
          <a:ln/>
        </p:spPr>
        <p:txBody>
          <a:bodyPr wrap="square" lIns="0" tIns="0" rIns="0" bIns="0" rtlCol="0" anchor="t"/>
          <a:lstStyle/>
          <a:p>
            <a:pPr marL="0" indent="0">
              <a:buNone/>
            </a:pPr>
            <a:r>
              <a:rPr lang="en-US" sz="1400"/>
              <a:t>Family, provider, police and council together</a:t>
            </a:r>
          </a:p>
        </p:txBody>
      </p:sp>
      <p:sp>
        <p:nvSpPr>
          <p:cNvPr id="30" name="Card"/>
          <p:cNvSpPr/>
          <p:nvPr/>
        </p:nvSpPr>
        <p:spPr>
          <a:xfrm>
            <a:off x="6126480" y="3017520"/>
            <a:ext cx="2651760" cy="1463040"/>
          </a:xfrm>
          <a:prstGeom prst="roundRect">
            <a:avLst>
              <a:gd name="adj" fmla="val 6250"/>
            </a:avLst>
          </a:prstGeom>
          <a:solidFill>
            <a:schemeClr val="bg2"/>
          </a:solidFill>
          <a:ln w="12700">
            <a:solidFill>
              <a:schemeClr val="bg2"/>
            </a:solidFill>
            <a:prstDash val="solid"/>
          </a:ln>
        </p:spPr>
        <p:txBody>
          <a:bodyPr/>
          <a:lstStyle/>
          <a:p>
            <a:endParaRPr lang="en-GB"/>
          </a:p>
        </p:txBody>
      </p:sp>
      <p:sp>
        <p:nvSpPr>
          <p:cNvPr id="31" name="Icon circle"/>
          <p:cNvSpPr/>
          <p:nvPr/>
        </p:nvSpPr>
        <p:spPr>
          <a:xfrm>
            <a:off x="6309360" y="3182112"/>
            <a:ext cx="457200" cy="457200"/>
          </a:xfrm>
          <a:prstGeom prst="ellipse">
            <a:avLst/>
          </a:prstGeom>
          <a:solidFill>
            <a:schemeClr val="accent2"/>
          </a:solidFill>
          <a:ln w="12700">
            <a:solidFill>
              <a:schemeClr val="accent2"/>
            </a:solidFill>
            <a:prstDash val="solid"/>
          </a:ln>
        </p:spPr>
        <p:txBody>
          <a:bodyPr/>
          <a:lstStyle/>
          <a:p>
            <a:endParaRPr lang="en-GB"/>
          </a:p>
        </p:txBody>
      </p:sp>
      <p:sp>
        <p:nvSpPr>
          <p:cNvPr id="33" name="Text 24"/>
          <p:cNvSpPr txBox="1"/>
          <p:nvPr/>
        </p:nvSpPr>
        <p:spPr>
          <a:xfrm>
            <a:off x="6903720" y="3182112"/>
            <a:ext cx="1783080" cy="457200"/>
          </a:xfrm>
          <a:prstGeom prst="rect">
            <a:avLst/>
          </a:prstGeom>
          <a:noFill/>
          <a:ln/>
        </p:spPr>
        <p:txBody>
          <a:bodyPr wrap="square" lIns="0" tIns="0" rIns="0" bIns="0" rtlCol="0" anchor="ctr"/>
          <a:lstStyle/>
          <a:p>
            <a:pPr marL="0" indent="0">
              <a:buNone/>
            </a:pPr>
            <a:r>
              <a:rPr lang="en-US" sz="1500" b="1">
                <a:solidFill>
                  <a:schemeClr val="tx2"/>
                </a:solidFill>
              </a:rPr>
              <a:t>Accountability</a:t>
            </a:r>
            <a:endParaRPr lang="en-US" sz="1500"/>
          </a:p>
        </p:txBody>
      </p:sp>
      <p:sp>
        <p:nvSpPr>
          <p:cNvPr id="34" name="Text 25"/>
          <p:cNvSpPr txBox="1"/>
          <p:nvPr/>
        </p:nvSpPr>
        <p:spPr>
          <a:xfrm>
            <a:off x="6309360" y="3794760"/>
            <a:ext cx="2331720" cy="640080"/>
          </a:xfrm>
          <a:prstGeom prst="rect">
            <a:avLst/>
          </a:prstGeom>
          <a:noFill/>
          <a:ln/>
        </p:spPr>
        <p:txBody>
          <a:bodyPr wrap="square" lIns="0" tIns="0" rIns="0" bIns="0" rtlCol="0" anchor="t"/>
          <a:lstStyle/>
          <a:p>
            <a:pPr marL="0" indent="0">
              <a:buNone/>
            </a:pPr>
            <a:r>
              <a:rPr lang="en-US" sz="1400"/>
              <a:t>Clear responsibility and open reporting</a:t>
            </a:r>
          </a:p>
        </p:txBody>
      </p:sp>
      <p:sp>
        <p:nvSpPr>
          <p:cNvPr id="4"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16</a:t>
            </a:fld>
            <a:endParaRPr lang="en-US"/>
          </a:p>
        </p:txBody>
      </p:sp>
      <p:pic>
        <p:nvPicPr>
          <p:cNvPr id="17" name="Video 16">
            <a:hlinkClick r:id="" action="ppaction://media"/>
            <a:extLst>
              <a:ext uri="{FF2B5EF4-FFF2-40B4-BE49-F238E27FC236}">
                <a16:creationId xmlns:a16="http://schemas.microsoft.com/office/drawing/2014/main" id="{58862B51-9DE0-A702-D32C-04E5C1EF832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3749"/>
    </mc:Choice>
    <mc:Fallback xmlns="">
      <p:transition spd="slow" advTm="83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ext 0"/>
          <p:cNvSpPr txBox="1"/>
          <p:nvPr/>
        </p:nvSpPr>
        <p:spPr>
          <a:xfrm>
            <a:off x="457200" y="201168"/>
            <a:ext cx="8321040" cy="324612"/>
          </a:xfrm>
          <a:prstGeom prst="rect">
            <a:avLst/>
          </a:prstGeom>
          <a:solidFill>
            <a:schemeClr val="bg2">
              <a:lumMod val="75000"/>
            </a:schemeClr>
          </a:solidFill>
          <a:ln>
            <a:solidFill>
              <a:schemeClr val="accent6"/>
            </a:solidFill>
          </a:ln>
        </p:spPr>
        <p:txBody>
          <a:bodyPr wrap="square" lIns="0" tIns="0" rIns="0" bIns="0" rtlCol="0" anchor="t"/>
          <a:lstStyle/>
          <a:p>
            <a:pPr marL="0" indent="0">
              <a:buNone/>
            </a:pPr>
            <a:r>
              <a:rPr lang="en-US" sz="2000" b="1" kern="0" spc="200">
                <a:solidFill>
                  <a:schemeClr val="accent1"/>
                </a:solidFill>
              </a:rPr>
              <a:t>RECOMMENDATIONS</a:t>
            </a:r>
            <a:endParaRPr lang="en-US" sz="20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Three evidence-based recommendations</a:t>
            </a:r>
            <a:endParaRPr lang="en-US" sz="2800"/>
          </a:p>
        </p:txBody>
      </p:sp>
      <p:sp>
        <p:nvSpPr>
          <p:cNvPr id="5" name="Card"/>
          <p:cNvSpPr/>
          <p:nvPr/>
        </p:nvSpPr>
        <p:spPr>
          <a:xfrm>
            <a:off x="457200" y="1371600"/>
            <a:ext cx="2651760" cy="3246120"/>
          </a:xfrm>
          <a:prstGeom prst="roundRect">
            <a:avLst>
              <a:gd name="adj" fmla="val 3448"/>
            </a:avLst>
          </a:prstGeom>
          <a:solidFill>
            <a:schemeClr val="bg2"/>
          </a:solidFill>
          <a:ln w="12700">
            <a:solidFill>
              <a:schemeClr val="bg2"/>
            </a:solidFill>
            <a:prstDash val="solid"/>
          </a:ln>
        </p:spPr>
        <p:txBody>
          <a:bodyPr/>
          <a:lstStyle/>
          <a:p>
            <a:endParaRPr lang="en-GB"/>
          </a:p>
        </p:txBody>
      </p:sp>
      <p:sp>
        <p:nvSpPr>
          <p:cNvPr id="6" name="Number circle"/>
          <p:cNvSpPr/>
          <p:nvPr/>
        </p:nvSpPr>
        <p:spPr>
          <a:xfrm>
            <a:off x="640080" y="1508760"/>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7" name="Text 4"/>
          <p:cNvSpPr txBox="1"/>
          <p:nvPr/>
        </p:nvSpPr>
        <p:spPr>
          <a:xfrm>
            <a:off x="640080" y="1508760"/>
            <a:ext cx="457200" cy="457200"/>
          </a:xfrm>
          <a:prstGeom prst="rect">
            <a:avLst/>
          </a:prstGeom>
          <a:noFill/>
          <a:ln/>
        </p:spPr>
        <p:txBody>
          <a:bodyPr wrap="square" lIns="0" tIns="0" rIns="0" bIns="0" rtlCol="0" anchor="ctr"/>
          <a:lstStyle/>
          <a:p>
            <a:pPr marL="0" indent="0" algn="ctr">
              <a:buNone/>
            </a:pPr>
            <a:r>
              <a:rPr lang="en-US" sz="1800" b="1">
                <a:solidFill>
                  <a:schemeClr val="bg1"/>
                </a:solidFill>
              </a:rPr>
              <a:t>1</a:t>
            </a:r>
            <a:endParaRPr lang="en-US" sz="1800"/>
          </a:p>
        </p:txBody>
      </p:sp>
      <p:sp>
        <p:nvSpPr>
          <p:cNvPr id="8" name="Text 5"/>
          <p:cNvSpPr txBox="1"/>
          <p:nvPr/>
        </p:nvSpPr>
        <p:spPr>
          <a:xfrm>
            <a:off x="1234440" y="1463040"/>
            <a:ext cx="1783080" cy="594360"/>
          </a:xfrm>
          <a:prstGeom prst="rect">
            <a:avLst/>
          </a:prstGeom>
          <a:noFill/>
          <a:ln/>
        </p:spPr>
        <p:txBody>
          <a:bodyPr wrap="square" lIns="0" tIns="0" rIns="0" bIns="0" rtlCol="0" anchor="ctr"/>
          <a:lstStyle/>
          <a:p>
            <a:pPr marL="0" indent="0">
              <a:buNone/>
            </a:pPr>
            <a:r>
              <a:rPr lang="en-US" sz="1500" b="1">
                <a:solidFill>
                  <a:schemeClr val="tx2"/>
                </a:solidFill>
              </a:rPr>
              <a:t>Stabilise the workforce</a:t>
            </a:r>
            <a:endParaRPr lang="en-US" sz="1500"/>
          </a:p>
        </p:txBody>
      </p:sp>
      <p:sp>
        <p:nvSpPr>
          <p:cNvPr id="9" name="Text 6"/>
          <p:cNvSpPr txBox="1"/>
          <p:nvPr/>
        </p:nvSpPr>
        <p:spPr>
          <a:xfrm>
            <a:off x="640080" y="2194560"/>
            <a:ext cx="2331720" cy="2377440"/>
          </a:xfrm>
          <a:prstGeom prst="rect">
            <a:avLst/>
          </a:prstGeom>
          <a:noFill/>
          <a:ln/>
        </p:spPr>
        <p:txBody>
          <a:bodyPr wrap="square" lIns="0" tIns="0" rIns="0" bIns="0" rtlCol="0" anchor="t"/>
          <a:lstStyle/>
          <a:p>
            <a:pPr marL="0" indent="0">
              <a:spcAft>
                <a:spcPts val="600"/>
              </a:spcAft>
              <a:buNone/>
            </a:pPr>
            <a:r>
              <a:rPr lang="en-US" sz="1400" b="1">
                <a:solidFill>
                  <a:schemeClr val="accent1"/>
                </a:solidFill>
              </a:rPr>
              <a:t>Evidence: </a:t>
            </a:r>
            <a:r>
              <a:rPr lang="en-US" sz="1400"/>
              <a:t>24.7% turnover; homecare vacancies above 10%</a:t>
            </a:r>
          </a:p>
          <a:p>
            <a:pPr marL="0" indent="0">
              <a:spcAft>
                <a:spcPts val="600"/>
              </a:spcAft>
              <a:buNone/>
            </a:pPr>
            <a:r>
              <a:rPr lang="en-US" sz="1400" b="1">
                <a:solidFill>
                  <a:schemeClr val="accent1"/>
                </a:solidFill>
              </a:rPr>
              <a:t>Action: </a:t>
            </a:r>
            <a:r>
              <a:rPr lang="en-US" sz="1400"/>
              <a:t>fair pay, spot checks, lone-worker supervision</a:t>
            </a:r>
          </a:p>
          <a:p>
            <a:pPr marL="0" indent="0">
              <a:spcAft>
                <a:spcPts val="600"/>
              </a:spcAft>
              <a:buNone/>
            </a:pPr>
            <a:r>
              <a:rPr lang="en-US" sz="1400" b="1">
                <a:solidFill>
                  <a:schemeClr val="accent1"/>
                </a:solidFill>
              </a:rPr>
              <a:t>Barrier → fix: </a:t>
            </a:r>
            <a:r>
              <a:rPr lang="en-US" sz="1400"/>
              <a:t>funding → ring-fence pay</a:t>
            </a:r>
          </a:p>
        </p:txBody>
      </p:sp>
      <p:sp>
        <p:nvSpPr>
          <p:cNvPr id="10" name="Card"/>
          <p:cNvSpPr/>
          <p:nvPr/>
        </p:nvSpPr>
        <p:spPr>
          <a:xfrm>
            <a:off x="3291840" y="1371600"/>
            <a:ext cx="2651760" cy="3246120"/>
          </a:xfrm>
          <a:prstGeom prst="roundRect">
            <a:avLst>
              <a:gd name="adj" fmla="val 3448"/>
            </a:avLst>
          </a:prstGeom>
          <a:solidFill>
            <a:schemeClr val="bg2"/>
          </a:solidFill>
          <a:ln w="12700">
            <a:solidFill>
              <a:schemeClr val="bg2"/>
            </a:solidFill>
            <a:prstDash val="solid"/>
          </a:ln>
        </p:spPr>
        <p:txBody>
          <a:bodyPr/>
          <a:lstStyle/>
          <a:p>
            <a:endParaRPr lang="en-GB"/>
          </a:p>
        </p:txBody>
      </p:sp>
      <p:sp>
        <p:nvSpPr>
          <p:cNvPr id="11" name="Number circle"/>
          <p:cNvSpPr/>
          <p:nvPr/>
        </p:nvSpPr>
        <p:spPr>
          <a:xfrm>
            <a:off x="3474720" y="1508760"/>
            <a:ext cx="457200" cy="457200"/>
          </a:xfrm>
          <a:prstGeom prst="ellipse">
            <a:avLst/>
          </a:prstGeom>
          <a:solidFill>
            <a:schemeClr val="accent2"/>
          </a:solidFill>
          <a:ln w="12700">
            <a:solidFill>
              <a:schemeClr val="accent2"/>
            </a:solidFill>
            <a:prstDash val="solid"/>
          </a:ln>
        </p:spPr>
        <p:txBody>
          <a:bodyPr/>
          <a:lstStyle/>
          <a:p>
            <a:endParaRPr lang="en-GB"/>
          </a:p>
        </p:txBody>
      </p:sp>
      <p:sp>
        <p:nvSpPr>
          <p:cNvPr id="12" name="Text 9"/>
          <p:cNvSpPr txBox="1"/>
          <p:nvPr/>
        </p:nvSpPr>
        <p:spPr>
          <a:xfrm>
            <a:off x="3474720" y="1508760"/>
            <a:ext cx="457200" cy="457200"/>
          </a:xfrm>
          <a:prstGeom prst="rect">
            <a:avLst/>
          </a:prstGeom>
          <a:noFill/>
          <a:ln/>
        </p:spPr>
        <p:txBody>
          <a:bodyPr wrap="square" lIns="0" tIns="0" rIns="0" bIns="0" rtlCol="0" anchor="ctr"/>
          <a:lstStyle/>
          <a:p>
            <a:pPr marL="0" indent="0" algn="ctr">
              <a:buNone/>
            </a:pPr>
            <a:r>
              <a:rPr lang="en-US" sz="1800" b="1">
                <a:solidFill>
                  <a:schemeClr val="bg1"/>
                </a:solidFill>
              </a:rPr>
              <a:t>2</a:t>
            </a:r>
            <a:endParaRPr lang="en-US" sz="1800"/>
          </a:p>
        </p:txBody>
      </p:sp>
      <p:sp>
        <p:nvSpPr>
          <p:cNvPr id="13" name="Text 10"/>
          <p:cNvSpPr txBox="1"/>
          <p:nvPr/>
        </p:nvSpPr>
        <p:spPr>
          <a:xfrm>
            <a:off x="4069080" y="1463040"/>
            <a:ext cx="1783080" cy="594360"/>
          </a:xfrm>
          <a:prstGeom prst="rect">
            <a:avLst/>
          </a:prstGeom>
          <a:noFill/>
          <a:ln/>
        </p:spPr>
        <p:txBody>
          <a:bodyPr wrap="square" lIns="0" tIns="0" rIns="0" bIns="0" rtlCol="0" anchor="ctr"/>
          <a:lstStyle/>
          <a:p>
            <a:pPr marL="0" indent="0">
              <a:buNone/>
            </a:pPr>
            <a:r>
              <a:rPr lang="en-US" sz="1500" b="1">
                <a:solidFill>
                  <a:schemeClr val="tx2"/>
                </a:solidFill>
              </a:rPr>
              <a:t>Consented technology</a:t>
            </a:r>
            <a:endParaRPr lang="en-US" sz="1500"/>
          </a:p>
        </p:txBody>
      </p:sp>
      <p:sp>
        <p:nvSpPr>
          <p:cNvPr id="14" name="Text 11"/>
          <p:cNvSpPr txBox="1"/>
          <p:nvPr/>
        </p:nvSpPr>
        <p:spPr>
          <a:xfrm>
            <a:off x="3474720" y="2194560"/>
            <a:ext cx="2331720" cy="2377440"/>
          </a:xfrm>
          <a:prstGeom prst="rect">
            <a:avLst/>
          </a:prstGeom>
          <a:noFill/>
          <a:ln/>
        </p:spPr>
        <p:txBody>
          <a:bodyPr wrap="square" lIns="0" tIns="0" rIns="0" bIns="0" rtlCol="0" anchor="t"/>
          <a:lstStyle/>
          <a:p>
            <a:pPr marL="0" indent="0">
              <a:spcAft>
                <a:spcPts val="600"/>
              </a:spcAft>
              <a:buNone/>
            </a:pPr>
            <a:r>
              <a:rPr lang="en-US" sz="1400" b="1">
                <a:solidFill>
                  <a:schemeClr val="accent1"/>
                </a:solidFill>
              </a:rPr>
              <a:t>Evidence: </a:t>
            </a:r>
            <a:r>
              <a:rPr lang="en-US" sz="1400"/>
              <a:t>family relied on covert CCTV</a:t>
            </a:r>
          </a:p>
          <a:p>
            <a:pPr marL="0" indent="0">
              <a:spcAft>
                <a:spcPts val="600"/>
              </a:spcAft>
              <a:buNone/>
            </a:pPr>
            <a:r>
              <a:rPr lang="en-US" sz="1400" b="1">
                <a:solidFill>
                  <a:schemeClr val="accent1"/>
                </a:solidFill>
              </a:rPr>
              <a:t>Action: </a:t>
            </a:r>
            <a:r>
              <a:rPr lang="en-US" sz="1400"/>
              <a:t>build monitoring into care plans (best interests)</a:t>
            </a:r>
          </a:p>
          <a:p>
            <a:pPr marL="0" indent="0">
              <a:spcAft>
                <a:spcPts val="600"/>
              </a:spcAft>
              <a:buNone/>
            </a:pPr>
            <a:r>
              <a:rPr lang="en-US" sz="1400" b="1">
                <a:solidFill>
                  <a:schemeClr val="accent1"/>
                </a:solidFill>
              </a:rPr>
              <a:t>Barrier → fix: </a:t>
            </a:r>
            <a:r>
              <a:rPr lang="en-US" sz="1400"/>
              <a:t>privacy, digital gap → consent, training</a:t>
            </a:r>
          </a:p>
        </p:txBody>
      </p:sp>
      <p:sp>
        <p:nvSpPr>
          <p:cNvPr id="15" name="Card"/>
          <p:cNvSpPr/>
          <p:nvPr/>
        </p:nvSpPr>
        <p:spPr>
          <a:xfrm>
            <a:off x="6126480" y="1371600"/>
            <a:ext cx="2651760" cy="3246120"/>
          </a:xfrm>
          <a:prstGeom prst="roundRect">
            <a:avLst>
              <a:gd name="adj" fmla="val 3448"/>
            </a:avLst>
          </a:prstGeom>
          <a:solidFill>
            <a:schemeClr val="bg2"/>
          </a:solidFill>
          <a:ln w="12700">
            <a:solidFill>
              <a:schemeClr val="bg2"/>
            </a:solidFill>
            <a:prstDash val="solid"/>
          </a:ln>
        </p:spPr>
        <p:txBody>
          <a:bodyPr/>
          <a:lstStyle/>
          <a:p>
            <a:endParaRPr lang="en-GB"/>
          </a:p>
        </p:txBody>
      </p:sp>
      <p:sp>
        <p:nvSpPr>
          <p:cNvPr id="16" name="Number circle"/>
          <p:cNvSpPr/>
          <p:nvPr/>
        </p:nvSpPr>
        <p:spPr>
          <a:xfrm>
            <a:off x="6309360" y="1508760"/>
            <a:ext cx="457200" cy="457200"/>
          </a:xfrm>
          <a:prstGeom prst="ellipse">
            <a:avLst/>
          </a:prstGeom>
          <a:solidFill>
            <a:schemeClr val="accent4"/>
          </a:solidFill>
          <a:ln w="12700">
            <a:solidFill>
              <a:schemeClr val="accent4"/>
            </a:solidFill>
            <a:prstDash val="solid"/>
          </a:ln>
        </p:spPr>
        <p:txBody>
          <a:bodyPr/>
          <a:lstStyle/>
          <a:p>
            <a:endParaRPr lang="en-GB"/>
          </a:p>
        </p:txBody>
      </p:sp>
      <p:sp>
        <p:nvSpPr>
          <p:cNvPr id="17" name="Text 14"/>
          <p:cNvSpPr txBox="1"/>
          <p:nvPr/>
        </p:nvSpPr>
        <p:spPr>
          <a:xfrm>
            <a:off x="6309360" y="1508760"/>
            <a:ext cx="457200" cy="457200"/>
          </a:xfrm>
          <a:prstGeom prst="rect">
            <a:avLst/>
          </a:prstGeom>
          <a:noFill/>
          <a:ln/>
        </p:spPr>
        <p:txBody>
          <a:bodyPr wrap="square" lIns="0" tIns="0" rIns="0" bIns="0" rtlCol="0" anchor="ctr"/>
          <a:lstStyle/>
          <a:p>
            <a:pPr marL="0" indent="0" algn="ctr">
              <a:buNone/>
            </a:pPr>
            <a:r>
              <a:rPr lang="en-US" sz="1800" b="1">
                <a:solidFill>
                  <a:schemeClr val="bg1"/>
                </a:solidFill>
              </a:rPr>
              <a:t>3</a:t>
            </a:r>
            <a:endParaRPr lang="en-US" sz="1800"/>
          </a:p>
        </p:txBody>
      </p:sp>
      <p:sp>
        <p:nvSpPr>
          <p:cNvPr id="18" name="Text 15"/>
          <p:cNvSpPr txBox="1"/>
          <p:nvPr/>
        </p:nvSpPr>
        <p:spPr>
          <a:xfrm>
            <a:off x="6903720" y="1463040"/>
            <a:ext cx="1783080" cy="594360"/>
          </a:xfrm>
          <a:prstGeom prst="rect">
            <a:avLst/>
          </a:prstGeom>
          <a:noFill/>
          <a:ln/>
        </p:spPr>
        <p:txBody>
          <a:bodyPr wrap="square" lIns="0" tIns="0" rIns="0" bIns="0" rtlCol="0" anchor="ctr"/>
          <a:lstStyle/>
          <a:p>
            <a:pPr marL="0" indent="0">
              <a:buNone/>
            </a:pPr>
            <a:r>
              <a:rPr lang="en-US" sz="1500" b="1">
                <a:solidFill>
                  <a:schemeClr val="tx2"/>
                </a:solidFill>
              </a:rPr>
              <a:t>Protect money and trust</a:t>
            </a:r>
            <a:endParaRPr lang="en-US" sz="1500"/>
          </a:p>
        </p:txBody>
      </p:sp>
      <p:sp>
        <p:nvSpPr>
          <p:cNvPr id="19" name="Text 16"/>
          <p:cNvSpPr txBox="1"/>
          <p:nvPr/>
        </p:nvSpPr>
        <p:spPr>
          <a:xfrm>
            <a:off x="6309360" y="2194560"/>
            <a:ext cx="2331720" cy="2377440"/>
          </a:xfrm>
          <a:prstGeom prst="rect">
            <a:avLst/>
          </a:prstGeom>
          <a:noFill/>
          <a:ln/>
        </p:spPr>
        <p:txBody>
          <a:bodyPr wrap="square" lIns="0" tIns="0" rIns="0" bIns="0" rtlCol="0" anchor="t"/>
          <a:lstStyle/>
          <a:p>
            <a:pPr marL="0" indent="0">
              <a:spcAft>
                <a:spcPts val="600"/>
              </a:spcAft>
              <a:buNone/>
            </a:pPr>
            <a:r>
              <a:rPr lang="en-US" sz="1400" b="1">
                <a:solidFill>
                  <a:schemeClr val="accent1"/>
                </a:solidFill>
              </a:rPr>
              <a:t>Evidence: </a:t>
            </a:r>
            <a:r>
              <a:rPr lang="en-US" sz="1400"/>
              <a:t>financial abuse is a safeguarding concern</a:t>
            </a:r>
          </a:p>
          <a:p>
            <a:pPr marL="0" indent="0">
              <a:spcAft>
                <a:spcPts val="600"/>
              </a:spcAft>
              <a:buNone/>
            </a:pPr>
            <a:r>
              <a:rPr lang="en-US" sz="1400" b="1">
                <a:solidFill>
                  <a:schemeClr val="accent1"/>
                </a:solidFill>
              </a:rPr>
              <a:t>Action: </a:t>
            </a:r>
            <a:r>
              <a:rPr lang="en-US" sz="1400"/>
              <a:t>cash policies, receipts, prepaid cards</a:t>
            </a:r>
          </a:p>
          <a:p>
            <a:pPr marL="0" indent="0">
              <a:spcAft>
                <a:spcPts val="600"/>
              </a:spcAft>
              <a:buNone/>
            </a:pPr>
            <a:r>
              <a:rPr lang="en-US" sz="1400" b="1">
                <a:solidFill>
                  <a:schemeClr val="accent1"/>
                </a:solidFill>
              </a:rPr>
              <a:t>Barrier → fix: </a:t>
            </a:r>
            <a:r>
              <a:rPr lang="en-US" sz="1400"/>
              <a:t>capacity → least restrictive option</a:t>
            </a:r>
          </a:p>
        </p:txBody>
      </p:sp>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17</a:t>
            </a:fld>
            <a:endParaRPr lang="en-US"/>
          </a:p>
        </p:txBody>
      </p:sp>
      <p:pic>
        <p:nvPicPr>
          <p:cNvPr id="21" name="Video 20">
            <a:hlinkClick r:id="" action="ppaction://media"/>
            <a:extLst>
              <a:ext uri="{FF2B5EF4-FFF2-40B4-BE49-F238E27FC236}">
                <a16:creationId xmlns:a16="http://schemas.microsoft.com/office/drawing/2014/main" id="{E9E815FA-6706-DA27-348D-751A2F45768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8219"/>
    </mc:Choice>
    <mc:Fallback xmlns="">
      <p:transition spd="slow" advTm="88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txBox="1"/>
          <p:nvPr/>
        </p:nvSpPr>
        <p:spPr>
          <a:xfrm>
            <a:off x="457200" y="201168"/>
            <a:ext cx="6400800" cy="228600"/>
          </a:xfrm>
          <a:prstGeom prst="rect">
            <a:avLst/>
          </a:prstGeom>
          <a:noFill/>
          <a:ln/>
        </p:spPr>
        <p:txBody>
          <a:bodyPr wrap="square" lIns="0" tIns="0" rIns="0" bIns="0" rtlCol="0" anchor="t"/>
          <a:lstStyle/>
          <a:p>
            <a:pPr marL="0" indent="0">
              <a:buNone/>
            </a:pPr>
            <a:r>
              <a:rPr lang="en-US" sz="1100" b="1" kern="0" spc="200">
                <a:solidFill>
                  <a:schemeClr val="accent2"/>
                </a:solidFill>
              </a:rPr>
              <a:t>CONCLUSION</a:t>
            </a:r>
            <a:endParaRPr lang="en-US" sz="11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bg1"/>
                </a:solidFill>
              </a:rPr>
              <a:t>Partly effective, not yet fully empowering</a:t>
            </a:r>
            <a:endParaRPr lang="en-US" sz="2800"/>
          </a:p>
        </p:txBody>
      </p:sp>
      <p:sp>
        <p:nvSpPr>
          <p:cNvPr id="5" name="Icon circle"/>
          <p:cNvSpPr/>
          <p:nvPr/>
        </p:nvSpPr>
        <p:spPr>
          <a:xfrm>
            <a:off x="457200" y="1463040"/>
            <a:ext cx="640080" cy="640080"/>
          </a:xfrm>
          <a:prstGeom prst="ellipse">
            <a:avLst/>
          </a:prstGeom>
          <a:solidFill>
            <a:schemeClr val="accent2"/>
          </a:solidFill>
          <a:ln w="12700">
            <a:solidFill>
              <a:schemeClr val="accent2"/>
            </a:solidFill>
            <a:prstDash val="solid"/>
          </a:ln>
        </p:spPr>
        <p:txBody>
          <a:bodyPr/>
          <a:lstStyle/>
          <a:p>
            <a:endParaRPr lang="en-GB"/>
          </a:p>
        </p:txBody>
      </p:sp>
      <p:sp>
        <p:nvSpPr>
          <p:cNvPr id="7" name="Text 3"/>
          <p:cNvSpPr txBox="1"/>
          <p:nvPr/>
        </p:nvSpPr>
        <p:spPr>
          <a:xfrm>
            <a:off x="1325880" y="1463040"/>
            <a:ext cx="7223760" cy="640080"/>
          </a:xfrm>
          <a:prstGeom prst="rect">
            <a:avLst/>
          </a:prstGeom>
          <a:noFill/>
          <a:ln/>
        </p:spPr>
        <p:txBody>
          <a:bodyPr wrap="square" lIns="0" tIns="0" rIns="0" bIns="0" rtlCol="0" anchor="ctr"/>
          <a:lstStyle/>
          <a:p>
            <a:pPr marL="0" indent="0">
              <a:buNone/>
            </a:pPr>
            <a:r>
              <a:rPr lang="en-US" sz="2000">
                <a:solidFill>
                  <a:schemeClr val="bg1"/>
                </a:solidFill>
              </a:rPr>
              <a:t>Needs are recognised in law and policy</a:t>
            </a:r>
            <a:endParaRPr lang="en-US" sz="2000"/>
          </a:p>
        </p:txBody>
      </p:sp>
      <p:sp>
        <p:nvSpPr>
          <p:cNvPr id="8" name="Icon circle"/>
          <p:cNvSpPr/>
          <p:nvPr/>
        </p:nvSpPr>
        <p:spPr>
          <a:xfrm>
            <a:off x="457200" y="2377440"/>
            <a:ext cx="640080" cy="640080"/>
          </a:xfrm>
          <a:prstGeom prst="ellipse">
            <a:avLst/>
          </a:prstGeom>
          <a:solidFill>
            <a:schemeClr val="accent3"/>
          </a:solidFill>
          <a:ln w="12700">
            <a:solidFill>
              <a:schemeClr val="accent3"/>
            </a:solidFill>
            <a:prstDash val="solid"/>
          </a:ln>
        </p:spPr>
        <p:txBody>
          <a:bodyPr/>
          <a:lstStyle/>
          <a:p>
            <a:endParaRPr lang="en-GB"/>
          </a:p>
        </p:txBody>
      </p:sp>
      <p:sp>
        <p:nvSpPr>
          <p:cNvPr id="10" name="Text 5"/>
          <p:cNvSpPr txBox="1"/>
          <p:nvPr/>
        </p:nvSpPr>
        <p:spPr>
          <a:xfrm>
            <a:off x="1325880" y="2377440"/>
            <a:ext cx="7223760" cy="640080"/>
          </a:xfrm>
          <a:prstGeom prst="rect">
            <a:avLst/>
          </a:prstGeom>
          <a:noFill/>
          <a:ln/>
        </p:spPr>
        <p:txBody>
          <a:bodyPr wrap="square" lIns="0" tIns="0" rIns="0" bIns="0" rtlCol="0" anchor="ctr"/>
          <a:lstStyle/>
          <a:p>
            <a:pPr marL="0" indent="0">
              <a:buNone/>
            </a:pPr>
            <a:r>
              <a:rPr lang="en-US" sz="2000">
                <a:solidFill>
                  <a:schemeClr val="bg1"/>
                </a:solidFill>
              </a:rPr>
              <a:t>Delivery is under-resourced and uneven</a:t>
            </a:r>
            <a:endParaRPr lang="en-US" sz="2000"/>
          </a:p>
        </p:txBody>
      </p:sp>
      <p:sp>
        <p:nvSpPr>
          <p:cNvPr id="11" name="Icon circle"/>
          <p:cNvSpPr/>
          <p:nvPr/>
        </p:nvSpPr>
        <p:spPr>
          <a:xfrm>
            <a:off x="457200" y="3291840"/>
            <a:ext cx="640080" cy="640080"/>
          </a:xfrm>
          <a:prstGeom prst="ellipse">
            <a:avLst/>
          </a:prstGeom>
          <a:solidFill>
            <a:schemeClr val="accent4"/>
          </a:solidFill>
          <a:ln w="12700">
            <a:solidFill>
              <a:schemeClr val="accent4"/>
            </a:solidFill>
            <a:prstDash val="solid"/>
          </a:ln>
        </p:spPr>
        <p:txBody>
          <a:bodyPr/>
          <a:lstStyle/>
          <a:p>
            <a:endParaRPr lang="en-GB"/>
          </a:p>
        </p:txBody>
      </p:sp>
      <p:sp>
        <p:nvSpPr>
          <p:cNvPr id="13" name="Text 7"/>
          <p:cNvSpPr txBox="1"/>
          <p:nvPr/>
        </p:nvSpPr>
        <p:spPr>
          <a:xfrm>
            <a:off x="1325880" y="3291840"/>
            <a:ext cx="7223760" cy="640080"/>
          </a:xfrm>
          <a:prstGeom prst="rect">
            <a:avLst/>
          </a:prstGeom>
          <a:noFill/>
          <a:ln/>
        </p:spPr>
        <p:txBody>
          <a:bodyPr wrap="square" lIns="0" tIns="0" rIns="0" bIns="0" rtlCol="0" anchor="ctr"/>
          <a:lstStyle/>
          <a:p>
            <a:pPr marL="0" indent="0">
              <a:buNone/>
            </a:pPr>
            <a:r>
              <a:rPr lang="en-US" sz="2000">
                <a:solidFill>
                  <a:schemeClr val="bg1"/>
                </a:solidFill>
              </a:rPr>
              <a:t>Technology and safeguarding must protect choice</a:t>
            </a:r>
            <a:endParaRPr lang="en-US" sz="2000"/>
          </a:p>
        </p:txBody>
      </p:sp>
      <p:sp>
        <p:nvSpPr>
          <p:cNvPr id="14" name="Text 8"/>
          <p:cNvSpPr txBox="1"/>
          <p:nvPr/>
        </p:nvSpPr>
        <p:spPr>
          <a:xfrm>
            <a:off x="457200" y="4343400"/>
            <a:ext cx="7680960" cy="320040"/>
          </a:xfrm>
          <a:prstGeom prst="rect">
            <a:avLst/>
          </a:prstGeom>
          <a:noFill/>
          <a:ln/>
        </p:spPr>
        <p:txBody>
          <a:bodyPr wrap="square" lIns="0" tIns="0" rIns="0" bIns="0" rtlCol="0" anchor="t"/>
          <a:lstStyle/>
          <a:p>
            <a:pPr marL="0" indent="0">
              <a:buNone/>
            </a:pPr>
            <a:r>
              <a:rPr lang="en-US" sz="1400" i="1">
                <a:solidFill>
                  <a:schemeClr val="accent2"/>
                </a:solidFill>
              </a:rPr>
              <a:t>Description → Analysis → Critical evaluation → Evidence-based judgement</a:t>
            </a:r>
            <a:endParaRPr lang="en-US" sz="1400"/>
          </a:p>
        </p:txBody>
      </p:sp>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CFE3E1"/>
                </a:solidFill>
              </a:defRPr>
            </a:lvl1pPr>
          </a:lstStyle>
          <a:p>
            <a:pPr algn="r"/>
            <a:fld id="{F7021451-1387-4CA6-816F-3879F97B5CBC}" type="slidenum">
              <a:rPr lang="en-US" b="0"/>
              <a:t>18</a:t>
            </a:fld>
            <a:endParaRPr lang="en-US"/>
          </a:p>
        </p:txBody>
      </p:sp>
      <p:pic>
        <p:nvPicPr>
          <p:cNvPr id="9" name="Video 8">
            <a:hlinkClick r:id="" action="ppaction://media"/>
            <a:extLst>
              <a:ext uri="{FF2B5EF4-FFF2-40B4-BE49-F238E27FC236}">
                <a16:creationId xmlns:a16="http://schemas.microsoft.com/office/drawing/2014/main" id="{D1FE3C54-0D45-FFD3-143F-D4DF6F1DD50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0555"/>
    </mc:Choice>
    <mc:Fallback xmlns="">
      <p:transition spd="slow" advTm="60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txBox="1"/>
          <p:nvPr/>
        </p:nvSpPr>
        <p:spPr>
          <a:xfrm>
            <a:off x="457200" y="201168"/>
            <a:ext cx="6400800" cy="228600"/>
          </a:xfrm>
          <a:prstGeom prst="rect">
            <a:avLst/>
          </a:prstGeom>
          <a:noFill/>
          <a:ln/>
        </p:spPr>
        <p:txBody>
          <a:bodyPr wrap="square" lIns="0" tIns="0" rIns="0" bIns="0" rtlCol="0" anchor="t"/>
          <a:lstStyle/>
          <a:p>
            <a:pPr marL="0" indent="0">
              <a:buNone/>
            </a:pPr>
            <a:r>
              <a:rPr lang="en-US" sz="1100" b="1" kern="0" spc="200">
                <a:solidFill>
                  <a:schemeClr val="accent1"/>
                </a:solidFill>
              </a:rPr>
              <a:t>REFERENCES</a:t>
            </a:r>
            <a:endParaRPr lang="en-US" sz="11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References </a:t>
            </a:r>
            <a:endParaRPr lang="en-US" sz="2800"/>
          </a:p>
        </p:txBody>
      </p:sp>
      <p:sp>
        <p:nvSpPr>
          <p:cNvPr id="5" name="Text 2"/>
          <p:cNvSpPr txBox="1"/>
          <p:nvPr/>
        </p:nvSpPr>
        <p:spPr>
          <a:xfrm>
            <a:off x="457200" y="1325880"/>
            <a:ext cx="3977640" cy="3383280"/>
          </a:xfrm>
          <a:prstGeom prst="rect">
            <a:avLst/>
          </a:prstGeom>
          <a:noFill/>
          <a:ln/>
        </p:spPr>
        <p:txBody>
          <a:bodyPr wrap="square" lIns="0" tIns="0" rIns="0" bIns="0" rtlCol="0" anchor="t"/>
          <a:lstStyle/>
          <a:p>
            <a:pPr marL="0" indent="0">
              <a:spcAft>
                <a:spcPts val="700"/>
              </a:spcAft>
              <a:buNone/>
            </a:pPr>
            <a:r>
              <a:rPr lang="en-US" sz="1050"/>
              <a:t>Age UK (2024) ‘Two million older people in England have unmet social care needs’, Age UK analysis, reported by PA Media, 27 September 2024.</a:t>
            </a:r>
          </a:p>
          <a:p>
            <a:pPr marL="0" indent="0">
              <a:spcAft>
                <a:spcPts val="700"/>
              </a:spcAft>
              <a:buNone/>
            </a:pPr>
            <a:r>
              <a:rPr lang="en-US" sz="1050"/>
              <a:t>Atchley, R.C. (1989) ‘A continuity theory of normal aging’, The Gerontologist, 29(2), pp. 183–190.</a:t>
            </a:r>
          </a:p>
          <a:p>
            <a:pPr marL="0" indent="0">
              <a:spcAft>
                <a:spcPts val="700"/>
              </a:spcAft>
              <a:buNone/>
            </a:pPr>
            <a:r>
              <a:rPr lang="en-US" sz="1050"/>
              <a:t>Care Act 2014, c. 23. London: The Stationery Office.</a:t>
            </a:r>
          </a:p>
          <a:p>
            <a:pPr marL="0" indent="0">
              <a:spcAft>
                <a:spcPts val="700"/>
              </a:spcAft>
              <a:buNone/>
            </a:pPr>
            <a:r>
              <a:rPr lang="en-US" sz="1050"/>
              <a:t>Care Quality Commission (2019) Using surveillance: information for providers of health and adult social care. Newcastle: CQC.</a:t>
            </a:r>
          </a:p>
          <a:p>
            <a:pPr marL="0" indent="0">
              <a:spcAft>
                <a:spcPts val="700"/>
              </a:spcAft>
              <a:buNone/>
            </a:pPr>
            <a:r>
              <a:rPr lang="en-US" sz="1050"/>
              <a:t>Care Quality Commission (2025) The state of health care and adult social care in England 2024/25. Newcastle: CQC.</a:t>
            </a:r>
          </a:p>
          <a:p>
            <a:pPr marL="0" indent="0">
              <a:spcAft>
                <a:spcPts val="700"/>
              </a:spcAft>
              <a:buNone/>
            </a:pPr>
            <a:r>
              <a:rPr lang="en-US" sz="1050"/>
              <a:t>Carnall Farrar (2024) The economic and healthcare cost of dementia. Commissioned by Alzheimer’s Society. London: Carnall Farrar.</a:t>
            </a:r>
          </a:p>
        </p:txBody>
      </p:sp>
      <p:sp>
        <p:nvSpPr>
          <p:cNvPr id="6" name="Text 3"/>
          <p:cNvSpPr txBox="1"/>
          <p:nvPr/>
        </p:nvSpPr>
        <p:spPr>
          <a:xfrm>
            <a:off x="4663440" y="1325880"/>
            <a:ext cx="3977640" cy="3383280"/>
          </a:xfrm>
          <a:prstGeom prst="rect">
            <a:avLst/>
          </a:prstGeom>
          <a:noFill/>
          <a:ln/>
        </p:spPr>
        <p:txBody>
          <a:bodyPr wrap="square" lIns="0" tIns="0" rIns="0" bIns="0" rtlCol="0" anchor="t"/>
          <a:lstStyle/>
          <a:p>
            <a:pPr marL="0" indent="0">
              <a:spcAft>
                <a:spcPts val="700"/>
              </a:spcAft>
              <a:buNone/>
            </a:pPr>
            <a:r>
              <a:rPr lang="en-US" sz="1050"/>
              <a:t>Cumming, E. and Henry, W.E. (1961) Growing old: the process of disengagement. New York: Basic Books.</a:t>
            </a:r>
          </a:p>
          <a:p>
            <a:pPr marL="0" indent="0">
              <a:spcAft>
                <a:spcPts val="700"/>
              </a:spcAft>
              <a:buNone/>
            </a:pPr>
            <a:r>
              <a:rPr lang="en-US" sz="1050"/>
              <a:t>Department of Health and Social Care (2024) Care and support statutory guidance. London: DHSC.</a:t>
            </a:r>
          </a:p>
          <a:p>
            <a:pPr marL="0" indent="0">
              <a:spcAft>
                <a:spcPts val="700"/>
              </a:spcAft>
              <a:buNone/>
            </a:pPr>
            <a:r>
              <a:rPr lang="en-US" sz="1050"/>
              <a:t>Engel, G.L. (1977) ‘The need for a new medical model: a challenge for biomedicine’, Science, 196(4286), pp. 129–136.</a:t>
            </a:r>
          </a:p>
          <a:p>
            <a:pPr marL="0" indent="0">
              <a:spcAft>
                <a:spcPts val="700"/>
              </a:spcAft>
              <a:buNone/>
            </a:pPr>
            <a:r>
              <a:rPr lang="en-US" sz="1050"/>
              <a:t>Fraud Act 2006, c. 35. London: The Stationery Office.</a:t>
            </a:r>
          </a:p>
          <a:p>
            <a:pPr marL="0" indent="0">
              <a:spcAft>
                <a:spcPts val="700"/>
              </a:spcAft>
              <a:buNone/>
            </a:pPr>
            <a:r>
              <a:rPr lang="en-US" sz="1050"/>
              <a:t>Government Actuary’s Department (2025) 2022-based population projections: a GAD technical bulletin. London: GAD.</a:t>
            </a:r>
          </a:p>
          <a:p>
            <a:pPr marL="0" indent="0">
              <a:spcAft>
                <a:spcPts val="700"/>
              </a:spcAft>
              <a:buNone/>
            </a:pPr>
            <a:r>
              <a:rPr lang="en-US" sz="1050"/>
              <a:t>Havighurst, R.J. (1961) ‘Successful aging’, The Gerontologist, 1(1), pp. 8–13.</a:t>
            </a:r>
          </a:p>
        </p:txBody>
      </p:sp>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19</a:t>
            </a:fld>
            <a:endParaRPr lang="en-US"/>
          </a:p>
        </p:txBody>
      </p:sp>
      <p:pic>
        <p:nvPicPr>
          <p:cNvPr id="8" name="Video 7">
            <a:hlinkClick r:id="" action="ppaction://media"/>
            <a:extLst>
              <a:ext uri="{FF2B5EF4-FFF2-40B4-BE49-F238E27FC236}">
                <a16:creationId xmlns:a16="http://schemas.microsoft.com/office/drawing/2014/main" id="{7A6415BE-7E4D-2B23-2F4F-DD0A8AD235F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1211"/>
    </mc:Choice>
    <mc:Fallback xmlns="">
      <p:transition spd="slow" advTm="212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txBox="1"/>
          <p:nvPr/>
        </p:nvSpPr>
        <p:spPr>
          <a:xfrm>
            <a:off x="457200" y="201168"/>
            <a:ext cx="6400800" cy="228600"/>
          </a:xfrm>
          <a:prstGeom prst="rect">
            <a:avLst/>
          </a:prstGeom>
          <a:noFill/>
          <a:ln/>
        </p:spPr>
        <p:txBody>
          <a:bodyPr wrap="square" lIns="0" tIns="0" rIns="0" bIns="0" rtlCol="0" anchor="t"/>
          <a:lstStyle/>
          <a:p>
            <a:pPr marL="0" indent="0">
              <a:buNone/>
            </a:pPr>
            <a:r>
              <a:rPr lang="en-US" sz="1100" b="1" kern="0" spc="200">
                <a:solidFill>
                  <a:schemeClr val="accent1"/>
                </a:solidFill>
              </a:rPr>
              <a:t>REFERENCES</a:t>
            </a:r>
            <a:endParaRPr lang="en-US" sz="1100"/>
          </a:p>
        </p:txBody>
      </p:sp>
      <p:sp>
        <p:nvSpPr>
          <p:cNvPr id="3" name="Text 1"/>
          <p:cNvSpPr/>
          <p:nvPr/>
        </p:nvSpPr>
        <p:spPr>
          <a:xfrm>
            <a:off x="457200" y="457200"/>
            <a:ext cx="8229600" cy="777240"/>
          </a:xfrm>
          <a:prstGeom prst="rect">
            <a:avLst/>
          </a:prstGeom>
          <a:noFill/>
          <a:ln/>
        </p:spPr>
        <p:txBody>
          <a:bodyPr wrap="square" lIns="0" tIns="0" rIns="0" bIns="0" rtlCol="0" anchor="ctr"/>
          <a:lstStyle/>
          <a:p>
            <a:pPr marL="0" indent="0">
              <a:buNone/>
            </a:pPr>
            <a:r>
              <a:rPr lang="en-US" sz="2800" b="1">
                <a:solidFill>
                  <a:schemeClr val="tx2"/>
                </a:solidFill>
              </a:rPr>
              <a:t>References </a:t>
            </a:r>
            <a:endParaRPr lang="en-US" sz="2800"/>
          </a:p>
        </p:txBody>
      </p:sp>
      <p:sp>
        <p:nvSpPr>
          <p:cNvPr id="5" name="Text 2"/>
          <p:cNvSpPr txBox="1"/>
          <p:nvPr/>
        </p:nvSpPr>
        <p:spPr>
          <a:xfrm>
            <a:off x="457200" y="1325880"/>
            <a:ext cx="3977640" cy="3383280"/>
          </a:xfrm>
          <a:prstGeom prst="rect">
            <a:avLst/>
          </a:prstGeom>
          <a:noFill/>
          <a:ln/>
        </p:spPr>
        <p:txBody>
          <a:bodyPr wrap="square" lIns="0" tIns="0" rIns="0" bIns="0" rtlCol="0" anchor="t"/>
          <a:lstStyle/>
          <a:p>
            <a:pPr marL="0" indent="0">
              <a:spcAft>
                <a:spcPts val="700"/>
              </a:spcAft>
              <a:buNone/>
            </a:pPr>
            <a:r>
              <a:rPr lang="en-US" sz="1050"/>
              <a:t>Health and Social Care Act 2008 (Regulated Activities) Regulations 2014, reg. 13. London: The Stationery Office.</a:t>
            </a:r>
          </a:p>
          <a:p>
            <a:pPr marL="0" indent="0">
              <a:spcAft>
                <a:spcPts val="700"/>
              </a:spcAft>
              <a:buNone/>
            </a:pPr>
            <a:r>
              <a:rPr lang="en-US" sz="1050"/>
              <a:t>House of Commons Library (2024) The UK’s changing population. London: UK Parliament.</a:t>
            </a:r>
          </a:p>
          <a:p>
            <a:pPr marL="0" indent="0">
              <a:spcAft>
                <a:spcPts val="700"/>
              </a:spcAft>
              <a:buNone/>
            </a:pPr>
            <a:r>
              <a:rPr lang="en-US" sz="1050"/>
              <a:t>Kitwood, T. (1997) Dementia reconsidered: the person comes first. Buckingham: Open University Press.</a:t>
            </a:r>
          </a:p>
          <a:p>
            <a:pPr marL="0" indent="0">
              <a:spcAft>
                <a:spcPts val="700"/>
              </a:spcAft>
              <a:buNone/>
            </a:pPr>
            <a:r>
              <a:rPr lang="en-US" sz="1050"/>
              <a:t>Mental Capacity Act 2005, c. 9. London: The Stationery Office.</a:t>
            </a:r>
          </a:p>
          <a:p>
            <a:pPr marL="0" indent="0">
              <a:spcAft>
                <a:spcPts val="700"/>
              </a:spcAft>
              <a:buNone/>
            </a:pPr>
            <a:r>
              <a:rPr lang="en-US" sz="1050"/>
              <a:t>Office for National Statistics (2019) Internet users, UK: 2019. Newport: ONS.</a:t>
            </a:r>
          </a:p>
          <a:p>
            <a:pPr marL="0" indent="0">
              <a:spcAft>
                <a:spcPts val="700"/>
              </a:spcAft>
              <a:buNone/>
            </a:pPr>
            <a:r>
              <a:rPr lang="en-US" sz="1050"/>
              <a:t>Office for National Statistics (2024) Population estimates for the UK, England, Wales, Scotland and Northern Ireland: mid-2022. Newport: ONS.</a:t>
            </a:r>
          </a:p>
        </p:txBody>
      </p:sp>
      <p:sp>
        <p:nvSpPr>
          <p:cNvPr id="6" name="Text 3"/>
          <p:cNvSpPr txBox="1"/>
          <p:nvPr/>
        </p:nvSpPr>
        <p:spPr>
          <a:xfrm>
            <a:off x="4663440" y="1325880"/>
            <a:ext cx="3977640" cy="3383280"/>
          </a:xfrm>
          <a:prstGeom prst="rect">
            <a:avLst/>
          </a:prstGeom>
          <a:noFill/>
          <a:ln/>
        </p:spPr>
        <p:txBody>
          <a:bodyPr wrap="square" lIns="0" tIns="0" rIns="0" bIns="0" rtlCol="0" anchor="t"/>
          <a:lstStyle/>
          <a:p>
            <a:pPr marL="0" indent="0">
              <a:spcAft>
                <a:spcPts val="700"/>
              </a:spcAft>
              <a:buNone/>
            </a:pPr>
            <a:r>
              <a:rPr lang="en-US" sz="1050"/>
              <a:t>Skills for Care (2025) The size and structure of the adult social care sector and workforce in England, July 2025. Leeds: Skills for Care.</a:t>
            </a:r>
          </a:p>
          <a:p>
            <a:pPr marL="0" indent="0">
              <a:spcAft>
                <a:spcPts val="700"/>
              </a:spcAft>
              <a:buNone/>
            </a:pPr>
            <a:r>
              <a:rPr lang="en-US" sz="1050"/>
              <a:t>SWNS (2018) Carer caught on camera stealing cash from elderly victim [video]. SWNS TV, YouTube, 16 November 2018.</a:t>
            </a:r>
          </a:p>
          <a:p>
            <a:pPr marL="0" indent="0">
              <a:spcAft>
                <a:spcPts val="700"/>
              </a:spcAft>
              <a:buNone/>
            </a:pPr>
            <a:r>
              <a:rPr lang="en-US" sz="1050"/>
              <a:t>Theft Act 1968, c. 60. London: The Stationery Office.</a:t>
            </a:r>
          </a:p>
          <a:p>
            <a:pPr marL="0" indent="0">
              <a:spcAft>
                <a:spcPts val="700"/>
              </a:spcAft>
              <a:buNone/>
            </a:pPr>
            <a:r>
              <a:rPr lang="en-US" sz="1050"/>
              <a:t>The Rt Hon Lord Darzi (2024) Independent investigation of the National Health Service in England. London: DHSC.</a:t>
            </a:r>
          </a:p>
          <a:p>
            <a:pPr marL="0" indent="0">
              <a:spcAft>
                <a:spcPts val="700"/>
              </a:spcAft>
              <a:buNone/>
            </a:pPr>
            <a:r>
              <a:rPr lang="en-US" sz="1050"/>
              <a:t>World Health Organization (2015) World report on ageing and health. Geneva: WHO.</a:t>
            </a:r>
          </a:p>
        </p:txBody>
      </p:sp>
      <p:sp>
        <p:nvSpPr>
          <p:cNvPr id="25" name="Slide Number Placeholder 0"/>
          <p:cNvSpPr>
            <a:spLocks noGrp="1"/>
          </p:cNvSpPr>
          <p:nvPr>
            <p:ph type="sldNum" sz="quarter" idx="4294967295"/>
          </p:nvPr>
        </p:nvSpPr>
        <p:spPr>
          <a:xfrm>
            <a:off x="822960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8A9A9E"/>
                </a:solidFill>
              </a:defRPr>
            </a:lvl1pPr>
          </a:lstStyle>
          <a:p>
            <a:pPr algn="r"/>
            <a:fld id="{F7021451-1387-4CA6-816F-3879F97B5CBC}" type="slidenum">
              <a:rPr lang="en-US" b="0"/>
              <a:t>20</a:t>
            </a:fld>
            <a:endParaRPr lang="en-US"/>
          </a:p>
        </p:txBody>
      </p:sp>
    </p:spTree>
  </p:cSld>
  <p:clrMapOvr>
    <a:masterClrMapping/>
  </p:clrMapOvr>
</p:sld>
</file>

<file path=ppt/theme/theme1.xml><?xml version="1.0" encoding="utf-8"?>
<a:theme xmlns:a="http://schemas.openxmlformats.org/drawingml/2006/main" name="Older Person Care">
  <a:themeElements>
    <a:clrScheme name="Older Person Care">
      <a:dk1>
        <a:srgbClr val="1B2A2F"/>
      </a:dk1>
      <a:lt1>
        <a:srgbClr val="FFFFFF"/>
      </a:lt1>
      <a:dk2>
        <a:srgbClr val="0F4C5C"/>
      </a:dk2>
      <a:lt2>
        <a:srgbClr val="E6F2F0"/>
      </a:lt2>
      <a:accent1>
        <a:srgbClr val="1D7A8C"/>
      </a:accent1>
      <a:accent2>
        <a:srgbClr val="F2A541"/>
      </a:accent2>
      <a:accent3>
        <a:srgbClr val="D1495B"/>
      </a:accent3>
      <a:accent4>
        <a:srgbClr val="4E9A5B"/>
      </a:accent4>
      <a:accent5>
        <a:srgbClr val="5B4E8A"/>
      </a:accent5>
      <a:accent6>
        <a:srgbClr val="8A9A9E"/>
      </a:accent6>
      <a:hlink>
        <a:srgbClr val="1D7A8C"/>
      </a:hlink>
      <a:folHlink>
        <a:srgbClr val="5B4E8A"/>
      </a:folHlink>
    </a:clrScheme>
    <a:fontScheme name="Older Person Care">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3892</Words>
  <Application>Microsoft Office PowerPoint</Application>
  <PresentationFormat>On-screen Show (16:9)</PresentationFormat>
  <Paragraphs>308</Paragraphs>
  <Slides>20</Slides>
  <Notes>20</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Arial</vt:lpstr>
      <vt:lpstr>Calibri</vt:lpstr>
      <vt:lpstr>Cambria</vt:lpstr>
      <vt:lpstr>Older Person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the Older Person – 6027 Presentation</dc:title>
  <dc:subject/>
  <dc:creator>Author</dc:creator>
  <cp:lastModifiedBy>Sarra Fadl (2208014)</cp:lastModifiedBy>
  <cp:revision>1</cp:revision>
  <dcterms:created xsi:type="dcterms:W3CDTF">2026-10-17T09:03:01Z</dcterms:created>
  <dcterms:modified xsi:type="dcterms:W3CDTF">2026-10-25T14:24:48Z</dcterms:modified>
</cp:coreProperties>
</file>