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82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38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021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883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514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840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15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16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058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054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594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703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0394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312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364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313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92449-3DF0-417A-8291-42A22DFC5C32}" type="datetimeFigureOut">
              <a:rPr lang="en-US" smtClean="0"/>
              <a:t>2/27/2023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DA87B36-ECEB-4FEA-AC28-460710EE77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425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publication/issn/1746-5265" TargetMode="External"/><Relationship Id="rId3" Type="http://schemas.openxmlformats.org/officeDocument/2006/relationships/hyperlink" Target="https://www.emerald.com/insight/search?q=Jens%20P.%20Flanding" TargetMode="External"/><Relationship Id="rId7" Type="http://schemas.openxmlformats.org/officeDocument/2006/relationships/hyperlink" Target="https://www.emerald.com/insight/search?q=Kirsti%20Malkam&#228;ki" TargetMode="External"/><Relationship Id="rId2" Type="http://schemas.openxmlformats.org/officeDocument/2006/relationships/hyperlink" Target="http://automotivelogistics.media/intelligence/jlr-part-2-big-cat-hunting-outbound-efficienc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merald.com/insight/search?q=Taina%20Savolainen" TargetMode="External"/><Relationship Id="rId5" Type="http://schemas.openxmlformats.org/officeDocument/2006/relationships/hyperlink" Target="https://www.emerald.com/insight/search?q=Sari-Johanna%20Karhap&#228;&#228;" TargetMode="External"/><Relationship Id="rId4" Type="http://schemas.openxmlformats.org/officeDocument/2006/relationships/hyperlink" Target="https://www.emerald.com/insight/search?q=Genevieve%20M.%20Grabman" TargetMode="External"/><Relationship Id="rId9" Type="http://schemas.openxmlformats.org/officeDocument/2006/relationships/hyperlink" Target="https://www.telegraph.co.uk/finance/newsbysector/industry/8470371/Jaguar-plans-UK-expansion-set-to-create-1000-job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CHANGE AND STABILITY MANAGEMENT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PRESENTATION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574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Introduction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Jaguar Landrover is one of the top firms in the automobile industry </a:t>
            </a:r>
          </a:p>
          <a:p>
            <a:r>
              <a:rPr lang="en-US" dirty="0" smtClean="0"/>
              <a:t>Its main products are luxury and sport utility vehicles </a:t>
            </a:r>
          </a:p>
          <a:p>
            <a:r>
              <a:rPr lang="en-US" dirty="0" smtClean="0"/>
              <a:t>Its main brands are Land rover, Jaguar, Lanchester, Daimler and Rover (Ruddick, 2020)</a:t>
            </a:r>
          </a:p>
          <a:p>
            <a:r>
              <a:rPr lang="en-US" dirty="0" smtClean="0"/>
              <a:t>The company has survived Brexit and Covid 19 pandemic via good planning and strategising </a:t>
            </a:r>
          </a:p>
          <a:p>
            <a:r>
              <a:rPr lang="en-US" dirty="0" smtClean="0"/>
              <a:t> However, the company has been facing problems with its brands with regard to quality of its features </a:t>
            </a:r>
          </a:p>
          <a:p>
            <a:r>
              <a:rPr lang="en-US" dirty="0" smtClean="0"/>
              <a:t>Thus, the Reimagine strategy has been introduced by the company to improve on its products and operations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22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248" y="618186"/>
            <a:ext cx="10869769" cy="5782614"/>
          </a:xfrm>
        </p:spPr>
      </p:pic>
    </p:spTree>
    <p:extLst>
      <p:ext uri="{BB962C8B-B14F-4D97-AF65-F5344CB8AC3E}">
        <p14:creationId xmlns:p14="http://schemas.microsoft.com/office/powerpoint/2010/main" val="322324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Reason for change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minimise complaints about the features of its vehicles</a:t>
            </a:r>
          </a:p>
          <a:p>
            <a:r>
              <a:rPr lang="en-US" dirty="0" smtClean="0"/>
              <a:t>To improve the quality and design of its vehicles </a:t>
            </a:r>
          </a:p>
          <a:p>
            <a:r>
              <a:rPr lang="en-US" dirty="0" smtClean="0"/>
              <a:t>To lower its carbon footprints</a:t>
            </a:r>
          </a:p>
          <a:p>
            <a:r>
              <a:rPr lang="en-US" dirty="0" smtClean="0"/>
              <a:t>Manufacture environmental friendly vehicles </a:t>
            </a:r>
          </a:p>
          <a:p>
            <a:r>
              <a:rPr lang="en-US" dirty="0" smtClean="0"/>
              <a:t>Minimise its production costs via cost leadership approach </a:t>
            </a:r>
          </a:p>
          <a:p>
            <a:r>
              <a:rPr lang="en-US" dirty="0" smtClean="0"/>
              <a:t>Utilise resources via circular economy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342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Key change management model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 smtClean="0"/>
              <a:t>8 Kotter's change management model</a:t>
            </a:r>
            <a:r>
              <a:rPr lang="en-US" dirty="0" smtClean="0"/>
              <a:t>;</a:t>
            </a:r>
          </a:p>
          <a:p>
            <a:r>
              <a:rPr lang="en-US" dirty="0" smtClean="0"/>
              <a:t>Urgency creation </a:t>
            </a:r>
          </a:p>
          <a:p>
            <a:r>
              <a:rPr lang="en-US" dirty="0" smtClean="0"/>
              <a:t>Creating a powerful coalition </a:t>
            </a:r>
          </a:p>
          <a:p>
            <a:r>
              <a:rPr lang="en-US" dirty="0" smtClean="0"/>
              <a:t>Vision for change </a:t>
            </a:r>
          </a:p>
          <a:p>
            <a:r>
              <a:rPr lang="en-US" dirty="0" smtClean="0"/>
              <a:t>Sharing the vision (Christopher, 2016)</a:t>
            </a:r>
          </a:p>
          <a:p>
            <a:r>
              <a:rPr lang="en-US" dirty="0" smtClean="0"/>
              <a:t>Empowering action </a:t>
            </a:r>
          </a:p>
          <a:p>
            <a:r>
              <a:rPr lang="en-US" dirty="0" smtClean="0"/>
              <a:t>Making quick wins</a:t>
            </a:r>
          </a:p>
          <a:p>
            <a:r>
              <a:rPr lang="en-US" dirty="0" smtClean="0"/>
              <a:t>Building on the change </a:t>
            </a:r>
          </a:p>
          <a:p>
            <a:r>
              <a:rPr lang="en-US" dirty="0" smtClean="0"/>
              <a:t>Making the change stick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250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9731"/>
          </a:xfrm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How to utilise the model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9555"/>
            <a:ext cx="10515600" cy="4747408"/>
          </a:xfrm>
        </p:spPr>
        <p:txBody>
          <a:bodyPr/>
          <a:lstStyle/>
          <a:p>
            <a:r>
              <a:rPr lang="en-US" dirty="0" smtClean="0"/>
              <a:t>Ensure that Reimagine change is communicated to all employees </a:t>
            </a:r>
          </a:p>
          <a:p>
            <a:r>
              <a:rPr lang="en-US" dirty="0" smtClean="0"/>
              <a:t>Source for all the required sustainable resources from reliable suppliers </a:t>
            </a:r>
          </a:p>
          <a:p>
            <a:r>
              <a:rPr lang="en-US" dirty="0" smtClean="0"/>
              <a:t>Ensure that employees are well trained to implement the changes successfully in the lines of duty (</a:t>
            </a:r>
            <a:r>
              <a:rPr lang="en-US" dirty="0" err="1" smtClean="0"/>
              <a:t>Flanding</a:t>
            </a:r>
            <a:r>
              <a:rPr lang="en-US" dirty="0" smtClean="0"/>
              <a:t> and </a:t>
            </a:r>
            <a:r>
              <a:rPr lang="en-US" dirty="0" err="1" smtClean="0"/>
              <a:t>Grabman</a:t>
            </a:r>
            <a:r>
              <a:rPr lang="en-US" dirty="0" smtClean="0"/>
              <a:t>, 2022)</a:t>
            </a:r>
          </a:p>
          <a:p>
            <a:r>
              <a:rPr lang="en-US" dirty="0" smtClean="0"/>
              <a:t>Keep working on arising challenges to improve the change strategy further </a:t>
            </a:r>
          </a:p>
          <a:p>
            <a:r>
              <a:rPr lang="en-US" dirty="0" smtClean="0"/>
              <a:t>Empower employees to stabilize the workforce to spearhead successful implementation of the strategy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452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Drivers for change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i="1" dirty="0" smtClean="0"/>
              <a:t>Culture</a:t>
            </a:r>
            <a:r>
              <a:rPr lang="en-US" dirty="0" smtClean="0"/>
              <a:t>: creating a sustainable culture, which will improve the company’s financial and non-financial performance </a:t>
            </a:r>
          </a:p>
          <a:p>
            <a:r>
              <a:rPr lang="en-US" b="1" i="1" dirty="0" smtClean="0"/>
              <a:t>Leadership</a:t>
            </a:r>
            <a:r>
              <a:rPr lang="en-US" dirty="0" smtClean="0"/>
              <a:t>: sustainable leadership will aid employee’s commitment and productivity in improving the company’s outputs  </a:t>
            </a:r>
            <a:endParaRPr lang="en-US" dirty="0"/>
          </a:p>
          <a:p>
            <a:r>
              <a:rPr lang="en-US" b="1" i="1" dirty="0" smtClean="0"/>
              <a:t>Power</a:t>
            </a:r>
            <a:r>
              <a:rPr lang="en-US" dirty="0" smtClean="0"/>
              <a:t>: good collaboration between management and employees to improve speed of implementing the change </a:t>
            </a:r>
          </a:p>
          <a:p>
            <a:r>
              <a:rPr lang="en-US" b="1" i="1" dirty="0" smtClean="0"/>
              <a:t>Digitisation</a:t>
            </a:r>
            <a:r>
              <a:rPr lang="en-US" dirty="0" smtClean="0"/>
              <a:t>: utilise the digital disruption to automate all its process to improve the speed of its production processes and the quality of vehicles </a:t>
            </a:r>
          </a:p>
          <a:p>
            <a:r>
              <a:rPr lang="en-US" b="1" i="1" dirty="0" smtClean="0"/>
              <a:t>Competition</a:t>
            </a:r>
            <a:r>
              <a:rPr lang="en-US" dirty="0" smtClean="0"/>
              <a:t>: work to offer the most sustainable vehicles in the global market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770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How to identify and deal with resistance factors to change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Communicating and proving need for change </a:t>
            </a:r>
          </a:p>
          <a:p>
            <a:r>
              <a:rPr lang="en-US" dirty="0" smtClean="0"/>
              <a:t>Involving employees in the change implementation process </a:t>
            </a:r>
          </a:p>
          <a:p>
            <a:r>
              <a:rPr lang="en-US" dirty="0" smtClean="0"/>
              <a:t>Readily avail the resources needed to implement the Reimagine change (</a:t>
            </a:r>
            <a:r>
              <a:rPr lang="en-US" dirty="0" err="1" smtClean="0"/>
              <a:t>Karhapaa</a:t>
            </a:r>
            <a:r>
              <a:rPr lang="en-US" dirty="0" smtClean="0"/>
              <a:t> et al., 2022)</a:t>
            </a:r>
          </a:p>
          <a:p>
            <a:r>
              <a:rPr lang="en-US" dirty="0" smtClean="0"/>
              <a:t>Ensure that the change will add value to all stakeholders </a:t>
            </a:r>
          </a:p>
          <a:p>
            <a:r>
              <a:rPr lang="en-US" dirty="0" smtClean="0"/>
              <a:t>Keep monitoring the change process and making continuous improvements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42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How to know change programme is complete and how to assess it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Once all the milestones have been achieved  in improving the features of the vehicles to suit customer needs </a:t>
            </a:r>
          </a:p>
          <a:p>
            <a:r>
              <a:rPr lang="en-US" dirty="0" smtClean="0"/>
              <a:t>After the company’s carbon footprint has been reduced</a:t>
            </a:r>
          </a:p>
          <a:p>
            <a:r>
              <a:rPr lang="en-US" dirty="0" smtClean="0"/>
              <a:t>Once the end stage outlined by the Gnatt has been reached </a:t>
            </a:r>
          </a:p>
          <a:p>
            <a:r>
              <a:rPr lang="en-US" dirty="0" smtClean="0"/>
              <a:t>Assessment will be based on customer feedback on the features of the vehicles </a:t>
            </a:r>
          </a:p>
          <a:p>
            <a:r>
              <a:rPr lang="en-US" dirty="0" smtClean="0"/>
              <a:t>Assess the demand of the newly improved vehicles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163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References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Christopher L., (2016), </a:t>
            </a:r>
            <a:r>
              <a:rPr lang="en-US" dirty="0" smtClean="0">
                <a:hlinkClick r:id="rId2"/>
              </a:rPr>
              <a:t>"JLR part 2: The big cat is hunting for outbound efficiencies“</a:t>
            </a:r>
            <a:r>
              <a:rPr lang="en-US" dirty="0" smtClean="0"/>
              <a:t>, Automotive Logistics, 66-76</a:t>
            </a:r>
          </a:p>
          <a:p>
            <a:r>
              <a:rPr lang="en-US" dirty="0" err="1" smtClean="0">
                <a:hlinkClick r:id="rId3" tooltip="Jens P. Flanding"/>
              </a:rPr>
              <a:t>Flanding</a:t>
            </a:r>
            <a:r>
              <a:rPr lang="en-US" dirty="0" smtClean="0">
                <a:hlinkClick r:id="rId3" tooltip="Jens P. Flanding"/>
              </a:rPr>
              <a:t>, J.P.</a:t>
            </a:r>
            <a:r>
              <a:rPr lang="en-US" dirty="0" smtClean="0"/>
              <a:t> and </a:t>
            </a:r>
            <a:r>
              <a:rPr lang="en-US" dirty="0" err="1" smtClean="0">
                <a:hlinkClick r:id="rId4" tooltip="Genevieve M. Grabman"/>
              </a:rPr>
              <a:t>Grabman</a:t>
            </a:r>
            <a:r>
              <a:rPr lang="en-US" dirty="0" smtClean="0">
                <a:hlinkClick r:id="rId4" tooltip="Genevieve M. Grabman"/>
              </a:rPr>
              <a:t>, G.M.</a:t>
            </a:r>
            <a:r>
              <a:rPr lang="en-US" dirty="0" smtClean="0"/>
              <a:t> (2022), "A Practice of Purpose-driven Change Management", </a:t>
            </a:r>
            <a:r>
              <a:rPr lang="en-US" i="1" dirty="0" smtClean="0"/>
              <a:t>Purpose-driven Innovation: Lessons from Managing Change in the United Nations</a:t>
            </a:r>
            <a:r>
              <a:rPr lang="en-US" dirty="0" smtClean="0"/>
              <a:t>, Emerald Publishing Limited, Bingley, pp. 21-44</a:t>
            </a:r>
            <a:endParaRPr lang="en-US" dirty="0" smtClean="0">
              <a:hlinkClick r:id="rId5" tooltip="Sari-Johanna Karhapää"/>
            </a:endParaRPr>
          </a:p>
          <a:p>
            <a:r>
              <a:rPr lang="en-US" dirty="0" err="1" smtClean="0">
                <a:hlinkClick r:id="rId5" tooltip="Sari-Johanna Karhapää"/>
              </a:rPr>
              <a:t>Karhapää</a:t>
            </a:r>
            <a:r>
              <a:rPr lang="en-US" dirty="0" smtClean="0">
                <a:hlinkClick r:id="rId5" tooltip="Sari-Johanna Karhapää"/>
              </a:rPr>
              <a:t>, S.-J.</a:t>
            </a:r>
            <a:r>
              <a:rPr lang="en-US" dirty="0" smtClean="0"/>
              <a:t>, </a:t>
            </a:r>
            <a:r>
              <a:rPr lang="en-US" dirty="0" err="1" smtClean="0">
                <a:hlinkClick r:id="rId6" tooltip="Taina Savolainen"/>
              </a:rPr>
              <a:t>Savolainen</a:t>
            </a:r>
            <a:r>
              <a:rPr lang="en-US" dirty="0" smtClean="0">
                <a:hlinkClick r:id="rId6" tooltip="Taina Savolainen"/>
              </a:rPr>
              <a:t>, T.</a:t>
            </a:r>
            <a:r>
              <a:rPr lang="en-US" dirty="0" smtClean="0"/>
              <a:t> and </a:t>
            </a:r>
            <a:r>
              <a:rPr lang="en-US" dirty="0" err="1" smtClean="0">
                <a:hlinkClick r:id="rId7" tooltip="Kirsti Malkamäki"/>
              </a:rPr>
              <a:t>Malkamäki</a:t>
            </a:r>
            <a:r>
              <a:rPr lang="en-US" dirty="0" smtClean="0">
                <a:hlinkClick r:id="rId7" tooltip="Kirsti Malkamäki"/>
              </a:rPr>
              <a:t>, K.</a:t>
            </a:r>
            <a:r>
              <a:rPr lang="en-US" dirty="0" smtClean="0"/>
              <a:t> (2022), "Trust and performance: a contextual study of management change in private and public organisation", </a:t>
            </a:r>
            <a:r>
              <a:rPr lang="en-US" i="1" dirty="0" smtClean="0">
                <a:hlinkClick r:id="rId8"/>
              </a:rPr>
              <a:t>Baltic Journal of Management</a:t>
            </a:r>
            <a:r>
              <a:rPr lang="en-US" dirty="0" smtClean="0"/>
              <a:t>, Vol. 17 No. 6, pp. 35-51</a:t>
            </a:r>
          </a:p>
          <a:p>
            <a:r>
              <a:rPr lang="en-US" dirty="0" smtClean="0"/>
              <a:t>Ruddick, Graham (2020), </a:t>
            </a:r>
            <a:r>
              <a:rPr lang="en-US" dirty="0" smtClean="0">
                <a:hlinkClick r:id="rId9"/>
              </a:rPr>
              <a:t>"Jaguar plans UK expansion set to create 1,000 jobs“</a:t>
            </a:r>
            <a:r>
              <a:rPr lang="en-US" dirty="0" smtClean="0"/>
              <a:t>, The Telegraph, London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6746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</TotalTime>
  <Words>556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CHANGE AND STABILITY MANAGEMENT </vt:lpstr>
      <vt:lpstr>Introduction </vt:lpstr>
      <vt:lpstr>PowerPoint Presentation</vt:lpstr>
      <vt:lpstr>Reason for change </vt:lpstr>
      <vt:lpstr>Key change management model</vt:lpstr>
      <vt:lpstr>How to utilise the model </vt:lpstr>
      <vt:lpstr>Drivers for change </vt:lpstr>
      <vt:lpstr>How to identify and deal with resistance factors to change </vt:lpstr>
      <vt:lpstr>How to know change programme is complete and how to assess it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AND STABILITY MANAGEMENT </dc:title>
  <dc:creator>user</dc:creator>
  <cp:lastModifiedBy>user</cp:lastModifiedBy>
  <cp:revision>22</cp:revision>
  <dcterms:created xsi:type="dcterms:W3CDTF">2023-02-27T09:40:29Z</dcterms:created>
  <dcterms:modified xsi:type="dcterms:W3CDTF">2023-02-27T10:35:31Z</dcterms:modified>
</cp:coreProperties>
</file>