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25"/>
  </p:notesMasterIdLst>
  <p:handoutMasterIdLst>
    <p:handoutMasterId r:id="rId26"/>
  </p:handoutMasterIdLst>
  <p:sldIdLst>
    <p:sldId id="256" r:id="rId2"/>
    <p:sldId id="282" r:id="rId3"/>
    <p:sldId id="283" r:id="rId4"/>
    <p:sldId id="285" r:id="rId5"/>
    <p:sldId id="287" r:id="rId6"/>
    <p:sldId id="288" r:id="rId7"/>
    <p:sldId id="289" r:id="rId8"/>
    <p:sldId id="293" r:id="rId9"/>
    <p:sldId id="290" r:id="rId10"/>
    <p:sldId id="291" r:id="rId11"/>
    <p:sldId id="273" r:id="rId12"/>
    <p:sldId id="292" r:id="rId13"/>
    <p:sldId id="284" r:id="rId14"/>
    <p:sldId id="276" r:id="rId15"/>
    <p:sldId id="270" r:id="rId16"/>
    <p:sldId id="274" r:id="rId17"/>
    <p:sldId id="275" r:id="rId18"/>
    <p:sldId id="277" r:id="rId19"/>
    <p:sldId id="278" r:id="rId20"/>
    <p:sldId id="279" r:id="rId21"/>
    <p:sldId id="280" r:id="rId22"/>
    <p:sldId id="281" r:id="rId23"/>
    <p:sldId id="268" r:id="rId2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/>
    <p:restoredTop sz="94626"/>
  </p:normalViewPr>
  <p:slideViewPr>
    <p:cSldViewPr snapToGrid="0" snapToObjects="1">
      <p:cViewPr varScale="1">
        <p:scale>
          <a:sx n="142" d="100"/>
          <a:sy n="142" d="100"/>
        </p:scale>
        <p:origin x="2384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notesMaster" Target="notesMasters/notesMaster1.xml"/><Relationship Id="rId26" Type="http://schemas.openxmlformats.org/officeDocument/2006/relationships/handoutMaster" Target="handoutMasters/handoutMaster1.xml"/><Relationship Id="rId27" Type="http://schemas.openxmlformats.org/officeDocument/2006/relationships/presProps" Target="presProps.xml"/><Relationship Id="rId28" Type="http://schemas.openxmlformats.org/officeDocument/2006/relationships/viewProps" Target="viewProps.xml"/><Relationship Id="rId29" Type="http://schemas.openxmlformats.org/officeDocument/2006/relationships/theme" Target="theme/theme1.xml"/><Relationship Id="rId3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BE82F6-63BD-45AD-AD2D-47D83E62CE17}" type="datetimeFigureOut">
              <a:rPr lang="en-GB" smtClean="0"/>
              <a:t>26/02/2016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16BCF5-75D3-42F2-9277-AC9995BFF8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3402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143D15-00EC-E149-83EB-08449CCBE957}" type="datetimeFigureOut">
              <a:rPr lang="en-US" smtClean="0"/>
              <a:t>2/26/16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88081B-BF2D-854D-A2C2-EE48561E2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3912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E2307-1E40-4E12-8716-25BFDA8E7013}" type="datetime1">
              <a:rPr lang="en-US" smtClean="0"/>
              <a:pPr/>
              <a:t>2/26/16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D9D02-426E-46C9-9EE9-0DE1EF8B2838}" type="datetime1">
              <a:rPr lang="en-US" smtClean="0"/>
              <a:pPr/>
              <a:t>2/26/16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AEBBE-F8B2-42CF-9895-E86A608384EB}" type="datetime1">
              <a:rPr lang="en-US" smtClean="0"/>
              <a:pPr/>
              <a:t>2/26/16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AA6B6-10E5-4810-BC9F-DA72D8452E73}" type="datetime1">
              <a:rPr lang="en-US" smtClean="0"/>
              <a:pPr/>
              <a:t>2/26/16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8D072-EF12-4AA2-BD71-ABC68B06D0E2}" type="datetime1">
              <a:rPr lang="en-US" smtClean="0"/>
              <a:pPr/>
              <a:t>2/26/16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BF60-6CC3-4B74-A60D-3486985E4346}" type="datetime1">
              <a:rPr lang="en-US" smtClean="0"/>
              <a:pPr/>
              <a:t>2/26/16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14818-984F-4759-BF72-A33BDC1963BD}" type="datetime1">
              <a:rPr lang="en-US" smtClean="0"/>
              <a:pPr/>
              <a:t>2/26/16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7E191-5F94-4FC1-B823-BD7CABF7FA06}" type="datetime1">
              <a:rPr lang="en-US" smtClean="0"/>
              <a:pPr/>
              <a:t>2/26/16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56D55-EFBE-4F9B-8A5F-09D42CA22A9B}" type="datetime1">
              <a:rPr lang="en-US" smtClean="0"/>
              <a:pPr/>
              <a:t>2/26/16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FCF5A-EA79-452C-A52C-1A2668C2E7DF}" type="datetime1">
              <a:rPr lang="en-US" smtClean="0"/>
              <a:pPr/>
              <a:t>2/26/16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C4C28-BD4B-4892-9A2D-6E19BD753A9A}" type="datetime1">
              <a:rPr lang="en-US" smtClean="0"/>
              <a:pPr/>
              <a:t>2/26/16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D1D110F-3F4E-48D9-B8AA-5D0E825AFDBA}" type="datetime1">
              <a:rPr lang="en-US" smtClean="0"/>
              <a:pPr/>
              <a:t>2/26/16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tif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.png"/><Relationship Id="rId3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5.png"/><Relationship Id="rId3" Type="http://schemas.openxmlformats.org/officeDocument/2006/relationships/image" Target="../media/image6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7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Principles of Global Youth Work</a:t>
            </a:r>
            <a:br>
              <a:rPr lang="en-US" dirty="0" smtClean="0">
                <a:solidFill>
                  <a:schemeClr val="bg1"/>
                </a:solidFill>
              </a:rPr>
            </a:br>
            <a:r>
              <a:rPr lang="en-US" dirty="0" err="1" smtClean="0">
                <a:solidFill>
                  <a:schemeClr val="bg1"/>
                </a:solidFill>
              </a:rPr>
              <a:t>Egwyddor</a:t>
            </a: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en-US" dirty="0" err="1" smtClean="0">
                <a:solidFill>
                  <a:schemeClr val="bg1"/>
                </a:solidFill>
              </a:rPr>
              <a:t>allweddol</a:t>
            </a: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en-US" dirty="0" err="1" smtClean="0">
                <a:solidFill>
                  <a:schemeClr val="bg1"/>
                </a:solidFill>
              </a:rPr>
              <a:t>Gwaith</a:t>
            </a: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en-US" dirty="0" err="1" smtClean="0">
                <a:solidFill>
                  <a:schemeClr val="bg1"/>
                </a:solidFill>
              </a:rPr>
              <a:t>Ieuenctid</a:t>
            </a: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en-US" dirty="0" err="1" smtClean="0">
                <a:solidFill>
                  <a:schemeClr val="bg1"/>
                </a:solidFill>
              </a:rPr>
              <a:t>Byd-eang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US" sz="5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8143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What is Global Youth Work? </a:t>
            </a:r>
          </a:p>
          <a:p>
            <a:endParaRPr lang="en-US" dirty="0"/>
          </a:p>
          <a:p>
            <a:endParaRPr lang="en-US" dirty="0" smtClean="0"/>
          </a:p>
          <a:p>
            <a:r>
              <a:rPr lang="en-US" dirty="0" smtClean="0"/>
              <a:t>What do we mean by “Globalisation”?  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15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US" dirty="0"/>
              <a:t>Three groups consider the impact of the following in relation to </a:t>
            </a:r>
            <a:endParaRPr lang="en-US" dirty="0" smtClean="0"/>
          </a:p>
          <a:p>
            <a:pPr lvl="2"/>
            <a:r>
              <a:rPr lang="en-US" dirty="0" smtClean="0"/>
              <a:t>economically</a:t>
            </a:r>
            <a:r>
              <a:rPr lang="en-US" dirty="0"/>
              <a:t>, politically, culturally, technologically and </a:t>
            </a:r>
            <a:r>
              <a:rPr lang="en-US" dirty="0" smtClean="0"/>
              <a:t>environmentally…</a:t>
            </a:r>
            <a:endParaRPr lang="en-US" dirty="0"/>
          </a:p>
          <a:p>
            <a:pPr lvl="1"/>
            <a:r>
              <a:rPr lang="en-US" dirty="0"/>
              <a:t>G1: </a:t>
            </a:r>
            <a:r>
              <a:rPr lang="en-US" dirty="0" smtClean="0"/>
              <a:t>Consider </a:t>
            </a:r>
            <a:r>
              <a:rPr lang="en-US" dirty="0"/>
              <a:t>the impact of  Apple on the world </a:t>
            </a:r>
            <a:endParaRPr lang="en-US" dirty="0" smtClean="0"/>
          </a:p>
          <a:p>
            <a:pPr lvl="1"/>
            <a:r>
              <a:rPr lang="en-US" dirty="0" smtClean="0"/>
              <a:t>G2:   Consider the Impact of American / or British  music (choose an genre on the world)</a:t>
            </a:r>
          </a:p>
          <a:p>
            <a:pPr lvl="1"/>
            <a:r>
              <a:rPr lang="en-US" dirty="0" smtClean="0"/>
              <a:t>G3: Consider the impact of Starbucks </a:t>
            </a:r>
            <a:endParaRPr lang="en-US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05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“Globalisation refers to the world coming together due to closer economic, cultural, environmental, political and technological interactions resulting in global interdependence</a:t>
            </a:r>
            <a:r>
              <a:rPr lang="en-US" dirty="0" smtClean="0"/>
              <a:t>”. </a:t>
            </a:r>
            <a:endParaRPr lang="en-US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74382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What’s the difference between Tanzania and Goldman Sachs? 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Globalisastion Who has the power? </a:t>
            </a:r>
          </a:p>
        </p:txBody>
      </p:sp>
    </p:spTree>
    <p:extLst>
      <p:ext uri="{BB962C8B-B14F-4D97-AF65-F5344CB8AC3E}">
        <p14:creationId xmlns:p14="http://schemas.microsoft.com/office/powerpoint/2010/main" val="9892009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What’s the difference between Tanzania and Goldman Sachs? </a:t>
            </a:r>
            <a:r>
              <a:rPr lang="en-US" dirty="0" smtClean="0"/>
              <a:t>One is an African country that makes $2.2 billion a year and shares it among </a:t>
            </a:r>
            <a:r>
              <a:rPr lang="en-US" b="1" dirty="0" smtClean="0"/>
              <a:t>25 million </a:t>
            </a:r>
            <a:r>
              <a:rPr lang="en-US" dirty="0" smtClean="0"/>
              <a:t>people. The other is an investment bank that makes $2.6 billion and shares most of it between </a:t>
            </a:r>
            <a:r>
              <a:rPr lang="en-US" b="1" u="sng" dirty="0" smtClean="0"/>
              <a:t>161 people.</a:t>
            </a:r>
          </a:p>
          <a:p>
            <a:endParaRPr lang="en-US" dirty="0"/>
          </a:p>
          <a:p>
            <a:r>
              <a:rPr lang="en-US" dirty="0" smtClean="0"/>
              <a:t>(George in </a:t>
            </a:r>
            <a:r>
              <a:rPr lang="en-US" dirty="0" err="1" smtClean="0"/>
              <a:t>Pilger</a:t>
            </a:r>
            <a:r>
              <a:rPr lang="en-US" dirty="0" smtClean="0"/>
              <a:t>, 2001).</a:t>
            </a:r>
            <a:endParaRPr lang="en-US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Globalisastion Who has the power?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96173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 number of Transnational Corporations (TNC) have bigger budgets than some nation states and correspondingly considerable power to make decisions. 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Power from people to the TNC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13219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3"/>
          <p:cNvSpPr/>
          <p:nvPr/>
        </p:nvSpPr>
        <p:spPr>
          <a:xfrm>
            <a:off x="1030941" y="2675467"/>
            <a:ext cx="506246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Globalisation pros and cons </a:t>
            </a:r>
          </a:p>
          <a:p>
            <a:endParaRPr lang="en-US" dirty="0"/>
          </a:p>
          <a:p>
            <a:r>
              <a:rPr lang="en-US" dirty="0" smtClean="0"/>
              <a:t>https</a:t>
            </a:r>
            <a:r>
              <a:rPr lang="en-US" dirty="0"/>
              <a:t>://</a:t>
            </a:r>
            <a:r>
              <a:rPr lang="en-US" dirty="0" err="1"/>
              <a:t>youtu.be</a:t>
            </a:r>
            <a:r>
              <a:rPr lang="en-US" dirty="0"/>
              <a:t>/SyJ23a7_fvQ</a:t>
            </a:r>
          </a:p>
        </p:txBody>
      </p:sp>
    </p:spTree>
    <p:extLst>
      <p:ext uri="{BB962C8B-B14F-4D97-AF65-F5344CB8AC3E}">
        <p14:creationId xmlns:p14="http://schemas.microsoft.com/office/powerpoint/2010/main" val="4510139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39153" y="1470936"/>
            <a:ext cx="5836023" cy="4655228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Globalisastion : Global Youth Work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5839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 smtClean="0"/>
              <a:t>Globaphiles</a:t>
            </a:r>
            <a:r>
              <a:rPr lang="en-US" dirty="0" smtClean="0"/>
              <a:t> vs. </a:t>
            </a:r>
            <a:r>
              <a:rPr lang="en-US" dirty="0" err="1"/>
              <a:t>G</a:t>
            </a:r>
            <a:r>
              <a:rPr lang="en-US" dirty="0" err="1" smtClean="0"/>
              <a:t>lobapobes</a:t>
            </a:r>
            <a:endParaRPr lang="en-US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What are you????/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93144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4047" y="338328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en-GB" sz="4000" dirty="0" smtClean="0"/>
              <a:t>10 key principles of |Global Youth Work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4000" dirty="0" smtClean="0"/>
              <a:t>10 </a:t>
            </a:r>
            <a:r>
              <a:rPr lang="en-GB" sz="4000" dirty="0" err="1" smtClean="0"/>
              <a:t>egwyddor</a:t>
            </a:r>
            <a:r>
              <a:rPr lang="en-GB" sz="4000" dirty="0" smtClean="0"/>
              <a:t> </a:t>
            </a:r>
            <a:r>
              <a:rPr lang="en-GB" sz="4000" dirty="0" err="1" smtClean="0"/>
              <a:t>allweddol</a:t>
            </a:r>
            <a:r>
              <a:rPr lang="en-GB" sz="4000" dirty="0" smtClean="0"/>
              <a:t> </a:t>
            </a:r>
            <a:r>
              <a:rPr lang="en-GB" sz="4000" dirty="0" err="1" smtClean="0"/>
              <a:t>Gwaith</a:t>
            </a:r>
            <a:r>
              <a:rPr lang="en-GB" sz="4000" dirty="0" smtClean="0"/>
              <a:t> </a:t>
            </a:r>
            <a:r>
              <a:rPr lang="en-GB" sz="4000" dirty="0" err="1" smtClean="0"/>
              <a:t>Ieuenctid</a:t>
            </a:r>
            <a:r>
              <a:rPr lang="en-GB" sz="4000" dirty="0" smtClean="0"/>
              <a:t> </a:t>
            </a:r>
            <a:r>
              <a:rPr lang="en-GB" sz="4000" dirty="0" err="1" smtClean="0"/>
              <a:t>Byd-eang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4" y="1981200"/>
            <a:ext cx="7454333" cy="4876800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3600" b="1" dirty="0"/>
              <a:t>1 </a:t>
            </a:r>
            <a:r>
              <a:rPr lang="en-GB" sz="5500" b="1" dirty="0"/>
              <a:t>Starts from young people’s experiences and encourages their personal, social and political development.</a:t>
            </a:r>
            <a:endParaRPr lang="en-GB" sz="5500" dirty="0"/>
          </a:p>
          <a:p>
            <a:endParaRPr lang="en-GB" sz="5500" dirty="0"/>
          </a:p>
          <a:p>
            <a:pPr marL="0" indent="0">
              <a:buNone/>
            </a:pPr>
            <a:r>
              <a:rPr lang="en-GB" sz="5500" b="1" dirty="0"/>
              <a:t>2 Works to informal education principles and offers opportunities that are educational, participative, empowering and designed to promote equality of opportunity.</a:t>
            </a:r>
            <a:endParaRPr lang="en-GB" sz="5500" dirty="0"/>
          </a:p>
          <a:p>
            <a:endParaRPr lang="en-GB" sz="5500" dirty="0"/>
          </a:p>
          <a:p>
            <a:pPr marL="0" indent="0">
              <a:buNone/>
            </a:pPr>
            <a:r>
              <a:rPr lang="en-GB" sz="5500" b="1" dirty="0"/>
              <a:t>3 Is based on an agenda that has been negotiated with young people.</a:t>
            </a:r>
            <a:endParaRPr lang="en-GB" sz="5500" dirty="0"/>
          </a:p>
          <a:p>
            <a:pPr marL="0" indent="0">
              <a:buNone/>
            </a:pPr>
            <a:endParaRPr lang="en-GB" sz="5500" dirty="0"/>
          </a:p>
          <a:p>
            <a:pPr marL="0" indent="0">
              <a:buNone/>
            </a:pPr>
            <a:r>
              <a:rPr lang="en-GB" sz="5500" b="1" dirty="0"/>
              <a:t>4 Engages young people in critical analysis of local and global influences on their own lives and communities.</a:t>
            </a:r>
            <a:endParaRPr lang="en-GB" sz="5500" dirty="0"/>
          </a:p>
          <a:p>
            <a:endParaRPr lang="en-GB" sz="5500" dirty="0"/>
          </a:p>
          <a:p>
            <a:pPr marL="0" indent="0">
              <a:buNone/>
            </a:pPr>
            <a:r>
              <a:rPr lang="en-GB" sz="5500" b="1" dirty="0"/>
              <a:t>5 Encourages an understanding of the world based on the historical process of globalisation.</a:t>
            </a:r>
            <a:endParaRPr lang="en-GB" sz="5500" dirty="0"/>
          </a:p>
          <a:p>
            <a:endParaRPr lang="en-GB" sz="55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28375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6 Recognises that the relationships between, and within, the North and South are characterised by inequalities caused by globalisation.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7 Promotes the values of justice and equity in personal, local and global relationships.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8 Encourages an understanding of, and appreciation for, diversity, locally and globally.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9 Sees the people and organisations of both the North and South as equal partners for change in a shared and interdependent world.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 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10 Encourages action that builds alliances to bring about change.</a:t>
            </a:r>
            <a:endParaRPr lang="en-GB" dirty="0"/>
          </a:p>
          <a:p>
            <a:endParaRPr lang="en-US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10 key principles of |Global Youth Work</a:t>
            </a:r>
            <a:br>
              <a:rPr lang="en-GB" dirty="0"/>
            </a:br>
            <a:r>
              <a:rPr lang="en-GB" dirty="0"/>
              <a:t>10 </a:t>
            </a:r>
            <a:r>
              <a:rPr lang="en-GB" dirty="0" err="1"/>
              <a:t>egwyddor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Ieuenctid</a:t>
            </a:r>
            <a:r>
              <a:rPr lang="en-GB" dirty="0"/>
              <a:t> </a:t>
            </a:r>
            <a:r>
              <a:rPr lang="en-GB" dirty="0" err="1"/>
              <a:t>Byd-eang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59526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cy-GB" b="1" dirty="0"/>
              <a:t>1 Mae’n dechrau o brofiadau pobl ifanc ac yn annog eu datblygiad personol, cymdeithasol a gwleidyddol.</a:t>
            </a:r>
            <a:endParaRPr lang="en-GB" dirty="0"/>
          </a:p>
          <a:p>
            <a:pPr marL="0" indent="0">
              <a:buNone/>
            </a:pPr>
            <a:r>
              <a:rPr lang="cy-GB" b="1" dirty="0"/>
              <a:t> </a:t>
            </a:r>
            <a:endParaRPr lang="en-GB" dirty="0"/>
          </a:p>
          <a:p>
            <a:pPr marL="0" indent="0">
              <a:buNone/>
            </a:pPr>
            <a:r>
              <a:rPr lang="cy-GB" b="1" dirty="0"/>
              <a:t>2 Mae’n gweithio’n ôl egwyddorion addysg anffurfiol ac yn cynnig cyfleoedd sy’n addysgol, yn gyfranogol, yn rymusol ac wedi’u cynllunio i hyrwyddo cyfle cyfartal.</a:t>
            </a:r>
            <a:endParaRPr lang="en-GB" dirty="0"/>
          </a:p>
          <a:p>
            <a:pPr marL="0" indent="0">
              <a:buNone/>
            </a:pPr>
            <a:r>
              <a:rPr lang="cy-GB" b="1" dirty="0"/>
              <a:t> </a:t>
            </a:r>
            <a:endParaRPr lang="en-GB" dirty="0"/>
          </a:p>
          <a:p>
            <a:pPr marL="0" indent="0">
              <a:buNone/>
            </a:pPr>
            <a:r>
              <a:rPr lang="cy-GB" b="1" dirty="0"/>
              <a:t>3 Mae wedi’i seilio ar agenda a gyd-drafodwyd gyda phobl ifanc.</a:t>
            </a:r>
            <a:endParaRPr lang="en-GB" dirty="0"/>
          </a:p>
          <a:p>
            <a:pPr marL="0" indent="0">
              <a:buNone/>
            </a:pPr>
            <a:r>
              <a:rPr lang="cy-GB" b="1" dirty="0"/>
              <a:t> </a:t>
            </a:r>
            <a:endParaRPr lang="en-GB" dirty="0"/>
          </a:p>
          <a:p>
            <a:pPr marL="0" indent="0">
              <a:buNone/>
            </a:pPr>
            <a:r>
              <a:rPr lang="cy-GB" b="1" dirty="0"/>
              <a:t>4 Mae’n denu pobl ifanc i ddadansoddi dylanwadau lleol a byd-eang ar eu bywydau a’u cymunedau eu hunain yn feirniadol.</a:t>
            </a:r>
            <a:endParaRPr lang="en-GB" dirty="0"/>
          </a:p>
          <a:p>
            <a:pPr marL="0" indent="0">
              <a:buNone/>
            </a:pPr>
            <a:r>
              <a:rPr lang="cy-GB" b="1" dirty="0"/>
              <a:t> </a:t>
            </a:r>
            <a:endParaRPr lang="en-GB" dirty="0"/>
          </a:p>
          <a:p>
            <a:pPr marL="0" indent="0">
              <a:buNone/>
            </a:pPr>
            <a:r>
              <a:rPr lang="cy-GB" b="1" dirty="0"/>
              <a:t>5 Mae’n annog dealltwriaeth o’r byd yn seiliedig ar broses hanesyddol globaleiddio.</a:t>
            </a:r>
            <a:endParaRPr lang="en-GB" dirty="0"/>
          </a:p>
          <a:p>
            <a:pPr marL="0" indent="0">
              <a:buNone/>
            </a:pPr>
            <a:r>
              <a:rPr lang="cy-GB" b="1" dirty="0"/>
              <a:t> </a:t>
            </a:r>
            <a:endParaRPr lang="en-GB" dirty="0"/>
          </a:p>
          <a:p>
            <a:pPr marL="0" indent="0">
              <a:buNone/>
            </a:pPr>
            <a:r>
              <a:rPr lang="cy-GB" b="1" dirty="0"/>
              <a:t>6 Mae’n cydnabod bod anghydraddoldebau a achosir gan globaleiddio’n nodweddu’r perthnasau rhwng ac o fewn y Gogledd a’r De.</a:t>
            </a:r>
            <a:endParaRPr lang="en-GB" dirty="0"/>
          </a:p>
          <a:p>
            <a:pPr marL="0" indent="0">
              <a:buNone/>
            </a:pPr>
            <a:r>
              <a:rPr lang="cy-GB" b="1" dirty="0"/>
              <a:t> </a:t>
            </a:r>
            <a:endParaRPr lang="en-GB" dirty="0"/>
          </a:p>
          <a:p>
            <a:pPr marL="0" indent="0">
              <a:buNone/>
            </a:pPr>
            <a:r>
              <a:rPr lang="cy-GB" b="1" dirty="0"/>
              <a:t>7 Mae’n hyrwyddo gwerthoedd cyfiawnder a thegwch mewn perthnasau personol, lleol a byd-eang.</a:t>
            </a:r>
            <a:endParaRPr lang="en-GB" dirty="0"/>
          </a:p>
          <a:p>
            <a:pPr marL="0" indent="0">
              <a:buNone/>
            </a:pPr>
            <a:r>
              <a:rPr lang="cy-GB" b="1" dirty="0"/>
              <a:t> </a:t>
            </a:r>
            <a:endParaRPr lang="en-GB" dirty="0"/>
          </a:p>
          <a:p>
            <a:pPr marL="0" indent="0">
              <a:buNone/>
            </a:pPr>
            <a:r>
              <a:rPr lang="cy-GB" b="1" dirty="0"/>
              <a:t>8 Mae’n annog dealltwriaeth o amrywiaeth, yn lleol ac yn fyd-eang, yn ogystal â gwerthfawrogiad ohoni.</a:t>
            </a:r>
            <a:endParaRPr lang="en-GB" dirty="0"/>
          </a:p>
          <a:p>
            <a:pPr marL="0" indent="0">
              <a:buNone/>
            </a:pPr>
            <a:r>
              <a:rPr lang="cy-GB" b="1" dirty="0"/>
              <a:t> </a:t>
            </a:r>
            <a:endParaRPr lang="en-GB" dirty="0"/>
          </a:p>
          <a:p>
            <a:pPr marL="0" indent="0">
              <a:buNone/>
            </a:pPr>
            <a:r>
              <a:rPr lang="cy-GB" b="1" dirty="0"/>
              <a:t>9 Mae’n ystyried bod pobl a sefydliadau’r Gogledd a'r De yn bartneriaid cyfartal er newid mewn byd a rennir ac sy’n gyd-ddibynnol.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cy-GB" b="1" dirty="0"/>
              <a:t>10 Mae’n annog gweithredu sy’n meithrin cynghreiriau er mwyn ennyn newid.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57102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Group Activity</a:t>
            </a:r>
            <a:br>
              <a:rPr lang="en-GB" dirty="0" smtClean="0"/>
            </a:br>
            <a:r>
              <a:rPr lang="en-GB" dirty="0" err="1" smtClean="0"/>
              <a:t>Gweithgaredd</a:t>
            </a:r>
            <a:r>
              <a:rPr lang="en-GB" dirty="0" smtClean="0"/>
              <a:t> </a:t>
            </a:r>
            <a:r>
              <a:rPr lang="en-GB" dirty="0" err="1" smtClean="0"/>
              <a:t>Gr</a:t>
            </a:r>
            <a:r>
              <a:rPr lang="en-GB" dirty="0" err="1" smtClean="0">
                <a:latin typeface="Arial"/>
                <a:cs typeface="Arial"/>
              </a:rPr>
              <a:t>ŵp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Evaluate and reflect on the ten key principles of Global Youth Work in relation to the Youth Work in Wales: Principles and Purposes.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 </a:t>
            </a:r>
            <a:r>
              <a:rPr lang="en-GB" dirty="0" err="1" smtClean="0"/>
              <a:t>Arfarnwch</a:t>
            </a:r>
            <a:r>
              <a:rPr lang="en-GB" dirty="0" smtClean="0"/>
              <a:t> a </a:t>
            </a:r>
            <a:r>
              <a:rPr lang="en-GB" dirty="0" err="1" smtClean="0"/>
              <a:t>adfyrio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deg</a:t>
            </a:r>
            <a:r>
              <a:rPr lang="en-GB" dirty="0" smtClean="0"/>
              <a:t> </a:t>
            </a:r>
            <a:r>
              <a:rPr lang="en-GB" dirty="0" err="1" smtClean="0"/>
              <a:t>egwyddor</a:t>
            </a:r>
            <a:r>
              <a:rPr lang="en-GB" dirty="0" smtClean="0"/>
              <a:t> </a:t>
            </a:r>
            <a:r>
              <a:rPr lang="en-GB" dirty="0" err="1" smtClean="0"/>
              <a:t>allweddol</a:t>
            </a:r>
            <a:r>
              <a:rPr lang="en-GB" dirty="0" smtClean="0"/>
              <a:t> </a:t>
            </a:r>
            <a:r>
              <a:rPr lang="en-GB" dirty="0" err="1" smtClean="0"/>
              <a:t>Gwaith</a:t>
            </a:r>
            <a:r>
              <a:rPr lang="en-GB" dirty="0" smtClean="0"/>
              <a:t> </a:t>
            </a:r>
            <a:r>
              <a:rPr lang="en-GB" dirty="0" err="1" smtClean="0"/>
              <a:t>Ieuenctid</a:t>
            </a:r>
            <a:r>
              <a:rPr lang="en-GB" dirty="0" smtClean="0"/>
              <a:t> </a:t>
            </a:r>
            <a:r>
              <a:rPr lang="en-GB" dirty="0" err="1" smtClean="0"/>
              <a:t>Byd-eang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perthynas</a:t>
            </a:r>
            <a:r>
              <a:rPr lang="en-GB" dirty="0" smtClean="0"/>
              <a:t> </a:t>
            </a:r>
            <a:r>
              <a:rPr lang="en-GB" dirty="0" smtClean="0">
                <a:latin typeface="Candara"/>
              </a:rPr>
              <a:t>â </a:t>
            </a:r>
            <a:r>
              <a:rPr lang="en-GB" dirty="0" err="1" smtClean="0">
                <a:latin typeface="Candara"/>
              </a:rPr>
              <a:t>Gwaith</a:t>
            </a:r>
            <a:r>
              <a:rPr lang="en-GB" dirty="0" smtClean="0">
                <a:latin typeface="Candara"/>
              </a:rPr>
              <a:t> </a:t>
            </a:r>
            <a:r>
              <a:rPr lang="en-GB" dirty="0" err="1" smtClean="0">
                <a:latin typeface="Candara"/>
              </a:rPr>
              <a:t>Ieuenctid</a:t>
            </a:r>
            <a:r>
              <a:rPr lang="en-GB" dirty="0" smtClean="0">
                <a:latin typeface="Candara"/>
              </a:rPr>
              <a:t> </a:t>
            </a:r>
            <a:r>
              <a:rPr lang="en-GB" dirty="0" err="1" smtClean="0">
                <a:latin typeface="Candara"/>
              </a:rPr>
              <a:t>yng</a:t>
            </a:r>
            <a:r>
              <a:rPr lang="en-GB" dirty="0" smtClean="0">
                <a:latin typeface="Candara"/>
              </a:rPr>
              <a:t> </a:t>
            </a:r>
            <a:r>
              <a:rPr lang="en-GB" dirty="0" err="1" smtClean="0">
                <a:latin typeface="Candara"/>
              </a:rPr>
              <a:t>Nghymru</a:t>
            </a:r>
            <a:r>
              <a:rPr lang="en-GB" dirty="0" smtClean="0">
                <a:latin typeface="Candara"/>
              </a:rPr>
              <a:t>: </a:t>
            </a:r>
            <a:r>
              <a:rPr lang="en-GB" dirty="0" err="1" smtClean="0">
                <a:latin typeface="Candara"/>
              </a:rPr>
              <a:t>Egwyddorion</a:t>
            </a:r>
            <a:r>
              <a:rPr lang="en-GB" dirty="0" smtClean="0">
                <a:latin typeface="Candara"/>
              </a:rPr>
              <a:t> a </a:t>
            </a:r>
            <a:r>
              <a:rPr lang="en-GB" dirty="0" err="1" smtClean="0">
                <a:latin typeface="Candara"/>
              </a:rPr>
              <a:t>Dibenion</a:t>
            </a:r>
            <a:r>
              <a:rPr lang="en-GB" dirty="0" smtClean="0">
                <a:latin typeface="Candara"/>
              </a:rPr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66154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3800" dirty="0" smtClean="0"/>
              <a:t/>
            </a:r>
            <a:br>
              <a:rPr lang="en-GB" altLang="en-US" sz="3800" dirty="0" smtClean="0"/>
            </a:br>
            <a:r>
              <a:rPr lang="en-GB" altLang="en-US" sz="3800" dirty="0" smtClean="0"/>
              <a:t>ESDGC </a:t>
            </a:r>
            <a:r>
              <a:rPr lang="en-GB" altLang="en-US" sz="3800" dirty="0"/>
              <a:t>in the Fabric of Youth Work</a:t>
            </a:r>
            <a:br>
              <a:rPr lang="en-GB" altLang="en-US" sz="3800" dirty="0"/>
            </a:br>
            <a:r>
              <a:rPr lang="en-GB" altLang="en-US" sz="3800" dirty="0"/>
              <a:t>ADCDF </a:t>
            </a:r>
            <a:r>
              <a:rPr lang="en-GB" altLang="en-US" sz="3800" dirty="0" err="1"/>
              <a:t>yn</a:t>
            </a:r>
            <a:r>
              <a:rPr lang="en-GB" altLang="en-US" sz="3800" dirty="0"/>
              <a:t> </a:t>
            </a:r>
            <a:r>
              <a:rPr lang="en-GB" altLang="en-US" sz="3800" dirty="0" err="1"/>
              <a:t>rhan</a:t>
            </a:r>
            <a:r>
              <a:rPr lang="en-GB" altLang="en-US" sz="3800" dirty="0"/>
              <a:t> </a:t>
            </a:r>
            <a:r>
              <a:rPr lang="en-GB" altLang="en-US" sz="3800" dirty="0" err="1"/>
              <a:t>annatod</a:t>
            </a:r>
            <a:r>
              <a:rPr lang="en-GB" altLang="en-US" sz="3800" dirty="0"/>
              <a:t> o </a:t>
            </a:r>
            <a:r>
              <a:rPr lang="en-GB" altLang="en-US" sz="3800" dirty="0" err="1"/>
              <a:t>Waith</a:t>
            </a:r>
            <a:r>
              <a:rPr lang="en-GB" altLang="en-US" sz="3800" dirty="0"/>
              <a:t> </a:t>
            </a:r>
            <a:r>
              <a:rPr lang="en-GB" altLang="en-US" sz="3800" dirty="0" err="1"/>
              <a:t>Ieuenctid</a:t>
            </a:r>
            <a:endParaRPr lang="en-GB" sz="38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altLang="en-US" dirty="0"/>
              <a:t>ESDGC encourages critical thinking about the world, and recognises that processes of globalisation mean that our daily lives are connected with others, in many and complex ways.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altLang="en-US" dirty="0"/>
              <a:t>Mae ADCDF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annog</a:t>
            </a:r>
            <a:r>
              <a:rPr lang="en-GB" altLang="en-US" dirty="0"/>
              <a:t> </a:t>
            </a:r>
            <a:r>
              <a:rPr lang="en-GB" altLang="en-US" dirty="0" err="1"/>
              <a:t>pobl</a:t>
            </a:r>
            <a:r>
              <a:rPr lang="en-GB" altLang="en-US" dirty="0"/>
              <a:t> </a:t>
            </a:r>
            <a:r>
              <a:rPr lang="en-GB" altLang="en-US" dirty="0" err="1"/>
              <a:t>ifanc</a:t>
            </a:r>
            <a:r>
              <a:rPr lang="en-GB" altLang="en-US" dirty="0"/>
              <a:t> </a:t>
            </a:r>
            <a:r>
              <a:rPr lang="en-GB" altLang="en-US" dirty="0" err="1"/>
              <a:t>i</a:t>
            </a:r>
            <a:r>
              <a:rPr lang="en-GB" altLang="en-US" dirty="0"/>
              <a:t> </a:t>
            </a:r>
            <a:r>
              <a:rPr lang="en-GB" altLang="en-US" dirty="0" err="1"/>
              <a:t>feddwl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feirniadol</a:t>
            </a:r>
            <a:r>
              <a:rPr lang="en-GB" altLang="en-US" dirty="0"/>
              <a:t> am y </a:t>
            </a:r>
            <a:r>
              <a:rPr lang="en-GB" altLang="en-US" dirty="0" err="1"/>
              <a:t>byd</a:t>
            </a:r>
            <a:r>
              <a:rPr lang="en-GB" altLang="en-US" dirty="0"/>
              <a:t>, ac </a:t>
            </a:r>
            <a:r>
              <a:rPr lang="en-GB" altLang="en-US" dirty="0" err="1"/>
              <a:t>mae’n</a:t>
            </a:r>
            <a:r>
              <a:rPr lang="en-GB" altLang="en-US" dirty="0"/>
              <a:t> </a:t>
            </a:r>
            <a:r>
              <a:rPr lang="en-GB" altLang="en-US" dirty="0" err="1"/>
              <a:t>cydnabod</a:t>
            </a:r>
            <a:r>
              <a:rPr lang="en-GB" altLang="en-US" dirty="0"/>
              <a:t> bod </a:t>
            </a:r>
            <a:r>
              <a:rPr lang="en-GB" altLang="en-US" dirty="0" err="1"/>
              <a:t>ein</a:t>
            </a:r>
            <a:r>
              <a:rPr lang="en-GB" altLang="en-US" dirty="0"/>
              <a:t> </a:t>
            </a:r>
            <a:r>
              <a:rPr lang="en-GB" altLang="en-US" dirty="0" err="1"/>
              <a:t>bywydau</a:t>
            </a:r>
            <a:r>
              <a:rPr lang="en-GB" altLang="en-US" dirty="0"/>
              <a:t> </a:t>
            </a:r>
            <a:r>
              <a:rPr lang="en-GB" altLang="en-US" dirty="0" err="1"/>
              <a:t>beunyddiol</a:t>
            </a:r>
            <a:r>
              <a:rPr lang="en-GB" altLang="en-US" dirty="0"/>
              <a:t>, </a:t>
            </a:r>
            <a:r>
              <a:rPr lang="en-GB" altLang="en-US" dirty="0" err="1"/>
              <a:t>oherwydd</a:t>
            </a:r>
            <a:r>
              <a:rPr lang="en-GB" altLang="en-US" dirty="0"/>
              <a:t> </a:t>
            </a:r>
            <a:r>
              <a:rPr lang="en-GB" altLang="en-US" dirty="0" err="1"/>
              <a:t>globaleiddio</a:t>
            </a:r>
            <a:r>
              <a:rPr lang="en-GB" altLang="en-US" dirty="0"/>
              <a:t>,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gysylltiedig</a:t>
            </a:r>
            <a:r>
              <a:rPr lang="en-GB" altLang="en-US" dirty="0"/>
              <a:t> â </a:t>
            </a:r>
            <a:r>
              <a:rPr lang="en-GB" altLang="en-US" dirty="0" err="1"/>
              <a:t>bywydau</a:t>
            </a:r>
            <a:r>
              <a:rPr lang="en-GB" altLang="en-US" dirty="0"/>
              <a:t> </a:t>
            </a:r>
            <a:r>
              <a:rPr lang="en-GB" altLang="en-US" dirty="0" err="1"/>
              <a:t>pobl</a:t>
            </a:r>
            <a:r>
              <a:rPr lang="en-GB" altLang="en-US" dirty="0"/>
              <a:t> </a:t>
            </a:r>
            <a:r>
              <a:rPr lang="en-GB" altLang="en-US" dirty="0" err="1"/>
              <a:t>eraill</a:t>
            </a:r>
            <a:r>
              <a:rPr lang="en-GB" altLang="en-US" dirty="0"/>
              <a:t> </a:t>
            </a:r>
            <a:r>
              <a:rPr lang="en-GB" altLang="en-US" dirty="0" err="1"/>
              <a:t>mewn</a:t>
            </a:r>
            <a:r>
              <a:rPr lang="en-GB" altLang="en-US" dirty="0"/>
              <a:t> </a:t>
            </a:r>
            <a:r>
              <a:rPr lang="en-GB" altLang="en-US" dirty="0" err="1"/>
              <a:t>ffyrdd</a:t>
            </a:r>
            <a:r>
              <a:rPr lang="en-GB" altLang="en-US" dirty="0"/>
              <a:t> </a:t>
            </a:r>
            <a:r>
              <a:rPr lang="en-GB" altLang="en-US" dirty="0" err="1"/>
              <a:t>niferus</a:t>
            </a:r>
            <a:r>
              <a:rPr lang="en-GB" altLang="en-US" dirty="0"/>
              <a:t> a </a:t>
            </a:r>
            <a:r>
              <a:rPr lang="en-GB" altLang="en-US" dirty="0" err="1"/>
              <a:t>chymhleth</a:t>
            </a:r>
            <a:r>
              <a:rPr lang="en-GB" altLang="en-US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2220104" y="6237123"/>
            <a:ext cx="4557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(Welsh </a:t>
            </a:r>
            <a:r>
              <a:rPr lang="en-US" dirty="0"/>
              <a:t>Assembly </a:t>
            </a:r>
            <a:r>
              <a:rPr lang="en-US" dirty="0" smtClean="0"/>
              <a:t>Government, 2007, p.7)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50150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ESDGC in youth work</a:t>
            </a:r>
            <a:br>
              <a:rPr lang="en-GB" dirty="0" smtClean="0"/>
            </a:br>
            <a:r>
              <a:rPr lang="en-GB" dirty="0" smtClean="0"/>
              <a:t>ADCDF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gwaith</a:t>
            </a:r>
            <a:r>
              <a:rPr lang="en-GB" dirty="0" smtClean="0"/>
              <a:t> </a:t>
            </a:r>
            <a:r>
              <a:rPr lang="en-GB" dirty="0" err="1" smtClean="0"/>
              <a:t>ieuencitd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r>
              <a:rPr lang="en-GB" sz="1200" dirty="0" smtClean="0"/>
              <a:t>Recognises </a:t>
            </a:r>
            <a:r>
              <a:rPr lang="en-GB" sz="1200" dirty="0"/>
              <a:t>the links between our own lives and those of </a:t>
            </a:r>
            <a:r>
              <a:rPr lang="en-GB" sz="1200" dirty="0" smtClean="0"/>
              <a:t>people throughout </a:t>
            </a:r>
            <a:r>
              <a:rPr lang="en-GB" sz="1200" dirty="0"/>
              <a:t>the world</a:t>
            </a:r>
          </a:p>
          <a:p>
            <a:r>
              <a:rPr lang="en-GB" sz="1200" dirty="0" smtClean="0"/>
              <a:t>Recognises </a:t>
            </a:r>
            <a:r>
              <a:rPr lang="en-GB" sz="1200" dirty="0"/>
              <a:t>histories, both our own and those of </a:t>
            </a:r>
            <a:r>
              <a:rPr lang="en-GB" sz="1200" dirty="0" smtClean="0"/>
              <a:t>others throughout </a:t>
            </a:r>
            <a:r>
              <a:rPr lang="en-GB" sz="1200" dirty="0"/>
              <a:t>the world</a:t>
            </a:r>
          </a:p>
          <a:p>
            <a:r>
              <a:rPr lang="en-GB" sz="1200" dirty="0" smtClean="0"/>
              <a:t>Seeks </a:t>
            </a:r>
            <a:r>
              <a:rPr lang="en-GB" sz="1200" dirty="0"/>
              <a:t>to include black and minority ethnic (BME) </a:t>
            </a:r>
            <a:r>
              <a:rPr lang="en-GB" sz="1200" dirty="0" smtClean="0"/>
              <a:t>perspectives locally </a:t>
            </a:r>
            <a:r>
              <a:rPr lang="en-GB" sz="1200" dirty="0"/>
              <a:t>and throughout the </a:t>
            </a:r>
            <a:r>
              <a:rPr lang="en-GB" sz="1200" dirty="0" smtClean="0"/>
              <a:t>world</a:t>
            </a:r>
          </a:p>
          <a:p>
            <a:r>
              <a:rPr lang="en-GB" sz="1200" dirty="0" smtClean="0"/>
              <a:t>Is </a:t>
            </a:r>
            <a:r>
              <a:rPr lang="en-GB" sz="1200" dirty="0"/>
              <a:t>concerned with needs and rights of both the </a:t>
            </a:r>
            <a:r>
              <a:rPr lang="en-GB" sz="1200" dirty="0" smtClean="0"/>
              <a:t>present and </a:t>
            </a:r>
            <a:r>
              <a:rPr lang="en-GB" sz="1200" dirty="0"/>
              <a:t>future generations</a:t>
            </a:r>
          </a:p>
          <a:p>
            <a:r>
              <a:rPr lang="en-GB" sz="1200" dirty="0" smtClean="0"/>
              <a:t>Addresses </a:t>
            </a:r>
            <a:r>
              <a:rPr lang="en-GB" sz="1200" dirty="0"/>
              <a:t>the relationship between power, </a:t>
            </a:r>
            <a:r>
              <a:rPr lang="en-GB" sz="1200" dirty="0" smtClean="0"/>
              <a:t>resources and </a:t>
            </a:r>
            <a:r>
              <a:rPr lang="en-GB" sz="1200" dirty="0"/>
              <a:t>human rights</a:t>
            </a:r>
          </a:p>
          <a:p>
            <a:r>
              <a:rPr lang="en-GB" sz="1200" dirty="0" smtClean="0"/>
              <a:t>Enables </a:t>
            </a:r>
            <a:r>
              <a:rPr lang="en-GB" sz="1200" dirty="0"/>
              <a:t>young people to understand the global forces </a:t>
            </a:r>
            <a:r>
              <a:rPr lang="en-GB" sz="1200" dirty="0" smtClean="0"/>
              <a:t>which shape </a:t>
            </a:r>
            <a:r>
              <a:rPr lang="en-GB" sz="1200" dirty="0"/>
              <a:t>their lives</a:t>
            </a:r>
          </a:p>
          <a:p>
            <a:r>
              <a:rPr lang="en-GB" sz="1200" dirty="0" smtClean="0"/>
              <a:t>Equips </a:t>
            </a:r>
            <a:r>
              <a:rPr lang="en-GB" sz="1200" dirty="0"/>
              <a:t>young people to participate in decision </a:t>
            </a:r>
            <a:r>
              <a:rPr lang="en-GB" sz="1200" dirty="0" smtClean="0"/>
              <a:t>making and </a:t>
            </a:r>
            <a:r>
              <a:rPr lang="en-GB" sz="1200" dirty="0"/>
              <a:t>take action for change</a:t>
            </a:r>
          </a:p>
          <a:p>
            <a:r>
              <a:rPr lang="en-GB" sz="1200" dirty="0" smtClean="0"/>
              <a:t>Enables </a:t>
            </a:r>
            <a:r>
              <a:rPr lang="en-GB" sz="1200" dirty="0"/>
              <a:t>young people to question, to think </a:t>
            </a:r>
            <a:r>
              <a:rPr lang="en-GB" sz="1200" dirty="0" smtClean="0"/>
              <a:t>critically, and </a:t>
            </a:r>
            <a:r>
              <a:rPr lang="en-GB" sz="1200" dirty="0"/>
              <a:t>to empathise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Autofit/>
          </a:bodyPr>
          <a:lstStyle/>
          <a:p>
            <a:r>
              <a:rPr lang="en-GB" sz="1200" dirty="0" err="1" smtClean="0"/>
              <a:t>Cydnabod</a:t>
            </a:r>
            <a:r>
              <a:rPr lang="en-GB" sz="1200" dirty="0" smtClean="0"/>
              <a:t> </a:t>
            </a:r>
            <a:r>
              <a:rPr lang="en-GB" sz="1200" dirty="0"/>
              <a:t>y </a:t>
            </a:r>
            <a:r>
              <a:rPr lang="en-GB" sz="1200" dirty="0" err="1"/>
              <a:t>cysylltiadau</a:t>
            </a:r>
            <a:r>
              <a:rPr lang="en-GB" sz="1200" dirty="0"/>
              <a:t> </a:t>
            </a:r>
            <a:r>
              <a:rPr lang="en-GB" sz="1200" dirty="0" err="1"/>
              <a:t>rhwng</a:t>
            </a:r>
            <a:r>
              <a:rPr lang="en-GB" sz="1200" dirty="0"/>
              <a:t> </a:t>
            </a:r>
            <a:r>
              <a:rPr lang="en-GB" sz="1200" dirty="0" err="1"/>
              <a:t>ein</a:t>
            </a:r>
            <a:r>
              <a:rPr lang="en-GB" sz="1200" dirty="0"/>
              <a:t> </a:t>
            </a:r>
            <a:r>
              <a:rPr lang="en-GB" sz="1200" dirty="0" err="1"/>
              <a:t>bywydau</a:t>
            </a:r>
            <a:r>
              <a:rPr lang="en-GB" sz="1200" dirty="0"/>
              <a:t> </a:t>
            </a:r>
            <a:r>
              <a:rPr lang="en-GB" sz="1200" dirty="0" err="1"/>
              <a:t>ni</a:t>
            </a:r>
            <a:r>
              <a:rPr lang="en-GB" sz="1200" dirty="0"/>
              <a:t> a </a:t>
            </a:r>
            <a:r>
              <a:rPr lang="en-GB" sz="1200" dirty="0" err="1" smtClean="0"/>
              <a:t>bywydau</a:t>
            </a:r>
            <a:r>
              <a:rPr lang="en-GB" sz="1200" dirty="0"/>
              <a:t> </a:t>
            </a:r>
            <a:r>
              <a:rPr lang="en-GB" sz="1200" dirty="0" err="1" smtClean="0"/>
              <a:t>pobl</a:t>
            </a:r>
            <a:r>
              <a:rPr lang="en-GB" sz="1200" dirty="0" smtClean="0"/>
              <a:t> </a:t>
            </a:r>
            <a:r>
              <a:rPr lang="en-GB" sz="1200" dirty="0" err="1"/>
              <a:t>eraill</a:t>
            </a:r>
            <a:r>
              <a:rPr lang="en-GB" sz="1200" dirty="0"/>
              <a:t> </a:t>
            </a:r>
            <a:r>
              <a:rPr lang="en-GB" sz="1200" dirty="0" err="1"/>
              <a:t>ledled</a:t>
            </a:r>
            <a:r>
              <a:rPr lang="en-GB" sz="1200" dirty="0"/>
              <a:t> y </a:t>
            </a:r>
            <a:r>
              <a:rPr lang="en-GB" sz="1200" dirty="0" err="1"/>
              <a:t>byd</a:t>
            </a:r>
            <a:endParaRPr lang="en-GB" sz="1200" dirty="0"/>
          </a:p>
          <a:p>
            <a:r>
              <a:rPr lang="en-GB" sz="1200" dirty="0" err="1" smtClean="0"/>
              <a:t>Cydnabod</a:t>
            </a:r>
            <a:r>
              <a:rPr lang="en-GB" sz="1200" dirty="0" smtClean="0"/>
              <a:t> </a:t>
            </a:r>
            <a:r>
              <a:rPr lang="en-GB" sz="1200" dirty="0" err="1"/>
              <a:t>ein</a:t>
            </a:r>
            <a:r>
              <a:rPr lang="en-GB" sz="1200" dirty="0"/>
              <a:t> </a:t>
            </a:r>
            <a:r>
              <a:rPr lang="en-GB" sz="1200" dirty="0" err="1"/>
              <a:t>hanes</a:t>
            </a:r>
            <a:r>
              <a:rPr lang="en-GB" sz="1200" dirty="0"/>
              <a:t> </a:t>
            </a:r>
            <a:r>
              <a:rPr lang="en-GB" sz="1200" dirty="0" err="1"/>
              <a:t>ni</a:t>
            </a:r>
            <a:r>
              <a:rPr lang="en-GB" sz="1200" dirty="0"/>
              <a:t>, a </a:t>
            </a:r>
            <a:r>
              <a:rPr lang="en-GB" sz="1200" dirty="0" err="1"/>
              <a:t>hanes</a:t>
            </a:r>
            <a:r>
              <a:rPr lang="en-GB" sz="1200" dirty="0"/>
              <a:t> </a:t>
            </a:r>
            <a:r>
              <a:rPr lang="en-GB" sz="1200" dirty="0" err="1"/>
              <a:t>pobloedd</a:t>
            </a:r>
            <a:r>
              <a:rPr lang="en-GB" sz="1200" dirty="0"/>
              <a:t> </a:t>
            </a:r>
            <a:r>
              <a:rPr lang="en-GB" sz="1200" dirty="0" err="1"/>
              <a:t>eraill</a:t>
            </a:r>
            <a:r>
              <a:rPr lang="en-GB" sz="1200" dirty="0"/>
              <a:t> </a:t>
            </a:r>
            <a:r>
              <a:rPr lang="en-GB" sz="1200" dirty="0" err="1"/>
              <a:t>ledled</a:t>
            </a:r>
            <a:r>
              <a:rPr lang="en-GB" sz="1200" dirty="0"/>
              <a:t> y </a:t>
            </a:r>
            <a:r>
              <a:rPr lang="en-GB" sz="1200" dirty="0" err="1"/>
              <a:t>byd</a:t>
            </a:r>
            <a:endParaRPr lang="en-GB" sz="1200" dirty="0"/>
          </a:p>
          <a:p>
            <a:r>
              <a:rPr lang="en-GB" sz="1200" dirty="0" err="1" smtClean="0"/>
              <a:t>Ceisio</a:t>
            </a:r>
            <a:r>
              <a:rPr lang="en-GB" sz="1200" dirty="0" smtClean="0"/>
              <a:t> </a:t>
            </a:r>
            <a:r>
              <a:rPr lang="en-GB" sz="1200" dirty="0" err="1"/>
              <a:t>cynnwys</a:t>
            </a:r>
            <a:r>
              <a:rPr lang="en-GB" sz="1200" dirty="0"/>
              <a:t> </a:t>
            </a:r>
            <a:r>
              <a:rPr lang="en-GB" sz="1200" dirty="0" err="1"/>
              <a:t>safbwyntiau</a:t>
            </a:r>
            <a:r>
              <a:rPr lang="en-GB" sz="1200" dirty="0"/>
              <a:t> </a:t>
            </a:r>
            <a:r>
              <a:rPr lang="en-GB" sz="1200" dirty="0" err="1"/>
              <a:t>pobl</a:t>
            </a:r>
            <a:r>
              <a:rPr lang="en-GB" sz="1200" dirty="0"/>
              <a:t> </a:t>
            </a:r>
            <a:r>
              <a:rPr lang="en-GB" sz="1200" dirty="0" err="1"/>
              <a:t>dduon</a:t>
            </a:r>
            <a:r>
              <a:rPr lang="en-GB" sz="1200" dirty="0"/>
              <a:t> a </a:t>
            </a:r>
            <a:r>
              <a:rPr lang="en-GB" sz="1200" dirty="0" err="1"/>
              <a:t>lleiafrifoedd</a:t>
            </a:r>
            <a:r>
              <a:rPr lang="en-GB" sz="1200" dirty="0"/>
              <a:t> </a:t>
            </a:r>
            <a:r>
              <a:rPr lang="en-GB" sz="1200" dirty="0" err="1" smtClean="0"/>
              <a:t>ethnigyn</a:t>
            </a:r>
            <a:r>
              <a:rPr lang="en-GB" sz="1200" dirty="0" smtClean="0"/>
              <a:t> </a:t>
            </a:r>
            <a:r>
              <a:rPr lang="en-GB" sz="1200" dirty="0" err="1"/>
              <a:t>lleol</a:t>
            </a:r>
            <a:r>
              <a:rPr lang="en-GB" sz="1200" dirty="0"/>
              <a:t> ac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 smtClean="0"/>
              <a:t>fyd-eang</a:t>
            </a:r>
            <a:endParaRPr lang="en-GB" sz="1200" dirty="0" smtClean="0"/>
          </a:p>
          <a:p>
            <a:r>
              <a:rPr lang="en-GB" sz="1200" dirty="0" err="1" smtClean="0"/>
              <a:t>Ymwneud</a:t>
            </a:r>
            <a:r>
              <a:rPr lang="en-GB" sz="1200" dirty="0" smtClean="0"/>
              <a:t> </a:t>
            </a:r>
            <a:r>
              <a:rPr lang="en-GB" sz="1200" dirty="0" err="1"/>
              <a:t>ag</a:t>
            </a:r>
            <a:r>
              <a:rPr lang="en-GB" sz="1200" dirty="0"/>
              <a:t> </a:t>
            </a:r>
            <a:r>
              <a:rPr lang="en-GB" sz="1200" dirty="0" err="1"/>
              <a:t>anghenion</a:t>
            </a:r>
            <a:r>
              <a:rPr lang="en-GB" sz="1200" dirty="0"/>
              <a:t> a </a:t>
            </a:r>
            <a:r>
              <a:rPr lang="en-GB" sz="1200" dirty="0" err="1"/>
              <a:t>hawliau</a:t>
            </a:r>
            <a:r>
              <a:rPr lang="en-GB" sz="1200" dirty="0"/>
              <a:t> </a:t>
            </a:r>
            <a:r>
              <a:rPr lang="en-GB" sz="1200" dirty="0" err="1"/>
              <a:t>cenedlaethau’r</a:t>
            </a:r>
            <a:r>
              <a:rPr lang="en-GB" sz="1200" dirty="0"/>
              <a:t> </a:t>
            </a:r>
            <a:r>
              <a:rPr lang="en-GB" sz="1200" dirty="0" err="1" smtClean="0"/>
              <a:t>presennol</a:t>
            </a:r>
            <a:r>
              <a:rPr lang="en-GB" sz="1200" dirty="0"/>
              <a:t> </a:t>
            </a:r>
            <a:r>
              <a:rPr lang="en-GB" sz="1200" dirty="0" err="1" smtClean="0"/>
              <a:t>a’r</a:t>
            </a:r>
            <a:r>
              <a:rPr lang="en-GB" sz="1200" dirty="0" smtClean="0"/>
              <a:t> </a:t>
            </a:r>
            <a:r>
              <a:rPr lang="en-GB" sz="1200" dirty="0" err="1"/>
              <a:t>dyfodol</a:t>
            </a:r>
            <a:endParaRPr lang="en-GB" sz="1200" dirty="0"/>
          </a:p>
          <a:p>
            <a:r>
              <a:rPr lang="en-GB" sz="1200" dirty="0" err="1" smtClean="0"/>
              <a:t>Mynd</a:t>
            </a:r>
            <a:r>
              <a:rPr lang="en-GB" sz="1200" dirty="0" smtClean="0"/>
              <a:t> </a:t>
            </a:r>
            <a:r>
              <a:rPr lang="en-GB" sz="1200" dirty="0" err="1"/>
              <a:t>i’r</a:t>
            </a:r>
            <a:r>
              <a:rPr lang="en-GB" sz="1200" dirty="0"/>
              <a:t> </a:t>
            </a:r>
            <a:r>
              <a:rPr lang="en-GB" sz="1200" dirty="0" err="1"/>
              <a:t>afael</a:t>
            </a:r>
            <a:r>
              <a:rPr lang="en-GB" sz="1200" dirty="0"/>
              <a:t> </a:t>
            </a:r>
            <a:r>
              <a:rPr lang="en-GB" sz="1200" dirty="0" err="1"/>
              <a:t>â’r</a:t>
            </a:r>
            <a:r>
              <a:rPr lang="en-GB" sz="1200" dirty="0"/>
              <a:t> </a:t>
            </a:r>
            <a:r>
              <a:rPr lang="en-GB" sz="1200" dirty="0" err="1"/>
              <a:t>berthynas</a:t>
            </a:r>
            <a:r>
              <a:rPr lang="en-GB" sz="1200" dirty="0"/>
              <a:t> </a:t>
            </a:r>
            <a:r>
              <a:rPr lang="en-GB" sz="1200" dirty="0" err="1"/>
              <a:t>rhwng</a:t>
            </a:r>
            <a:r>
              <a:rPr lang="en-GB" sz="1200" dirty="0"/>
              <a:t> </a:t>
            </a:r>
            <a:r>
              <a:rPr lang="en-GB" sz="1200" dirty="0" err="1"/>
              <a:t>grym</a:t>
            </a:r>
            <a:r>
              <a:rPr lang="en-GB" sz="1200" dirty="0"/>
              <a:t>, </a:t>
            </a:r>
            <a:r>
              <a:rPr lang="en-GB" sz="1200" dirty="0" err="1" smtClean="0"/>
              <a:t>adnoddau</a:t>
            </a:r>
            <a:r>
              <a:rPr lang="en-GB" sz="1200" dirty="0"/>
              <a:t> </a:t>
            </a:r>
            <a:r>
              <a:rPr lang="en-GB" sz="1200" dirty="0" smtClean="0"/>
              <a:t>a </a:t>
            </a:r>
            <a:r>
              <a:rPr lang="en-GB" sz="1200" dirty="0" err="1"/>
              <a:t>hawliau</a:t>
            </a:r>
            <a:r>
              <a:rPr lang="en-GB" sz="1200" dirty="0"/>
              <a:t> </a:t>
            </a:r>
            <a:r>
              <a:rPr lang="en-GB" sz="1200" dirty="0" err="1"/>
              <a:t>dynol</a:t>
            </a:r>
            <a:endParaRPr lang="en-GB" sz="1200" dirty="0"/>
          </a:p>
          <a:p>
            <a:r>
              <a:rPr lang="en-GB" sz="1200" dirty="0" err="1" smtClean="0"/>
              <a:t>Galluogi</a:t>
            </a:r>
            <a:r>
              <a:rPr lang="en-GB" sz="1200" dirty="0" smtClean="0"/>
              <a:t> </a:t>
            </a:r>
            <a:r>
              <a:rPr lang="en-GB" sz="1200" dirty="0" err="1"/>
              <a:t>pobl</a:t>
            </a:r>
            <a:r>
              <a:rPr lang="en-GB" sz="1200" dirty="0"/>
              <a:t> </a:t>
            </a:r>
            <a:r>
              <a:rPr lang="en-GB" sz="1200" dirty="0" err="1"/>
              <a:t>ifanc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ddeall</a:t>
            </a:r>
            <a:r>
              <a:rPr lang="en-GB" sz="1200" dirty="0"/>
              <a:t> y </a:t>
            </a:r>
            <a:r>
              <a:rPr lang="en-GB" sz="1200" dirty="0" err="1"/>
              <a:t>grymoedd</a:t>
            </a:r>
            <a:r>
              <a:rPr lang="en-GB" sz="1200" dirty="0"/>
              <a:t> </a:t>
            </a:r>
            <a:r>
              <a:rPr lang="en-GB" sz="1200" dirty="0" err="1"/>
              <a:t>byd-eang</a:t>
            </a:r>
            <a:r>
              <a:rPr lang="en-GB" sz="1200" dirty="0"/>
              <a:t> </a:t>
            </a:r>
            <a:r>
              <a:rPr lang="en-GB" sz="1200" dirty="0" err="1" smtClean="0"/>
              <a:t>sy’n</a:t>
            </a:r>
            <a:r>
              <a:rPr lang="en-GB" sz="1200" dirty="0"/>
              <a:t> </a:t>
            </a:r>
            <a:r>
              <a:rPr lang="en-GB" sz="1200" dirty="0" err="1" smtClean="0"/>
              <a:t>llunio’u</a:t>
            </a:r>
            <a:r>
              <a:rPr lang="en-GB" sz="1200" dirty="0" smtClean="0"/>
              <a:t> </a:t>
            </a:r>
            <a:r>
              <a:rPr lang="en-GB" sz="1200" dirty="0" err="1"/>
              <a:t>bywydau</a:t>
            </a:r>
            <a:endParaRPr lang="en-GB" sz="1200" dirty="0"/>
          </a:p>
          <a:p>
            <a:r>
              <a:rPr lang="en-GB" sz="1200" dirty="0" err="1" smtClean="0"/>
              <a:t>Rhoi</a:t>
            </a:r>
            <a:r>
              <a:rPr lang="en-GB" sz="1200" dirty="0" smtClean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bobl</a:t>
            </a:r>
            <a:r>
              <a:rPr lang="en-GB" sz="1200" dirty="0"/>
              <a:t> </a:t>
            </a:r>
            <a:r>
              <a:rPr lang="en-GB" sz="1200" dirty="0" err="1"/>
              <a:t>ifanc</a:t>
            </a:r>
            <a:r>
              <a:rPr lang="en-GB" sz="1200" dirty="0"/>
              <a:t> y </a:t>
            </a:r>
            <a:r>
              <a:rPr lang="en-GB" sz="1200" dirty="0" err="1"/>
              <a:t>sgiliau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gymryd</a:t>
            </a:r>
            <a:r>
              <a:rPr lang="en-GB" sz="1200" dirty="0"/>
              <a:t> </a:t>
            </a:r>
            <a:r>
              <a:rPr lang="en-GB" sz="1200" dirty="0" err="1"/>
              <a:t>rhan</a:t>
            </a:r>
            <a:r>
              <a:rPr lang="en-GB" sz="1200" dirty="0"/>
              <a:t> </a:t>
            </a:r>
            <a:r>
              <a:rPr lang="en-GB" sz="1200" dirty="0" err="1"/>
              <a:t>mewn</a:t>
            </a:r>
            <a:r>
              <a:rPr lang="en-GB" sz="1200" dirty="0"/>
              <a:t> </a:t>
            </a:r>
            <a:r>
              <a:rPr lang="en-GB" sz="1200" dirty="0" err="1" smtClean="0"/>
              <a:t>prosesau</a:t>
            </a:r>
            <a:r>
              <a:rPr lang="en-GB" sz="1200" dirty="0"/>
              <a:t> </a:t>
            </a:r>
            <a:r>
              <a:rPr lang="en-GB" sz="1200" dirty="0" err="1" smtClean="0"/>
              <a:t>gwneud</a:t>
            </a:r>
            <a:r>
              <a:rPr lang="en-GB" sz="1200" dirty="0" smtClean="0"/>
              <a:t> </a:t>
            </a:r>
            <a:r>
              <a:rPr lang="en-GB" sz="1200" dirty="0" err="1"/>
              <a:t>penderfyniadau</a:t>
            </a:r>
            <a:r>
              <a:rPr lang="en-GB" sz="1200" dirty="0"/>
              <a:t> ac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weithredu</a:t>
            </a:r>
            <a:endParaRPr lang="en-GB" sz="1200" dirty="0"/>
          </a:p>
          <a:p>
            <a:r>
              <a:rPr lang="en-GB" sz="1200" dirty="0" err="1" smtClean="0"/>
              <a:t>Galluogi</a:t>
            </a:r>
            <a:r>
              <a:rPr lang="en-GB" sz="1200" dirty="0" smtClean="0"/>
              <a:t> </a:t>
            </a:r>
            <a:r>
              <a:rPr lang="en-GB" sz="1200" dirty="0" err="1"/>
              <a:t>pobl</a:t>
            </a:r>
            <a:r>
              <a:rPr lang="en-GB" sz="1200" dirty="0"/>
              <a:t> </a:t>
            </a:r>
            <a:r>
              <a:rPr lang="en-GB" sz="1200" dirty="0" err="1"/>
              <a:t>ifanc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gwestiynu</a:t>
            </a:r>
            <a:r>
              <a:rPr lang="en-GB" sz="1200" dirty="0"/>
              <a:t>,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feddwl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 smtClean="0"/>
              <a:t>feirniadol</a:t>
            </a:r>
            <a:r>
              <a:rPr lang="en-GB" sz="1200" dirty="0" smtClean="0"/>
              <a:t>, ac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empatheiddio</a:t>
            </a:r>
            <a:r>
              <a:rPr lang="en-GB" sz="1200" dirty="0"/>
              <a:t>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220104" y="6237123"/>
            <a:ext cx="4557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(Welsh </a:t>
            </a:r>
            <a:r>
              <a:rPr lang="en-US" dirty="0"/>
              <a:t>Assembly </a:t>
            </a:r>
            <a:r>
              <a:rPr lang="en-US" dirty="0" smtClean="0"/>
              <a:t>Government, 2007, pp.7-8)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75551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smtClean="0"/>
              <a:t>Role of youth work practitioner</a:t>
            </a:r>
            <a:br>
              <a:rPr lang="en-GB" sz="3200" dirty="0" smtClean="0"/>
            </a:br>
            <a:r>
              <a:rPr lang="en-GB" sz="3200" dirty="0" err="1" smtClean="0"/>
              <a:t>Swyddogaeth</a:t>
            </a:r>
            <a:r>
              <a:rPr lang="en-GB" sz="3200" dirty="0" smtClean="0"/>
              <a:t> </a:t>
            </a:r>
            <a:r>
              <a:rPr lang="en-GB" sz="3200" dirty="0" err="1" smtClean="0"/>
              <a:t>ymarferydd</a:t>
            </a:r>
            <a:r>
              <a:rPr lang="en-GB" sz="3200" dirty="0" smtClean="0"/>
              <a:t> </a:t>
            </a:r>
            <a:r>
              <a:rPr lang="en-GB" sz="3200" dirty="0" err="1" smtClean="0"/>
              <a:t>gwaith</a:t>
            </a:r>
            <a:r>
              <a:rPr lang="en-GB" sz="3200" dirty="0" smtClean="0"/>
              <a:t> </a:t>
            </a:r>
            <a:r>
              <a:rPr lang="en-GB" sz="3200" dirty="0" err="1" smtClean="0"/>
              <a:t>ieuenctid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The role of the youth work practitioner isn’t to be an expert, </a:t>
            </a:r>
            <a:r>
              <a:rPr lang="en-GB" dirty="0" smtClean="0"/>
              <a:t>but to </a:t>
            </a:r>
            <a:r>
              <a:rPr lang="en-GB" dirty="0"/>
              <a:t>develop their skills and knowledge alongside young </a:t>
            </a:r>
            <a:r>
              <a:rPr lang="en-GB" dirty="0" smtClean="0"/>
              <a:t>people. The </a:t>
            </a:r>
            <a:r>
              <a:rPr lang="en-GB" dirty="0"/>
              <a:t>youth work practitioner is a facilitator of a learning </a:t>
            </a:r>
            <a:r>
              <a:rPr lang="en-GB" dirty="0" smtClean="0"/>
              <a:t>journey, which </a:t>
            </a:r>
            <a:r>
              <a:rPr lang="en-GB" dirty="0"/>
              <a:t>not only starts from young people’s experiences, but </a:t>
            </a:r>
            <a:r>
              <a:rPr lang="en-GB" dirty="0" smtClean="0"/>
              <a:t>is actively </a:t>
            </a:r>
            <a:r>
              <a:rPr lang="en-GB" dirty="0"/>
              <a:t>driven by their interests and concerns. Engaging in </a:t>
            </a:r>
            <a:r>
              <a:rPr lang="en-GB" dirty="0" smtClean="0"/>
              <a:t>ESDGC in </a:t>
            </a:r>
            <a:r>
              <a:rPr lang="en-GB" dirty="0"/>
              <a:t>youth work can, or even should be as much an </a:t>
            </a:r>
            <a:r>
              <a:rPr lang="en-GB" dirty="0" smtClean="0"/>
              <a:t>educational process </a:t>
            </a:r>
            <a:r>
              <a:rPr lang="en-GB" dirty="0"/>
              <a:t>for the practitioner as it is for the young person, and </a:t>
            </a:r>
            <a:r>
              <a:rPr lang="en-GB" dirty="0" smtClean="0"/>
              <a:t>this is </a:t>
            </a:r>
            <a:r>
              <a:rPr lang="en-GB" dirty="0"/>
              <a:t>why training and support for youth work practitioners is crucial.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swyddogaeth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ymarferydd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ieuenctid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bod </a:t>
            </a:r>
            <a:r>
              <a:rPr lang="en-GB" dirty="0" err="1" smtClean="0"/>
              <a:t>yn</a:t>
            </a:r>
            <a:r>
              <a:rPr lang="en-GB" dirty="0"/>
              <a:t> </a:t>
            </a:r>
            <a:r>
              <a:rPr lang="en-GB" dirty="0" err="1" smtClean="0"/>
              <a:t>arbenigwr</a:t>
            </a:r>
            <a:r>
              <a:rPr lang="en-GB" dirty="0"/>
              <a:t>,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a’i</a:t>
            </a:r>
            <a:r>
              <a:rPr lang="en-GB" dirty="0"/>
              <a:t> </a:t>
            </a:r>
            <a:r>
              <a:rPr lang="en-GB" dirty="0" err="1"/>
              <a:t>wybodaeth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cyd</a:t>
            </a:r>
            <a:r>
              <a:rPr lang="en-GB" dirty="0"/>
              <a:t> </a:t>
            </a:r>
            <a:r>
              <a:rPr lang="en-GB" dirty="0" err="1" smtClean="0"/>
              <a:t>â’r</a:t>
            </a:r>
            <a:r>
              <a:rPr lang="en-GB" dirty="0"/>
              <a:t> </a:t>
            </a:r>
            <a:r>
              <a:rPr lang="en-GB" dirty="0" err="1" smtClean="0"/>
              <a:t>bobl</a:t>
            </a:r>
            <a:r>
              <a:rPr lang="en-GB" dirty="0" smtClean="0"/>
              <a:t> </a:t>
            </a:r>
            <a:r>
              <a:rPr lang="en-GB" dirty="0" err="1"/>
              <a:t>ifanc</a:t>
            </a:r>
            <a:r>
              <a:rPr lang="en-GB" dirty="0"/>
              <a:t>. Un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hwyluso</a:t>
            </a:r>
            <a:r>
              <a:rPr lang="en-GB" dirty="0"/>
              <a:t> </a:t>
            </a:r>
            <a:r>
              <a:rPr lang="en-GB" dirty="0" err="1"/>
              <a:t>taith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ymarferydd</a:t>
            </a:r>
            <a:r>
              <a:rPr lang="en-GB" dirty="0"/>
              <a:t> </a:t>
            </a:r>
            <a:r>
              <a:rPr lang="en-GB" dirty="0" err="1" smtClean="0"/>
              <a:t>gwaith</a:t>
            </a:r>
            <a:r>
              <a:rPr lang="en-GB" dirty="0"/>
              <a:t> </a:t>
            </a:r>
            <a:r>
              <a:rPr lang="en-GB" dirty="0" err="1" smtClean="0"/>
              <a:t>ieuenctid</a:t>
            </a:r>
            <a:r>
              <a:rPr lang="en-GB" dirty="0"/>
              <a:t>,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daith</a:t>
            </a:r>
            <a:r>
              <a:rPr lang="en-GB" dirty="0"/>
              <a:t> </a:t>
            </a:r>
            <a:r>
              <a:rPr lang="en-GB" dirty="0" err="1"/>
              <a:t>honno’n</a:t>
            </a:r>
            <a:r>
              <a:rPr lang="en-GB" dirty="0"/>
              <a:t> </a:t>
            </a:r>
            <a:r>
              <a:rPr lang="en-GB" dirty="0" err="1"/>
              <a:t>cychwyn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phrofiadau</a:t>
            </a:r>
            <a:r>
              <a:rPr lang="en-GB" dirty="0"/>
              <a:t> </a:t>
            </a:r>
            <a:r>
              <a:rPr lang="en-GB" dirty="0" err="1" smtClean="0"/>
              <a:t>pobl</a:t>
            </a:r>
            <a:r>
              <a:rPr lang="en-GB" dirty="0"/>
              <a:t> </a:t>
            </a:r>
            <a:r>
              <a:rPr lang="en-GB" dirty="0" err="1" smtClean="0"/>
              <a:t>ifanc</a:t>
            </a:r>
            <a:r>
              <a:rPr lang="en-GB" dirty="0" smtClean="0"/>
              <a:t> </a:t>
            </a:r>
            <a:r>
              <a:rPr lang="en-GB" dirty="0"/>
              <a:t>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sbarduno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diddordebau</a:t>
            </a:r>
            <a:r>
              <a:rPr lang="en-GB" dirty="0"/>
              <a:t> </a:t>
            </a:r>
            <a:r>
              <a:rPr lang="en-GB" dirty="0" err="1"/>
              <a:t>a’u</a:t>
            </a:r>
            <a:r>
              <a:rPr lang="en-GB" dirty="0"/>
              <a:t> </a:t>
            </a:r>
            <a:r>
              <a:rPr lang="en-GB" dirty="0" err="1" smtClean="0"/>
              <a:t>gofalon</a:t>
            </a:r>
            <a:r>
              <a:rPr lang="en-GB" dirty="0" smtClean="0"/>
              <a:t>. Gall </a:t>
            </a:r>
            <a:r>
              <a:rPr lang="en-GB" dirty="0" err="1"/>
              <a:t>cyflwyno</a:t>
            </a:r>
            <a:r>
              <a:rPr lang="en-GB" dirty="0"/>
              <a:t> ADCDF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ieuenctid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un </a:t>
            </a:r>
            <a:r>
              <a:rPr lang="en-GB" dirty="0" err="1" smtClean="0"/>
              <a:t>mor</a:t>
            </a:r>
            <a:r>
              <a:rPr lang="en-GB" dirty="0"/>
              <a:t> </a:t>
            </a:r>
            <a:r>
              <a:rPr lang="en-GB" dirty="0" err="1" smtClean="0"/>
              <a:t>addysgiadol</a:t>
            </a:r>
            <a:r>
              <a:rPr lang="en-GB" dirty="0" smtClean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ymarferydd</a:t>
            </a:r>
            <a:r>
              <a:rPr lang="en-GB" dirty="0"/>
              <a:t> </a:t>
            </a:r>
            <a:r>
              <a:rPr lang="en-GB" dirty="0" err="1"/>
              <a:t>ag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person </a:t>
            </a:r>
            <a:r>
              <a:rPr lang="en-GB" dirty="0" err="1"/>
              <a:t>ifanc</a:t>
            </a:r>
            <a:r>
              <a:rPr lang="en-GB" dirty="0"/>
              <a:t>, a </a:t>
            </a:r>
            <a:r>
              <a:rPr lang="en-GB" dirty="0" err="1"/>
              <a:t>dyna</a:t>
            </a:r>
            <a:r>
              <a:rPr lang="en-GB" dirty="0"/>
              <a:t> pam y </a:t>
            </a:r>
            <a:r>
              <a:rPr lang="en-GB" dirty="0" err="1" smtClean="0"/>
              <a:t>mae</a:t>
            </a:r>
            <a:r>
              <a:rPr lang="en-GB" dirty="0"/>
              <a:t> </a:t>
            </a:r>
            <a:r>
              <a:rPr lang="en-GB" dirty="0" err="1" smtClean="0"/>
              <a:t>hyfforddiant</a:t>
            </a:r>
            <a:r>
              <a:rPr lang="en-GB" dirty="0" smtClean="0"/>
              <a:t> </a:t>
            </a:r>
            <a:r>
              <a:rPr lang="en-GB" dirty="0"/>
              <a:t>a </a:t>
            </a:r>
            <a:r>
              <a:rPr lang="en-GB" dirty="0" err="1"/>
              <a:t>chymorth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ymarferwyr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ieuenctid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hanfodol</a:t>
            </a:r>
            <a:r>
              <a:rPr lang="en-GB" dirty="0"/>
              <a:t>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220104" y="6237123"/>
            <a:ext cx="4557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(Welsh </a:t>
            </a:r>
            <a:r>
              <a:rPr lang="en-US" dirty="0"/>
              <a:t>Assembly </a:t>
            </a:r>
            <a:r>
              <a:rPr lang="en-US" dirty="0" smtClean="0"/>
              <a:t>Government, 2007, pp.9)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4857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Difficult to engage</a:t>
            </a:r>
            <a:br>
              <a:rPr lang="en-GB" dirty="0" smtClean="0"/>
            </a:br>
            <a:r>
              <a:rPr lang="en-GB" dirty="0" err="1" smtClean="0"/>
              <a:t>Gwaith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anodd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If a young person is finding it difficult to engage then </a:t>
            </a:r>
            <a:r>
              <a:rPr lang="en-GB" dirty="0" smtClean="0"/>
              <a:t>alternative approaches </a:t>
            </a:r>
            <a:r>
              <a:rPr lang="en-GB" dirty="0"/>
              <a:t>or methods need to be pursued. It is the </a:t>
            </a:r>
            <a:r>
              <a:rPr lang="en-GB" dirty="0" smtClean="0"/>
              <a:t>practitioner’s responsibility </a:t>
            </a:r>
            <a:r>
              <a:rPr lang="en-GB" dirty="0"/>
              <a:t>to adapt their technique to suit the needs of </a:t>
            </a:r>
            <a:r>
              <a:rPr lang="en-GB" dirty="0" smtClean="0"/>
              <a:t>the individual </a:t>
            </a:r>
            <a:r>
              <a:rPr lang="en-GB" dirty="0"/>
              <a:t>or group being worked with. This is where </a:t>
            </a:r>
            <a:r>
              <a:rPr lang="en-GB" dirty="0" smtClean="0"/>
              <a:t>participative methods </a:t>
            </a:r>
            <a:r>
              <a:rPr lang="en-GB" dirty="0"/>
              <a:t>and peer learning work really well, as young </a:t>
            </a:r>
            <a:r>
              <a:rPr lang="en-GB" dirty="0" smtClean="0"/>
              <a:t>people understand </a:t>
            </a:r>
            <a:r>
              <a:rPr lang="en-GB" dirty="0"/>
              <a:t>how to make the learning relevant and </a:t>
            </a:r>
            <a:r>
              <a:rPr lang="en-GB" dirty="0" smtClean="0"/>
              <a:t>engaging for </a:t>
            </a:r>
            <a:r>
              <a:rPr lang="en-GB" dirty="0"/>
              <a:t>their own lives and those of their peers.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da-DK" dirty="0"/>
              <a:t>Os bydd person ifanc yn cael y gwaith yn anodd bydd </a:t>
            </a:r>
            <a:r>
              <a:rPr lang="da-DK" dirty="0" smtClean="0"/>
              <a:t>angen </a:t>
            </a:r>
            <a:r>
              <a:rPr lang="en-GB" dirty="0" err="1" smtClean="0"/>
              <a:t>dod</a:t>
            </a:r>
            <a:r>
              <a:rPr lang="en-GB" dirty="0" smtClean="0"/>
              <a:t> </a:t>
            </a:r>
            <a:r>
              <a:rPr lang="en-GB" dirty="0"/>
              <a:t>o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ddulliau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. </a:t>
            </a:r>
            <a:r>
              <a:rPr lang="en-GB" dirty="0" err="1"/>
              <a:t>Cyfrifoldeb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ymarferydd</a:t>
            </a:r>
            <a:r>
              <a:rPr lang="en-GB" dirty="0"/>
              <a:t> </a:t>
            </a:r>
            <a:r>
              <a:rPr lang="en-GB" dirty="0" err="1" smtClean="0"/>
              <a:t>yw</a:t>
            </a:r>
            <a:r>
              <a:rPr lang="en-GB" dirty="0"/>
              <a:t> </a:t>
            </a:r>
            <a:r>
              <a:rPr lang="en-GB" dirty="0" err="1" smtClean="0"/>
              <a:t>addasu</a:t>
            </a:r>
            <a:r>
              <a:rPr lang="en-GB" dirty="0" smtClean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dechneg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unigolyn</a:t>
            </a:r>
            <a:r>
              <a:rPr lang="en-GB" dirty="0"/>
              <a:t> </a:t>
            </a:r>
            <a:r>
              <a:rPr lang="en-GB" dirty="0" err="1"/>
              <a:t>neu’r</a:t>
            </a:r>
            <a:r>
              <a:rPr lang="en-GB" dirty="0"/>
              <a:t> </a:t>
            </a:r>
            <a:r>
              <a:rPr lang="en-GB" dirty="0" err="1" smtClean="0"/>
              <a:t>gr</a:t>
            </a:r>
            <a:r>
              <a:rPr lang="en-GB" dirty="0" err="1" smtClean="0">
                <a:latin typeface="Candara"/>
              </a:rPr>
              <a:t>ŵ</a:t>
            </a:r>
            <a:r>
              <a:rPr lang="en-GB" dirty="0" err="1" smtClean="0"/>
              <a:t>p</a:t>
            </a:r>
            <a:r>
              <a:rPr lang="en-GB" dirty="0" smtClean="0"/>
              <a:t>. </a:t>
            </a:r>
            <a:r>
              <a:rPr lang="en-GB" dirty="0" err="1" smtClean="0"/>
              <a:t>Dyna</a:t>
            </a:r>
            <a:r>
              <a:rPr lang="en-GB" dirty="0" smtClean="0"/>
              <a:t> </a:t>
            </a:r>
            <a:r>
              <a:rPr lang="en-GB" dirty="0" err="1"/>
              <a:t>fantais</a:t>
            </a:r>
            <a:r>
              <a:rPr lang="en-GB" dirty="0"/>
              <a:t> </a:t>
            </a:r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cyfranogol</a:t>
            </a:r>
            <a:r>
              <a:rPr lang="en-GB" dirty="0"/>
              <a:t> a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gymheiriaid</a:t>
            </a:r>
            <a:r>
              <a:rPr lang="en-GB" dirty="0"/>
              <a:t> -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 smtClean="0"/>
              <a:t>pobl</a:t>
            </a:r>
            <a:r>
              <a:rPr lang="en-GB" dirty="0"/>
              <a:t> </a:t>
            </a:r>
            <a:r>
              <a:rPr lang="en-GB" dirty="0" err="1" smtClean="0"/>
              <a:t>ifanc</a:t>
            </a:r>
            <a:r>
              <a:rPr lang="en-GB" dirty="0" smtClean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gwybod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y </a:t>
            </a:r>
            <a:r>
              <a:rPr lang="en-GB" dirty="0" err="1"/>
              <a:t>dysgu’n</a:t>
            </a:r>
            <a:r>
              <a:rPr lang="en-GB" dirty="0"/>
              <a:t> </a:t>
            </a:r>
            <a:r>
              <a:rPr lang="en-GB" dirty="0" err="1"/>
              <a:t>berthnasol</a:t>
            </a:r>
            <a:r>
              <a:rPr lang="en-GB" dirty="0"/>
              <a:t>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 smtClean="0"/>
              <a:t>bywydau</a:t>
            </a:r>
            <a:r>
              <a:rPr lang="en-GB" dirty="0"/>
              <a:t> </a:t>
            </a:r>
            <a:r>
              <a:rPr lang="en-GB" dirty="0" smtClean="0"/>
              <a:t>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ddiddorol</a:t>
            </a:r>
            <a:r>
              <a:rPr lang="en-GB" dirty="0"/>
              <a:t>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cymheiriaid</a:t>
            </a:r>
            <a:r>
              <a:rPr lang="en-GB" dirty="0"/>
              <a:t>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220104" y="6237123"/>
            <a:ext cx="4557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(Welsh </a:t>
            </a:r>
            <a:r>
              <a:rPr lang="en-US" dirty="0"/>
              <a:t>Assembly </a:t>
            </a:r>
            <a:r>
              <a:rPr lang="en-US" dirty="0" smtClean="0"/>
              <a:t>Government, 2007, p.19)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52546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Themes</a:t>
            </a:r>
            <a:br>
              <a:rPr lang="en-GB" dirty="0" smtClean="0"/>
            </a:br>
            <a:r>
              <a:rPr lang="en-GB" dirty="0" err="1" smtClean="0"/>
              <a:t>Them</a:t>
            </a:r>
            <a:r>
              <a:rPr lang="en-GB" dirty="0" err="1" smtClean="0">
                <a:latin typeface="Candara"/>
              </a:rPr>
              <a:t>âu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590" t="21750" r="14881" b="37302"/>
          <a:stretch/>
        </p:blipFill>
        <p:spPr bwMode="auto">
          <a:xfrm>
            <a:off x="4920343" y="2564965"/>
            <a:ext cx="3192558" cy="35615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220104" y="6237123"/>
            <a:ext cx="4557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(Welsh </a:t>
            </a:r>
            <a:r>
              <a:rPr lang="en-US" dirty="0"/>
              <a:t>Assembly </a:t>
            </a:r>
            <a:r>
              <a:rPr lang="en-US" dirty="0" smtClean="0"/>
              <a:t>Government, 2007, p.20)</a:t>
            </a:r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26" t="26191" r="37947" b="34921"/>
          <a:stretch/>
        </p:blipFill>
        <p:spPr bwMode="auto">
          <a:xfrm>
            <a:off x="928916" y="2626977"/>
            <a:ext cx="3444374" cy="36101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518980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Starting Points</a:t>
            </a:r>
            <a:br>
              <a:rPr lang="en-GB" dirty="0" smtClean="0"/>
            </a:br>
            <a:r>
              <a:rPr lang="en-GB" dirty="0" smtClean="0"/>
              <a:t>Man </a:t>
            </a:r>
            <a:r>
              <a:rPr lang="en-GB" dirty="0" err="1" smtClean="0"/>
              <a:t>Cychwyn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65" t="19841" r="24405" b="16251"/>
          <a:stretch/>
        </p:blipFill>
        <p:spPr bwMode="auto">
          <a:xfrm>
            <a:off x="283032" y="2146048"/>
            <a:ext cx="4392504" cy="40080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68" t="19593" r="24553" b="15724"/>
          <a:stretch/>
        </p:blipFill>
        <p:spPr bwMode="auto">
          <a:xfrm>
            <a:off x="4796052" y="2247646"/>
            <a:ext cx="4233723" cy="38988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2220104" y="6237123"/>
            <a:ext cx="4557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(Welsh </a:t>
            </a:r>
            <a:r>
              <a:rPr lang="en-US" dirty="0"/>
              <a:t>Assembly </a:t>
            </a:r>
            <a:r>
              <a:rPr lang="en-US" dirty="0" smtClean="0"/>
              <a:t>Government, 2007, p.26)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47560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Toolkit</a:t>
            </a:r>
            <a:br>
              <a:rPr lang="en-GB" dirty="0" smtClean="0"/>
            </a:br>
            <a:r>
              <a:rPr lang="en-GB" dirty="0" err="1" smtClean="0"/>
              <a:t>Pecyn</a:t>
            </a:r>
            <a:r>
              <a:rPr lang="en-GB" dirty="0" smtClean="0"/>
              <a:t> </a:t>
            </a:r>
            <a:r>
              <a:rPr lang="en-GB" dirty="0" err="1" smtClean="0"/>
              <a:t>Cymorth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In groups evaluate </a:t>
            </a:r>
            <a:r>
              <a:rPr lang="en-GB" dirty="0"/>
              <a:t>and reflect on </a:t>
            </a:r>
            <a:r>
              <a:rPr lang="en-GB" dirty="0" smtClean="0"/>
              <a:t>the ‘ESDGC in Youth Work Toolkit’.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grwpiau</a:t>
            </a:r>
            <a:r>
              <a:rPr lang="en-GB" dirty="0" smtClean="0"/>
              <a:t> </a:t>
            </a:r>
            <a:r>
              <a:rPr lang="en-GB" dirty="0" err="1"/>
              <a:t>a</a:t>
            </a:r>
            <a:r>
              <a:rPr lang="en-GB" dirty="0" err="1" smtClean="0"/>
              <a:t>rfarnwch</a:t>
            </a:r>
            <a:r>
              <a:rPr lang="en-GB" dirty="0" smtClean="0"/>
              <a:t> </a:t>
            </a:r>
            <a:r>
              <a:rPr lang="en-GB" dirty="0"/>
              <a:t>a </a:t>
            </a:r>
            <a:r>
              <a:rPr lang="en-GB" dirty="0" err="1"/>
              <a:t>adfyrio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smtClean="0"/>
              <a:t>y ‘</a:t>
            </a:r>
            <a:r>
              <a:rPr lang="en-GB" dirty="0" err="1" smtClean="0"/>
              <a:t>Pecyn</a:t>
            </a:r>
            <a:r>
              <a:rPr lang="en-GB" dirty="0" smtClean="0"/>
              <a:t> </a:t>
            </a:r>
            <a:r>
              <a:rPr lang="en-GB" dirty="0" err="1" smtClean="0"/>
              <a:t>Cymorth</a:t>
            </a:r>
            <a:r>
              <a:rPr lang="en-GB" dirty="0" smtClean="0"/>
              <a:t> ADCF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Gwaith</a:t>
            </a:r>
            <a:r>
              <a:rPr lang="en-GB" dirty="0" smtClean="0"/>
              <a:t> </a:t>
            </a:r>
            <a:r>
              <a:rPr lang="en-GB" dirty="0" err="1" smtClean="0"/>
              <a:t>Ieuenctid</a:t>
            </a:r>
            <a:r>
              <a:rPr lang="en-GB" dirty="0" smtClean="0"/>
              <a:t>’. </a:t>
            </a:r>
            <a:endParaRPr lang="en-GB" dirty="0"/>
          </a:p>
        </p:txBody>
      </p:sp>
      <p:pic>
        <p:nvPicPr>
          <p:cNvPr id="4098" name="Picture 2" descr="C:\Users\Dolan.Thomas\AppData\Local\Microsoft\Windows\Temporary Internet Files\Content.IE5\Q406G7FL\toolkit[1]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1284" y="4488516"/>
            <a:ext cx="2946400" cy="220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95178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03" t="12897" r="40626" b="9524"/>
          <a:stretch/>
        </p:blipFill>
        <p:spPr bwMode="auto">
          <a:xfrm>
            <a:off x="261256" y="1146623"/>
            <a:ext cx="4005943" cy="56750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5065486" y="2873828"/>
            <a:ext cx="309154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Producing Resources for Global Youth Work</a:t>
            </a:r>
          </a:p>
          <a:p>
            <a:r>
              <a:rPr lang="en-GB" dirty="0" smtClean="0"/>
              <a:t>DEA (2000, p.10)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60296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1600" dirty="0" smtClean="0"/>
              <a:t>DEA, (2007) Global Youth Work. London: DEA Oxford.</a:t>
            </a: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1600" dirty="0" smtClean="0"/>
              <a:t>DEA, (2000) Guidelines on Producing Resources for Global Youth Work</a:t>
            </a:r>
            <a:r>
              <a:rPr lang="en-US" sz="1600" dirty="0"/>
              <a:t>. London: </a:t>
            </a:r>
            <a:r>
              <a:rPr lang="en-US" sz="1600" dirty="0" smtClean="0"/>
              <a:t>DEA.</a:t>
            </a:r>
          </a:p>
          <a:p>
            <a:pPr marL="0" indent="0">
              <a:buNone/>
            </a:pPr>
            <a:endParaRPr lang="en-US" sz="1600" dirty="0" smtClean="0"/>
          </a:p>
          <a:p>
            <a:pPr marL="0" indent="0">
              <a:buNone/>
            </a:pPr>
            <a:r>
              <a:rPr lang="en-US" sz="1600" dirty="0" smtClean="0"/>
              <a:t>Welsh Assembly Government (November, 2008) </a:t>
            </a:r>
            <a:r>
              <a:rPr lang="en-US" sz="1600" i="1" dirty="0" smtClean="0"/>
              <a:t>ESDGC: A Common Understanding for the Youth Work Sector</a:t>
            </a:r>
            <a:r>
              <a:rPr lang="en-US" sz="1600" dirty="0" smtClean="0"/>
              <a:t>. Cardiff: Welsh Assembly Government. </a:t>
            </a:r>
            <a:endParaRPr lang="en-US" sz="16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References</a:t>
            </a:r>
            <a:br>
              <a:rPr lang="en-US" dirty="0" smtClean="0"/>
            </a:br>
            <a:r>
              <a:rPr lang="cy-GB" dirty="0">
                <a:latin typeface="Candara" charset="0"/>
              </a:rPr>
              <a:t>Cyfeiriadau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6824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Waveform.thmx</Template>
  <TotalTime>611</TotalTime>
  <Words>1242</Words>
  <Application>Microsoft Macintosh PowerPoint</Application>
  <PresentationFormat>On-screen Show (4:3)</PresentationFormat>
  <Paragraphs>113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Calibri</vt:lpstr>
      <vt:lpstr>Candara</vt:lpstr>
      <vt:lpstr>Symbol</vt:lpstr>
      <vt:lpstr>Waveform</vt:lpstr>
      <vt:lpstr>Principles of Global Youth Work Egwyddor allweddol Gwaith Ieuenctid Byd-eang</vt:lpstr>
      <vt:lpstr>PowerPoint Presentation</vt:lpstr>
      <vt:lpstr>PowerPoint Presentation</vt:lpstr>
      <vt:lpstr>PowerPoint Presentation</vt:lpstr>
      <vt:lpstr>Globalisastion Who has the power? </vt:lpstr>
      <vt:lpstr>Globalisastion Who has the power? </vt:lpstr>
      <vt:lpstr>Power from people to the TNC </vt:lpstr>
      <vt:lpstr>PowerPoint Presentation</vt:lpstr>
      <vt:lpstr>Globalisastion : Global Youth Work </vt:lpstr>
      <vt:lpstr>Globaphiles vs. Globapobes</vt:lpstr>
      <vt:lpstr>10 key principles of |Global Youth Work 10 egwyddor allweddol Gwaith Ieuenctid Byd-eang</vt:lpstr>
      <vt:lpstr>10 key principles of |Global Youth Work 10 egwyddor allweddol Gwaith Ieuenctid Byd-eang</vt:lpstr>
      <vt:lpstr>PowerPoint Presentation</vt:lpstr>
      <vt:lpstr>Group Activity Gweithgaredd Grŵp</vt:lpstr>
      <vt:lpstr> ESDGC in the Fabric of Youth Work ADCDF yn rhan annatod o Waith Ieuenctid</vt:lpstr>
      <vt:lpstr>ESDGC in youth work ADCDF mewn gwaith ieuencitd</vt:lpstr>
      <vt:lpstr>Role of youth work practitioner Swyddogaeth ymarferydd gwaith ieuenctid</vt:lpstr>
      <vt:lpstr>Difficult to engage Gwaith yn anodd</vt:lpstr>
      <vt:lpstr>Themes Themâu</vt:lpstr>
      <vt:lpstr>Starting Points Man Cychwyn</vt:lpstr>
      <vt:lpstr>Toolkit Pecyn Cymorth</vt:lpstr>
      <vt:lpstr>PowerPoint Presentation</vt:lpstr>
      <vt:lpstr>References Cyfeiriadau </vt:lpstr>
    </vt:vector>
  </TitlesOfParts>
  <Company>Private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Origins of Sustainability Tarddiadau Cynaliadwyedd</dc:title>
  <dc:creator>Dolan Thomas</dc:creator>
  <cp:lastModifiedBy>P Welton</cp:lastModifiedBy>
  <cp:revision>45</cp:revision>
  <cp:lastPrinted>2015-03-05T16:38:27Z</cp:lastPrinted>
  <dcterms:created xsi:type="dcterms:W3CDTF">2015-01-19T16:43:38Z</dcterms:created>
  <dcterms:modified xsi:type="dcterms:W3CDTF">2016-02-26T15:19:50Z</dcterms:modified>
</cp:coreProperties>
</file>