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609" autoAdjust="0"/>
    <p:restoredTop sz="94660"/>
  </p:normalViewPr>
  <p:slideViewPr>
    <p:cSldViewPr snapToGrid="0">
      <p:cViewPr>
        <p:scale>
          <a:sx n="100" d="100"/>
          <a:sy n="100" d="100"/>
        </p:scale>
        <p:origin x="216"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F004013-FD32-4084-8A7D-8761C12C0307}"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643787-3826-4535-BDA1-776E1EF95DEB}" type="slidenum">
              <a:rPr lang="en-GB" smtClean="0"/>
              <a:t>‹#›</a:t>
            </a:fld>
            <a:endParaRPr lang="en-GB"/>
          </a:p>
        </p:txBody>
      </p:sp>
    </p:spTree>
    <p:extLst>
      <p:ext uri="{BB962C8B-B14F-4D97-AF65-F5344CB8AC3E}">
        <p14:creationId xmlns:p14="http://schemas.microsoft.com/office/powerpoint/2010/main" val="11283245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F004013-FD32-4084-8A7D-8761C12C0307}"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643787-3826-4535-BDA1-776E1EF95DEB}" type="slidenum">
              <a:rPr lang="en-GB" smtClean="0"/>
              <a:t>‹#›</a:t>
            </a:fld>
            <a:endParaRPr lang="en-GB"/>
          </a:p>
        </p:txBody>
      </p:sp>
    </p:spTree>
    <p:extLst>
      <p:ext uri="{BB962C8B-B14F-4D97-AF65-F5344CB8AC3E}">
        <p14:creationId xmlns:p14="http://schemas.microsoft.com/office/powerpoint/2010/main" val="15739941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F004013-FD32-4084-8A7D-8761C12C0307}"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643787-3826-4535-BDA1-776E1EF95DEB}" type="slidenum">
              <a:rPr lang="en-GB" smtClean="0"/>
              <a:t>‹#›</a:t>
            </a:fld>
            <a:endParaRPr lang="en-GB"/>
          </a:p>
        </p:txBody>
      </p:sp>
    </p:spTree>
    <p:extLst>
      <p:ext uri="{BB962C8B-B14F-4D97-AF65-F5344CB8AC3E}">
        <p14:creationId xmlns:p14="http://schemas.microsoft.com/office/powerpoint/2010/main" val="26329223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F004013-FD32-4084-8A7D-8761C12C0307}" type="datetimeFigureOut">
              <a:rPr lang="en-GB" smtClean="0"/>
              <a:t>27/07/2026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6643787-3826-4535-BDA1-776E1EF95DEB}" type="slidenum">
              <a:rPr lang="en-GB" smtClean="0"/>
              <a:t>‹#›</a:t>
            </a:fld>
            <a:endParaRPr lang="en-GB"/>
          </a:p>
        </p:txBody>
      </p:sp>
    </p:spTree>
    <p:extLst>
      <p:ext uri="{BB962C8B-B14F-4D97-AF65-F5344CB8AC3E}">
        <p14:creationId xmlns:p14="http://schemas.microsoft.com/office/powerpoint/2010/main" val="28744867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F004013-FD32-4084-8A7D-8761C12C0307}" type="datetimeFigureOut">
              <a:rPr lang="en-GB" smtClean="0"/>
              <a:t>27/07/2026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6643787-3826-4535-BDA1-776E1EF95DEB}" type="slidenum">
              <a:rPr lang="en-GB" smtClean="0"/>
              <a:t>‹#›</a:t>
            </a:fld>
            <a:endParaRPr lang="en-GB"/>
          </a:p>
        </p:txBody>
      </p:sp>
    </p:spTree>
    <p:extLst>
      <p:ext uri="{BB962C8B-B14F-4D97-AF65-F5344CB8AC3E}">
        <p14:creationId xmlns:p14="http://schemas.microsoft.com/office/powerpoint/2010/main" val="1853038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F004013-FD32-4084-8A7D-8761C12C0307}" type="datetimeFigureOut">
              <a:rPr lang="en-GB" smtClean="0"/>
              <a:t>27/07/2026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6643787-3826-4535-BDA1-776E1EF95DEB}" type="slidenum">
              <a:rPr lang="en-GB" smtClean="0"/>
              <a:t>‹#›</a:t>
            </a:fld>
            <a:endParaRPr lang="en-GB"/>
          </a:p>
        </p:txBody>
      </p:sp>
    </p:spTree>
    <p:extLst>
      <p:ext uri="{BB962C8B-B14F-4D97-AF65-F5344CB8AC3E}">
        <p14:creationId xmlns:p14="http://schemas.microsoft.com/office/powerpoint/2010/main" val="502692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004013-FD32-4084-8A7D-8761C12C0307}" type="datetimeFigureOut">
              <a:rPr lang="en-GB" smtClean="0"/>
              <a:t>27/07/2026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6643787-3826-4535-BDA1-776E1EF95DEB}" type="slidenum">
              <a:rPr lang="en-GB" smtClean="0"/>
              <a:t>‹#›</a:t>
            </a:fld>
            <a:endParaRPr lang="en-GB"/>
          </a:p>
        </p:txBody>
      </p:sp>
    </p:spTree>
    <p:extLst>
      <p:ext uri="{BB962C8B-B14F-4D97-AF65-F5344CB8AC3E}">
        <p14:creationId xmlns:p14="http://schemas.microsoft.com/office/powerpoint/2010/main" val="50738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F004013-FD32-4084-8A7D-8761C12C0307}" type="datetimeFigureOut">
              <a:rPr lang="en-GB" smtClean="0"/>
              <a:t>27/07/2026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6643787-3826-4535-BDA1-776E1EF95DEB}" type="slidenum">
              <a:rPr lang="en-GB" smtClean="0"/>
              <a:t>‹#›</a:t>
            </a:fld>
            <a:endParaRPr lang="en-GB"/>
          </a:p>
        </p:txBody>
      </p:sp>
    </p:spTree>
    <p:extLst>
      <p:ext uri="{BB962C8B-B14F-4D97-AF65-F5344CB8AC3E}">
        <p14:creationId xmlns:p14="http://schemas.microsoft.com/office/powerpoint/2010/main" val="8660335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F004013-FD32-4084-8A7D-8761C12C0307}" type="datetimeFigureOut">
              <a:rPr lang="en-GB" smtClean="0"/>
              <a:t>27/07/2026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6643787-3826-4535-BDA1-776E1EF95DEB}" type="slidenum">
              <a:rPr lang="en-GB" smtClean="0"/>
              <a:t>‹#›</a:t>
            </a:fld>
            <a:endParaRPr lang="en-GB"/>
          </a:p>
        </p:txBody>
      </p:sp>
    </p:spTree>
    <p:extLst>
      <p:ext uri="{BB962C8B-B14F-4D97-AF65-F5344CB8AC3E}">
        <p14:creationId xmlns:p14="http://schemas.microsoft.com/office/powerpoint/2010/main" val="26950676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F004013-FD32-4084-8A7D-8761C12C0307}"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643787-3826-4535-BDA1-776E1EF95DEB}" type="slidenum">
              <a:rPr lang="en-GB" smtClean="0"/>
              <a:t>‹#›</a:t>
            </a:fld>
            <a:endParaRPr lang="en-GB"/>
          </a:p>
        </p:txBody>
      </p:sp>
    </p:spTree>
    <p:extLst>
      <p:ext uri="{BB962C8B-B14F-4D97-AF65-F5344CB8AC3E}">
        <p14:creationId xmlns:p14="http://schemas.microsoft.com/office/powerpoint/2010/main" val="16055559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F004013-FD32-4084-8A7D-8761C12C0307}"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643787-3826-4535-BDA1-776E1EF95DEB}" type="slidenum">
              <a:rPr lang="en-GB" smtClean="0"/>
              <a:t>‹#›</a:t>
            </a:fld>
            <a:endParaRPr lang="en-GB"/>
          </a:p>
        </p:txBody>
      </p:sp>
    </p:spTree>
    <p:extLst>
      <p:ext uri="{BB962C8B-B14F-4D97-AF65-F5344CB8AC3E}">
        <p14:creationId xmlns:p14="http://schemas.microsoft.com/office/powerpoint/2010/main" val="21802847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F004013-FD32-4084-8A7D-8761C12C0307}" type="datetimeFigureOut">
              <a:rPr lang="en-GB" smtClean="0"/>
              <a:t>27/07/2026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6643787-3826-4535-BDA1-776E1EF95DEB}" type="slidenum">
              <a:rPr lang="en-GB" smtClean="0"/>
              <a:t>‹#›</a:t>
            </a:fld>
            <a:endParaRPr lang="en-GB"/>
          </a:p>
        </p:txBody>
      </p:sp>
    </p:spTree>
    <p:extLst>
      <p:ext uri="{BB962C8B-B14F-4D97-AF65-F5344CB8AC3E}">
        <p14:creationId xmlns:p14="http://schemas.microsoft.com/office/powerpoint/2010/main" val="27156884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12" name="Picture 11"/>
          <p:cNvPicPr>
            <a:picLocks noChangeAspect="1"/>
          </p:cNvPicPr>
          <p:nvPr/>
        </p:nvPicPr>
        <p:blipFill>
          <a:blip r:embed="rId2"/>
          <a:stretch>
            <a:fillRect/>
          </a:stretch>
        </p:blipFill>
        <p:spPr>
          <a:xfrm>
            <a:off x="7359777" y="2845906"/>
            <a:ext cx="2303554" cy="1111002"/>
          </a:xfrm>
          <a:prstGeom prst="rect">
            <a:avLst/>
          </a:prstGeom>
          <a:ln>
            <a:solidFill>
              <a:schemeClr val="tx1"/>
            </a:solidFill>
          </a:ln>
        </p:spPr>
      </p:pic>
      <p:pic>
        <p:nvPicPr>
          <p:cNvPr id="18" name="Picture 17"/>
          <p:cNvPicPr>
            <a:picLocks noChangeAspect="1"/>
          </p:cNvPicPr>
          <p:nvPr/>
        </p:nvPicPr>
        <p:blipFill>
          <a:blip r:embed="rId3"/>
          <a:stretch>
            <a:fillRect/>
          </a:stretch>
        </p:blipFill>
        <p:spPr>
          <a:xfrm>
            <a:off x="2165953" y="3860233"/>
            <a:ext cx="2805789" cy="2569679"/>
          </a:xfrm>
          <a:prstGeom prst="rect">
            <a:avLst/>
          </a:prstGeom>
          <a:ln>
            <a:solidFill>
              <a:schemeClr val="tx1"/>
            </a:solidFill>
          </a:ln>
        </p:spPr>
      </p:pic>
      <p:sp>
        <p:nvSpPr>
          <p:cNvPr id="2" name="Rectangle 1"/>
          <p:cNvSpPr/>
          <p:nvPr/>
        </p:nvSpPr>
        <p:spPr>
          <a:xfrm>
            <a:off x="60971" y="4381169"/>
            <a:ext cx="1985641" cy="1041621"/>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just"/>
            <a:r>
              <a:rPr lang="en-US" sz="500" b="1" dirty="0">
                <a:solidFill>
                  <a:srgbClr val="000000"/>
                </a:solidFill>
                <a:latin typeface="Times New Roman" panose="02020603050405020304" pitchFamily="18" charset="0"/>
                <a:cs typeface="Times New Roman" panose="02020603050405020304" pitchFamily="18" charset="0"/>
              </a:rPr>
              <a:t>Examples of public health intervention </a:t>
            </a:r>
            <a:endParaRPr lang="en-US" sz="500" dirty="0">
              <a:latin typeface="Times New Roman" panose="02020603050405020304" pitchFamily="18" charset="0"/>
              <a:cs typeface="Times New Roman" panose="02020603050405020304" pitchFamily="18" charset="0"/>
            </a:endParaRPr>
          </a:p>
          <a:p>
            <a:pPr algn="just" fontAlgn="base">
              <a:buFont typeface="Arial" panose="020B0604020202020204" pitchFamily="34" charset="0"/>
              <a:buChar char="•"/>
            </a:pPr>
            <a:r>
              <a:rPr lang="en-US" sz="500" dirty="0">
                <a:solidFill>
                  <a:srgbClr val="000000"/>
                </a:solidFill>
                <a:latin typeface="Times New Roman" panose="02020603050405020304" pitchFamily="18" charset="0"/>
                <a:cs typeface="Times New Roman" panose="02020603050405020304" pitchFamily="18" charset="0"/>
              </a:rPr>
              <a:t>Digital interventions include health apps such as the Second Nature app for tracking food intake. </a:t>
            </a:r>
          </a:p>
          <a:p>
            <a:pPr algn="just" fontAlgn="base">
              <a:buFont typeface="Arial" panose="020B0604020202020204" pitchFamily="34" charset="0"/>
              <a:buChar char="•"/>
            </a:pPr>
            <a:r>
              <a:rPr lang="en-US" sz="500" dirty="0">
                <a:solidFill>
                  <a:srgbClr val="000000"/>
                </a:solidFill>
                <a:latin typeface="Times New Roman" panose="02020603050405020304" pitchFamily="18" charset="0"/>
                <a:cs typeface="Times New Roman" panose="02020603050405020304" pitchFamily="18" charset="0"/>
              </a:rPr>
              <a:t>The wearable trackers for monitoring physical activity and step counts are also essential digital interventions (De Luca et al., 2025). </a:t>
            </a:r>
          </a:p>
          <a:p>
            <a:pPr algn="just" fontAlgn="base">
              <a:buFont typeface="Arial" panose="020B0604020202020204" pitchFamily="34" charset="0"/>
              <a:buChar char="•"/>
            </a:pPr>
            <a:r>
              <a:rPr lang="en-US" sz="500" dirty="0">
                <a:solidFill>
                  <a:srgbClr val="000000"/>
                </a:solidFill>
                <a:latin typeface="Times New Roman" panose="02020603050405020304" pitchFamily="18" charset="0"/>
                <a:cs typeface="Times New Roman" panose="02020603050405020304" pitchFamily="18" charset="0"/>
              </a:rPr>
              <a:t>Non-digital interventions include weight loss counselling and daily self-monitoring (</a:t>
            </a:r>
            <a:r>
              <a:rPr lang="en-US" sz="500" dirty="0" err="1">
                <a:solidFill>
                  <a:srgbClr val="000000"/>
                </a:solidFill>
                <a:latin typeface="Times New Roman" panose="02020603050405020304" pitchFamily="18" charset="0"/>
                <a:cs typeface="Times New Roman" panose="02020603050405020304" pitchFamily="18" charset="0"/>
              </a:rPr>
              <a:t>Berhe</a:t>
            </a:r>
            <a:r>
              <a:rPr lang="en-US" sz="500" dirty="0">
                <a:solidFill>
                  <a:srgbClr val="000000"/>
                </a:solidFill>
                <a:latin typeface="Times New Roman" panose="02020603050405020304" pitchFamily="18" charset="0"/>
                <a:cs typeface="Times New Roman" panose="02020603050405020304" pitchFamily="18" charset="0"/>
              </a:rPr>
              <a:t> et al., 2025). </a:t>
            </a:r>
          </a:p>
          <a:p>
            <a:pPr algn="just"/>
            <a:r>
              <a:rPr lang="en-US" sz="500" dirty="0">
                <a:solidFill>
                  <a:srgbClr val="000000"/>
                </a:solidFill>
                <a:latin typeface="Times New Roman" panose="02020603050405020304" pitchFamily="18" charset="0"/>
                <a:cs typeface="Times New Roman" panose="02020603050405020304" pitchFamily="18" charset="0"/>
              </a:rPr>
              <a:t>These interventions are essential in managing obesity. However, as the generation is emerging through advanced digital technologies, adopting Smart Weight AI in the health promotional intervention will be beneficial for enhancing personalization and improving engagement. </a:t>
            </a:r>
            <a:endParaRPr lang="en-US" sz="500" dirty="0">
              <a:latin typeface="Times New Roman" panose="02020603050405020304" pitchFamily="18" charset="0"/>
              <a:cs typeface="Times New Roman" panose="02020603050405020304" pitchFamily="18" charset="0"/>
            </a:endParaRPr>
          </a:p>
        </p:txBody>
      </p:sp>
      <p:sp>
        <p:nvSpPr>
          <p:cNvPr id="3" name="Rectangle 2"/>
          <p:cNvSpPr/>
          <p:nvPr/>
        </p:nvSpPr>
        <p:spPr>
          <a:xfrm>
            <a:off x="60971" y="5518206"/>
            <a:ext cx="1985642" cy="1244582"/>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just"/>
            <a:r>
              <a:rPr lang="en-US" sz="500" b="1" dirty="0">
                <a:solidFill>
                  <a:srgbClr val="000000"/>
                </a:solidFill>
                <a:latin typeface="Times New Roman" panose="02020603050405020304" pitchFamily="18" charset="0"/>
                <a:cs typeface="Times New Roman" panose="02020603050405020304" pitchFamily="18" charset="0"/>
              </a:rPr>
              <a:t>The Smart Weight AI </a:t>
            </a:r>
            <a:endParaRPr lang="en-US" sz="500" dirty="0">
              <a:latin typeface="Times New Roman" panose="02020603050405020304" pitchFamily="18" charset="0"/>
              <a:cs typeface="Times New Roman" panose="02020603050405020304" pitchFamily="18" charset="0"/>
            </a:endParaRPr>
          </a:p>
          <a:p>
            <a:pPr algn="just"/>
            <a:r>
              <a:rPr lang="en-US" sz="500" dirty="0">
                <a:solidFill>
                  <a:srgbClr val="000000"/>
                </a:solidFill>
                <a:latin typeface="Times New Roman" panose="02020603050405020304" pitchFamily="18" charset="0"/>
                <a:cs typeface="Times New Roman" panose="02020603050405020304" pitchFamily="18" charset="0"/>
              </a:rPr>
              <a:t>Smart Weight AI is a digital wearable device, especially designed for individuals with obesity and overweight. The features of this device will include real-time physical activity, sleep tracking, an AI-enabled virtual health coach, nutrition analysis and customized meal planning. Smart Weight AI will also be helpful in generating weekly progress reports and adaptive recommendations based on the lifestyle of the users and weight loss goals. The device will follow GDPR and the Data Protection Act 2019, which further reduces the chances of lawsuits and data breaches of the patients (</a:t>
            </a:r>
            <a:r>
              <a:rPr lang="en-US" sz="500" dirty="0" err="1">
                <a:solidFill>
                  <a:srgbClr val="000000"/>
                </a:solidFill>
                <a:latin typeface="Times New Roman" panose="02020603050405020304" pitchFamily="18" charset="0"/>
                <a:cs typeface="Times New Roman" panose="02020603050405020304" pitchFamily="18" charset="0"/>
              </a:rPr>
              <a:t>Conduah</a:t>
            </a:r>
            <a:r>
              <a:rPr lang="en-US" sz="500" dirty="0">
                <a:solidFill>
                  <a:srgbClr val="000000"/>
                </a:solidFill>
                <a:latin typeface="Times New Roman" panose="02020603050405020304" pitchFamily="18" charset="0"/>
                <a:cs typeface="Times New Roman" panose="02020603050405020304" pitchFamily="18" charset="0"/>
              </a:rPr>
              <a:t> et al., 2025). Lastly, this device will ultimately seek to promote the health of individuals with obesity and further augment their long-term obesity management. </a:t>
            </a:r>
            <a:endParaRPr lang="en-US" sz="500" dirty="0">
              <a:latin typeface="Times New Roman" panose="02020603050405020304" pitchFamily="18" charset="0"/>
              <a:cs typeface="Times New Roman" panose="02020603050405020304" pitchFamily="18" charset="0"/>
            </a:endParaRPr>
          </a:p>
        </p:txBody>
      </p:sp>
      <p:sp>
        <p:nvSpPr>
          <p:cNvPr id="6" name="Rectangle 5"/>
          <p:cNvSpPr/>
          <p:nvPr/>
        </p:nvSpPr>
        <p:spPr>
          <a:xfrm>
            <a:off x="68201" y="1581471"/>
            <a:ext cx="1990309" cy="944105"/>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just"/>
            <a:endParaRPr lang="en-US" sz="500" b="1" dirty="0">
              <a:solidFill>
                <a:schemeClr val="tx1"/>
              </a:solidFill>
              <a:latin typeface="Times New Roman" panose="02020603050405020304" pitchFamily="18" charset="0"/>
              <a:cs typeface="Times New Roman" panose="02020603050405020304" pitchFamily="18" charset="0"/>
            </a:endParaRPr>
          </a:p>
          <a:p>
            <a:pPr algn="just"/>
            <a:endParaRPr lang="en-US" sz="500" b="1" dirty="0">
              <a:solidFill>
                <a:schemeClr val="tx1"/>
              </a:solidFill>
              <a:latin typeface="Times New Roman" panose="02020603050405020304" pitchFamily="18" charset="0"/>
              <a:cs typeface="Times New Roman" panose="02020603050405020304" pitchFamily="18" charset="0"/>
            </a:endParaRPr>
          </a:p>
          <a:p>
            <a:pPr algn="just"/>
            <a:r>
              <a:rPr lang="en-US" sz="500" b="1" dirty="0">
                <a:solidFill>
                  <a:schemeClr val="tx1"/>
                </a:solidFill>
                <a:latin typeface="Times New Roman" panose="02020603050405020304" pitchFamily="18" charset="0"/>
                <a:cs typeface="Times New Roman" panose="02020603050405020304" pitchFamily="18" charset="0"/>
              </a:rPr>
              <a:t>Background </a:t>
            </a:r>
            <a:endParaRPr lang="en-US" sz="500" dirty="0">
              <a:solidFill>
                <a:schemeClr val="tx1"/>
              </a:solidFill>
              <a:latin typeface="Times New Roman" panose="02020603050405020304" pitchFamily="18" charset="0"/>
              <a:cs typeface="Times New Roman" panose="02020603050405020304" pitchFamily="18" charset="0"/>
            </a:endParaRPr>
          </a:p>
          <a:p>
            <a:pPr algn="just"/>
            <a:r>
              <a:rPr lang="en-US" sz="500" dirty="0">
                <a:solidFill>
                  <a:schemeClr val="tx1"/>
                </a:solidFill>
                <a:latin typeface="Times New Roman" panose="02020603050405020304" pitchFamily="18" charset="0"/>
                <a:cs typeface="Times New Roman" panose="02020603050405020304" pitchFamily="18" charset="0"/>
              </a:rPr>
              <a:t>Obesity is a multifactorial and chronic disease in the UK; it is characterized by excessive body fat accumulation, which is associated with the rise of non-communicable diseases such as cardiovascular diseases, type 2 diabetes and multiple types of cancers, contributing to over 5 million deaths globally (Ahmed and Mohammed, 2025). </a:t>
            </a:r>
          </a:p>
          <a:p>
            <a:pPr algn="just"/>
            <a:r>
              <a:rPr lang="en-US" sz="500" dirty="0">
                <a:solidFill>
                  <a:schemeClr val="tx1"/>
                </a:solidFill>
                <a:latin typeface="Times New Roman" panose="02020603050405020304" pitchFamily="18" charset="0"/>
                <a:cs typeface="Times New Roman" panose="02020603050405020304" pitchFamily="18" charset="0"/>
              </a:rPr>
              <a:t>Similarly, if public health massively deteriorates, it can impact the productivity of individuals, which may result in a diminished economy (Sharpe and </a:t>
            </a:r>
            <a:r>
              <a:rPr lang="en-US" sz="500" dirty="0" err="1">
                <a:solidFill>
                  <a:schemeClr val="tx1"/>
                </a:solidFill>
                <a:latin typeface="Times New Roman" panose="02020603050405020304" pitchFamily="18" charset="0"/>
                <a:cs typeface="Times New Roman" panose="02020603050405020304" pitchFamily="18" charset="0"/>
              </a:rPr>
              <a:t>Fard</a:t>
            </a:r>
            <a:r>
              <a:rPr lang="en-US" sz="500" dirty="0">
                <a:solidFill>
                  <a:schemeClr val="tx1"/>
                </a:solidFill>
                <a:latin typeface="Times New Roman" panose="02020603050405020304" pitchFamily="18" charset="0"/>
                <a:cs typeface="Times New Roman" panose="02020603050405020304" pitchFamily="18" charset="0"/>
              </a:rPr>
              <a:t>, 2026). In England, around 170,000 people are expected to die from obesity related heart conditions by 2035, indicating the severity of the disease in the UK nowadays (Thomas, 2026). </a:t>
            </a:r>
            <a:br>
              <a:rPr lang="en-US" sz="500" dirty="0">
                <a:solidFill>
                  <a:schemeClr val="tx1"/>
                </a:solidFill>
                <a:latin typeface="Times New Roman" panose="02020603050405020304" pitchFamily="18" charset="0"/>
                <a:cs typeface="Times New Roman" panose="02020603050405020304" pitchFamily="18" charset="0"/>
              </a:rPr>
            </a:br>
            <a:endParaRPr lang="en-GB" sz="500" dirty="0">
              <a:solidFill>
                <a:schemeClr val="tx1"/>
              </a:solidFill>
              <a:latin typeface="Times New Roman" panose="02020603050405020304" pitchFamily="18" charset="0"/>
              <a:cs typeface="Times New Roman" panose="02020603050405020304" pitchFamily="18" charset="0"/>
            </a:endParaRPr>
          </a:p>
        </p:txBody>
      </p:sp>
      <p:sp>
        <p:nvSpPr>
          <p:cNvPr id="7" name="Round Diagonal Corner Rectangle 6"/>
          <p:cNvSpPr/>
          <p:nvPr/>
        </p:nvSpPr>
        <p:spPr>
          <a:xfrm>
            <a:off x="2165953" y="6479112"/>
            <a:ext cx="2805789" cy="283676"/>
          </a:xfrm>
          <a:prstGeom prst="round2DiagRect">
            <a:avLst/>
          </a:prstGeom>
          <a:solidFill>
            <a:schemeClr val="accent5">
              <a:lumMod val="40000"/>
              <a:lumOff val="60000"/>
            </a:schemeClr>
          </a:solidFill>
        </p:spPr>
        <p:style>
          <a:lnRef idx="1">
            <a:schemeClr val="dk1"/>
          </a:lnRef>
          <a:fillRef idx="2">
            <a:schemeClr val="dk1"/>
          </a:fillRef>
          <a:effectRef idx="1">
            <a:schemeClr val="dk1"/>
          </a:effectRef>
          <a:fontRef idx="minor">
            <a:schemeClr val="dk1"/>
          </a:fontRef>
        </p:style>
        <p:txBody>
          <a:bodyPr rtlCol="0" anchor="ctr"/>
          <a:lstStyle/>
          <a:p>
            <a:pPr algn="ctr"/>
            <a:r>
              <a:rPr lang="en-US" sz="400" b="1" dirty="0">
                <a:solidFill>
                  <a:srgbClr val="000000"/>
                </a:solidFill>
                <a:latin typeface="Times New Roman" panose="02020603050405020304" pitchFamily="18" charset="0"/>
                <a:cs typeface="Times New Roman" panose="02020603050405020304" pitchFamily="18" charset="0"/>
              </a:rPr>
              <a:t>Figure 2: Percentage of kids aged 4 to 5 obese or overweight in England 2024/25</a:t>
            </a:r>
            <a:endParaRPr lang="en-US" sz="400" dirty="0">
              <a:latin typeface="Times New Roman" panose="02020603050405020304" pitchFamily="18" charset="0"/>
              <a:cs typeface="Times New Roman" panose="02020603050405020304" pitchFamily="18" charset="0"/>
            </a:endParaRPr>
          </a:p>
          <a:p>
            <a:pPr algn="ctr"/>
            <a:r>
              <a:rPr lang="en-US" sz="400" b="1" dirty="0">
                <a:solidFill>
                  <a:srgbClr val="000000"/>
                </a:solidFill>
                <a:latin typeface="Times New Roman" panose="02020603050405020304" pitchFamily="18" charset="0"/>
                <a:cs typeface="Times New Roman" panose="02020603050405020304" pitchFamily="18" charset="0"/>
              </a:rPr>
              <a:t>(Source: </a:t>
            </a:r>
            <a:r>
              <a:rPr lang="en-US" sz="400" b="1" dirty="0" err="1">
                <a:solidFill>
                  <a:srgbClr val="000000"/>
                </a:solidFill>
                <a:latin typeface="Times New Roman" panose="02020603050405020304" pitchFamily="18" charset="0"/>
                <a:cs typeface="Times New Roman" panose="02020603050405020304" pitchFamily="18" charset="0"/>
              </a:rPr>
              <a:t>Stiebahl</a:t>
            </a:r>
            <a:r>
              <a:rPr lang="en-US" sz="400" b="1" dirty="0">
                <a:solidFill>
                  <a:srgbClr val="000000"/>
                </a:solidFill>
                <a:latin typeface="Times New Roman" panose="02020603050405020304" pitchFamily="18" charset="0"/>
                <a:cs typeface="Times New Roman" panose="02020603050405020304" pitchFamily="18" charset="0"/>
              </a:rPr>
              <a:t>, 2026)</a:t>
            </a:r>
            <a:endParaRPr lang="en-US" sz="400" dirty="0">
              <a:latin typeface="Times New Roman" panose="02020603050405020304" pitchFamily="18" charset="0"/>
              <a:cs typeface="Times New Roman" panose="02020603050405020304" pitchFamily="18" charset="0"/>
            </a:endParaRPr>
          </a:p>
          <a:p>
            <a:pPr algn="ctr"/>
            <a:r>
              <a:rPr lang="en-US" sz="400" dirty="0">
                <a:solidFill>
                  <a:srgbClr val="000000"/>
                </a:solidFill>
                <a:latin typeface="Times New Roman" panose="02020603050405020304" pitchFamily="18" charset="0"/>
                <a:cs typeface="Times New Roman" panose="02020603050405020304" pitchFamily="18" charset="0"/>
              </a:rPr>
              <a:t>In England, many kids were prone to overweight and obesity, indicating the importance of the digital health promotion intervention of obesity in the UK. </a:t>
            </a:r>
            <a:endParaRPr lang="en-GB" sz="400" dirty="0">
              <a:latin typeface="Times New Roman" panose="02020603050405020304" pitchFamily="18" charset="0"/>
              <a:cs typeface="Times New Roman" panose="02020603050405020304" pitchFamily="18" charset="0"/>
            </a:endParaRPr>
          </a:p>
        </p:txBody>
      </p:sp>
      <p:sp>
        <p:nvSpPr>
          <p:cNvPr id="15" name="Round Diagonal Corner Rectangle 14"/>
          <p:cNvSpPr/>
          <p:nvPr/>
        </p:nvSpPr>
        <p:spPr>
          <a:xfrm>
            <a:off x="7391183" y="4048052"/>
            <a:ext cx="2272148" cy="475402"/>
          </a:xfrm>
          <a:prstGeom prst="round2DiagRect">
            <a:avLst/>
          </a:prstGeom>
          <a:solidFill>
            <a:schemeClr val="accent2">
              <a:lumMod val="40000"/>
              <a:lumOff val="60000"/>
            </a:schemeClr>
          </a:solidFill>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500" b="1" dirty="0">
                <a:solidFill>
                  <a:schemeClr val="tx1"/>
                </a:solidFill>
                <a:latin typeface="Times New Roman" panose="02020603050405020304" pitchFamily="18" charset="0"/>
                <a:cs typeface="Times New Roman" panose="02020603050405020304" pitchFamily="18" charset="0"/>
              </a:rPr>
              <a:t>Figure 4: Percentage of death attributed to obesity</a:t>
            </a:r>
            <a:endParaRPr lang="en-US" sz="500" dirty="0">
              <a:solidFill>
                <a:schemeClr val="tx1"/>
              </a:solidFill>
              <a:latin typeface="Times New Roman" panose="02020603050405020304" pitchFamily="18" charset="0"/>
              <a:cs typeface="Times New Roman" panose="02020603050405020304" pitchFamily="18" charset="0"/>
            </a:endParaRPr>
          </a:p>
          <a:p>
            <a:pPr algn="ctr"/>
            <a:r>
              <a:rPr lang="en-US" sz="500" dirty="0">
                <a:solidFill>
                  <a:schemeClr val="tx1"/>
                </a:solidFill>
                <a:latin typeface="Times New Roman" panose="02020603050405020304" pitchFamily="18" charset="0"/>
                <a:cs typeface="Times New Roman" panose="02020603050405020304" pitchFamily="18" charset="0"/>
              </a:rPr>
              <a:t>(Source: Stewart, 2024)</a:t>
            </a:r>
          </a:p>
          <a:p>
            <a:pPr algn="ctr"/>
            <a:r>
              <a:rPr lang="en-US" sz="500" dirty="0">
                <a:solidFill>
                  <a:schemeClr val="tx1"/>
                </a:solidFill>
                <a:latin typeface="Times New Roman" panose="02020603050405020304" pitchFamily="18" charset="0"/>
                <a:cs typeface="Times New Roman" panose="02020603050405020304" pitchFamily="18" charset="0"/>
              </a:rPr>
              <a:t>As many people globally have died due to this disease, it has become a major concern. This concern requires immediate interventions to improve the health of patients and reduce the global mortality rate due to obesity.</a:t>
            </a:r>
          </a:p>
        </p:txBody>
      </p:sp>
      <p:sp>
        <p:nvSpPr>
          <p:cNvPr id="8" name="Rectangle 7"/>
          <p:cNvSpPr/>
          <p:nvPr/>
        </p:nvSpPr>
        <p:spPr>
          <a:xfrm>
            <a:off x="7359778" y="1631225"/>
            <a:ext cx="2303554" cy="1155064"/>
          </a:xfrm>
          <a:prstGeom prst="rect">
            <a:avLst/>
          </a:prstGeom>
          <a:solidFill>
            <a:schemeClr val="accent6">
              <a:lumMod val="20000"/>
              <a:lumOff val="8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just"/>
            <a:r>
              <a:rPr lang="en-IN" sz="500" b="1" dirty="0">
                <a:solidFill>
                  <a:schemeClr val="tx1"/>
                </a:solidFill>
                <a:latin typeface="Times New Roman" panose="02020603050405020304" pitchFamily="18" charset="0"/>
                <a:cs typeface="Times New Roman" panose="02020603050405020304" pitchFamily="18" charset="0"/>
              </a:rPr>
              <a:t>Behavioural change theory</a:t>
            </a:r>
            <a:endParaRPr lang="en-US" sz="500" dirty="0">
              <a:solidFill>
                <a:schemeClr val="tx1"/>
              </a:solidFill>
              <a:latin typeface="Times New Roman" panose="02020603050405020304" pitchFamily="18" charset="0"/>
              <a:cs typeface="Times New Roman" panose="02020603050405020304" pitchFamily="18" charset="0"/>
            </a:endParaRPr>
          </a:p>
          <a:p>
            <a:pPr algn="just"/>
            <a:r>
              <a:rPr lang="en-US" sz="500" dirty="0">
                <a:solidFill>
                  <a:schemeClr val="tx1"/>
                </a:solidFill>
                <a:latin typeface="Times New Roman" panose="02020603050405020304" pitchFamily="18" charset="0"/>
              </a:rPr>
              <a:t>In this section, social cognitive theory has been chosen as it highlights how AI changes human behavior (Najam Shaikh et al., 2025). Here, the Smart Weight AI will correspond with the social cognitive theory through the help of self-efficacy, where the virtual coach helps to build the user's confidence (Li et al., 2025a). Similarly, the real-time tracking will reflect instant health results for good habits (Chew et al., 2021). Furthermore, the observational learning of the technology will be essential for promoting health through the help of recognizing user patterns, where it helps to provide personalized tips (Li et al., 2025). Lastly, the data dashboards of the Smart Weight AI will help users by allowing them to monitor and change their actions. This will help users to improve their self-management and reduce further chances of obesity in their lives (de Castro et al., 2025). Therefore, through the aforementioned analysis, it can be stated that the functional capabilities of Smart Weight AI properly align with the social cognitive theory and promote the health of the patients who are suffering from Obesity.</a:t>
            </a:r>
            <a:endParaRPr lang="en-GB" sz="500" dirty="0">
              <a:solidFill>
                <a:schemeClr val="tx1"/>
              </a:solidFill>
            </a:endParaRPr>
          </a:p>
        </p:txBody>
      </p:sp>
      <p:sp>
        <p:nvSpPr>
          <p:cNvPr id="10" name="Rectangle 9"/>
          <p:cNvSpPr/>
          <p:nvPr/>
        </p:nvSpPr>
        <p:spPr>
          <a:xfrm>
            <a:off x="9757288" y="1638795"/>
            <a:ext cx="2346480" cy="1318384"/>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500" b="1" dirty="0">
                <a:solidFill>
                  <a:schemeClr val="tx1"/>
                </a:solidFill>
                <a:latin typeface="Times New Roman" panose="02020603050405020304" pitchFamily="18" charset="0"/>
                <a:cs typeface="Times New Roman" panose="02020603050405020304" pitchFamily="18" charset="0"/>
              </a:rPr>
              <a:t>Conclusion</a:t>
            </a:r>
          </a:p>
          <a:p>
            <a:pPr algn="just"/>
            <a:r>
              <a:rPr lang="en-US" sz="500" dirty="0">
                <a:solidFill>
                  <a:schemeClr val="tx1"/>
                </a:solidFill>
                <a:latin typeface="Times New Roman" panose="02020603050405020304" pitchFamily="18" charset="0"/>
                <a:cs typeface="Times New Roman" panose="02020603050405020304" pitchFamily="18" charset="0"/>
              </a:rPr>
              <a:t>From the above findings, it can be interpreted that Smart Weight AI is a fundamental digital health promotional intervention for obesity. The implications of the digital technology intervention can be explored through its policy frameworks, where it is clear that by adhering to the normal law standards of GDPR and the Data Protection Act 2019, it prevents any further chances of a data leak. Similarly, this device also teaches users how to read AI health data and use it for self-improvement, indicating its implications on education. Lastly, further research will be done through collecting long-term data of daily use and making this device compatible for every body and cultural variants. Hence, it can be understood that these attributes in the device are helpful for improving the integrity of the device and improving further chances of adopting it across the globe. </a:t>
            </a:r>
            <a:endParaRPr lang="en-GB" sz="500" dirty="0">
              <a:solidFill>
                <a:schemeClr val="tx1"/>
              </a:solidFill>
              <a:latin typeface="Times New Roman" panose="02020603050405020304" pitchFamily="18" charset="0"/>
              <a:cs typeface="Times New Roman" panose="02020603050405020304" pitchFamily="18" charset="0"/>
            </a:endParaRPr>
          </a:p>
        </p:txBody>
      </p:sp>
      <p:sp>
        <p:nvSpPr>
          <p:cNvPr id="11" name="Rectangle 10"/>
          <p:cNvSpPr/>
          <p:nvPr/>
        </p:nvSpPr>
        <p:spPr>
          <a:xfrm>
            <a:off x="9769284" y="3038222"/>
            <a:ext cx="2334484" cy="3724565"/>
          </a:xfrm>
          <a:prstGeom prst="rect">
            <a:avLst/>
          </a:prstGeom>
          <a:solidFill>
            <a:schemeClr val="accent2">
              <a:lumMod val="20000"/>
              <a:lumOff val="80000"/>
            </a:schemeClr>
          </a:solidFill>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300" b="1" dirty="0">
                <a:solidFill>
                  <a:schemeClr val="tx1"/>
                </a:solidFill>
                <a:latin typeface="Times New Roman" panose="02020603050405020304" pitchFamily="18" charset="0"/>
                <a:cs typeface="Times New Roman" panose="02020603050405020304" pitchFamily="18" charset="0"/>
              </a:rPr>
              <a:t>References</a:t>
            </a:r>
          </a:p>
          <a:p>
            <a:pPr algn="just"/>
            <a:r>
              <a:rPr lang="en-GB" sz="300" dirty="0">
                <a:solidFill>
                  <a:schemeClr val="tx1"/>
                </a:solidFill>
                <a:latin typeface="Times New Roman" panose="02020603050405020304" pitchFamily="18" charset="0"/>
                <a:cs typeface="Times New Roman" panose="02020603050405020304" pitchFamily="18" charset="0"/>
              </a:rPr>
              <a:t>Agrawal, K., </a:t>
            </a:r>
            <a:r>
              <a:rPr lang="en-GB" sz="300" dirty="0" err="1">
                <a:solidFill>
                  <a:schemeClr val="tx1"/>
                </a:solidFill>
                <a:latin typeface="Times New Roman" panose="02020603050405020304" pitchFamily="18" charset="0"/>
                <a:cs typeface="Times New Roman" panose="02020603050405020304" pitchFamily="18" charset="0"/>
              </a:rPr>
              <a:t>Goktas</a:t>
            </a:r>
            <a:r>
              <a:rPr lang="en-GB" sz="300" dirty="0">
                <a:solidFill>
                  <a:schemeClr val="tx1"/>
                </a:solidFill>
                <a:latin typeface="Times New Roman" panose="02020603050405020304" pitchFamily="18" charset="0"/>
                <a:cs typeface="Times New Roman" panose="02020603050405020304" pitchFamily="18" charset="0"/>
              </a:rPr>
              <a:t>, P., Kumar, N. and Leung, M.F. (2025) ‘Artificial intelligence in</a:t>
            </a:r>
          </a:p>
          <a:p>
            <a:pPr algn="just"/>
            <a:r>
              <a:rPr lang="en-GB" sz="300" dirty="0">
                <a:solidFill>
                  <a:schemeClr val="tx1"/>
                </a:solidFill>
                <a:latin typeface="Times New Roman" panose="02020603050405020304" pitchFamily="18" charset="0"/>
                <a:cs typeface="Times New Roman" panose="02020603050405020304" pitchFamily="18" charset="0"/>
              </a:rPr>
              <a:t>personalized nutrition and food manufacturing: a comprehensive review of methods,</a:t>
            </a:r>
          </a:p>
          <a:p>
            <a:pPr algn="just"/>
            <a:r>
              <a:rPr lang="en-GB" sz="300" dirty="0">
                <a:solidFill>
                  <a:schemeClr val="tx1"/>
                </a:solidFill>
                <a:latin typeface="Times New Roman" panose="02020603050405020304" pitchFamily="18" charset="0"/>
                <a:cs typeface="Times New Roman" panose="02020603050405020304" pitchFamily="18" charset="0"/>
              </a:rPr>
              <a:t>applications, and future directions’, Frontiers in Nutrition, 12, p.1636980. Available at:</a:t>
            </a:r>
          </a:p>
          <a:p>
            <a:pPr algn="just"/>
            <a:r>
              <a:rPr lang="en-GB" sz="300" dirty="0">
                <a:solidFill>
                  <a:schemeClr val="tx1"/>
                </a:solidFill>
                <a:latin typeface="Times New Roman" panose="02020603050405020304" pitchFamily="18" charset="0"/>
                <a:cs typeface="Times New Roman" panose="02020603050405020304" pitchFamily="18" charset="0"/>
              </a:rPr>
              <a:t>https://doi.org/10.3389/fnut.2025.1636980 (Accessed: 20 July 2026).</a:t>
            </a:r>
          </a:p>
          <a:p>
            <a:pPr algn="just"/>
            <a:r>
              <a:rPr lang="en-GB" sz="300" dirty="0">
                <a:solidFill>
                  <a:schemeClr val="tx1"/>
                </a:solidFill>
                <a:latin typeface="Times New Roman" panose="02020603050405020304" pitchFamily="18" charset="0"/>
                <a:cs typeface="Times New Roman" panose="02020603050405020304" pitchFamily="18" charset="0"/>
              </a:rPr>
              <a:t>Ahmed, S.K. and Mohammed, R.A. (2025) ‘Obesity: Prevalence, causes, consequences,</a:t>
            </a:r>
          </a:p>
          <a:p>
            <a:pPr algn="just"/>
            <a:r>
              <a:rPr lang="en-GB" sz="300" dirty="0">
                <a:solidFill>
                  <a:schemeClr val="tx1"/>
                </a:solidFill>
                <a:latin typeface="Times New Roman" panose="02020603050405020304" pitchFamily="18" charset="0"/>
                <a:cs typeface="Times New Roman" panose="02020603050405020304" pitchFamily="18" charset="0"/>
              </a:rPr>
              <a:t>management, preventive strategies and future research directions’, Metabolism Open, 27,</a:t>
            </a:r>
          </a:p>
          <a:p>
            <a:pPr algn="just"/>
            <a:r>
              <a:rPr lang="en-GB" sz="300" dirty="0">
                <a:solidFill>
                  <a:schemeClr val="tx1"/>
                </a:solidFill>
                <a:latin typeface="Times New Roman" panose="02020603050405020304" pitchFamily="18" charset="0"/>
                <a:cs typeface="Times New Roman" panose="02020603050405020304" pitchFamily="18" charset="0"/>
              </a:rPr>
              <a:t>p.100375. Available at: https://pmc.ncbi.nlm.nih.gov/articles/PMC12486175/ (Accessed: 20</a:t>
            </a:r>
          </a:p>
          <a:p>
            <a:pPr algn="just"/>
            <a:r>
              <a:rPr lang="en-GB" sz="300" dirty="0">
                <a:solidFill>
                  <a:schemeClr val="tx1"/>
                </a:solidFill>
                <a:latin typeface="Times New Roman" panose="02020603050405020304" pitchFamily="18" charset="0"/>
                <a:cs typeface="Times New Roman" panose="02020603050405020304" pitchFamily="18" charset="0"/>
              </a:rPr>
              <a:t>July 2026).</a:t>
            </a:r>
          </a:p>
          <a:p>
            <a:pPr algn="just"/>
            <a:r>
              <a:rPr lang="en-GB" sz="300" dirty="0">
                <a:solidFill>
                  <a:schemeClr val="tx1"/>
                </a:solidFill>
                <a:latin typeface="Times New Roman" panose="02020603050405020304" pitchFamily="18" charset="0"/>
                <a:cs typeface="Times New Roman" panose="02020603050405020304" pitchFamily="18" charset="0"/>
              </a:rPr>
              <a:t>Ali, S.Y.. (2026) Three Classes of Obesity: Each Category Explained. Available at: https://www.verywellhealth.com/different-types-of-obesity-4121042 (Accessed: 20 July 2026).</a:t>
            </a:r>
          </a:p>
          <a:p>
            <a:pPr algn="just"/>
            <a:r>
              <a:rPr lang="en-GB" sz="300" dirty="0" err="1">
                <a:solidFill>
                  <a:schemeClr val="tx1"/>
                </a:solidFill>
                <a:latin typeface="Times New Roman" panose="02020603050405020304" pitchFamily="18" charset="0"/>
                <a:cs typeface="Times New Roman" panose="02020603050405020304" pitchFamily="18" charset="0"/>
              </a:rPr>
              <a:t>Berhe</a:t>
            </a:r>
            <a:r>
              <a:rPr lang="en-GB" sz="300" dirty="0">
                <a:solidFill>
                  <a:schemeClr val="tx1"/>
                </a:solidFill>
                <a:latin typeface="Times New Roman" panose="02020603050405020304" pitchFamily="18" charset="0"/>
                <a:cs typeface="Times New Roman" panose="02020603050405020304" pitchFamily="18" charset="0"/>
              </a:rPr>
              <a:t>, F.T., </a:t>
            </a:r>
            <a:r>
              <a:rPr lang="en-GB" sz="300" dirty="0" err="1">
                <a:solidFill>
                  <a:schemeClr val="tx1"/>
                </a:solidFill>
                <a:latin typeface="Times New Roman" panose="02020603050405020304" pitchFamily="18" charset="0"/>
                <a:cs typeface="Times New Roman" panose="02020603050405020304" pitchFamily="18" charset="0"/>
              </a:rPr>
              <a:t>Shifti</a:t>
            </a:r>
            <a:r>
              <a:rPr lang="en-GB" sz="300" dirty="0">
                <a:solidFill>
                  <a:schemeClr val="tx1"/>
                </a:solidFill>
                <a:latin typeface="Times New Roman" panose="02020603050405020304" pitchFamily="18" charset="0"/>
                <a:cs typeface="Times New Roman" panose="02020603050405020304" pitchFamily="18" charset="0"/>
              </a:rPr>
              <a:t>, D.M., </a:t>
            </a:r>
            <a:r>
              <a:rPr lang="en-GB" sz="300" dirty="0" err="1">
                <a:solidFill>
                  <a:schemeClr val="tx1"/>
                </a:solidFill>
                <a:latin typeface="Times New Roman" panose="02020603050405020304" pitchFamily="18" charset="0"/>
                <a:cs typeface="Times New Roman" panose="02020603050405020304" pitchFamily="18" charset="0"/>
              </a:rPr>
              <a:t>Veerman</a:t>
            </a:r>
            <a:r>
              <a:rPr lang="en-GB" sz="300" dirty="0">
                <a:solidFill>
                  <a:schemeClr val="tx1"/>
                </a:solidFill>
                <a:latin typeface="Times New Roman" panose="02020603050405020304" pitchFamily="18" charset="0"/>
                <a:cs typeface="Times New Roman" panose="02020603050405020304" pitchFamily="18" charset="0"/>
              </a:rPr>
              <a:t>, J.L., </a:t>
            </a:r>
            <a:r>
              <a:rPr lang="en-GB" sz="300" dirty="0" err="1">
                <a:solidFill>
                  <a:schemeClr val="tx1"/>
                </a:solidFill>
                <a:latin typeface="Times New Roman" panose="02020603050405020304" pitchFamily="18" charset="0"/>
                <a:cs typeface="Times New Roman" panose="02020603050405020304" pitchFamily="18" charset="0"/>
              </a:rPr>
              <a:t>Aminde</a:t>
            </a:r>
            <a:r>
              <a:rPr lang="en-GB" sz="300" dirty="0">
                <a:solidFill>
                  <a:schemeClr val="tx1"/>
                </a:solidFill>
                <a:latin typeface="Times New Roman" panose="02020603050405020304" pitchFamily="18" charset="0"/>
                <a:cs typeface="Times New Roman" panose="02020603050405020304" pitchFamily="18" charset="0"/>
              </a:rPr>
              <a:t>, L., Ahmed, K.Y., </a:t>
            </a:r>
            <a:r>
              <a:rPr lang="en-GB" sz="300" dirty="0" err="1">
                <a:solidFill>
                  <a:schemeClr val="tx1"/>
                </a:solidFill>
                <a:latin typeface="Times New Roman" panose="02020603050405020304" pitchFamily="18" charset="0"/>
                <a:cs typeface="Times New Roman" panose="02020603050405020304" pitchFamily="18" charset="0"/>
              </a:rPr>
              <a:t>Mesfin</a:t>
            </a:r>
            <a:r>
              <a:rPr lang="en-GB" sz="300" dirty="0">
                <a:solidFill>
                  <a:schemeClr val="tx1"/>
                </a:solidFill>
                <a:latin typeface="Times New Roman" panose="02020603050405020304" pitchFamily="18" charset="0"/>
                <a:cs typeface="Times New Roman" panose="02020603050405020304" pitchFamily="18" charset="0"/>
              </a:rPr>
              <a:t>, Y.M., </a:t>
            </a:r>
            <a:r>
              <a:rPr lang="en-GB" sz="300" dirty="0" err="1">
                <a:solidFill>
                  <a:schemeClr val="tx1"/>
                </a:solidFill>
                <a:latin typeface="Times New Roman" panose="02020603050405020304" pitchFamily="18" charset="0"/>
                <a:cs typeface="Times New Roman" panose="02020603050405020304" pitchFamily="18" charset="0"/>
              </a:rPr>
              <a:t>Kibret</a:t>
            </a:r>
            <a:r>
              <a:rPr lang="en-GB" sz="300" dirty="0">
                <a:solidFill>
                  <a:schemeClr val="tx1"/>
                </a:solidFill>
                <a:latin typeface="Times New Roman" panose="02020603050405020304" pitchFamily="18" charset="0"/>
                <a:cs typeface="Times New Roman" panose="02020603050405020304" pitchFamily="18" charset="0"/>
              </a:rPr>
              <a:t>,</a:t>
            </a:r>
          </a:p>
          <a:p>
            <a:pPr algn="just"/>
            <a:r>
              <a:rPr lang="en-GB" sz="300" dirty="0">
                <a:solidFill>
                  <a:schemeClr val="tx1"/>
                </a:solidFill>
                <a:latin typeface="Times New Roman" panose="02020603050405020304" pitchFamily="18" charset="0"/>
                <a:cs typeface="Times New Roman" panose="02020603050405020304" pitchFamily="18" charset="0"/>
              </a:rPr>
              <a:t>K.T., </a:t>
            </a:r>
            <a:r>
              <a:rPr lang="en-GB" sz="300" dirty="0" err="1">
                <a:solidFill>
                  <a:schemeClr val="tx1"/>
                </a:solidFill>
                <a:latin typeface="Times New Roman" panose="02020603050405020304" pitchFamily="18" charset="0"/>
                <a:cs typeface="Times New Roman" panose="02020603050405020304" pitchFamily="18" charset="0"/>
              </a:rPr>
              <a:t>Bizuayehu</a:t>
            </a:r>
            <a:r>
              <a:rPr lang="en-GB" sz="300" dirty="0">
                <a:solidFill>
                  <a:schemeClr val="tx1"/>
                </a:solidFill>
                <a:latin typeface="Times New Roman" panose="02020603050405020304" pitchFamily="18" charset="0"/>
                <a:cs typeface="Times New Roman" panose="02020603050405020304" pitchFamily="18" charset="0"/>
              </a:rPr>
              <a:t>, H.M., </a:t>
            </a:r>
            <a:r>
              <a:rPr lang="en-GB" sz="300" dirty="0" err="1">
                <a:solidFill>
                  <a:schemeClr val="tx1"/>
                </a:solidFill>
                <a:latin typeface="Times New Roman" panose="02020603050405020304" pitchFamily="18" charset="0"/>
                <a:cs typeface="Times New Roman" panose="02020603050405020304" pitchFamily="18" charset="0"/>
              </a:rPr>
              <a:t>Ketema</a:t>
            </a:r>
            <a:r>
              <a:rPr lang="en-GB" sz="300" dirty="0">
                <a:solidFill>
                  <a:schemeClr val="tx1"/>
                </a:solidFill>
                <a:latin typeface="Times New Roman" panose="02020603050405020304" pitchFamily="18" charset="0"/>
                <a:cs typeface="Times New Roman" panose="02020603050405020304" pitchFamily="18" charset="0"/>
              </a:rPr>
              <a:t>, D.B., </a:t>
            </a:r>
            <a:r>
              <a:rPr lang="en-GB" sz="300" dirty="0" err="1">
                <a:solidFill>
                  <a:schemeClr val="tx1"/>
                </a:solidFill>
                <a:latin typeface="Times New Roman" panose="02020603050405020304" pitchFamily="18" charset="0"/>
                <a:cs typeface="Times New Roman" panose="02020603050405020304" pitchFamily="18" charset="0"/>
              </a:rPr>
              <a:t>Odo</a:t>
            </a:r>
            <a:r>
              <a:rPr lang="en-GB" sz="300" dirty="0">
                <a:solidFill>
                  <a:schemeClr val="tx1"/>
                </a:solidFill>
                <a:latin typeface="Times New Roman" panose="02020603050405020304" pitchFamily="18" charset="0"/>
                <a:cs typeface="Times New Roman" panose="02020603050405020304" pitchFamily="18" charset="0"/>
              </a:rPr>
              <a:t>, D.B. and </a:t>
            </a:r>
            <a:r>
              <a:rPr lang="en-GB" sz="300" dirty="0" err="1">
                <a:solidFill>
                  <a:schemeClr val="tx1"/>
                </a:solidFill>
                <a:latin typeface="Times New Roman" panose="02020603050405020304" pitchFamily="18" charset="0"/>
                <a:cs typeface="Times New Roman" panose="02020603050405020304" pitchFamily="18" charset="0"/>
              </a:rPr>
              <a:t>Thapa</a:t>
            </a:r>
            <a:r>
              <a:rPr lang="en-GB" sz="300" dirty="0">
                <a:solidFill>
                  <a:schemeClr val="tx1"/>
                </a:solidFill>
                <a:latin typeface="Times New Roman" panose="02020603050405020304" pitchFamily="18" charset="0"/>
                <a:cs typeface="Times New Roman" panose="02020603050405020304" pitchFamily="18" charset="0"/>
              </a:rPr>
              <a:t>, S. (2025) ‘Digital versus</a:t>
            </a:r>
          </a:p>
          <a:p>
            <a:pPr algn="just"/>
            <a:r>
              <a:rPr lang="en-GB" sz="300" dirty="0" err="1">
                <a:solidFill>
                  <a:schemeClr val="tx1"/>
                </a:solidFill>
                <a:latin typeface="Times New Roman" panose="02020603050405020304" pitchFamily="18" charset="0"/>
                <a:cs typeface="Times New Roman" panose="02020603050405020304" pitchFamily="18" charset="0"/>
              </a:rPr>
              <a:t>nondigital</a:t>
            </a:r>
            <a:r>
              <a:rPr lang="en-GB" sz="300" dirty="0">
                <a:solidFill>
                  <a:schemeClr val="tx1"/>
                </a:solidFill>
                <a:latin typeface="Times New Roman" panose="02020603050405020304" pitchFamily="18" charset="0"/>
                <a:cs typeface="Times New Roman" panose="02020603050405020304" pitchFamily="18" charset="0"/>
              </a:rPr>
              <a:t> </a:t>
            </a:r>
            <a:r>
              <a:rPr lang="en-GB" sz="300" dirty="0" err="1">
                <a:solidFill>
                  <a:schemeClr val="tx1"/>
                </a:solidFill>
                <a:latin typeface="Times New Roman" panose="02020603050405020304" pitchFamily="18" charset="0"/>
                <a:cs typeface="Times New Roman" panose="02020603050405020304" pitchFamily="18" charset="0"/>
              </a:rPr>
              <a:t>behavioral</a:t>
            </a:r>
            <a:r>
              <a:rPr lang="en-GB" sz="300" dirty="0">
                <a:solidFill>
                  <a:schemeClr val="tx1"/>
                </a:solidFill>
                <a:latin typeface="Times New Roman" panose="02020603050405020304" pitchFamily="18" charset="0"/>
                <a:cs typeface="Times New Roman" panose="02020603050405020304" pitchFamily="18" charset="0"/>
              </a:rPr>
              <a:t> interventions on cardiovascular risk reduction: systematic review and</a:t>
            </a:r>
          </a:p>
          <a:p>
            <a:pPr algn="just"/>
            <a:r>
              <a:rPr lang="en-GB" sz="300" dirty="0">
                <a:solidFill>
                  <a:schemeClr val="tx1"/>
                </a:solidFill>
                <a:latin typeface="Times New Roman" panose="02020603050405020304" pitchFamily="18" charset="0"/>
                <a:cs typeface="Times New Roman" panose="02020603050405020304" pitchFamily="18" charset="0"/>
              </a:rPr>
              <a:t>meta-analysis’, Annals of </a:t>
            </a:r>
            <a:r>
              <a:rPr lang="en-GB" sz="300" dirty="0" err="1">
                <a:solidFill>
                  <a:schemeClr val="tx1"/>
                </a:solidFill>
                <a:latin typeface="Times New Roman" panose="02020603050405020304" pitchFamily="18" charset="0"/>
                <a:cs typeface="Times New Roman" panose="02020603050405020304" pitchFamily="18" charset="0"/>
              </a:rPr>
              <a:t>Behavioral</a:t>
            </a:r>
            <a:r>
              <a:rPr lang="en-GB" sz="300" dirty="0">
                <a:solidFill>
                  <a:schemeClr val="tx1"/>
                </a:solidFill>
                <a:latin typeface="Times New Roman" panose="02020603050405020304" pitchFamily="18" charset="0"/>
                <a:cs typeface="Times New Roman" panose="02020603050405020304" pitchFamily="18" charset="0"/>
              </a:rPr>
              <a:t> Medicine, 59(1), p.kaaf043. Available at:</a:t>
            </a:r>
          </a:p>
          <a:p>
            <a:pPr algn="just"/>
            <a:r>
              <a:rPr lang="en-GB" sz="300" dirty="0">
                <a:solidFill>
                  <a:schemeClr val="tx1"/>
                </a:solidFill>
                <a:latin typeface="Times New Roman" panose="02020603050405020304" pitchFamily="18" charset="0"/>
                <a:cs typeface="Times New Roman" panose="02020603050405020304" pitchFamily="18" charset="0"/>
              </a:rPr>
              <a:t>https://doi.org/10.1093/abm/kaaf043 (Accessed: 20 July 2026).</a:t>
            </a:r>
          </a:p>
          <a:p>
            <a:pPr algn="just"/>
            <a:r>
              <a:rPr lang="en-GB" sz="300" dirty="0">
                <a:solidFill>
                  <a:schemeClr val="tx1"/>
                </a:solidFill>
                <a:latin typeface="Times New Roman" panose="02020603050405020304" pitchFamily="18" charset="0"/>
                <a:cs typeface="Times New Roman" panose="02020603050405020304" pitchFamily="18" charset="0"/>
              </a:rPr>
              <a:t>Chew, H.S.J., </a:t>
            </a:r>
            <a:r>
              <a:rPr lang="en-GB" sz="300" dirty="0" err="1">
                <a:solidFill>
                  <a:schemeClr val="tx1"/>
                </a:solidFill>
                <a:latin typeface="Times New Roman" panose="02020603050405020304" pitchFamily="18" charset="0"/>
                <a:cs typeface="Times New Roman" panose="02020603050405020304" pitchFamily="18" charset="0"/>
              </a:rPr>
              <a:t>Ang</a:t>
            </a:r>
            <a:r>
              <a:rPr lang="en-GB" sz="300" dirty="0">
                <a:solidFill>
                  <a:schemeClr val="tx1"/>
                </a:solidFill>
                <a:latin typeface="Times New Roman" panose="02020603050405020304" pitchFamily="18" charset="0"/>
                <a:cs typeface="Times New Roman" panose="02020603050405020304" pitchFamily="18" charset="0"/>
              </a:rPr>
              <a:t>, W.H.D. and Lau, Y. (2021) ‘The potential of artificial intelligence in</a:t>
            </a:r>
          </a:p>
          <a:p>
            <a:pPr algn="just"/>
            <a:r>
              <a:rPr lang="en-GB" sz="300" dirty="0">
                <a:solidFill>
                  <a:schemeClr val="tx1"/>
                </a:solidFill>
                <a:latin typeface="Times New Roman" panose="02020603050405020304" pitchFamily="18" charset="0"/>
                <a:cs typeface="Times New Roman" panose="02020603050405020304" pitchFamily="18" charset="0"/>
              </a:rPr>
              <a:t>enhancing adult weight loss: a scoping review’, Public health nutrition, 24(8), pp.1993-2020.</a:t>
            </a:r>
          </a:p>
          <a:p>
            <a:pPr algn="just"/>
            <a:r>
              <a:rPr lang="en-GB" sz="300" dirty="0">
                <a:solidFill>
                  <a:schemeClr val="tx1"/>
                </a:solidFill>
                <a:latin typeface="Times New Roman" panose="02020603050405020304" pitchFamily="18" charset="0"/>
                <a:cs typeface="Times New Roman" panose="02020603050405020304" pitchFamily="18" charset="0"/>
              </a:rPr>
              <a:t>Available at: https://doi.org/10.1017/S1368980021000598 (Accessed: 20 July 2026).</a:t>
            </a:r>
          </a:p>
          <a:p>
            <a:pPr algn="just"/>
            <a:r>
              <a:rPr lang="en-GB" sz="300" dirty="0" err="1">
                <a:solidFill>
                  <a:schemeClr val="tx1"/>
                </a:solidFill>
                <a:latin typeface="Times New Roman" panose="02020603050405020304" pitchFamily="18" charset="0"/>
                <a:cs typeface="Times New Roman" panose="02020603050405020304" pitchFamily="18" charset="0"/>
              </a:rPr>
              <a:t>Conduah</a:t>
            </a:r>
            <a:r>
              <a:rPr lang="en-GB" sz="300" dirty="0">
                <a:solidFill>
                  <a:schemeClr val="tx1"/>
                </a:solidFill>
                <a:latin typeface="Times New Roman" panose="02020603050405020304" pitchFamily="18" charset="0"/>
                <a:cs typeface="Times New Roman" panose="02020603050405020304" pitchFamily="18" charset="0"/>
              </a:rPr>
              <a:t>, A.K., </a:t>
            </a:r>
            <a:r>
              <a:rPr lang="en-GB" sz="300" dirty="0" err="1">
                <a:solidFill>
                  <a:schemeClr val="tx1"/>
                </a:solidFill>
                <a:latin typeface="Times New Roman" panose="02020603050405020304" pitchFamily="18" charset="0"/>
                <a:cs typeface="Times New Roman" panose="02020603050405020304" pitchFamily="18" charset="0"/>
              </a:rPr>
              <a:t>Ofoe</a:t>
            </a:r>
            <a:r>
              <a:rPr lang="en-GB" sz="300" dirty="0">
                <a:solidFill>
                  <a:schemeClr val="tx1"/>
                </a:solidFill>
                <a:latin typeface="Times New Roman" panose="02020603050405020304" pitchFamily="18" charset="0"/>
                <a:cs typeface="Times New Roman" panose="02020603050405020304" pitchFamily="18" charset="0"/>
              </a:rPr>
              <a:t>, S. and </a:t>
            </a:r>
            <a:r>
              <a:rPr lang="en-GB" sz="300" dirty="0" err="1">
                <a:solidFill>
                  <a:schemeClr val="tx1"/>
                </a:solidFill>
                <a:latin typeface="Times New Roman" panose="02020603050405020304" pitchFamily="18" charset="0"/>
                <a:cs typeface="Times New Roman" panose="02020603050405020304" pitchFamily="18" charset="0"/>
              </a:rPr>
              <a:t>Siaw-Marfo</a:t>
            </a:r>
            <a:r>
              <a:rPr lang="en-GB" sz="300" dirty="0">
                <a:solidFill>
                  <a:schemeClr val="tx1"/>
                </a:solidFill>
                <a:latin typeface="Times New Roman" panose="02020603050405020304" pitchFamily="18" charset="0"/>
                <a:cs typeface="Times New Roman" panose="02020603050405020304" pitchFamily="18" charset="0"/>
              </a:rPr>
              <a:t>, D. (2025) ‘Data privacy in healthcare: Global</a:t>
            </a:r>
          </a:p>
          <a:p>
            <a:pPr algn="just"/>
            <a:r>
              <a:rPr lang="en-GB" sz="300" dirty="0">
                <a:solidFill>
                  <a:schemeClr val="tx1"/>
                </a:solidFill>
                <a:latin typeface="Times New Roman" panose="02020603050405020304" pitchFamily="18" charset="0"/>
                <a:cs typeface="Times New Roman" panose="02020603050405020304" pitchFamily="18" charset="0"/>
              </a:rPr>
              <a:t>challenges and solutions’, Digital health, 11, p.20552076251343959. Available at:</a:t>
            </a:r>
          </a:p>
          <a:p>
            <a:pPr algn="just"/>
            <a:r>
              <a:rPr lang="en-GB" sz="300" dirty="0">
                <a:solidFill>
                  <a:schemeClr val="tx1"/>
                </a:solidFill>
                <a:latin typeface="Times New Roman" panose="02020603050405020304" pitchFamily="18" charset="0"/>
                <a:cs typeface="Times New Roman" panose="02020603050405020304" pitchFamily="18" charset="0"/>
              </a:rPr>
              <a:t>https://doi.org/10.1177/20552076251343959 (Accessed: 20 July 2026).</a:t>
            </a:r>
          </a:p>
          <a:p>
            <a:pPr algn="just"/>
            <a:r>
              <a:rPr lang="en-GB" sz="300" dirty="0">
                <a:solidFill>
                  <a:schemeClr val="tx1"/>
                </a:solidFill>
                <a:latin typeface="Times New Roman" panose="02020603050405020304" pitchFamily="18" charset="0"/>
                <a:cs typeface="Times New Roman" panose="02020603050405020304" pitchFamily="18" charset="0"/>
              </a:rPr>
              <a:t>Dai, X., </a:t>
            </a:r>
            <a:r>
              <a:rPr lang="en-GB" sz="300" dirty="0" err="1">
                <a:solidFill>
                  <a:schemeClr val="tx1"/>
                </a:solidFill>
                <a:latin typeface="Times New Roman" panose="02020603050405020304" pitchFamily="18" charset="0"/>
                <a:cs typeface="Times New Roman" panose="02020603050405020304" pitchFamily="18" charset="0"/>
              </a:rPr>
              <a:t>Leng</a:t>
            </a:r>
            <a:r>
              <a:rPr lang="en-GB" sz="300" dirty="0">
                <a:solidFill>
                  <a:schemeClr val="tx1"/>
                </a:solidFill>
                <a:latin typeface="Times New Roman" panose="02020603050405020304" pitchFamily="18" charset="0"/>
                <a:cs typeface="Times New Roman" panose="02020603050405020304" pitchFamily="18" charset="0"/>
              </a:rPr>
              <a:t>, L.L., Liu, Y., Huang, Y.T. and Wong, D.F.K. (2026) ‘The paradox of agency</a:t>
            </a:r>
          </a:p>
          <a:p>
            <a:pPr algn="just"/>
            <a:r>
              <a:rPr lang="en-GB" sz="300" dirty="0">
                <a:solidFill>
                  <a:schemeClr val="tx1"/>
                </a:solidFill>
                <a:latin typeface="Times New Roman" panose="02020603050405020304" pitchFamily="18" charset="0"/>
                <a:cs typeface="Times New Roman" panose="02020603050405020304" pitchFamily="18" charset="0"/>
              </a:rPr>
              <a:t>in psychotherapy: How people with mental distress experience support from generative AI</a:t>
            </a:r>
          </a:p>
          <a:p>
            <a:pPr algn="just"/>
            <a:r>
              <a:rPr lang="en-GB" sz="300" dirty="0" err="1">
                <a:solidFill>
                  <a:schemeClr val="tx1"/>
                </a:solidFill>
                <a:latin typeface="Times New Roman" panose="02020603050405020304" pitchFamily="18" charset="0"/>
                <a:cs typeface="Times New Roman" panose="02020603050405020304" pitchFamily="18" charset="0"/>
              </a:rPr>
              <a:t>chatbots</a:t>
            </a:r>
            <a:r>
              <a:rPr lang="en-GB" sz="300" dirty="0">
                <a:solidFill>
                  <a:schemeClr val="tx1"/>
                </a:solidFill>
                <a:latin typeface="Times New Roman" panose="02020603050405020304" pitchFamily="18" charset="0"/>
                <a:cs typeface="Times New Roman" panose="02020603050405020304" pitchFamily="18" charset="0"/>
              </a:rPr>
              <a:t> and human therapists’, BMC psychiatry, 26(1), p.49. Available at:</a:t>
            </a:r>
          </a:p>
          <a:p>
            <a:pPr algn="just"/>
            <a:r>
              <a:rPr lang="en-GB" sz="300" dirty="0">
                <a:solidFill>
                  <a:schemeClr val="tx1"/>
                </a:solidFill>
                <a:latin typeface="Times New Roman" panose="02020603050405020304" pitchFamily="18" charset="0"/>
                <a:cs typeface="Times New Roman" panose="02020603050405020304" pitchFamily="18" charset="0"/>
              </a:rPr>
              <a:t>https://doi.org/10.1186/s12888-025-07671-w (Accessed: 20 July 2026).</a:t>
            </a:r>
          </a:p>
          <a:p>
            <a:pPr algn="just"/>
            <a:r>
              <a:rPr lang="en-GB" sz="300" dirty="0">
                <a:solidFill>
                  <a:schemeClr val="tx1"/>
                </a:solidFill>
                <a:latin typeface="Times New Roman" panose="02020603050405020304" pitchFamily="18" charset="0"/>
                <a:cs typeface="Times New Roman" panose="02020603050405020304" pitchFamily="18" charset="0"/>
              </a:rPr>
              <a:t>de Castro, B.A., </a:t>
            </a:r>
            <a:r>
              <a:rPr lang="en-GB" sz="300" dirty="0" err="1">
                <a:solidFill>
                  <a:schemeClr val="tx1"/>
                </a:solidFill>
                <a:latin typeface="Times New Roman" panose="02020603050405020304" pitchFamily="18" charset="0"/>
                <a:cs typeface="Times New Roman" panose="02020603050405020304" pitchFamily="18" charset="0"/>
              </a:rPr>
              <a:t>Levens</a:t>
            </a:r>
            <a:r>
              <a:rPr lang="en-GB" sz="300" dirty="0">
                <a:solidFill>
                  <a:schemeClr val="tx1"/>
                </a:solidFill>
                <a:latin typeface="Times New Roman" panose="02020603050405020304" pitchFamily="18" charset="0"/>
                <a:cs typeface="Times New Roman" panose="02020603050405020304" pitchFamily="18" charset="0"/>
              </a:rPr>
              <a:t>, S.M., Sullivan, M. and Shaw Jr, G. (2025) ‘Recommender systems</a:t>
            </a:r>
          </a:p>
          <a:p>
            <a:pPr algn="just"/>
            <a:r>
              <a:rPr lang="en-GB" sz="300" dirty="0">
                <a:solidFill>
                  <a:schemeClr val="tx1"/>
                </a:solidFill>
                <a:latin typeface="Times New Roman" panose="02020603050405020304" pitchFamily="18" charset="0"/>
                <a:cs typeface="Times New Roman" panose="02020603050405020304" pitchFamily="18" charset="0"/>
              </a:rPr>
              <a:t>use in weight management </a:t>
            </a:r>
            <a:r>
              <a:rPr lang="en-GB" sz="300" dirty="0" err="1">
                <a:solidFill>
                  <a:schemeClr val="tx1"/>
                </a:solidFill>
                <a:latin typeface="Times New Roman" panose="02020603050405020304" pitchFamily="18" charset="0"/>
                <a:cs typeface="Times New Roman" panose="02020603050405020304" pitchFamily="18" charset="0"/>
              </a:rPr>
              <a:t>mHealth</a:t>
            </a:r>
            <a:r>
              <a:rPr lang="en-GB" sz="300" dirty="0">
                <a:solidFill>
                  <a:schemeClr val="tx1"/>
                </a:solidFill>
                <a:latin typeface="Times New Roman" panose="02020603050405020304" pitchFamily="18" charset="0"/>
                <a:cs typeface="Times New Roman" panose="02020603050405020304" pitchFamily="18" charset="0"/>
              </a:rPr>
              <a:t> interventions: A scoping review’, Obesity Reviews,</a:t>
            </a:r>
          </a:p>
          <a:p>
            <a:pPr algn="just"/>
            <a:r>
              <a:rPr lang="en-GB" sz="300" dirty="0">
                <a:solidFill>
                  <a:schemeClr val="tx1"/>
                </a:solidFill>
                <a:latin typeface="Times New Roman" panose="02020603050405020304" pitchFamily="18" charset="0"/>
                <a:cs typeface="Times New Roman" panose="02020603050405020304" pitchFamily="18" charset="0"/>
              </a:rPr>
              <a:t>26(3), p.e13863. Available at: https://doi.org/10.1111/obr.13863 (Accessed: 20 July 2026).</a:t>
            </a:r>
          </a:p>
          <a:p>
            <a:pPr algn="just"/>
            <a:r>
              <a:rPr lang="en-GB" sz="300" dirty="0">
                <a:solidFill>
                  <a:schemeClr val="tx1"/>
                </a:solidFill>
                <a:latin typeface="Times New Roman" panose="02020603050405020304" pitchFamily="18" charset="0"/>
                <a:cs typeface="Times New Roman" panose="02020603050405020304" pitchFamily="18" charset="0"/>
              </a:rPr>
              <a:t>De Luca, V., </a:t>
            </a:r>
            <a:r>
              <a:rPr lang="en-GB" sz="300" dirty="0" err="1">
                <a:solidFill>
                  <a:schemeClr val="tx1"/>
                </a:solidFill>
                <a:latin typeface="Times New Roman" panose="02020603050405020304" pitchFamily="18" charset="0"/>
                <a:cs typeface="Times New Roman" panose="02020603050405020304" pitchFamily="18" charset="0"/>
              </a:rPr>
              <a:t>Virgolesi</a:t>
            </a:r>
            <a:r>
              <a:rPr lang="en-GB" sz="300" dirty="0">
                <a:solidFill>
                  <a:schemeClr val="tx1"/>
                </a:solidFill>
                <a:latin typeface="Times New Roman" panose="02020603050405020304" pitchFamily="18" charset="0"/>
                <a:cs typeface="Times New Roman" panose="02020603050405020304" pitchFamily="18" charset="0"/>
              </a:rPr>
              <a:t>, M., </a:t>
            </a:r>
            <a:r>
              <a:rPr lang="en-GB" sz="300" dirty="0" err="1">
                <a:solidFill>
                  <a:schemeClr val="tx1"/>
                </a:solidFill>
                <a:latin typeface="Times New Roman" panose="02020603050405020304" pitchFamily="18" charset="0"/>
                <a:cs typeface="Times New Roman" panose="02020603050405020304" pitchFamily="18" charset="0"/>
              </a:rPr>
              <a:t>Vetrani</a:t>
            </a:r>
            <a:r>
              <a:rPr lang="en-GB" sz="300" dirty="0">
                <a:solidFill>
                  <a:schemeClr val="tx1"/>
                </a:solidFill>
                <a:latin typeface="Times New Roman" panose="02020603050405020304" pitchFamily="18" charset="0"/>
                <a:cs typeface="Times New Roman" panose="02020603050405020304" pitchFamily="18" charset="0"/>
              </a:rPr>
              <a:t>, C., </a:t>
            </a:r>
            <a:r>
              <a:rPr lang="en-GB" sz="300" dirty="0" err="1">
                <a:solidFill>
                  <a:schemeClr val="tx1"/>
                </a:solidFill>
                <a:latin typeface="Times New Roman" panose="02020603050405020304" pitchFamily="18" charset="0"/>
                <a:cs typeface="Times New Roman" panose="02020603050405020304" pitchFamily="18" charset="0"/>
              </a:rPr>
              <a:t>Aprano</a:t>
            </a:r>
            <a:r>
              <a:rPr lang="en-GB" sz="300" dirty="0">
                <a:solidFill>
                  <a:schemeClr val="tx1"/>
                </a:solidFill>
                <a:latin typeface="Times New Roman" panose="02020603050405020304" pitchFamily="18" charset="0"/>
                <a:cs typeface="Times New Roman" panose="02020603050405020304" pitchFamily="18" charset="0"/>
              </a:rPr>
              <a:t>, S., </a:t>
            </a:r>
            <a:r>
              <a:rPr lang="en-GB" sz="300" dirty="0" err="1">
                <a:solidFill>
                  <a:schemeClr val="tx1"/>
                </a:solidFill>
                <a:latin typeface="Times New Roman" panose="02020603050405020304" pitchFamily="18" charset="0"/>
                <a:cs typeface="Times New Roman" panose="02020603050405020304" pitchFamily="18" charset="0"/>
              </a:rPr>
              <a:t>Cantelli</a:t>
            </a:r>
            <a:r>
              <a:rPr lang="en-GB" sz="300" dirty="0">
                <a:solidFill>
                  <a:schemeClr val="tx1"/>
                </a:solidFill>
                <a:latin typeface="Times New Roman" panose="02020603050405020304" pitchFamily="18" charset="0"/>
                <a:cs typeface="Times New Roman" panose="02020603050405020304" pitchFamily="18" charset="0"/>
              </a:rPr>
              <a:t>, F., Di Martino, A., </a:t>
            </a:r>
            <a:r>
              <a:rPr lang="en-GB" sz="300" dirty="0" err="1">
                <a:solidFill>
                  <a:schemeClr val="tx1"/>
                </a:solidFill>
                <a:latin typeface="Times New Roman" panose="02020603050405020304" pitchFamily="18" charset="0"/>
                <a:cs typeface="Times New Roman" panose="02020603050405020304" pitchFamily="18" charset="0"/>
              </a:rPr>
              <a:t>Mercurio</a:t>
            </a:r>
            <a:r>
              <a:rPr lang="en-GB" sz="300" dirty="0">
                <a:solidFill>
                  <a:schemeClr val="tx1"/>
                </a:solidFill>
                <a:latin typeface="Times New Roman" panose="02020603050405020304" pitchFamily="18" charset="0"/>
                <a:cs typeface="Times New Roman" panose="02020603050405020304" pitchFamily="18" charset="0"/>
              </a:rPr>
              <a:t>,</a:t>
            </a:r>
          </a:p>
          <a:p>
            <a:pPr algn="just"/>
            <a:r>
              <a:rPr lang="en-GB" sz="300" dirty="0">
                <a:solidFill>
                  <a:schemeClr val="tx1"/>
                </a:solidFill>
                <a:latin typeface="Times New Roman" panose="02020603050405020304" pitchFamily="18" charset="0"/>
                <a:cs typeface="Times New Roman" panose="02020603050405020304" pitchFamily="18" charset="0"/>
              </a:rPr>
              <a:t>L., </a:t>
            </a:r>
            <a:r>
              <a:rPr lang="en-GB" sz="300" dirty="0" err="1">
                <a:solidFill>
                  <a:schemeClr val="tx1"/>
                </a:solidFill>
                <a:latin typeface="Times New Roman" panose="02020603050405020304" pitchFamily="18" charset="0"/>
                <a:cs typeface="Times New Roman" panose="02020603050405020304" pitchFamily="18" charset="0"/>
              </a:rPr>
              <a:t>Iaccarino</a:t>
            </a:r>
            <a:r>
              <a:rPr lang="en-GB" sz="300" dirty="0">
                <a:solidFill>
                  <a:schemeClr val="tx1"/>
                </a:solidFill>
                <a:latin typeface="Times New Roman" panose="02020603050405020304" pitchFamily="18" charset="0"/>
                <a:cs typeface="Times New Roman" panose="02020603050405020304" pitchFamily="18" charset="0"/>
              </a:rPr>
              <a:t>, G., </a:t>
            </a:r>
            <a:r>
              <a:rPr lang="en-GB" sz="300" dirty="0" err="1">
                <a:solidFill>
                  <a:schemeClr val="tx1"/>
                </a:solidFill>
                <a:latin typeface="Times New Roman" panose="02020603050405020304" pitchFamily="18" charset="0"/>
                <a:cs typeface="Times New Roman" panose="02020603050405020304" pitchFamily="18" charset="0"/>
              </a:rPr>
              <a:t>Isgrò</a:t>
            </a:r>
            <a:r>
              <a:rPr lang="en-GB" sz="300" dirty="0">
                <a:solidFill>
                  <a:schemeClr val="tx1"/>
                </a:solidFill>
                <a:latin typeface="Times New Roman" panose="02020603050405020304" pitchFamily="18" charset="0"/>
                <a:cs typeface="Times New Roman" panose="02020603050405020304" pitchFamily="18" charset="0"/>
              </a:rPr>
              <a:t>, F., </a:t>
            </a:r>
            <a:r>
              <a:rPr lang="en-GB" sz="300" dirty="0" err="1">
                <a:solidFill>
                  <a:schemeClr val="tx1"/>
                </a:solidFill>
                <a:latin typeface="Times New Roman" panose="02020603050405020304" pitchFamily="18" charset="0"/>
                <a:cs typeface="Times New Roman" panose="02020603050405020304" pitchFamily="18" charset="0"/>
              </a:rPr>
              <a:t>Arpaia</a:t>
            </a:r>
            <a:r>
              <a:rPr lang="en-GB" sz="300" dirty="0">
                <a:solidFill>
                  <a:schemeClr val="tx1"/>
                </a:solidFill>
                <a:latin typeface="Times New Roman" panose="02020603050405020304" pitchFamily="18" charset="0"/>
                <a:cs typeface="Times New Roman" panose="02020603050405020304" pitchFamily="18" charset="0"/>
              </a:rPr>
              <a:t>, P. and </a:t>
            </a:r>
            <a:r>
              <a:rPr lang="en-GB" sz="300" dirty="0" err="1">
                <a:solidFill>
                  <a:schemeClr val="tx1"/>
                </a:solidFill>
                <a:latin typeface="Times New Roman" panose="02020603050405020304" pitchFamily="18" charset="0"/>
                <a:cs typeface="Times New Roman" panose="02020603050405020304" pitchFamily="18" charset="0"/>
              </a:rPr>
              <a:t>Colao</a:t>
            </a:r>
            <a:r>
              <a:rPr lang="en-GB" sz="300" dirty="0">
                <a:solidFill>
                  <a:schemeClr val="tx1"/>
                </a:solidFill>
                <a:latin typeface="Times New Roman" panose="02020603050405020304" pitchFamily="18" charset="0"/>
                <a:cs typeface="Times New Roman" panose="02020603050405020304" pitchFamily="18" charset="0"/>
              </a:rPr>
              <a:t>, A. (2025) ‘Digital interventions for weight</a:t>
            </a:r>
          </a:p>
          <a:p>
            <a:pPr algn="just"/>
            <a:r>
              <a:rPr lang="en-GB" sz="300" dirty="0">
                <a:solidFill>
                  <a:schemeClr val="tx1"/>
                </a:solidFill>
                <a:latin typeface="Times New Roman" panose="02020603050405020304" pitchFamily="18" charset="0"/>
                <a:cs typeface="Times New Roman" panose="02020603050405020304" pitchFamily="18" charset="0"/>
              </a:rPr>
              <a:t>control to prevent obesity in adolescents: a systematic review’, Frontiers in public health, 13,</a:t>
            </a:r>
          </a:p>
          <a:p>
            <a:pPr algn="just"/>
            <a:r>
              <a:rPr lang="en-GB" sz="300" dirty="0">
                <a:solidFill>
                  <a:schemeClr val="tx1"/>
                </a:solidFill>
                <a:latin typeface="Times New Roman" panose="02020603050405020304" pitchFamily="18" charset="0"/>
                <a:cs typeface="Times New Roman" panose="02020603050405020304" pitchFamily="18" charset="0"/>
              </a:rPr>
              <a:t>p.1584595. Available at: https://doi.org/10.3389/fpubh.2025.1584595 (Accessed: 20 July</a:t>
            </a:r>
          </a:p>
          <a:p>
            <a:pPr algn="just"/>
            <a:r>
              <a:rPr lang="en-GB" sz="300" dirty="0">
                <a:solidFill>
                  <a:schemeClr val="tx1"/>
                </a:solidFill>
                <a:latin typeface="Times New Roman" panose="02020603050405020304" pitchFamily="18" charset="0"/>
                <a:cs typeface="Times New Roman" panose="02020603050405020304" pitchFamily="18" charset="0"/>
              </a:rPr>
              <a:t>2026).</a:t>
            </a:r>
          </a:p>
          <a:p>
            <a:pPr algn="just"/>
            <a:r>
              <a:rPr lang="en-GB" sz="300" dirty="0">
                <a:solidFill>
                  <a:schemeClr val="tx1"/>
                </a:solidFill>
                <a:latin typeface="Times New Roman" panose="02020603050405020304" pitchFamily="18" charset="0"/>
                <a:cs typeface="Times New Roman" panose="02020603050405020304" pitchFamily="18" charset="0"/>
              </a:rPr>
              <a:t>French, M. (2023) What are the effects of obesity?. Available at: https://www.medicalnewstoday.com/articles/effects-of-obesity (Accessed: 20 July 2026).</a:t>
            </a:r>
          </a:p>
          <a:p>
            <a:pPr algn="just"/>
            <a:r>
              <a:rPr lang="en-GB" sz="300" dirty="0">
                <a:solidFill>
                  <a:schemeClr val="tx1"/>
                </a:solidFill>
                <a:latin typeface="Times New Roman" panose="02020603050405020304" pitchFamily="18" charset="0"/>
                <a:cs typeface="Times New Roman" panose="02020603050405020304" pitchFamily="18" charset="0"/>
              </a:rPr>
              <a:t>Li, F., Wei, X., Wang, C., Zhang, C., Yu, G., Yang, Y. and Liu, Y. (2025a) ‘How do users</a:t>
            </a:r>
          </a:p>
          <a:p>
            <a:pPr algn="just"/>
            <a:r>
              <a:rPr lang="en-GB" sz="300" dirty="0">
                <a:solidFill>
                  <a:schemeClr val="tx1"/>
                </a:solidFill>
                <a:latin typeface="Times New Roman" panose="02020603050405020304" pitchFamily="18" charset="0"/>
                <a:cs typeface="Times New Roman" panose="02020603050405020304" pitchFamily="18" charset="0"/>
              </a:rPr>
              <a:t>perceive AI? A dual-process perspective on enhancement and replacement’, Telematics and</a:t>
            </a:r>
          </a:p>
          <a:p>
            <a:pPr algn="just"/>
            <a:r>
              <a:rPr lang="en-GB" sz="300" dirty="0">
                <a:solidFill>
                  <a:schemeClr val="tx1"/>
                </a:solidFill>
                <a:latin typeface="Times New Roman" panose="02020603050405020304" pitchFamily="18" charset="0"/>
                <a:cs typeface="Times New Roman" panose="02020603050405020304" pitchFamily="18" charset="0"/>
              </a:rPr>
              <a:t>Informatics Reports, 19, p.100227. Available at: https://doi.org/10.1016/j.teler.2025.100227 (Accessed: 20 July 2026).</a:t>
            </a:r>
          </a:p>
          <a:p>
            <a:pPr algn="just"/>
            <a:r>
              <a:rPr lang="en-GB" sz="300" dirty="0">
                <a:solidFill>
                  <a:schemeClr val="tx1"/>
                </a:solidFill>
                <a:latin typeface="Times New Roman" panose="02020603050405020304" pitchFamily="18" charset="0"/>
                <a:cs typeface="Times New Roman" panose="02020603050405020304" pitchFamily="18" charset="0"/>
              </a:rPr>
              <a:t>Li, G., Li, H., Su, Y., Li, Y., Jiang, S. and Zhang, G. (2025) ‘GPT-4 as a virtual fitness</a:t>
            </a:r>
          </a:p>
          <a:p>
            <a:pPr algn="just"/>
            <a:r>
              <a:rPr lang="en-GB" sz="300" dirty="0">
                <a:solidFill>
                  <a:schemeClr val="tx1"/>
                </a:solidFill>
                <a:latin typeface="Times New Roman" panose="02020603050405020304" pitchFamily="18" charset="0"/>
                <a:cs typeface="Times New Roman" panose="02020603050405020304" pitchFamily="18" charset="0"/>
              </a:rPr>
              <a:t>coach: a case study assessing its effectiveness in providing weight loss and fitness guidance’,</a:t>
            </a:r>
          </a:p>
          <a:p>
            <a:pPr algn="just"/>
            <a:r>
              <a:rPr lang="en-GB" sz="300" dirty="0">
                <a:solidFill>
                  <a:schemeClr val="tx1"/>
                </a:solidFill>
                <a:latin typeface="Times New Roman" panose="02020603050405020304" pitchFamily="18" charset="0"/>
                <a:cs typeface="Times New Roman" panose="02020603050405020304" pitchFamily="18" charset="0"/>
              </a:rPr>
              <a:t>BMC Public Health, 25(1), p.2466. Available at: https://doi.org/10.1186/s12889-025-22739-</a:t>
            </a:r>
          </a:p>
          <a:p>
            <a:pPr algn="just"/>
            <a:r>
              <a:rPr lang="en-GB" sz="300" dirty="0">
                <a:solidFill>
                  <a:schemeClr val="tx1"/>
                </a:solidFill>
                <a:latin typeface="Times New Roman" panose="02020603050405020304" pitchFamily="18" charset="0"/>
                <a:cs typeface="Times New Roman" panose="02020603050405020304" pitchFamily="18" charset="0"/>
              </a:rPr>
              <a:t>8 (Accessed: 20 July 2026).</a:t>
            </a:r>
          </a:p>
          <a:p>
            <a:pPr algn="just"/>
            <a:r>
              <a:rPr lang="en-GB" sz="300" dirty="0">
                <a:solidFill>
                  <a:schemeClr val="tx1"/>
                </a:solidFill>
                <a:latin typeface="Times New Roman" panose="02020603050405020304" pitchFamily="18" charset="0"/>
                <a:cs typeface="Times New Roman" panose="02020603050405020304" pitchFamily="18" charset="0"/>
              </a:rPr>
              <a:t>Mishra, A., Singh, A.K., </a:t>
            </a:r>
            <a:r>
              <a:rPr lang="en-GB" sz="300" dirty="0" err="1">
                <a:solidFill>
                  <a:schemeClr val="tx1"/>
                </a:solidFill>
                <a:latin typeface="Times New Roman" panose="02020603050405020304" pitchFamily="18" charset="0"/>
                <a:cs typeface="Times New Roman" panose="02020603050405020304" pitchFamily="18" charset="0"/>
              </a:rPr>
              <a:t>Parida</a:t>
            </a:r>
            <a:r>
              <a:rPr lang="en-GB" sz="300" dirty="0">
                <a:solidFill>
                  <a:schemeClr val="tx1"/>
                </a:solidFill>
                <a:latin typeface="Times New Roman" panose="02020603050405020304" pitchFamily="18" charset="0"/>
                <a:cs typeface="Times New Roman" panose="02020603050405020304" pitchFamily="18" charset="0"/>
              </a:rPr>
              <a:t>, S.P., Pradhan, S.K. and Nair, J. (2022) ‘Understanding</a:t>
            </a:r>
          </a:p>
          <a:p>
            <a:pPr algn="just"/>
            <a:r>
              <a:rPr lang="en-GB" sz="300" dirty="0">
                <a:solidFill>
                  <a:schemeClr val="tx1"/>
                </a:solidFill>
                <a:latin typeface="Times New Roman" panose="02020603050405020304" pitchFamily="18" charset="0"/>
                <a:cs typeface="Times New Roman" panose="02020603050405020304" pitchFamily="18" charset="0"/>
              </a:rPr>
              <a:t>community participation in rural health care: A participatory learning and action approach’,</a:t>
            </a:r>
          </a:p>
          <a:p>
            <a:pPr algn="just"/>
            <a:r>
              <a:rPr lang="en-GB" sz="300" dirty="0">
                <a:solidFill>
                  <a:schemeClr val="tx1"/>
                </a:solidFill>
                <a:latin typeface="Times New Roman" panose="02020603050405020304" pitchFamily="18" charset="0"/>
                <a:cs typeface="Times New Roman" panose="02020603050405020304" pitchFamily="18" charset="0"/>
              </a:rPr>
              <a:t>Frontiers in Public Health, 10, p.860792. Available at:</a:t>
            </a:r>
          </a:p>
          <a:p>
            <a:pPr algn="just"/>
            <a:r>
              <a:rPr lang="en-GB" sz="300" dirty="0">
                <a:solidFill>
                  <a:schemeClr val="tx1"/>
                </a:solidFill>
                <a:latin typeface="Times New Roman" panose="02020603050405020304" pitchFamily="18" charset="0"/>
                <a:cs typeface="Times New Roman" panose="02020603050405020304" pitchFamily="18" charset="0"/>
              </a:rPr>
              <a:t>https://doi.org/10.3389/fpubh.2022.860792 (Accessed: 20 July 2026).</a:t>
            </a:r>
          </a:p>
          <a:p>
            <a:pPr algn="just"/>
            <a:r>
              <a:rPr lang="en-GB" sz="300" dirty="0" err="1">
                <a:solidFill>
                  <a:schemeClr val="tx1"/>
                </a:solidFill>
                <a:latin typeface="Times New Roman" panose="02020603050405020304" pitchFamily="18" charset="0"/>
                <a:cs typeface="Times New Roman" panose="02020603050405020304" pitchFamily="18" charset="0"/>
              </a:rPr>
              <a:t>Najam</a:t>
            </a:r>
            <a:r>
              <a:rPr lang="en-GB" sz="300" dirty="0">
                <a:solidFill>
                  <a:schemeClr val="tx1"/>
                </a:solidFill>
                <a:latin typeface="Times New Roman" panose="02020603050405020304" pitchFamily="18" charset="0"/>
                <a:cs typeface="Times New Roman" panose="02020603050405020304" pitchFamily="18" charset="0"/>
              </a:rPr>
              <a:t> Shaikh, S., </a:t>
            </a:r>
            <a:r>
              <a:rPr lang="en-GB" sz="300" dirty="0" err="1">
                <a:solidFill>
                  <a:schemeClr val="tx1"/>
                </a:solidFill>
                <a:latin typeface="Times New Roman" panose="02020603050405020304" pitchFamily="18" charset="0"/>
                <a:cs typeface="Times New Roman" panose="02020603050405020304" pitchFamily="18" charset="0"/>
              </a:rPr>
              <a:t>Sohu</a:t>
            </a:r>
            <a:r>
              <a:rPr lang="en-GB" sz="300" dirty="0">
                <a:solidFill>
                  <a:schemeClr val="tx1"/>
                </a:solidFill>
                <a:latin typeface="Times New Roman" panose="02020603050405020304" pitchFamily="18" charset="0"/>
                <a:cs typeface="Times New Roman" panose="02020603050405020304" pitchFamily="18" charset="0"/>
              </a:rPr>
              <a:t>, J.M., Shaikh, S., Zahra </a:t>
            </a:r>
            <a:r>
              <a:rPr lang="en-GB" sz="300" dirty="0" err="1">
                <a:solidFill>
                  <a:schemeClr val="tx1"/>
                </a:solidFill>
                <a:latin typeface="Times New Roman" panose="02020603050405020304" pitchFamily="18" charset="0"/>
                <a:cs typeface="Times New Roman" panose="02020603050405020304" pitchFamily="18" charset="0"/>
              </a:rPr>
              <a:t>Kherazi</a:t>
            </a:r>
            <a:r>
              <a:rPr lang="en-GB" sz="300" dirty="0">
                <a:solidFill>
                  <a:schemeClr val="tx1"/>
                </a:solidFill>
                <a:latin typeface="Times New Roman" panose="02020603050405020304" pitchFamily="18" charset="0"/>
                <a:cs typeface="Times New Roman" panose="02020603050405020304" pitchFamily="18" charset="0"/>
              </a:rPr>
              <a:t>, F. and </a:t>
            </a:r>
            <a:r>
              <a:rPr lang="en-GB" sz="300" dirty="0" err="1">
                <a:solidFill>
                  <a:schemeClr val="tx1"/>
                </a:solidFill>
                <a:latin typeface="Times New Roman" panose="02020603050405020304" pitchFamily="18" charset="0"/>
                <a:cs typeface="Times New Roman" panose="02020603050405020304" pitchFamily="18" charset="0"/>
              </a:rPr>
              <a:t>Soomro</a:t>
            </a:r>
            <a:r>
              <a:rPr lang="en-GB" sz="300" dirty="0">
                <a:solidFill>
                  <a:schemeClr val="tx1"/>
                </a:solidFill>
                <a:latin typeface="Times New Roman" panose="02020603050405020304" pitchFamily="18" charset="0"/>
                <a:cs typeface="Times New Roman" panose="02020603050405020304" pitchFamily="18" charset="0"/>
              </a:rPr>
              <a:t>, S. (2025)</a:t>
            </a:r>
          </a:p>
          <a:p>
            <a:pPr algn="just"/>
            <a:r>
              <a:rPr lang="en-GB" sz="300" dirty="0">
                <a:solidFill>
                  <a:schemeClr val="tx1"/>
                </a:solidFill>
                <a:latin typeface="Times New Roman" panose="02020603050405020304" pitchFamily="18" charset="0"/>
                <a:cs typeface="Times New Roman" panose="02020603050405020304" pitchFamily="18" charset="0"/>
              </a:rPr>
              <a:t>‘Artificial intelligence adoption, green HRM, and employee </a:t>
            </a:r>
            <a:r>
              <a:rPr lang="en-GB" sz="300" dirty="0" err="1">
                <a:solidFill>
                  <a:schemeClr val="tx1"/>
                </a:solidFill>
                <a:latin typeface="Times New Roman" panose="02020603050405020304" pitchFamily="18" charset="0"/>
                <a:cs typeface="Times New Roman" panose="02020603050405020304" pitchFamily="18" charset="0"/>
              </a:rPr>
              <a:t>behavior</a:t>
            </a:r>
            <a:r>
              <a:rPr lang="en-GB" sz="300" dirty="0">
                <a:solidFill>
                  <a:schemeClr val="tx1"/>
                </a:solidFill>
                <a:latin typeface="Times New Roman" panose="02020603050405020304" pitchFamily="18" charset="0"/>
                <a:cs typeface="Times New Roman" panose="02020603050405020304" pitchFamily="18" charset="0"/>
              </a:rPr>
              <a:t>: Driving environmental</a:t>
            </a:r>
          </a:p>
          <a:p>
            <a:pPr algn="just"/>
            <a:r>
              <a:rPr lang="en-GB" sz="300" dirty="0">
                <a:solidFill>
                  <a:schemeClr val="tx1"/>
                </a:solidFill>
                <a:latin typeface="Times New Roman" panose="02020603050405020304" pitchFamily="18" charset="0"/>
                <a:cs typeface="Times New Roman" panose="02020603050405020304" pitchFamily="18" charset="0"/>
              </a:rPr>
              <a:t>sustainability in SMEs with organizational culture as a moderator’, Sage Open, 15(4),</a:t>
            </a:r>
          </a:p>
          <a:p>
            <a:pPr algn="just"/>
            <a:r>
              <a:rPr lang="en-GB" sz="300" dirty="0">
                <a:solidFill>
                  <a:schemeClr val="tx1"/>
                </a:solidFill>
                <a:latin typeface="Times New Roman" panose="02020603050405020304" pitchFamily="18" charset="0"/>
                <a:cs typeface="Times New Roman" panose="02020603050405020304" pitchFamily="18" charset="0"/>
              </a:rPr>
              <a:t>p.21582440251392673. Available at: https://doi.org/10.1177/21582440251392673</a:t>
            </a:r>
          </a:p>
          <a:p>
            <a:pPr algn="just"/>
            <a:r>
              <a:rPr lang="en-GB" sz="300" dirty="0">
                <a:solidFill>
                  <a:schemeClr val="tx1"/>
                </a:solidFill>
                <a:latin typeface="Times New Roman" panose="02020603050405020304" pitchFamily="18" charset="0"/>
                <a:cs typeface="Times New Roman" panose="02020603050405020304" pitchFamily="18" charset="0"/>
              </a:rPr>
              <a:t>(Accessed: 20 July 2026).</a:t>
            </a:r>
          </a:p>
          <a:p>
            <a:pPr algn="just"/>
            <a:r>
              <a:rPr lang="en-GB" sz="300" dirty="0">
                <a:solidFill>
                  <a:schemeClr val="tx1"/>
                </a:solidFill>
                <a:latin typeface="Times New Roman" panose="02020603050405020304" pitchFamily="18" charset="0"/>
                <a:cs typeface="Times New Roman" panose="02020603050405020304" pitchFamily="18" charset="0"/>
              </a:rPr>
              <a:t>Sharpe, A. and </a:t>
            </a:r>
            <a:r>
              <a:rPr lang="en-GB" sz="300" dirty="0" err="1">
                <a:solidFill>
                  <a:schemeClr val="tx1"/>
                </a:solidFill>
                <a:latin typeface="Times New Roman" panose="02020603050405020304" pitchFamily="18" charset="0"/>
                <a:cs typeface="Times New Roman" panose="02020603050405020304" pitchFamily="18" charset="0"/>
              </a:rPr>
              <a:t>Fard</a:t>
            </a:r>
            <a:r>
              <a:rPr lang="en-GB" sz="300" dirty="0">
                <a:solidFill>
                  <a:schemeClr val="tx1"/>
                </a:solidFill>
                <a:latin typeface="Times New Roman" panose="02020603050405020304" pitchFamily="18" charset="0"/>
                <a:cs typeface="Times New Roman" panose="02020603050405020304" pitchFamily="18" charset="0"/>
              </a:rPr>
              <a:t>, M. S. (2026) The current state of research on the two-way linkages</a:t>
            </a:r>
          </a:p>
          <a:p>
            <a:pPr algn="just"/>
            <a:r>
              <a:rPr lang="en-GB" sz="300" dirty="0">
                <a:solidFill>
                  <a:schemeClr val="tx1"/>
                </a:solidFill>
                <a:latin typeface="Times New Roman" panose="02020603050405020304" pitchFamily="18" charset="0"/>
                <a:cs typeface="Times New Roman" panose="02020603050405020304" pitchFamily="18" charset="0"/>
              </a:rPr>
              <a:t>between productivity and well-being. Available at:</a:t>
            </a:r>
          </a:p>
          <a:p>
            <a:pPr algn="just"/>
            <a:r>
              <a:rPr lang="en-GB" sz="300" dirty="0">
                <a:solidFill>
                  <a:schemeClr val="tx1"/>
                </a:solidFill>
                <a:latin typeface="Times New Roman" panose="02020603050405020304" pitchFamily="18" charset="0"/>
                <a:cs typeface="Times New Roman" panose="02020603050405020304" pitchFamily="18" charset="0"/>
              </a:rPr>
              <a:t>https://webapps.ilo.org/static/english/intserv/working-papers/wp056/index.html (Accessed:</a:t>
            </a:r>
          </a:p>
          <a:p>
            <a:pPr algn="just"/>
            <a:r>
              <a:rPr lang="en-GB" sz="300" dirty="0">
                <a:solidFill>
                  <a:schemeClr val="tx1"/>
                </a:solidFill>
                <a:latin typeface="Times New Roman" panose="02020603050405020304" pitchFamily="18" charset="0"/>
                <a:cs typeface="Times New Roman" panose="02020603050405020304" pitchFamily="18" charset="0"/>
              </a:rPr>
              <a:t>20 July 2026).</a:t>
            </a:r>
          </a:p>
          <a:p>
            <a:pPr algn="just"/>
            <a:r>
              <a:rPr lang="en-GB" sz="300" dirty="0">
                <a:solidFill>
                  <a:schemeClr val="tx1"/>
                </a:solidFill>
                <a:latin typeface="Times New Roman" panose="02020603050405020304" pitchFamily="18" charset="0"/>
                <a:cs typeface="Times New Roman" panose="02020603050405020304" pitchFamily="18" charset="0"/>
              </a:rPr>
              <a:t>Stewart, C. (2024) Percentage of deaths attributed to obesity in select countries worldwide in</a:t>
            </a:r>
          </a:p>
          <a:p>
            <a:pPr algn="just"/>
            <a:r>
              <a:rPr lang="en-GB" sz="300" dirty="0">
                <a:solidFill>
                  <a:schemeClr val="tx1"/>
                </a:solidFill>
                <a:latin typeface="Times New Roman" panose="02020603050405020304" pitchFamily="18" charset="0"/>
                <a:cs typeface="Times New Roman" panose="02020603050405020304" pitchFamily="18" charset="0"/>
              </a:rPr>
              <a:t>2021*. Available at: https://www.statista.com/statistics/1169430/worldwide-percentage-</a:t>
            </a:r>
          </a:p>
          <a:p>
            <a:pPr algn="just"/>
            <a:r>
              <a:rPr lang="en-GB" sz="300" dirty="0">
                <a:solidFill>
                  <a:schemeClr val="tx1"/>
                </a:solidFill>
                <a:latin typeface="Times New Roman" panose="02020603050405020304" pitchFamily="18" charset="0"/>
                <a:cs typeface="Times New Roman" panose="02020603050405020304" pitchFamily="18" charset="0"/>
              </a:rPr>
              <a:t>deaths-obesity-related-attributed-</a:t>
            </a:r>
          </a:p>
          <a:p>
            <a:pPr algn="just"/>
            <a:r>
              <a:rPr lang="en-GB" sz="300" dirty="0">
                <a:solidFill>
                  <a:schemeClr val="tx1"/>
                </a:solidFill>
                <a:latin typeface="Times New Roman" panose="02020603050405020304" pitchFamily="18" charset="0"/>
                <a:cs typeface="Times New Roman" panose="02020603050405020304" pitchFamily="18" charset="0"/>
              </a:rPr>
              <a:t>country/?</a:t>
            </a:r>
            <a:r>
              <a:rPr lang="en-GB" sz="300" dirty="0" err="1">
                <a:solidFill>
                  <a:schemeClr val="tx1"/>
                </a:solidFill>
                <a:latin typeface="Times New Roman" panose="02020603050405020304" pitchFamily="18" charset="0"/>
                <a:cs typeface="Times New Roman" panose="02020603050405020304" pitchFamily="18" charset="0"/>
              </a:rPr>
              <a:t>srsltid</a:t>
            </a:r>
            <a:r>
              <a:rPr lang="en-GB" sz="300" dirty="0">
                <a:solidFill>
                  <a:schemeClr val="tx1"/>
                </a:solidFill>
                <a:latin typeface="Times New Roman" panose="02020603050405020304" pitchFamily="18" charset="0"/>
                <a:cs typeface="Times New Roman" panose="02020603050405020304" pitchFamily="18" charset="0"/>
              </a:rPr>
              <a:t>=AfmBOopY9dX185YydO7pqKpd4PYX3hYBblxYr0cKcN02tQ8PbAxLczg</a:t>
            </a:r>
          </a:p>
          <a:p>
            <a:pPr algn="just"/>
            <a:r>
              <a:rPr lang="en-GB" sz="300" dirty="0">
                <a:solidFill>
                  <a:schemeClr val="tx1"/>
                </a:solidFill>
                <a:latin typeface="Times New Roman" panose="02020603050405020304" pitchFamily="18" charset="0"/>
                <a:cs typeface="Times New Roman" panose="02020603050405020304" pitchFamily="18" charset="0"/>
              </a:rPr>
              <a:t>L (Accessed: 20 July 2026).</a:t>
            </a:r>
          </a:p>
          <a:p>
            <a:pPr algn="just"/>
            <a:r>
              <a:rPr lang="en-GB" sz="300" dirty="0" err="1">
                <a:solidFill>
                  <a:schemeClr val="tx1"/>
                </a:solidFill>
                <a:latin typeface="Times New Roman" panose="02020603050405020304" pitchFamily="18" charset="0"/>
                <a:cs typeface="Times New Roman" panose="02020603050405020304" pitchFamily="18" charset="0"/>
              </a:rPr>
              <a:t>Stiebahl</a:t>
            </a:r>
            <a:r>
              <a:rPr lang="en-GB" sz="300" dirty="0">
                <a:solidFill>
                  <a:schemeClr val="tx1"/>
                </a:solidFill>
                <a:latin typeface="Times New Roman" panose="02020603050405020304" pitchFamily="18" charset="0"/>
                <a:cs typeface="Times New Roman" panose="02020603050405020304" pitchFamily="18" charset="0"/>
              </a:rPr>
              <a:t>, S. (2026) Obesity statistics. Available at:</a:t>
            </a:r>
          </a:p>
          <a:p>
            <a:pPr algn="just"/>
            <a:r>
              <a:rPr lang="en-GB" sz="300" dirty="0">
                <a:solidFill>
                  <a:schemeClr val="tx1"/>
                </a:solidFill>
                <a:latin typeface="Times New Roman" panose="02020603050405020304" pitchFamily="18" charset="0"/>
                <a:cs typeface="Times New Roman" panose="02020603050405020304" pitchFamily="18" charset="0"/>
              </a:rPr>
              <a:t>https://commonslibrary.parliament.uk/research-briefings/sn03336/ (Accessed: 20 July 2026).</a:t>
            </a:r>
          </a:p>
          <a:p>
            <a:pPr algn="just"/>
            <a:r>
              <a:rPr lang="en-GB" sz="300" dirty="0">
                <a:solidFill>
                  <a:schemeClr val="tx1"/>
                </a:solidFill>
                <a:latin typeface="Times New Roman" panose="02020603050405020304" pitchFamily="18" charset="0"/>
                <a:cs typeface="Times New Roman" panose="02020603050405020304" pitchFamily="18" charset="0"/>
              </a:rPr>
              <a:t>Thomas, T. (2026) About 170,000 people in England expected to die from obesity-linked</a:t>
            </a:r>
          </a:p>
          <a:p>
            <a:pPr algn="just"/>
            <a:r>
              <a:rPr lang="en-GB" sz="300" dirty="0">
                <a:solidFill>
                  <a:schemeClr val="tx1"/>
                </a:solidFill>
                <a:latin typeface="Times New Roman" panose="02020603050405020304" pitchFamily="18" charset="0"/>
                <a:cs typeface="Times New Roman" panose="02020603050405020304" pitchFamily="18" charset="0"/>
              </a:rPr>
              <a:t>heart conditions by 2035. Available at:</a:t>
            </a:r>
          </a:p>
          <a:p>
            <a:pPr algn="just"/>
            <a:r>
              <a:rPr lang="en-GB" sz="300" dirty="0">
                <a:solidFill>
                  <a:schemeClr val="tx1"/>
                </a:solidFill>
                <a:latin typeface="Times New Roman" panose="02020603050405020304" pitchFamily="18" charset="0"/>
                <a:cs typeface="Times New Roman" panose="02020603050405020304" pitchFamily="18" charset="0"/>
              </a:rPr>
              <a:t>https://www.theguardian.com/society/2026/jun/29/170000-people-england-die-heart-</a:t>
            </a:r>
          </a:p>
          <a:p>
            <a:pPr algn="just"/>
            <a:r>
              <a:rPr lang="en-GB" sz="300" dirty="0">
                <a:solidFill>
                  <a:schemeClr val="tx1"/>
                </a:solidFill>
                <a:latin typeface="Times New Roman" panose="02020603050405020304" pitchFamily="18" charset="0"/>
                <a:cs typeface="Times New Roman" panose="02020603050405020304" pitchFamily="18" charset="0"/>
              </a:rPr>
              <a:t>conditions-linked-obesity-2035 (Accessed: 20 July 2026).</a:t>
            </a:r>
          </a:p>
          <a:p>
            <a:pPr algn="just"/>
            <a:r>
              <a:rPr lang="en-GB" sz="300" dirty="0">
                <a:solidFill>
                  <a:schemeClr val="tx1"/>
                </a:solidFill>
                <a:latin typeface="Times New Roman" panose="02020603050405020304" pitchFamily="18" charset="0"/>
                <a:cs typeface="Times New Roman" panose="02020603050405020304" pitchFamily="18" charset="0"/>
              </a:rPr>
              <a:t>WHO (2026) Health promotion. Available at: https://www.who.int/health-topics/health-</a:t>
            </a:r>
          </a:p>
          <a:p>
            <a:pPr algn="just"/>
            <a:r>
              <a:rPr lang="en-GB" sz="300" dirty="0" err="1">
                <a:solidFill>
                  <a:schemeClr val="tx1"/>
                </a:solidFill>
                <a:latin typeface="Times New Roman" panose="02020603050405020304" pitchFamily="18" charset="0"/>
                <a:cs typeface="Times New Roman" panose="02020603050405020304" pitchFamily="18" charset="0"/>
              </a:rPr>
              <a:t>promotion#tab</a:t>
            </a:r>
            <a:r>
              <a:rPr lang="en-GB" sz="300" dirty="0">
                <a:solidFill>
                  <a:schemeClr val="tx1"/>
                </a:solidFill>
                <a:latin typeface="Times New Roman" panose="02020603050405020304" pitchFamily="18" charset="0"/>
                <a:cs typeface="Times New Roman" panose="02020603050405020304" pitchFamily="18" charset="0"/>
              </a:rPr>
              <a:t>=tab_1 (Accessed: 20 July 2026).</a:t>
            </a:r>
          </a:p>
          <a:p>
            <a:pPr algn="just"/>
            <a:r>
              <a:rPr lang="en-GB" sz="300" dirty="0" err="1">
                <a:solidFill>
                  <a:schemeClr val="tx1"/>
                </a:solidFill>
                <a:latin typeface="Times New Roman" panose="02020603050405020304" pitchFamily="18" charset="0"/>
                <a:cs typeface="Times New Roman" panose="02020603050405020304" pitchFamily="18" charset="0"/>
              </a:rPr>
              <a:t>Wilbourne</a:t>
            </a:r>
            <a:r>
              <a:rPr lang="en-GB" sz="300" dirty="0">
                <a:solidFill>
                  <a:schemeClr val="tx1"/>
                </a:solidFill>
                <a:latin typeface="Times New Roman" panose="02020603050405020304" pitchFamily="18" charset="0"/>
                <a:cs typeface="Times New Roman" panose="02020603050405020304" pitchFamily="18" charset="0"/>
              </a:rPr>
              <a:t>, P., </a:t>
            </a:r>
            <a:r>
              <a:rPr lang="en-GB" sz="300" dirty="0" err="1">
                <a:solidFill>
                  <a:schemeClr val="tx1"/>
                </a:solidFill>
                <a:latin typeface="Times New Roman" panose="02020603050405020304" pitchFamily="18" charset="0"/>
                <a:cs typeface="Times New Roman" panose="02020603050405020304" pitchFamily="18" charset="0"/>
              </a:rPr>
              <a:t>Mirch-Kretschmann</a:t>
            </a:r>
            <a:r>
              <a:rPr lang="en-GB" sz="300" dirty="0">
                <a:solidFill>
                  <a:schemeClr val="tx1"/>
                </a:solidFill>
                <a:latin typeface="Times New Roman" panose="02020603050405020304" pitchFamily="18" charset="0"/>
                <a:cs typeface="Times New Roman" panose="02020603050405020304" pitchFamily="18" charset="0"/>
              </a:rPr>
              <a:t>, S., Walker, D., Varghese, M. and </a:t>
            </a:r>
            <a:r>
              <a:rPr lang="en-GB" sz="300" dirty="0" err="1">
                <a:solidFill>
                  <a:schemeClr val="tx1"/>
                </a:solidFill>
                <a:latin typeface="Times New Roman" panose="02020603050405020304" pitchFamily="18" charset="0"/>
                <a:cs typeface="Times New Roman" panose="02020603050405020304" pitchFamily="18" charset="0"/>
              </a:rPr>
              <a:t>Arnetoli</a:t>
            </a:r>
            <a:r>
              <a:rPr lang="en-GB" sz="300" dirty="0">
                <a:solidFill>
                  <a:schemeClr val="tx1"/>
                </a:solidFill>
                <a:latin typeface="Times New Roman" panose="02020603050405020304" pitchFamily="18" charset="0"/>
                <a:cs typeface="Times New Roman" panose="02020603050405020304" pitchFamily="18" charset="0"/>
              </a:rPr>
              <a:t>, R. (2025)</a:t>
            </a:r>
          </a:p>
          <a:p>
            <a:pPr algn="just"/>
            <a:r>
              <a:rPr lang="en-GB" sz="300" dirty="0">
                <a:solidFill>
                  <a:schemeClr val="tx1"/>
                </a:solidFill>
                <a:latin typeface="Times New Roman" panose="02020603050405020304" pitchFamily="18" charset="0"/>
                <a:cs typeface="Times New Roman" panose="02020603050405020304" pitchFamily="18" charset="0"/>
              </a:rPr>
              <a:t>‘AI-Enabled, Text-Based Health Coaching and Navigation for Employees to Support Health</a:t>
            </a:r>
          </a:p>
          <a:p>
            <a:pPr algn="just"/>
            <a:r>
              <a:rPr lang="en-GB" sz="300" dirty="0">
                <a:solidFill>
                  <a:schemeClr val="tx1"/>
                </a:solidFill>
                <a:latin typeface="Times New Roman" panose="02020603050405020304" pitchFamily="18" charset="0"/>
                <a:cs typeface="Times New Roman" panose="02020603050405020304" pitchFamily="18" charset="0"/>
              </a:rPr>
              <a:t>Outcomes: Pre-Post Observational Study’, JMIR Formative Research, 9, p.e64553. Available</a:t>
            </a:r>
          </a:p>
          <a:p>
            <a:pPr algn="just"/>
            <a:r>
              <a:rPr lang="en-GB" sz="300" dirty="0">
                <a:solidFill>
                  <a:schemeClr val="tx1"/>
                </a:solidFill>
                <a:latin typeface="Times New Roman" panose="02020603050405020304" pitchFamily="18" charset="0"/>
                <a:cs typeface="Times New Roman" panose="02020603050405020304" pitchFamily="18" charset="0"/>
              </a:rPr>
              <a:t>at: https://doi.org/10.2196/64553 (Accessed: 20 July 2026).</a:t>
            </a:r>
          </a:p>
          <a:p>
            <a:pPr algn="just"/>
            <a:endParaRPr lang="en-GB" sz="300" dirty="0">
              <a:solidFill>
                <a:schemeClr val="tx1"/>
              </a:solidFill>
              <a:latin typeface="Times New Roman" panose="02020603050405020304" pitchFamily="18" charset="0"/>
              <a:cs typeface="Times New Roman" panose="02020603050405020304" pitchFamily="18" charset="0"/>
            </a:endParaRPr>
          </a:p>
        </p:txBody>
      </p:sp>
      <p:sp>
        <p:nvSpPr>
          <p:cNvPr id="16" name="Rectangle 15"/>
          <p:cNvSpPr/>
          <p:nvPr/>
        </p:nvSpPr>
        <p:spPr>
          <a:xfrm>
            <a:off x="68200" y="74428"/>
            <a:ext cx="12035567" cy="144165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US" sz="900" b="1" dirty="0">
                <a:latin typeface="Times New Roman" panose="02020603050405020304" pitchFamily="18" charset="0"/>
                <a:cs typeface="Times New Roman" panose="02020603050405020304" pitchFamily="18" charset="0"/>
              </a:rPr>
              <a:t>Programme: MSc Public Health and Social Care in Practice</a:t>
            </a:r>
          </a:p>
          <a:p>
            <a:r>
              <a:rPr lang="en-US" sz="900" b="1" dirty="0">
                <a:latin typeface="Times New Roman" panose="02020603050405020304" pitchFamily="18" charset="0"/>
                <a:cs typeface="Times New Roman" panose="02020603050405020304" pitchFamily="18" charset="0"/>
              </a:rPr>
              <a:t>Module: Population Health and Digital Health Promotion</a:t>
            </a:r>
          </a:p>
          <a:p>
            <a:r>
              <a:rPr lang="en-US" sz="900" b="1" dirty="0">
                <a:latin typeface="Times New Roman" panose="02020603050405020304" pitchFamily="18" charset="0"/>
                <a:cs typeface="Times New Roman" panose="02020603050405020304" pitchFamily="18" charset="0"/>
              </a:rPr>
              <a:t>Module code: LCHS7009</a:t>
            </a:r>
          </a:p>
          <a:p>
            <a:r>
              <a:rPr lang="en-US" sz="900" b="1" dirty="0">
                <a:latin typeface="Times New Roman" panose="02020603050405020304" pitchFamily="18" charset="0"/>
                <a:cs typeface="Times New Roman" panose="02020603050405020304" pitchFamily="18" charset="0"/>
              </a:rPr>
              <a:t>Assignment Title: Component 2 Poster</a:t>
            </a:r>
          </a:p>
          <a:p>
            <a:r>
              <a:rPr lang="en-US" sz="900" b="1" dirty="0">
                <a:latin typeface="Times New Roman" panose="02020603050405020304" pitchFamily="18" charset="0"/>
                <a:cs typeface="Times New Roman" panose="02020603050405020304" pitchFamily="18" charset="0"/>
              </a:rPr>
              <a:t>Student Name: Solanki Yash</a:t>
            </a:r>
          </a:p>
          <a:p>
            <a:r>
              <a:rPr lang="en-US" sz="900" b="1" dirty="0">
                <a:latin typeface="Times New Roman" panose="02020603050405020304" pitchFamily="18" charset="0"/>
                <a:cs typeface="Times New Roman" panose="02020603050405020304" pitchFamily="18" charset="0"/>
              </a:rPr>
              <a:t>Student ID: 2525952</a:t>
            </a:r>
          </a:p>
          <a:p>
            <a:r>
              <a:rPr lang="en-US" sz="900" b="1" dirty="0">
                <a:latin typeface="Times New Roman" panose="02020603050405020304" pitchFamily="18" charset="0"/>
                <a:cs typeface="Times New Roman" panose="02020603050405020304" pitchFamily="18" charset="0"/>
              </a:rPr>
              <a:t>Lecture: Diola </a:t>
            </a:r>
            <a:r>
              <a:rPr lang="en-US" sz="900" b="1" dirty="0" err="1">
                <a:latin typeface="Times New Roman" panose="02020603050405020304" pitchFamily="18" charset="0"/>
                <a:cs typeface="Times New Roman" panose="02020603050405020304" pitchFamily="18" charset="0"/>
              </a:rPr>
              <a:t>Bijlhout</a:t>
            </a:r>
            <a:endParaRPr lang="en-US" sz="900" b="1" dirty="0">
              <a:latin typeface="Times New Roman" panose="02020603050405020304" pitchFamily="18" charset="0"/>
              <a:cs typeface="Times New Roman" panose="02020603050405020304" pitchFamily="18" charset="0"/>
            </a:endParaRPr>
          </a:p>
          <a:p>
            <a:pPr algn="ctr"/>
            <a:r>
              <a:rPr lang="en-US" sz="2200" b="1" dirty="0">
                <a:latin typeface="Times New Roman" panose="02020603050405020304" pitchFamily="18" charset="0"/>
                <a:cs typeface="Times New Roman" panose="02020603050405020304" pitchFamily="18" charset="0"/>
              </a:rPr>
              <a:t>The Smart Weight AI in the health intervention of Obesity</a:t>
            </a:r>
            <a:endParaRPr lang="en-GB" sz="2200" b="1" dirty="0">
              <a:latin typeface="Times New Roman" panose="02020603050405020304" pitchFamily="18" charset="0"/>
              <a:cs typeface="Times New Roman" panose="02020603050405020304" pitchFamily="18" charset="0"/>
            </a:endParaRPr>
          </a:p>
        </p:txBody>
      </p:sp>
      <p:pic>
        <p:nvPicPr>
          <p:cNvPr id="1026" name="Picture 2" descr="Obesity: How it affects the body"/>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070530" y="1607738"/>
            <a:ext cx="2221865" cy="4811817"/>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5" name="Rounded Rectangle 4"/>
          <p:cNvSpPr/>
          <p:nvPr/>
        </p:nvSpPr>
        <p:spPr>
          <a:xfrm>
            <a:off x="5063420" y="6479112"/>
            <a:ext cx="2236087" cy="316698"/>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500" b="1" dirty="0">
                <a:solidFill>
                  <a:schemeClr val="tx1"/>
                </a:solidFill>
                <a:latin typeface="Times New Roman" panose="02020603050405020304" pitchFamily="18" charset="0"/>
                <a:cs typeface="Times New Roman" panose="02020603050405020304" pitchFamily="18" charset="0"/>
              </a:rPr>
              <a:t>Figure 3: Effects of Obesity</a:t>
            </a:r>
          </a:p>
          <a:p>
            <a:pPr algn="ctr"/>
            <a:r>
              <a:rPr lang="en-GB" sz="500" dirty="0">
                <a:solidFill>
                  <a:schemeClr val="tx1"/>
                </a:solidFill>
                <a:latin typeface="Times New Roman" panose="02020603050405020304" pitchFamily="18" charset="0"/>
                <a:cs typeface="Times New Roman" panose="02020603050405020304" pitchFamily="18" charset="0"/>
              </a:rPr>
              <a:t>(Source: French, 2023)</a:t>
            </a:r>
          </a:p>
        </p:txBody>
      </p:sp>
      <p:pic>
        <p:nvPicPr>
          <p:cNvPr id="1030" name="Picture 6" descr="Different Types of Obesity: Classes and Health Risks"/>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201" y="2603304"/>
            <a:ext cx="1969117" cy="1346594"/>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13" name="Rectangle 12"/>
          <p:cNvSpPr/>
          <p:nvPr/>
        </p:nvSpPr>
        <p:spPr>
          <a:xfrm>
            <a:off x="68201" y="4006772"/>
            <a:ext cx="1957220" cy="27898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500" b="1" dirty="0">
                <a:solidFill>
                  <a:schemeClr val="tx1"/>
                </a:solidFill>
                <a:latin typeface="Times New Roman" panose="02020603050405020304" pitchFamily="18" charset="0"/>
                <a:cs typeface="Times New Roman" panose="02020603050405020304" pitchFamily="18" charset="0"/>
              </a:rPr>
              <a:t>Figure 1: Types of Obesity </a:t>
            </a:r>
          </a:p>
          <a:p>
            <a:pPr algn="ctr"/>
            <a:r>
              <a:rPr lang="en-GB" sz="500" dirty="0">
                <a:solidFill>
                  <a:schemeClr val="tx1"/>
                </a:solidFill>
                <a:latin typeface="Times New Roman" panose="02020603050405020304" pitchFamily="18" charset="0"/>
                <a:cs typeface="Times New Roman" panose="02020603050405020304" pitchFamily="18" charset="0"/>
              </a:rPr>
              <a:t>(Source: Ali, 2026)</a:t>
            </a:r>
          </a:p>
        </p:txBody>
      </p:sp>
      <p:sp>
        <p:nvSpPr>
          <p:cNvPr id="9" name="Rectangle 8"/>
          <p:cNvSpPr/>
          <p:nvPr/>
        </p:nvSpPr>
        <p:spPr>
          <a:xfrm>
            <a:off x="2170317" y="1581477"/>
            <a:ext cx="2793894" cy="2159619"/>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500" b="1" dirty="0">
                <a:solidFill>
                  <a:schemeClr val="tx1"/>
                </a:solidFill>
                <a:latin typeface="Times New Roman" panose="02020603050405020304" pitchFamily="18" charset="0"/>
                <a:cs typeface="Times New Roman" panose="02020603050405020304" pitchFamily="18" charset="0"/>
              </a:rPr>
              <a:t>Health Promotion values and principles</a:t>
            </a:r>
            <a:endParaRPr lang="en-US" sz="500" dirty="0">
              <a:solidFill>
                <a:schemeClr val="tx1"/>
              </a:solidFill>
              <a:latin typeface="Times New Roman" panose="02020603050405020304" pitchFamily="18" charset="0"/>
              <a:cs typeface="Times New Roman" panose="02020603050405020304" pitchFamily="18" charset="0"/>
            </a:endParaRPr>
          </a:p>
          <a:p>
            <a:pPr algn="just"/>
            <a:r>
              <a:rPr lang="en-US" sz="500" dirty="0">
                <a:solidFill>
                  <a:schemeClr val="tx1"/>
                </a:solidFill>
                <a:latin typeface="Times New Roman" panose="02020603050405020304" pitchFamily="18" charset="0"/>
                <a:cs typeface="Times New Roman" panose="02020603050405020304" pitchFamily="18" charset="0"/>
              </a:rPr>
              <a:t>The health promotional values for obesity include equity, where fair access to nutritious food and safe physical spaces for all communities is provided. Empowerment enables individuals and communities to take control of their health choices and respect through eliminating weight bias. Additionally, empowerment is enabled by developing personal skills through improving health education and strengthening community action (WHO, 2026). Additionally, the participatory approach enables the community people to plan and run health programs along with sharing power of decision-making in health choices (Mishra et al., 2022). The holistic approach helps to analyze the stress, sleep and activity of the individuals with body, mind and social life together. Lastly, sustainability helps to execute the program in the long term. These health promotional values and principles are essential in improving the health of the patients and reducing further chances of obesity through improving the health literacy and self-management of the individuals. </a:t>
            </a:r>
          </a:p>
          <a:p>
            <a:pPr algn="just"/>
            <a:r>
              <a:rPr lang="en-US" sz="500" b="1" i="1" dirty="0">
                <a:solidFill>
                  <a:schemeClr val="tx1"/>
                </a:solidFill>
                <a:latin typeface="Times New Roman" panose="02020603050405020304" pitchFamily="18" charset="0"/>
                <a:cs typeface="Times New Roman" panose="02020603050405020304" pitchFamily="18" charset="0"/>
              </a:rPr>
              <a:t>Discussing how Smart Weight AI aligns with the health promotional values and principles</a:t>
            </a:r>
            <a:endParaRPr lang="en-US" sz="500" b="1" dirty="0">
              <a:solidFill>
                <a:schemeClr val="tx1"/>
              </a:solidFill>
              <a:latin typeface="Times New Roman" panose="02020603050405020304" pitchFamily="18" charset="0"/>
              <a:cs typeface="Times New Roman" panose="02020603050405020304" pitchFamily="18" charset="0"/>
            </a:endParaRPr>
          </a:p>
          <a:p>
            <a:pPr algn="just"/>
            <a:r>
              <a:rPr lang="en-US" sz="500" dirty="0">
                <a:solidFill>
                  <a:schemeClr val="tx1"/>
                </a:solidFill>
                <a:latin typeface="Times New Roman" panose="02020603050405020304" pitchFamily="18" charset="0"/>
                <a:cs typeface="Times New Roman" panose="02020603050405020304" pitchFamily="18" charset="0"/>
              </a:rPr>
              <a:t>Here, the Smart weight AI aligns with health promotion by enabling self-monitoring, personal empowerment and continuous behavioral support. Here, Smart Weight AI will help to provide equity and access to individuals through its AI coach, which helps to provide choice in the foods and safe spaces for every group (Agrawal et al., 2025). Correspondingly, it will help to empower individuals by providing suggestions on positive habits (</a:t>
            </a:r>
            <a:r>
              <a:rPr lang="en-US" sz="500" dirty="0" err="1">
                <a:solidFill>
                  <a:schemeClr val="tx1"/>
                </a:solidFill>
                <a:latin typeface="Times New Roman" panose="02020603050405020304" pitchFamily="18" charset="0"/>
                <a:cs typeface="Times New Roman" panose="02020603050405020304" pitchFamily="18" charset="0"/>
              </a:rPr>
              <a:t>Wilbourne</a:t>
            </a:r>
            <a:r>
              <a:rPr lang="en-US" sz="500" dirty="0">
                <a:solidFill>
                  <a:schemeClr val="tx1"/>
                </a:solidFill>
                <a:latin typeface="Times New Roman" panose="02020603050405020304" pitchFamily="18" charset="0"/>
                <a:cs typeface="Times New Roman" panose="02020603050405020304" pitchFamily="18" charset="0"/>
              </a:rPr>
              <a:t> et al., 2025). Furthermore, real–time physical activity and sleep tracking with an AI-enabled virtual coach will help to develop the personal skills of the individuals by guiding their daily actions (Li et al., 2025). The participatory approach is fulfilled by the device through its weekly progress reports, which enable users to adjust their own schedules. The holistic approach is fulfilled by the device through its overall tracking of physical activity and sleep patterns together. Lastly, sustainability is fulfilled by the focus of the device on steady lifestyle changes rather than fast drops in weight. These fundamental features of the device are essential for improving the health promotional values of individuals who are suffering from obesity. </a:t>
            </a:r>
            <a:endParaRPr lang="en-GB" sz="500" dirty="0">
              <a:solidFill>
                <a:schemeClr val="tx1"/>
              </a:solidFill>
              <a:latin typeface="Times New Roman" panose="02020603050405020304" pitchFamily="18" charset="0"/>
              <a:cs typeface="Times New Roman" panose="02020603050405020304" pitchFamily="18" charset="0"/>
            </a:endParaRPr>
          </a:p>
        </p:txBody>
      </p:sp>
      <p:sp>
        <p:nvSpPr>
          <p:cNvPr id="14" name="Rectangle 13"/>
          <p:cNvSpPr/>
          <p:nvPr/>
        </p:nvSpPr>
        <p:spPr>
          <a:xfrm>
            <a:off x="7359777" y="4647478"/>
            <a:ext cx="2303554" cy="2115310"/>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500" b="1" dirty="0">
                <a:solidFill>
                  <a:schemeClr val="tx1"/>
                </a:solidFill>
                <a:latin typeface="Times New Roman" panose="02020603050405020304" pitchFamily="18" charset="0"/>
                <a:cs typeface="Times New Roman" panose="02020603050405020304" pitchFamily="18" charset="0"/>
              </a:rPr>
              <a:t>Expected Outcome</a:t>
            </a:r>
          </a:p>
          <a:p>
            <a:pPr algn="just"/>
            <a:r>
              <a:rPr lang="en-US" sz="500" dirty="0">
                <a:solidFill>
                  <a:schemeClr val="tx1"/>
                </a:solidFill>
                <a:latin typeface="Times New Roman" panose="02020603050405020304" pitchFamily="18" charset="0"/>
                <a:cs typeface="Times New Roman" panose="02020603050405020304" pitchFamily="18" charset="0"/>
              </a:rPr>
              <a:t>The Smart Weight AI is an essential tool in the digital health intervention for obesity, where it plays a crucial role by allowing users to monitor their habits and change them accordingly. In the aspect of social cognitive theory, it is found that the Smart Weight AI will be helpful for users to improve their confidence and self-efficacy through the help of the virtual AI coach (Li et al., 2025a). The device will be essential in improving the habits of the individuals and their overall health through the help of real-time tracking, which will play an essential role in providing instant health results. Additionally, the observational learning of the device will be vital in the health promotional intervention of obesity, where the device will work by recognizing the specific use patterns of the users and identifying their specific needs (Li et al., 2025). It will help the device improve its way of providing suggestions to the individual by personalizing the recommendations. However, due to the lack of AI to capture human feelings, it might not be able to understand the stress and empathy of the user, ultimately failing to cultivate suggestions based on the psychological condition of the user (Dai et al., 2026). </a:t>
            </a:r>
          </a:p>
          <a:p>
            <a:pPr algn="just"/>
            <a:r>
              <a:rPr lang="en-US" sz="500" dirty="0">
                <a:solidFill>
                  <a:schemeClr val="tx1"/>
                </a:solidFill>
                <a:latin typeface="Times New Roman" panose="02020603050405020304" pitchFamily="18" charset="0"/>
                <a:cs typeface="Times New Roman" panose="02020603050405020304" pitchFamily="18" charset="0"/>
              </a:rPr>
              <a:t>On the other hand, the data dashboards of devices will enable users to improve their daily habits and work by enabling them to monitor their actions, which will be helpful for individuals to change any bad habits in their daily routine (de Castro et al., 2025). Therefore, it can be stated that the Smart Weight AI will play a crucial role in improving the overall health of patients with obesity through its digital features, which are essential for individual patients to understand their daily actions and modify them as needed. </a:t>
            </a:r>
          </a:p>
          <a:p>
            <a:pPr algn="just"/>
            <a:br>
              <a:rPr lang="en-US" sz="500" dirty="0">
                <a:solidFill>
                  <a:schemeClr val="tx1"/>
                </a:solidFill>
                <a:latin typeface="Times New Roman" panose="02020603050405020304" pitchFamily="18" charset="0"/>
                <a:cs typeface="Times New Roman" panose="02020603050405020304" pitchFamily="18" charset="0"/>
              </a:rPr>
            </a:br>
            <a:endParaRPr lang="en-GB" sz="500" dirty="0">
              <a:solidFill>
                <a:schemeClr val="tx1"/>
              </a:solidFill>
              <a:latin typeface="Times New Roman" panose="02020603050405020304" pitchFamily="18" charset="0"/>
              <a:cs typeface="Times New Roman" panose="02020603050405020304" pitchFamily="18" charset="0"/>
            </a:endParaRPr>
          </a:p>
        </p:txBody>
      </p:sp>
      <p:pic>
        <p:nvPicPr>
          <p:cNvPr id="19" name="Picture 18">
            <a:extLst>
              <a:ext uri="{FF2B5EF4-FFF2-40B4-BE49-F238E27FC236}">
                <a16:creationId xmlns:a16="http://schemas.microsoft.com/office/drawing/2014/main" id="{9C8B51CD-C6D5-E9D3-0DF6-C4D32B271CFB}"/>
              </a:ext>
            </a:extLst>
          </p:cNvPr>
          <p:cNvPicPr>
            <a:picLocks noChangeAspect="1"/>
          </p:cNvPicPr>
          <p:nvPr/>
        </p:nvPicPr>
        <p:blipFill>
          <a:blip r:embed="rId6"/>
          <a:stretch>
            <a:fillRect/>
          </a:stretch>
        </p:blipFill>
        <p:spPr>
          <a:xfrm>
            <a:off x="9757288" y="239752"/>
            <a:ext cx="2064594" cy="1111002"/>
          </a:xfrm>
          <a:prstGeom prst="rect">
            <a:avLst/>
          </a:prstGeom>
        </p:spPr>
      </p:pic>
    </p:spTree>
    <p:extLst>
      <p:ext uri="{BB962C8B-B14F-4D97-AF65-F5344CB8AC3E}">
        <p14:creationId xmlns:p14="http://schemas.microsoft.com/office/powerpoint/2010/main" val="5100977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129</TotalTime>
  <Words>2926</Words>
  <Application>Microsoft Office PowerPoint</Application>
  <PresentationFormat>Widescreen</PresentationFormat>
  <Paragraphs>113</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Yash</dc:creator>
  <cp:lastModifiedBy>Yash Solanki</cp:lastModifiedBy>
  <cp:revision>1</cp:revision>
  <dcterms:created xsi:type="dcterms:W3CDTF">2026-07-24T11:18:40Z</dcterms:created>
  <dcterms:modified xsi:type="dcterms:W3CDTF">2026-07-27T08:16:35Z</dcterms:modified>
</cp:coreProperties>
</file>