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8" r:id="rId5"/>
    <p:sldId id="299" r:id="rId6"/>
    <p:sldId id="260" r:id="rId7"/>
    <p:sldId id="261" r:id="rId8"/>
    <p:sldId id="296" r:id="rId9"/>
    <p:sldId id="257" r:id="rId10"/>
    <p:sldId id="300" r:id="rId11"/>
    <p:sldId id="264" r:id="rId12"/>
    <p:sldId id="262" r:id="rId13"/>
    <p:sldId id="304" r:id="rId14"/>
    <p:sldId id="303" r:id="rId15"/>
    <p:sldId id="295" r:id="rId16"/>
    <p:sldId id="297" r:id="rId17"/>
    <p:sldId id="263" r:id="rId18"/>
    <p:sldId id="302" r:id="rId19"/>
    <p:sldId id="30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631B5D-4DEA-42C2-8159-CB294208C579}" v="38" dt="2024-11-22T11:54:13.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0334" autoAdjust="0"/>
  </p:normalViewPr>
  <p:slideViewPr>
    <p:cSldViewPr snapToGrid="0">
      <p:cViewPr varScale="1">
        <p:scale>
          <a:sx n="93" d="100"/>
          <a:sy n="93" d="100"/>
        </p:scale>
        <p:origin x="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FB4D2D-3321-4CA7-A051-15630B20B17A}" type="datetimeFigureOut">
              <a:rPr lang="en-US" smtClean="0"/>
              <a:t>10/24/2025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3BF6B1-F8A4-4CAB-A5D1-B3F63DACDEB4}" type="slidenum">
              <a:rPr lang="en-US" smtClean="0"/>
              <a:t>‹#›</a:t>
            </a:fld>
            <a:endParaRPr lang="en-US"/>
          </a:p>
        </p:txBody>
      </p:sp>
    </p:spTree>
    <p:extLst>
      <p:ext uri="{BB962C8B-B14F-4D97-AF65-F5344CB8AC3E}">
        <p14:creationId xmlns:p14="http://schemas.microsoft.com/office/powerpoint/2010/main" val="3553679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Creating enabling environments starts with the children</a:t>
            </a:r>
            <a:endParaRPr lang="en-US" dirty="0"/>
          </a:p>
        </p:txBody>
      </p:sp>
      <p:sp>
        <p:nvSpPr>
          <p:cNvPr id="4" name="Slide Number Placeholder 3"/>
          <p:cNvSpPr>
            <a:spLocks noGrp="1"/>
          </p:cNvSpPr>
          <p:nvPr>
            <p:ph type="sldNum" sz="quarter" idx="5"/>
          </p:nvPr>
        </p:nvSpPr>
        <p:spPr/>
        <p:txBody>
          <a:bodyPr/>
          <a:lstStyle/>
          <a:p>
            <a:fld id="{E13BF6B1-F8A4-4CAB-A5D1-B3F63DACDEB4}" type="slidenum">
              <a:rPr lang="en-US" smtClean="0"/>
              <a:t>2</a:t>
            </a:fld>
            <a:endParaRPr lang="en-US"/>
          </a:p>
        </p:txBody>
      </p:sp>
    </p:spTree>
    <p:extLst>
      <p:ext uri="{BB962C8B-B14F-4D97-AF65-F5344CB8AC3E}">
        <p14:creationId xmlns:p14="http://schemas.microsoft.com/office/powerpoint/2010/main" val="1569080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down ideas of what we might look for in an enabling environment within the first 1000 days</a:t>
            </a:r>
            <a:endParaRPr lang="en-US" dirty="0"/>
          </a:p>
        </p:txBody>
      </p:sp>
      <p:sp>
        <p:nvSpPr>
          <p:cNvPr id="4" name="Slide Number Placeholder 3"/>
          <p:cNvSpPr>
            <a:spLocks noGrp="1"/>
          </p:cNvSpPr>
          <p:nvPr>
            <p:ph type="sldNum" sz="quarter" idx="5"/>
          </p:nvPr>
        </p:nvSpPr>
        <p:spPr/>
        <p:txBody>
          <a:bodyPr/>
          <a:lstStyle/>
          <a:p>
            <a:fld id="{E13BF6B1-F8A4-4CAB-A5D1-B3F63DACDEB4}" type="slidenum">
              <a:rPr lang="en-US" smtClean="0"/>
              <a:t>3</a:t>
            </a:fld>
            <a:endParaRPr lang="en-US"/>
          </a:p>
        </p:txBody>
      </p:sp>
    </p:spTree>
    <p:extLst>
      <p:ext uri="{BB962C8B-B14F-4D97-AF65-F5344CB8AC3E}">
        <p14:creationId xmlns:p14="http://schemas.microsoft.com/office/powerpoint/2010/main" val="2383252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makes it an enabling environment?</a:t>
            </a:r>
            <a:endParaRPr lang="en-US" dirty="0"/>
          </a:p>
        </p:txBody>
      </p:sp>
      <p:sp>
        <p:nvSpPr>
          <p:cNvPr id="4" name="Slide Number Placeholder 3"/>
          <p:cNvSpPr>
            <a:spLocks noGrp="1"/>
          </p:cNvSpPr>
          <p:nvPr>
            <p:ph type="sldNum" sz="quarter" idx="5"/>
          </p:nvPr>
        </p:nvSpPr>
        <p:spPr/>
        <p:txBody>
          <a:bodyPr/>
          <a:lstStyle/>
          <a:p>
            <a:fld id="{E13BF6B1-F8A4-4CAB-A5D1-B3F63DACDEB4}" type="slidenum">
              <a:rPr lang="en-US" smtClean="0"/>
              <a:t>6</a:t>
            </a:fld>
            <a:endParaRPr lang="en-US"/>
          </a:p>
        </p:txBody>
      </p:sp>
    </p:spTree>
    <p:extLst>
      <p:ext uri="{BB962C8B-B14F-4D97-AF65-F5344CB8AC3E}">
        <p14:creationId xmlns:p14="http://schemas.microsoft.com/office/powerpoint/2010/main" val="569348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exceptional caregiving? – consider including UNCRC, Inclusive practice and the importance of an enabling environment </a:t>
            </a:r>
            <a:endParaRPr lang="en-US" dirty="0"/>
          </a:p>
        </p:txBody>
      </p:sp>
      <p:sp>
        <p:nvSpPr>
          <p:cNvPr id="4" name="Slide Number Placeholder 3"/>
          <p:cNvSpPr>
            <a:spLocks noGrp="1"/>
          </p:cNvSpPr>
          <p:nvPr>
            <p:ph type="sldNum" sz="quarter" idx="5"/>
          </p:nvPr>
        </p:nvSpPr>
        <p:spPr/>
        <p:txBody>
          <a:bodyPr/>
          <a:lstStyle/>
          <a:p>
            <a:fld id="{E13BF6B1-F8A4-4CAB-A5D1-B3F63DACDEB4}" type="slidenum">
              <a:rPr lang="en-US" smtClean="0"/>
              <a:t>15</a:t>
            </a:fld>
            <a:endParaRPr lang="en-US"/>
          </a:p>
        </p:txBody>
      </p:sp>
    </p:spTree>
    <p:extLst>
      <p:ext uri="{BB962C8B-B14F-4D97-AF65-F5344CB8AC3E}">
        <p14:creationId xmlns:p14="http://schemas.microsoft.com/office/powerpoint/2010/main" val="215623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1710936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4000590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800077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3452991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2755630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1601779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3784724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104536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1323904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2107002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4F6D67AA-6393-49F2-9FFA-311891737B8C}" type="datetimeFigureOut">
              <a:rPr lang="en-US" smtClean="0"/>
              <a:t>10/24/2025</a:t>
            </a:fld>
            <a:endParaRPr lang="en-US"/>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A1A79F7-2169-4A8A-850A-F604491BA630}" type="slidenum">
              <a:rPr lang="en-US" smtClean="0"/>
              <a:t>‹#›</a:t>
            </a:fld>
            <a:endParaRPr lang="en-US"/>
          </a:p>
        </p:txBody>
      </p:sp>
    </p:spTree>
    <p:extLst>
      <p:ext uri="{BB962C8B-B14F-4D97-AF65-F5344CB8AC3E}">
        <p14:creationId xmlns:p14="http://schemas.microsoft.com/office/powerpoint/2010/main" val="2174418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6D67AA-6393-49F2-9FFA-311891737B8C}" type="datetimeFigureOut">
              <a:rPr lang="en-US" smtClean="0"/>
              <a:t>10/24/2025</a:t>
            </a:fld>
            <a:endParaRPr lang="en-US"/>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1A79F7-2169-4A8A-850A-F604491BA630}" type="slidenum">
              <a:rPr lang="en-US" smtClean="0"/>
              <a:t>‹#›</a:t>
            </a:fld>
            <a:endParaRPr 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5394836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www.unicef.org.uk/wp-content/uploads/2019/10/UNCRC_summary-1_1.pdf"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reggiochildren.it/en/reggio-emilia-approach/" TargetMode="External"/><Relationship Id="rId2" Type="http://schemas.openxmlformats.org/officeDocument/2006/relationships/hyperlink" Target="https://www.virtuallabschool.org/infant-toddler/learning-environments/lesson-1" TargetMode="External"/><Relationship Id="rId1" Type="http://schemas.openxmlformats.org/officeDocument/2006/relationships/slideLayout" Target="../slideLayouts/slideLayout2.xml"/><Relationship Id="rId4" Type="http://schemas.openxmlformats.org/officeDocument/2006/relationships/hyperlink" Target="https://hwb.gov.wales/curriculum-for-wales/curriculum-for-funded-non-maintained-nursery-settings#:~:text=Curriculum%20for%20Wales-,This%20curriculum%20has%20been%20developed%20for%20funded%20non%2Dmaintained%20nursery,deliver%20early%20education%20in%20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88B6-9822-0432-7B9B-09720064F9E1}"/>
              </a:ext>
            </a:extLst>
          </p:cNvPr>
          <p:cNvSpPr>
            <a:spLocks noGrp="1"/>
          </p:cNvSpPr>
          <p:nvPr>
            <p:ph type="ctrTitle"/>
          </p:nvPr>
        </p:nvSpPr>
        <p:spPr>
          <a:xfrm>
            <a:off x="1203158" y="2235200"/>
            <a:ext cx="9785684" cy="2387600"/>
          </a:xfrm>
        </p:spPr>
        <p:txBody>
          <a:bodyPr>
            <a:normAutofit fontScale="90000"/>
          </a:bodyPr>
          <a:lstStyle/>
          <a:p>
            <a: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ECEY4005C:Y 1000 </a:t>
            </a:r>
            <a:r>
              <a:rPr lang="en-GB" sz="6000" b="1" dirty="0">
                <a:solidFill>
                  <a:schemeClr val="tx1"/>
                </a:solidFill>
                <a:ea typeface="+mn-ea"/>
              </a:rPr>
              <a:t>D</a:t>
            </a:r>
            <a:r>
              <a:rPr kumimoji="0" lang="en-GB" sz="6000" b="1"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iwrnod</a:t>
            </a:r>
            <a: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t>
            </a:r>
            <a:r>
              <a:rPr lang="en-GB" sz="6000" b="1" dirty="0">
                <a:solidFill>
                  <a:schemeClr val="tx1"/>
                </a:solidFill>
                <a:ea typeface="+mn-ea"/>
              </a:rPr>
              <a:t>C</a:t>
            </a:r>
            <a:r>
              <a:rPr kumimoji="0" lang="en-GB" sz="6000" b="1"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yntaf</a:t>
            </a:r>
            <a:b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b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lang="en-GB" sz="6000" b="1" dirty="0">
                <a:solidFill>
                  <a:srgbClr val="0070C0"/>
                </a:solidFill>
                <a:latin typeface="Arial" panose="020B0604020202020204" pitchFamily="34" charset="0"/>
                <a:cs typeface="Arial" panose="020B0604020202020204" pitchFamily="34" charset="0"/>
              </a:rPr>
              <a:t>ECEY4005: The First 1000 Days</a:t>
            </a:r>
            <a:endParaRPr lang="en-US" dirty="0"/>
          </a:p>
        </p:txBody>
      </p:sp>
      <p:sp>
        <p:nvSpPr>
          <p:cNvPr id="3" name="Subtitle 2">
            <a:extLst>
              <a:ext uri="{FF2B5EF4-FFF2-40B4-BE49-F238E27FC236}">
                <a16:creationId xmlns:a16="http://schemas.microsoft.com/office/drawing/2014/main" id="{1E800569-F785-1241-91D3-FDEF8EE81646}"/>
              </a:ext>
            </a:extLst>
          </p:cNvPr>
          <p:cNvSpPr>
            <a:spLocks noGrp="1"/>
          </p:cNvSpPr>
          <p:nvPr>
            <p:ph type="subTitle" idx="1"/>
          </p:nvPr>
        </p:nvSpPr>
        <p:spPr>
          <a:xfrm>
            <a:off x="1524000" y="4777694"/>
            <a:ext cx="9235669" cy="990588"/>
          </a:xfrm>
        </p:spPr>
        <p:txBody>
          <a:bodyPr/>
          <a:lstStyle/>
          <a:p>
            <a:r>
              <a:rPr lang="en-GB" dirty="0" err="1"/>
              <a:t>Darlith</a:t>
            </a:r>
            <a:r>
              <a:rPr lang="en-GB" dirty="0"/>
              <a:t> 5 - Enabling environments</a:t>
            </a:r>
          </a:p>
          <a:p>
            <a:r>
              <a:rPr lang="en-GB" dirty="0"/>
              <a:t> </a:t>
            </a:r>
            <a:r>
              <a:rPr lang="en-GB" dirty="0">
                <a:solidFill>
                  <a:srgbClr val="0070C0"/>
                </a:solidFill>
              </a:rPr>
              <a:t>Lecture 5 – </a:t>
            </a:r>
            <a:r>
              <a:rPr lang="en-GB" dirty="0" err="1">
                <a:solidFill>
                  <a:srgbClr val="0070C0"/>
                </a:solidFill>
              </a:rPr>
              <a:t>Amgylchedd</a:t>
            </a:r>
            <a:r>
              <a:rPr lang="en-GB" dirty="0">
                <a:solidFill>
                  <a:srgbClr val="0070C0"/>
                </a:solidFill>
              </a:rPr>
              <a:t> </a:t>
            </a:r>
            <a:r>
              <a:rPr lang="en-GB" dirty="0" err="1">
                <a:solidFill>
                  <a:srgbClr val="0070C0"/>
                </a:solidFill>
              </a:rPr>
              <a:t>galluog</a:t>
            </a:r>
            <a:endParaRPr lang="en-US" dirty="0">
              <a:solidFill>
                <a:srgbClr val="0070C0"/>
              </a:solidFill>
            </a:endParaRPr>
          </a:p>
        </p:txBody>
      </p:sp>
    </p:spTree>
    <p:extLst>
      <p:ext uri="{BB962C8B-B14F-4D97-AF65-F5344CB8AC3E}">
        <p14:creationId xmlns:p14="http://schemas.microsoft.com/office/powerpoint/2010/main" val="4029898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BCC45A-2857-755F-2270-E6CAB386CDC3}"/>
              </a:ext>
            </a:extLst>
          </p:cNvPr>
          <p:cNvSpPr>
            <a:spLocks noGrp="1"/>
          </p:cNvSpPr>
          <p:nvPr>
            <p:ph type="title"/>
          </p:nvPr>
        </p:nvSpPr>
        <p:spPr/>
        <p:txBody>
          <a:bodyPr/>
          <a:lstStyle/>
          <a:p>
            <a:r>
              <a:rPr lang="en-GB" dirty="0">
                <a:solidFill>
                  <a:srgbClr val="0070C0"/>
                </a:solidFill>
              </a:rPr>
              <a:t>Reggio Emelia</a:t>
            </a:r>
            <a:endParaRPr lang="en-US" dirty="0">
              <a:solidFill>
                <a:srgbClr val="0070C0"/>
              </a:solidFill>
            </a:endParaRPr>
          </a:p>
        </p:txBody>
      </p:sp>
      <p:sp>
        <p:nvSpPr>
          <p:cNvPr id="5" name="Content Placeholder 4">
            <a:extLst>
              <a:ext uri="{FF2B5EF4-FFF2-40B4-BE49-F238E27FC236}">
                <a16:creationId xmlns:a16="http://schemas.microsoft.com/office/drawing/2014/main" id="{2CB09FD3-8DF7-1A2D-2C64-7EA4AC88238B}"/>
              </a:ext>
            </a:extLst>
          </p:cNvPr>
          <p:cNvSpPr>
            <a:spLocks noGrp="1"/>
          </p:cNvSpPr>
          <p:nvPr>
            <p:ph sz="half" idx="1"/>
          </p:nvPr>
        </p:nvSpPr>
        <p:spPr>
          <a:xfrm>
            <a:off x="838200" y="1825625"/>
            <a:ext cx="4840705" cy="3660775"/>
          </a:xfrm>
        </p:spPr>
        <p:txBody>
          <a:bodyPr>
            <a:normAutofit/>
          </a:bodyPr>
          <a:lstStyle/>
          <a:p>
            <a:r>
              <a:rPr lang="en-US" sz="2000" dirty="0" err="1"/>
              <a:t>Datblygodd</a:t>
            </a:r>
            <a:r>
              <a:rPr lang="en-US" sz="2000" dirty="0"/>
              <a:t> Loris Malaguzzi </a:t>
            </a:r>
            <a:r>
              <a:rPr lang="en-US" sz="2000" dirty="0" err="1"/>
              <a:t>ddull</a:t>
            </a:r>
            <a:r>
              <a:rPr lang="en-US" sz="2000" dirty="0"/>
              <a:t> Reggio Emelia, </a:t>
            </a:r>
            <a:r>
              <a:rPr lang="en-US" sz="2000" dirty="0" err="1"/>
              <a:t>sydd</a:t>
            </a:r>
            <a:r>
              <a:rPr lang="en-US" sz="2000" dirty="0"/>
              <a:t> </a:t>
            </a:r>
            <a:r>
              <a:rPr lang="en-US" sz="2000" dirty="0" err="1"/>
              <a:t>wedi'i</a:t>
            </a:r>
            <a:r>
              <a:rPr lang="en-US" sz="2000" dirty="0"/>
              <a:t> </a:t>
            </a:r>
            <a:r>
              <a:rPr lang="en-US" sz="2000" dirty="0" err="1"/>
              <a:t>enwi</a:t>
            </a:r>
            <a:r>
              <a:rPr lang="en-US" sz="2000" dirty="0"/>
              <a:t> </a:t>
            </a:r>
            <a:r>
              <a:rPr lang="en-US" sz="2000" dirty="0" err="1"/>
              <a:t>ar</a:t>
            </a:r>
            <a:r>
              <a:rPr lang="en-US" sz="2000" dirty="0"/>
              <a:t> </a:t>
            </a:r>
            <a:r>
              <a:rPr lang="en-US" sz="2000" dirty="0" err="1"/>
              <a:t>ôl</a:t>
            </a:r>
            <a:r>
              <a:rPr lang="en-US" sz="2000" dirty="0"/>
              <a:t> </a:t>
            </a:r>
            <a:r>
              <a:rPr lang="en-US" sz="2000" dirty="0" err="1"/>
              <a:t>lle</a:t>
            </a:r>
            <a:r>
              <a:rPr lang="en-US" sz="2000" dirty="0"/>
              <a:t> </a:t>
            </a:r>
            <a:r>
              <a:rPr lang="en-US" sz="2000" dirty="0" err="1"/>
              <a:t>yn</a:t>
            </a:r>
            <a:r>
              <a:rPr lang="en-US" sz="2000" dirty="0"/>
              <a:t> yr </a:t>
            </a:r>
            <a:r>
              <a:rPr lang="en-US" sz="2000" dirty="0" err="1"/>
              <a:t>Eidal</a:t>
            </a:r>
            <a:r>
              <a:rPr lang="en-US" sz="2000" dirty="0"/>
              <a:t>. </a:t>
            </a:r>
          </a:p>
          <a:p>
            <a:r>
              <a:rPr lang="en-US" sz="2000" dirty="0"/>
              <a:t>Mae dull Reggio Emelia </a:t>
            </a:r>
            <a:r>
              <a:rPr lang="en-US" sz="2000" dirty="0" err="1"/>
              <a:t>yn</a:t>
            </a:r>
            <a:r>
              <a:rPr lang="en-US" sz="2000" dirty="0"/>
              <a:t> </a:t>
            </a:r>
            <a:r>
              <a:rPr lang="en-US" sz="2000" dirty="0" err="1"/>
              <a:t>awgrymu</a:t>
            </a:r>
            <a:r>
              <a:rPr lang="en-US" sz="2000" dirty="0"/>
              <a:t> y </a:t>
            </a:r>
            <a:r>
              <a:rPr lang="en-US" sz="2000" dirty="0" err="1"/>
              <a:t>dylai</a:t>
            </a:r>
            <a:r>
              <a:rPr lang="en-US" sz="2000" dirty="0"/>
              <a:t> plant </a:t>
            </a:r>
            <a:r>
              <a:rPr lang="en-US" sz="2000" dirty="0" err="1"/>
              <a:t>arwain</a:t>
            </a:r>
            <a:r>
              <a:rPr lang="en-US" sz="2000" dirty="0"/>
              <a:t> </a:t>
            </a:r>
            <a:r>
              <a:rPr lang="en-US" sz="2000" dirty="0" err="1"/>
              <a:t>penderfyniadau'r</a:t>
            </a:r>
            <a:r>
              <a:rPr lang="en-US" sz="2000" dirty="0"/>
              <a:t> </a:t>
            </a:r>
            <a:r>
              <a:rPr lang="en-US" sz="2000" dirty="0" err="1"/>
              <a:t>ymarferwyr</a:t>
            </a:r>
            <a:r>
              <a:rPr lang="en-US" sz="2000" dirty="0"/>
              <a:t> </a:t>
            </a:r>
            <a:r>
              <a:rPr lang="en-US" sz="2000" dirty="0" err="1"/>
              <a:t>wrth</a:t>
            </a:r>
            <a:r>
              <a:rPr lang="en-US" sz="2000" dirty="0"/>
              <a:t> </a:t>
            </a:r>
            <a:r>
              <a:rPr lang="en-US" sz="2000" dirty="0" err="1"/>
              <a:t>ddysgu</a:t>
            </a:r>
            <a:r>
              <a:rPr lang="en-US" sz="2000" dirty="0"/>
              <a:t>, </a:t>
            </a:r>
            <a:r>
              <a:rPr lang="en-US" sz="2000" dirty="0" err="1"/>
              <a:t>gan</a:t>
            </a:r>
            <a:r>
              <a:rPr lang="en-US" sz="2000" dirty="0"/>
              <a:t> </a:t>
            </a:r>
            <a:r>
              <a:rPr lang="en-US" sz="2000" dirty="0" err="1"/>
              <a:t>gynnwys</a:t>
            </a:r>
            <a:r>
              <a:rPr lang="en-US" sz="2000" dirty="0"/>
              <a:t> </a:t>
            </a:r>
            <a:r>
              <a:rPr lang="en-US" sz="2000" dirty="0" err="1"/>
              <a:t>sut</a:t>
            </a:r>
            <a:r>
              <a:rPr lang="en-US" sz="2000" dirty="0"/>
              <a:t> </a:t>
            </a:r>
            <a:r>
              <a:rPr lang="en-US" sz="2000" dirty="0" err="1"/>
              <a:t>mae'r</a:t>
            </a:r>
            <a:r>
              <a:rPr lang="en-US" sz="2000" dirty="0"/>
              <a:t> </a:t>
            </a:r>
            <a:r>
              <a:rPr lang="en-US" sz="2000" dirty="0" err="1"/>
              <a:t>amgylchedd</a:t>
            </a:r>
            <a:r>
              <a:rPr lang="en-US" sz="2000" dirty="0"/>
              <a:t> </a:t>
            </a:r>
            <a:r>
              <a:rPr lang="en-US" sz="2000" dirty="0" err="1"/>
              <a:t>wedi'i</a:t>
            </a:r>
            <a:r>
              <a:rPr lang="en-US" sz="2000" dirty="0"/>
              <a:t> </a:t>
            </a:r>
            <a:r>
              <a:rPr lang="en-US" sz="2000" dirty="0" err="1"/>
              <a:t>osod</a:t>
            </a:r>
            <a:r>
              <a:rPr lang="en-US" sz="2000" dirty="0"/>
              <a:t> </a:t>
            </a:r>
            <a:r>
              <a:rPr lang="en-US" sz="2000" dirty="0" err="1"/>
              <a:t>allan</a:t>
            </a:r>
            <a:r>
              <a:rPr lang="en-US" sz="2000" dirty="0"/>
              <a:t>.</a:t>
            </a:r>
          </a:p>
        </p:txBody>
      </p:sp>
      <p:sp>
        <p:nvSpPr>
          <p:cNvPr id="6" name="Content Placeholder 5">
            <a:extLst>
              <a:ext uri="{FF2B5EF4-FFF2-40B4-BE49-F238E27FC236}">
                <a16:creationId xmlns:a16="http://schemas.microsoft.com/office/drawing/2014/main" id="{DFB69E81-1A58-49A8-1DE3-1C995E56D9FE}"/>
              </a:ext>
            </a:extLst>
          </p:cNvPr>
          <p:cNvSpPr>
            <a:spLocks noGrp="1"/>
          </p:cNvSpPr>
          <p:nvPr>
            <p:ph sz="half" idx="2"/>
          </p:nvPr>
        </p:nvSpPr>
        <p:spPr>
          <a:xfrm>
            <a:off x="6172200" y="1825625"/>
            <a:ext cx="4525592" cy="3537022"/>
          </a:xfrm>
        </p:spPr>
        <p:txBody>
          <a:bodyPr>
            <a:normAutofit/>
          </a:bodyPr>
          <a:lstStyle/>
          <a:p>
            <a:r>
              <a:rPr lang="en-US" sz="2000" b="0" i="0" dirty="0">
                <a:solidFill>
                  <a:srgbClr val="0070C0"/>
                </a:solidFill>
                <a:effectLst/>
                <a:latin typeface="Open Sans" panose="020B0606030504020204" pitchFamily="34" charset="0"/>
              </a:rPr>
              <a:t>Loris Malaguzzi developed the Reggio Emelia approach, of which is named after a place in Italy. </a:t>
            </a:r>
          </a:p>
          <a:p>
            <a:r>
              <a:rPr lang="en-US" sz="2000" b="0" i="0" dirty="0">
                <a:solidFill>
                  <a:srgbClr val="0070C0"/>
                </a:solidFill>
                <a:effectLst/>
                <a:latin typeface="Open Sans" panose="020B0606030504020204" pitchFamily="34" charset="0"/>
              </a:rPr>
              <a:t>The Reggio Emelia approach suggests that children should guide the practitioners' decisions in learning, including how the environment is set out.</a:t>
            </a:r>
          </a:p>
          <a:p>
            <a:pPr marL="0" indent="0">
              <a:buNone/>
            </a:pPr>
            <a:r>
              <a:rPr lang="en-US" sz="2000" dirty="0">
                <a:solidFill>
                  <a:srgbClr val="0070C0"/>
                </a:solidFill>
                <a:latin typeface="Open Sans" panose="020B0606030504020204" pitchFamily="34" charset="0"/>
              </a:rPr>
              <a:t>(Reggio Children, 2022)</a:t>
            </a:r>
            <a:endParaRPr lang="en-US" sz="2000" dirty="0">
              <a:solidFill>
                <a:srgbClr val="0070C0"/>
              </a:solidFill>
            </a:endParaRPr>
          </a:p>
        </p:txBody>
      </p:sp>
    </p:spTree>
    <p:extLst>
      <p:ext uri="{BB962C8B-B14F-4D97-AF65-F5344CB8AC3E}">
        <p14:creationId xmlns:p14="http://schemas.microsoft.com/office/powerpoint/2010/main" val="1444295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1BD29-C630-C986-ABF2-4D8AE7DBB018}"/>
              </a:ext>
            </a:extLst>
          </p:cNvPr>
          <p:cNvSpPr>
            <a:spLocks noGrp="1"/>
          </p:cNvSpPr>
          <p:nvPr>
            <p:ph type="title"/>
          </p:nvPr>
        </p:nvSpPr>
        <p:spPr/>
        <p:txBody>
          <a:bodyPr/>
          <a:lstStyle/>
          <a:p>
            <a:r>
              <a:rPr lang="en-GB" dirty="0"/>
              <a:t>Beth </a:t>
            </a:r>
            <a:r>
              <a:rPr lang="en-GB" dirty="0" err="1"/>
              <a:t>sy’n</a:t>
            </a:r>
            <a:r>
              <a:rPr lang="en-GB" dirty="0"/>
              <a:t> </a:t>
            </a:r>
            <a:r>
              <a:rPr lang="en-GB" dirty="0" err="1"/>
              <a:t>wneud</a:t>
            </a:r>
            <a:r>
              <a:rPr lang="en-GB" dirty="0"/>
              <a:t> </a:t>
            </a:r>
            <a:r>
              <a:rPr lang="en-GB" dirty="0" err="1"/>
              <a:t>mgylchedd</a:t>
            </a:r>
            <a:r>
              <a:rPr lang="en-GB" dirty="0"/>
              <a:t> </a:t>
            </a:r>
            <a:r>
              <a:rPr lang="en-GB" dirty="0" err="1"/>
              <a:t>yn</a:t>
            </a:r>
            <a:r>
              <a:rPr lang="en-GB" dirty="0"/>
              <a:t> ‘</a:t>
            </a:r>
            <a:r>
              <a:rPr lang="en-GB" dirty="0" err="1"/>
              <a:t>galluog</a:t>
            </a:r>
            <a:r>
              <a:rPr lang="en-GB" dirty="0"/>
              <a:t>’?</a:t>
            </a:r>
            <a:br>
              <a:rPr lang="en-GB" dirty="0"/>
            </a:br>
            <a:r>
              <a:rPr lang="en-GB" dirty="0">
                <a:solidFill>
                  <a:srgbClr val="0070C0"/>
                </a:solidFill>
              </a:rPr>
              <a:t>What makes an environment ‘enabling’?</a:t>
            </a:r>
            <a:endParaRPr lang="en-US" dirty="0">
              <a:solidFill>
                <a:srgbClr val="0070C0"/>
              </a:solidFill>
            </a:endParaRPr>
          </a:p>
        </p:txBody>
      </p:sp>
      <p:sp>
        <p:nvSpPr>
          <p:cNvPr id="3" name="Content Placeholder 2">
            <a:extLst>
              <a:ext uri="{FF2B5EF4-FFF2-40B4-BE49-F238E27FC236}">
                <a16:creationId xmlns:a16="http://schemas.microsoft.com/office/drawing/2014/main" id="{41D834AE-58C9-C70A-238F-900EF0D77CC8}"/>
              </a:ext>
            </a:extLst>
          </p:cNvPr>
          <p:cNvSpPr>
            <a:spLocks noGrp="1"/>
          </p:cNvSpPr>
          <p:nvPr>
            <p:ph sz="half" idx="1"/>
          </p:nvPr>
        </p:nvSpPr>
        <p:spPr>
          <a:xfrm>
            <a:off x="838200" y="2135009"/>
            <a:ext cx="5181600" cy="3440769"/>
          </a:xfrm>
        </p:spPr>
        <p:txBody>
          <a:bodyPr/>
          <a:lstStyle/>
          <a:p>
            <a:r>
              <a:rPr lang="en-US" dirty="0" err="1"/>
              <a:t>Crëwch</a:t>
            </a:r>
            <a:r>
              <a:rPr lang="en-US" dirty="0"/>
              <a:t> </a:t>
            </a:r>
            <a:r>
              <a:rPr lang="en-US" dirty="0" err="1"/>
              <a:t>restr</a:t>
            </a:r>
            <a:r>
              <a:rPr lang="en-US" dirty="0"/>
              <a:t> </a:t>
            </a:r>
            <a:r>
              <a:rPr lang="en-US" dirty="0" err="1"/>
              <a:t>wirio</a:t>
            </a:r>
            <a:r>
              <a:rPr lang="en-US" dirty="0"/>
              <a:t> </a:t>
            </a:r>
            <a:r>
              <a:rPr lang="en-US" dirty="0" err="1"/>
              <a:t>o'r</a:t>
            </a:r>
            <a:r>
              <a:rPr lang="en-US" dirty="0"/>
              <a:t> </a:t>
            </a:r>
            <a:r>
              <a:rPr lang="en-US" dirty="0" err="1"/>
              <a:t>pethau</a:t>
            </a:r>
            <a:r>
              <a:rPr lang="en-US" dirty="0"/>
              <a:t> y </a:t>
            </a:r>
            <a:r>
              <a:rPr lang="en-US" dirty="0" err="1"/>
              <a:t>gallwn</a:t>
            </a:r>
            <a:r>
              <a:rPr lang="en-US" dirty="0"/>
              <a:t> </a:t>
            </a:r>
            <a:r>
              <a:rPr lang="en-US" dirty="0" err="1"/>
              <a:t>edrych</a:t>
            </a:r>
            <a:r>
              <a:rPr lang="en-US" dirty="0"/>
              <a:t> </a:t>
            </a:r>
            <a:r>
              <a:rPr lang="en-US" dirty="0" err="1"/>
              <a:t>amdanynt</a:t>
            </a:r>
            <a:r>
              <a:rPr lang="en-US" dirty="0"/>
              <a:t> </a:t>
            </a:r>
            <a:r>
              <a:rPr lang="en-US" dirty="0" err="1"/>
              <a:t>mewn</a:t>
            </a:r>
            <a:r>
              <a:rPr lang="en-US" dirty="0"/>
              <a:t> </a:t>
            </a:r>
            <a:r>
              <a:rPr lang="en-US" dirty="0" err="1"/>
              <a:t>amgylchedd</a:t>
            </a:r>
            <a:r>
              <a:rPr lang="en-US" dirty="0"/>
              <a:t> </a:t>
            </a:r>
            <a:r>
              <a:rPr lang="en-US" dirty="0" err="1"/>
              <a:t>galluogi</a:t>
            </a:r>
            <a:r>
              <a:rPr lang="en-US" dirty="0"/>
              <a:t> </a:t>
            </a:r>
            <a:r>
              <a:rPr lang="en-US" dirty="0" err="1"/>
              <a:t>i</a:t>
            </a:r>
            <a:r>
              <a:rPr lang="en-US" dirty="0"/>
              <a:t> </a:t>
            </a:r>
            <a:r>
              <a:rPr lang="en-US" dirty="0" err="1"/>
              <a:t>blant</a:t>
            </a:r>
            <a:r>
              <a:rPr lang="en-US" dirty="0"/>
              <a:t> a </a:t>
            </a:r>
            <a:r>
              <a:rPr lang="en-US" dirty="0" err="1"/>
              <a:t>babanod</a:t>
            </a:r>
            <a:r>
              <a:rPr lang="en-US" dirty="0"/>
              <a:t> </a:t>
            </a:r>
            <a:r>
              <a:rPr lang="en-US" dirty="0" err="1"/>
              <a:t>yn</a:t>
            </a:r>
            <a:r>
              <a:rPr lang="en-US" dirty="0"/>
              <a:t> y 1000 </a:t>
            </a:r>
            <a:r>
              <a:rPr lang="en-US" dirty="0" err="1"/>
              <a:t>diwrnod</a:t>
            </a:r>
            <a:r>
              <a:rPr lang="en-US" dirty="0"/>
              <a:t> </a:t>
            </a:r>
            <a:r>
              <a:rPr lang="en-US" dirty="0" err="1"/>
              <a:t>cyntaf</a:t>
            </a:r>
            <a:r>
              <a:rPr lang="en-US" dirty="0"/>
              <a:t> </a:t>
            </a:r>
            <a:r>
              <a:rPr lang="en-US" dirty="0" err="1"/>
              <a:t>hynny</a:t>
            </a:r>
            <a:endParaRPr lang="en-US" dirty="0"/>
          </a:p>
        </p:txBody>
      </p:sp>
      <p:sp>
        <p:nvSpPr>
          <p:cNvPr id="4" name="Content Placeholder 3">
            <a:extLst>
              <a:ext uri="{FF2B5EF4-FFF2-40B4-BE49-F238E27FC236}">
                <a16:creationId xmlns:a16="http://schemas.microsoft.com/office/drawing/2014/main" id="{9DEE53FB-95B8-4146-7056-80DF6068E553}"/>
              </a:ext>
            </a:extLst>
          </p:cNvPr>
          <p:cNvSpPr>
            <a:spLocks noGrp="1"/>
          </p:cNvSpPr>
          <p:nvPr>
            <p:ph sz="half" idx="2"/>
          </p:nvPr>
        </p:nvSpPr>
        <p:spPr>
          <a:xfrm>
            <a:off x="6234077" y="2135009"/>
            <a:ext cx="5013731" cy="3021383"/>
          </a:xfrm>
        </p:spPr>
        <p:txBody>
          <a:bodyPr/>
          <a:lstStyle/>
          <a:p>
            <a:r>
              <a:rPr lang="en-GB" dirty="0">
                <a:solidFill>
                  <a:srgbClr val="0070C0"/>
                </a:solidFill>
              </a:rPr>
              <a:t>Create a checklist of things we may look for in an enabling environment for children and babies in those first 1000 days</a:t>
            </a:r>
            <a:endParaRPr lang="en-US" dirty="0">
              <a:solidFill>
                <a:srgbClr val="0070C0"/>
              </a:solidFill>
            </a:endParaRPr>
          </a:p>
        </p:txBody>
      </p:sp>
    </p:spTree>
    <p:extLst>
      <p:ext uri="{BB962C8B-B14F-4D97-AF65-F5344CB8AC3E}">
        <p14:creationId xmlns:p14="http://schemas.microsoft.com/office/powerpoint/2010/main" val="62602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50E7B-A713-2D19-E700-FA15853F5267}"/>
              </a:ext>
            </a:extLst>
          </p:cNvPr>
          <p:cNvSpPr>
            <a:spLocks noGrp="1"/>
          </p:cNvSpPr>
          <p:nvPr>
            <p:ph type="title"/>
          </p:nvPr>
        </p:nvSpPr>
        <p:spPr/>
        <p:txBody>
          <a:bodyPr>
            <a:normAutofit/>
          </a:bodyPr>
          <a:lstStyle/>
          <a:p>
            <a:r>
              <a:rPr lang="en-GB" sz="4000" dirty="0" err="1"/>
              <a:t>Syniadau</a:t>
            </a:r>
            <a:r>
              <a:rPr lang="en-GB" sz="4000" dirty="0"/>
              <a:t> </a:t>
            </a:r>
            <a:r>
              <a:rPr lang="en-GB" sz="4000" dirty="0" err="1"/>
              <a:t>rhestr</a:t>
            </a:r>
            <a:r>
              <a:rPr lang="en-GB" sz="4000" dirty="0"/>
              <a:t> </a:t>
            </a:r>
            <a:r>
              <a:rPr lang="en-GB" sz="4000" dirty="0" err="1"/>
              <a:t>gwirio</a:t>
            </a:r>
            <a:br>
              <a:rPr lang="en-GB" sz="4000" dirty="0"/>
            </a:br>
            <a:r>
              <a:rPr lang="en-GB" sz="4000" dirty="0">
                <a:solidFill>
                  <a:srgbClr val="0070C0"/>
                </a:solidFill>
              </a:rPr>
              <a:t>Checklist ideas</a:t>
            </a:r>
            <a:endParaRPr lang="en-US" sz="4000" dirty="0">
              <a:solidFill>
                <a:srgbClr val="0070C0"/>
              </a:solidFill>
            </a:endParaRPr>
          </a:p>
        </p:txBody>
      </p:sp>
      <p:sp>
        <p:nvSpPr>
          <p:cNvPr id="3" name="Content Placeholder 2">
            <a:extLst>
              <a:ext uri="{FF2B5EF4-FFF2-40B4-BE49-F238E27FC236}">
                <a16:creationId xmlns:a16="http://schemas.microsoft.com/office/drawing/2014/main" id="{3B5AD797-8C3E-E74E-06DC-13E90A2748AC}"/>
              </a:ext>
            </a:extLst>
          </p:cNvPr>
          <p:cNvSpPr>
            <a:spLocks noGrp="1"/>
          </p:cNvSpPr>
          <p:nvPr>
            <p:ph sz="half" idx="1"/>
          </p:nvPr>
        </p:nvSpPr>
        <p:spPr>
          <a:xfrm>
            <a:off x="838200" y="1942503"/>
            <a:ext cx="5181600" cy="4351338"/>
          </a:xfrm>
        </p:spPr>
        <p:txBody>
          <a:bodyPr>
            <a:normAutofit/>
          </a:bodyPr>
          <a:lstStyle/>
          <a:p>
            <a:pPr>
              <a:buFont typeface="Wingdings" panose="05000000000000000000" pitchFamily="2" charset="2"/>
              <a:buChar char="q"/>
            </a:pPr>
            <a:r>
              <a:rPr lang="cy-GB" sz="2000" dirty="0"/>
              <a:t>Creu amgylchedd sy'n gynnes, yn groesawgar ac yn feithringar ac yn hwyluso ymdeimlad o berthyn</a:t>
            </a:r>
          </a:p>
          <a:p>
            <a:pPr>
              <a:buFont typeface="Wingdings" panose="05000000000000000000" pitchFamily="2" charset="2"/>
              <a:buChar char="q"/>
            </a:pPr>
            <a:r>
              <a:rPr lang="cy-GB" sz="2000" dirty="0"/>
              <a:t>Cynigiwch ystod o adnoddau, sy’n gyfarwydd i’r plant a’r babanod, yn ogystal â gweithgareddau sy’n newydd iddynt</a:t>
            </a:r>
          </a:p>
          <a:p>
            <a:pPr>
              <a:buFont typeface="Wingdings" panose="05000000000000000000" pitchFamily="2" charset="2"/>
              <a:buChar char="q"/>
            </a:pPr>
            <a:r>
              <a:rPr lang="cy-GB" sz="2000" dirty="0"/>
              <a:t>Sicrhau bod y gweithgareddau a’r amgylchedd yn cynnig lle i chwarae yn yr awyr agored a dan do, digon o le i blant symud a chydweithio, ac annog archwilio a mentro</a:t>
            </a:r>
          </a:p>
        </p:txBody>
      </p:sp>
      <p:sp>
        <p:nvSpPr>
          <p:cNvPr id="4" name="Content Placeholder 3">
            <a:extLst>
              <a:ext uri="{FF2B5EF4-FFF2-40B4-BE49-F238E27FC236}">
                <a16:creationId xmlns:a16="http://schemas.microsoft.com/office/drawing/2014/main" id="{2433549D-E972-2679-D5F3-34A3C24C8C81}"/>
              </a:ext>
            </a:extLst>
          </p:cNvPr>
          <p:cNvSpPr>
            <a:spLocks noGrp="1"/>
          </p:cNvSpPr>
          <p:nvPr>
            <p:ph sz="half" idx="2"/>
          </p:nvPr>
        </p:nvSpPr>
        <p:spPr>
          <a:xfrm>
            <a:off x="6509084" y="1942503"/>
            <a:ext cx="4844716" cy="3995092"/>
          </a:xfrm>
        </p:spPr>
        <p:txBody>
          <a:bodyPr>
            <a:normAutofit/>
          </a:bodyPr>
          <a:lstStyle/>
          <a:p>
            <a:pPr algn="l">
              <a:buFont typeface="Wingdings" panose="05000000000000000000" pitchFamily="2" charset="2"/>
              <a:buChar char="q"/>
            </a:pPr>
            <a:r>
              <a:rPr lang="en-US" sz="2000" b="0" i="0" dirty="0">
                <a:solidFill>
                  <a:srgbClr val="0070C0"/>
                </a:solidFill>
                <a:effectLst/>
                <a:latin typeface="Arial" panose="020B0604020202020204" pitchFamily="34" charset="0"/>
              </a:rPr>
              <a:t>Create an environment that is warm, welcoming and nurturing and facilitates a sense of belonging</a:t>
            </a:r>
          </a:p>
          <a:p>
            <a:pPr algn="l">
              <a:buFont typeface="Wingdings" panose="05000000000000000000" pitchFamily="2" charset="2"/>
              <a:buChar char="q"/>
            </a:pPr>
            <a:r>
              <a:rPr lang="en-US" sz="2000" b="0" i="0" dirty="0">
                <a:solidFill>
                  <a:srgbClr val="0070C0"/>
                </a:solidFill>
                <a:effectLst/>
                <a:latin typeface="Arial" panose="020B0604020202020204" pitchFamily="34" charset="0"/>
              </a:rPr>
              <a:t>Offer a range of resources, which are familiar to the children and babies, as well as activities that are new to them</a:t>
            </a:r>
          </a:p>
          <a:p>
            <a:pPr algn="l">
              <a:buFont typeface="Wingdings" panose="05000000000000000000" pitchFamily="2" charset="2"/>
              <a:buChar char="q"/>
            </a:pPr>
            <a:r>
              <a:rPr lang="en-US" sz="2000" b="0" i="0" dirty="0">
                <a:solidFill>
                  <a:srgbClr val="0070C0"/>
                </a:solidFill>
                <a:effectLst/>
                <a:latin typeface="Arial" panose="020B0604020202020204" pitchFamily="34" charset="0"/>
              </a:rPr>
              <a:t>Ensure that the activities and environment offer room for outdoor and indoor play, sufficient space for children to move and collaborate, and encourage exploration and risk-taking</a:t>
            </a:r>
          </a:p>
          <a:p>
            <a:endParaRPr lang="en-US" dirty="0"/>
          </a:p>
        </p:txBody>
      </p:sp>
    </p:spTree>
    <p:extLst>
      <p:ext uri="{BB962C8B-B14F-4D97-AF65-F5344CB8AC3E}">
        <p14:creationId xmlns:p14="http://schemas.microsoft.com/office/powerpoint/2010/main" val="596615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38C5E-6FF3-1580-1155-3AB5107CFC00}"/>
              </a:ext>
            </a:extLst>
          </p:cNvPr>
          <p:cNvSpPr>
            <a:spLocks noGrp="1"/>
          </p:cNvSpPr>
          <p:nvPr>
            <p:ph type="title"/>
          </p:nvPr>
        </p:nvSpPr>
        <p:spPr/>
        <p:txBody>
          <a:bodyPr/>
          <a:lstStyle/>
          <a:p>
            <a:r>
              <a:rPr lang="en-GB" sz="4400" dirty="0" err="1"/>
              <a:t>Syniadau</a:t>
            </a:r>
            <a:r>
              <a:rPr lang="en-GB" sz="4400" dirty="0"/>
              <a:t> </a:t>
            </a:r>
            <a:r>
              <a:rPr lang="en-GB" sz="4400" dirty="0" err="1"/>
              <a:t>rhestr</a:t>
            </a:r>
            <a:r>
              <a:rPr lang="en-GB" sz="4400" dirty="0"/>
              <a:t> </a:t>
            </a:r>
            <a:r>
              <a:rPr lang="en-GB" sz="4400" dirty="0" err="1"/>
              <a:t>gwirio</a:t>
            </a:r>
            <a:br>
              <a:rPr lang="en-GB" sz="4400" dirty="0"/>
            </a:br>
            <a:r>
              <a:rPr lang="en-GB" sz="4400" dirty="0">
                <a:solidFill>
                  <a:srgbClr val="0070C0"/>
                </a:solidFill>
              </a:rPr>
              <a:t>Checklist ideas</a:t>
            </a:r>
            <a:endParaRPr lang="en-US" dirty="0"/>
          </a:p>
        </p:txBody>
      </p:sp>
      <p:sp>
        <p:nvSpPr>
          <p:cNvPr id="3" name="Content Placeholder 2">
            <a:extLst>
              <a:ext uri="{FF2B5EF4-FFF2-40B4-BE49-F238E27FC236}">
                <a16:creationId xmlns:a16="http://schemas.microsoft.com/office/drawing/2014/main" id="{4A63C893-1032-C60B-B34A-1343580C015D}"/>
              </a:ext>
            </a:extLst>
          </p:cNvPr>
          <p:cNvSpPr>
            <a:spLocks noGrp="1"/>
          </p:cNvSpPr>
          <p:nvPr>
            <p:ph sz="half" idx="1"/>
          </p:nvPr>
        </p:nvSpPr>
        <p:spPr>
          <a:xfrm>
            <a:off x="838200" y="2025006"/>
            <a:ext cx="5150089" cy="3633274"/>
          </a:xfrm>
        </p:spPr>
        <p:txBody>
          <a:bodyPr>
            <a:normAutofit/>
          </a:bodyPr>
          <a:lstStyle/>
          <a:p>
            <a:pPr>
              <a:buFont typeface="Wingdings" panose="05000000000000000000" pitchFamily="2" charset="2"/>
              <a:buChar char="q"/>
            </a:pPr>
            <a:r>
              <a:rPr lang="cy-GB" sz="1800" dirty="0"/>
              <a:t>Darparwch ystod o weithgareddau sy'n gwasanaethu gwahanol ddibenion: ysbrydoli dychymyg a chwarae rôl, archwilio perthnasoedd a theimladau personol, datrys problemau, amser tawel a myfyrio. Ystyriwch gael man adeiladu, cornel gartref, amrywiol deganau a llyfrau, amseroedd adrodd straeon, cerddoriaeth a chelf</a:t>
            </a:r>
          </a:p>
          <a:p>
            <a:pPr>
              <a:buFont typeface="Wingdings" panose="05000000000000000000" pitchFamily="2" charset="2"/>
              <a:buChar char="q"/>
            </a:pPr>
            <a:r>
              <a:rPr lang="cy-GB" sz="1800" dirty="0"/>
              <a:t>Sicrhau bod y gweithgareddau a’r amgylchedd yn diwallu anghenion yr holl blant sy’n mynychu, o fabanod ifanc iawn i blant hŷn</a:t>
            </a:r>
            <a:endParaRPr lang="en-US" sz="1800" dirty="0"/>
          </a:p>
          <a:p>
            <a:endParaRPr lang="en-US" dirty="0"/>
          </a:p>
        </p:txBody>
      </p:sp>
      <p:sp>
        <p:nvSpPr>
          <p:cNvPr id="4" name="Content Placeholder 3">
            <a:extLst>
              <a:ext uri="{FF2B5EF4-FFF2-40B4-BE49-F238E27FC236}">
                <a16:creationId xmlns:a16="http://schemas.microsoft.com/office/drawing/2014/main" id="{4745CB0F-DF73-C3B1-1696-D7D86F18C3A4}"/>
              </a:ext>
            </a:extLst>
          </p:cNvPr>
          <p:cNvSpPr>
            <a:spLocks noGrp="1"/>
          </p:cNvSpPr>
          <p:nvPr>
            <p:ph sz="half" idx="2"/>
          </p:nvPr>
        </p:nvSpPr>
        <p:spPr>
          <a:xfrm>
            <a:off x="6405957" y="2025006"/>
            <a:ext cx="5013731" cy="3193262"/>
          </a:xfrm>
        </p:spPr>
        <p:txBody>
          <a:bodyPr>
            <a:normAutofit/>
          </a:bodyPr>
          <a:lstStyle/>
          <a:p>
            <a:pPr algn="l">
              <a:buFont typeface="Wingdings" panose="05000000000000000000" pitchFamily="2" charset="2"/>
              <a:buChar char="q"/>
            </a:pPr>
            <a:r>
              <a:rPr lang="en-US" sz="1800" b="0" i="0" dirty="0">
                <a:solidFill>
                  <a:srgbClr val="0070C0"/>
                </a:solidFill>
                <a:effectLst/>
                <a:latin typeface="Arial" panose="020B0604020202020204" pitchFamily="34" charset="0"/>
              </a:rPr>
              <a:t>Provide a range of activities which serve different purposes: inspire imagination and role play, exploration of personal relationships and feelings, problem solving, quiet time and reflection. Consider having a construction area, home corner, various toys and books, storytelling times, music and art</a:t>
            </a:r>
          </a:p>
          <a:p>
            <a:pPr algn="l">
              <a:buFont typeface="Wingdings" panose="05000000000000000000" pitchFamily="2" charset="2"/>
              <a:buChar char="q"/>
            </a:pPr>
            <a:r>
              <a:rPr lang="en-US" sz="1800" b="0" i="0" dirty="0">
                <a:solidFill>
                  <a:srgbClr val="0070C0"/>
                </a:solidFill>
                <a:effectLst/>
                <a:latin typeface="Arial" panose="020B0604020202020204" pitchFamily="34" charset="0"/>
              </a:rPr>
              <a:t>Ensure the activities and environment meet the needs of all the children who attend, from very young babies to older children</a:t>
            </a:r>
          </a:p>
          <a:p>
            <a:endParaRPr lang="en-US" dirty="0"/>
          </a:p>
        </p:txBody>
      </p:sp>
    </p:spTree>
    <p:extLst>
      <p:ext uri="{BB962C8B-B14F-4D97-AF65-F5344CB8AC3E}">
        <p14:creationId xmlns:p14="http://schemas.microsoft.com/office/powerpoint/2010/main" val="3906272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0A10B-0DB0-4AFD-7A23-2C39D0967D26}"/>
              </a:ext>
            </a:extLst>
          </p:cNvPr>
          <p:cNvSpPr>
            <a:spLocks noGrp="1"/>
          </p:cNvSpPr>
          <p:nvPr>
            <p:ph type="title"/>
          </p:nvPr>
        </p:nvSpPr>
        <p:spPr/>
        <p:txBody>
          <a:bodyPr/>
          <a:lstStyle/>
          <a:p>
            <a:r>
              <a:rPr lang="en-GB" dirty="0"/>
              <a:t>A </a:t>
            </a:r>
            <a:r>
              <a:rPr lang="en-GB" dirty="0" err="1"/>
              <a:t>yw’r</a:t>
            </a:r>
            <a:r>
              <a:rPr lang="en-GB" dirty="0"/>
              <a:t> </a:t>
            </a:r>
            <a:r>
              <a:rPr lang="en-GB" dirty="0" err="1"/>
              <a:t>amgylchedd</a:t>
            </a:r>
            <a:r>
              <a:rPr lang="en-GB" dirty="0"/>
              <a:t> </a:t>
            </a:r>
            <a:r>
              <a:rPr lang="en-GB" dirty="0" err="1"/>
              <a:t>yma</a:t>
            </a:r>
            <a:r>
              <a:rPr lang="en-GB" dirty="0"/>
              <a:t> </a:t>
            </a:r>
            <a:r>
              <a:rPr lang="en-GB" dirty="0" err="1"/>
              <a:t>yn</a:t>
            </a:r>
            <a:r>
              <a:rPr lang="en-GB" dirty="0"/>
              <a:t> </a:t>
            </a:r>
            <a:r>
              <a:rPr lang="en-GB" dirty="0" err="1"/>
              <a:t>galluogi</a:t>
            </a:r>
            <a:r>
              <a:rPr lang="en-GB" dirty="0"/>
              <a:t>?</a:t>
            </a:r>
            <a:br>
              <a:rPr lang="en-GB" dirty="0"/>
            </a:br>
            <a:r>
              <a:rPr lang="en-GB" dirty="0">
                <a:solidFill>
                  <a:srgbClr val="0070C0"/>
                </a:solidFill>
              </a:rPr>
              <a:t>Is this an enabling environment?</a:t>
            </a:r>
            <a:endParaRPr lang="en-US" dirty="0">
              <a:solidFill>
                <a:srgbClr val="0070C0"/>
              </a:solidFill>
            </a:endParaRPr>
          </a:p>
        </p:txBody>
      </p:sp>
      <p:pic>
        <p:nvPicPr>
          <p:cNvPr id="2050" name="Picture 2" descr="Learning Environments: An Introduction | Virtual Lab School">
            <a:extLst>
              <a:ext uri="{FF2B5EF4-FFF2-40B4-BE49-F238E27FC236}">
                <a16:creationId xmlns:a16="http://schemas.microsoft.com/office/drawing/2014/main" id="{285F4472-F34D-9630-16F3-89B9D2FA20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9418" y="1690688"/>
            <a:ext cx="5213163" cy="34732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47DDCE1-AFE5-0CA3-1F20-99596A931075}"/>
              </a:ext>
            </a:extLst>
          </p:cNvPr>
          <p:cNvSpPr txBox="1"/>
          <p:nvPr/>
        </p:nvSpPr>
        <p:spPr>
          <a:xfrm>
            <a:off x="3345872" y="5163958"/>
            <a:ext cx="2449197" cy="338554"/>
          </a:xfrm>
          <a:prstGeom prst="rect">
            <a:avLst/>
          </a:prstGeom>
          <a:noFill/>
        </p:spPr>
        <p:txBody>
          <a:bodyPr wrap="none" rtlCol="0">
            <a:spAutoFit/>
          </a:bodyPr>
          <a:lstStyle/>
          <a:p>
            <a:r>
              <a:rPr lang="en-GB" sz="1600" dirty="0"/>
              <a:t>(Virtual lab school, 2023)</a:t>
            </a:r>
            <a:endParaRPr lang="en-US" sz="1600" dirty="0"/>
          </a:p>
        </p:txBody>
      </p:sp>
    </p:spTree>
    <p:extLst>
      <p:ext uri="{BB962C8B-B14F-4D97-AF65-F5344CB8AC3E}">
        <p14:creationId xmlns:p14="http://schemas.microsoft.com/office/powerpoint/2010/main" val="1767324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69D02-7E4B-D3E6-CC20-7900CAD1C63C}"/>
              </a:ext>
            </a:extLst>
          </p:cNvPr>
          <p:cNvSpPr>
            <a:spLocks noGrp="1"/>
          </p:cNvSpPr>
          <p:nvPr>
            <p:ph type="title"/>
          </p:nvPr>
        </p:nvSpPr>
        <p:spPr/>
        <p:txBody>
          <a:bodyPr>
            <a:normAutofit/>
          </a:bodyPr>
          <a:lstStyle/>
          <a:p>
            <a:r>
              <a:rPr lang="en-GB" sz="4000" dirty="0" err="1"/>
              <a:t>Negeseuon</a:t>
            </a:r>
            <a:r>
              <a:rPr lang="en-GB" sz="4000" dirty="0"/>
              <a:t> </a:t>
            </a:r>
            <a:r>
              <a:rPr lang="en-GB" sz="4000" dirty="0" err="1"/>
              <a:t>mae’r</a:t>
            </a:r>
            <a:r>
              <a:rPr lang="en-GB" sz="4000" dirty="0"/>
              <a:t> </a:t>
            </a:r>
            <a:r>
              <a:rPr lang="en-GB" sz="4000" dirty="0" err="1"/>
              <a:t>amgylchedd</a:t>
            </a:r>
            <a:r>
              <a:rPr lang="en-GB" sz="4000" dirty="0"/>
              <a:t> </a:t>
            </a:r>
            <a:r>
              <a:rPr lang="en-GB" sz="4000" dirty="0" err="1"/>
              <a:t>yn</a:t>
            </a:r>
            <a:r>
              <a:rPr lang="en-GB" sz="4000" dirty="0"/>
              <a:t> </a:t>
            </a:r>
            <a:r>
              <a:rPr lang="en-GB" sz="4000" dirty="0" err="1"/>
              <a:t>dangos</a:t>
            </a:r>
            <a:br>
              <a:rPr lang="en-GB" sz="4000" dirty="0">
                <a:solidFill>
                  <a:srgbClr val="0070C0"/>
                </a:solidFill>
              </a:rPr>
            </a:br>
            <a:r>
              <a:rPr lang="en-GB" sz="4000" dirty="0">
                <a:solidFill>
                  <a:srgbClr val="0070C0"/>
                </a:solidFill>
              </a:rPr>
              <a:t>Messages the environment sends</a:t>
            </a:r>
            <a:endParaRPr lang="en-US" sz="4000" dirty="0">
              <a:solidFill>
                <a:srgbClr val="0070C0"/>
              </a:solidFill>
            </a:endParaRPr>
          </a:p>
        </p:txBody>
      </p:sp>
      <p:pic>
        <p:nvPicPr>
          <p:cNvPr id="4" name="3395-480">
            <a:hlinkClick r:id="" action="ppaction://media"/>
            <a:extLst>
              <a:ext uri="{FF2B5EF4-FFF2-40B4-BE49-F238E27FC236}">
                <a16:creationId xmlns:a16="http://schemas.microsoft.com/office/drawing/2014/main" id="{B0FAA9C9-8797-44BB-6CBA-F811FDE0C1A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256828" y="1690688"/>
            <a:ext cx="5678343" cy="3191376"/>
          </a:xfrm>
        </p:spPr>
      </p:pic>
      <p:sp>
        <p:nvSpPr>
          <p:cNvPr id="5" name="TextBox 4">
            <a:extLst>
              <a:ext uri="{FF2B5EF4-FFF2-40B4-BE49-F238E27FC236}">
                <a16:creationId xmlns:a16="http://schemas.microsoft.com/office/drawing/2014/main" id="{160D8DFF-74BD-293F-1B1A-FD6C08A9107D}"/>
              </a:ext>
            </a:extLst>
          </p:cNvPr>
          <p:cNvSpPr txBox="1"/>
          <p:nvPr/>
        </p:nvSpPr>
        <p:spPr>
          <a:xfrm>
            <a:off x="3256828" y="5247085"/>
            <a:ext cx="2449197" cy="338554"/>
          </a:xfrm>
          <a:prstGeom prst="rect">
            <a:avLst/>
          </a:prstGeom>
          <a:noFill/>
        </p:spPr>
        <p:txBody>
          <a:bodyPr wrap="none" rtlCol="0">
            <a:spAutoFit/>
          </a:bodyPr>
          <a:lstStyle/>
          <a:p>
            <a:r>
              <a:rPr lang="en-GB" sz="1600" dirty="0"/>
              <a:t>(Virtual lab school, 2023)</a:t>
            </a:r>
            <a:endParaRPr lang="en-US" sz="1600" dirty="0"/>
          </a:p>
        </p:txBody>
      </p:sp>
    </p:spTree>
    <p:extLst>
      <p:ext uri="{BB962C8B-B14F-4D97-AF65-F5344CB8AC3E}">
        <p14:creationId xmlns:p14="http://schemas.microsoft.com/office/powerpoint/2010/main" val="2392164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3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36BE474-42BB-F0CD-485F-DBE58F3D7AEB}"/>
              </a:ext>
            </a:extLst>
          </p:cNvPr>
          <p:cNvSpPr>
            <a:spLocks noGrp="1"/>
          </p:cNvSpPr>
          <p:nvPr>
            <p:ph type="title"/>
          </p:nvPr>
        </p:nvSpPr>
        <p:spPr/>
        <p:txBody>
          <a:bodyPr>
            <a:normAutofit/>
          </a:bodyPr>
          <a:lstStyle/>
          <a:p>
            <a:r>
              <a:rPr lang="en-GB" sz="4000" dirty="0" err="1"/>
              <a:t>Negeseuon</a:t>
            </a:r>
            <a:r>
              <a:rPr lang="en-GB" sz="4000" dirty="0"/>
              <a:t> </a:t>
            </a:r>
            <a:r>
              <a:rPr lang="en-GB" sz="4000" dirty="0" err="1"/>
              <a:t>mae’r</a:t>
            </a:r>
            <a:r>
              <a:rPr lang="en-GB" sz="4000" dirty="0"/>
              <a:t> </a:t>
            </a:r>
            <a:r>
              <a:rPr lang="en-GB" sz="4000" dirty="0" err="1"/>
              <a:t>amgylchedd</a:t>
            </a:r>
            <a:r>
              <a:rPr lang="en-GB" sz="4000" dirty="0"/>
              <a:t> </a:t>
            </a:r>
            <a:r>
              <a:rPr lang="en-GB" sz="4000" dirty="0" err="1"/>
              <a:t>yn</a:t>
            </a:r>
            <a:r>
              <a:rPr lang="en-GB" sz="4000" dirty="0"/>
              <a:t> </a:t>
            </a:r>
            <a:r>
              <a:rPr lang="en-GB" sz="4000" dirty="0" err="1"/>
              <a:t>dangos</a:t>
            </a:r>
            <a:br>
              <a:rPr lang="en-GB" sz="4000" dirty="0">
                <a:solidFill>
                  <a:srgbClr val="0070C0"/>
                </a:solidFill>
              </a:rPr>
            </a:br>
            <a:r>
              <a:rPr lang="en-GB" sz="4000" dirty="0">
                <a:solidFill>
                  <a:srgbClr val="0070C0"/>
                </a:solidFill>
              </a:rPr>
              <a:t>Messages the environment sends</a:t>
            </a:r>
            <a:endParaRPr lang="en-US" sz="4000" dirty="0">
              <a:solidFill>
                <a:srgbClr val="0070C0"/>
              </a:solidFill>
            </a:endParaRPr>
          </a:p>
        </p:txBody>
      </p:sp>
      <p:sp>
        <p:nvSpPr>
          <p:cNvPr id="3" name="Content Placeholder 2">
            <a:extLst>
              <a:ext uri="{FF2B5EF4-FFF2-40B4-BE49-F238E27FC236}">
                <a16:creationId xmlns:a16="http://schemas.microsoft.com/office/drawing/2014/main" id="{24BF2502-49B8-4B7E-924A-91F255D5D8F1}"/>
              </a:ext>
            </a:extLst>
          </p:cNvPr>
          <p:cNvSpPr>
            <a:spLocks noGrp="1"/>
          </p:cNvSpPr>
          <p:nvPr>
            <p:ph sz="half" idx="1"/>
          </p:nvPr>
        </p:nvSpPr>
        <p:spPr/>
        <p:txBody>
          <a:bodyPr/>
          <a:lstStyle/>
          <a:p>
            <a:r>
              <a:rPr lang="en-GB" dirty="0" err="1"/>
              <a:t>Nid</a:t>
            </a:r>
            <a:r>
              <a:rPr lang="en-GB" dirty="0"/>
              <a:t> </a:t>
            </a:r>
            <a:r>
              <a:rPr lang="en-GB" dirty="0" err="1"/>
              <a:t>yn</a:t>
            </a:r>
            <a:r>
              <a:rPr lang="en-GB" dirty="0"/>
              <a:t> </a:t>
            </a:r>
            <a:r>
              <a:rPr lang="en-GB" dirty="0" err="1"/>
              <a:t>unig</a:t>
            </a:r>
            <a:r>
              <a:rPr lang="en-GB" dirty="0"/>
              <a:t> </a:t>
            </a:r>
            <a:r>
              <a:rPr lang="en-GB" dirty="0" err="1"/>
              <a:t>yw’r</a:t>
            </a:r>
            <a:r>
              <a:rPr lang="en-GB" dirty="0"/>
              <a:t> </a:t>
            </a:r>
            <a:r>
              <a:rPr lang="en-GB" dirty="0" err="1"/>
              <a:t>amgylchedd</a:t>
            </a:r>
            <a:r>
              <a:rPr lang="en-GB" dirty="0"/>
              <a:t> </a:t>
            </a:r>
            <a:r>
              <a:rPr lang="en-GB" dirty="0" err="1"/>
              <a:t>yn</a:t>
            </a:r>
            <a:r>
              <a:rPr lang="en-GB" dirty="0"/>
              <a:t> </a:t>
            </a:r>
            <a:r>
              <a:rPr lang="en-GB" dirty="0" err="1"/>
              <a:t>gorfforol</a:t>
            </a:r>
            <a:r>
              <a:rPr lang="en-GB" dirty="0"/>
              <a:t> </a:t>
            </a:r>
            <a:r>
              <a:rPr lang="en-GB" dirty="0" err="1"/>
              <a:t>ond</a:t>
            </a:r>
            <a:r>
              <a:rPr lang="en-GB" dirty="0"/>
              <a:t> </a:t>
            </a:r>
            <a:r>
              <a:rPr lang="en-GB" dirty="0" err="1"/>
              <a:t>yn</a:t>
            </a:r>
            <a:r>
              <a:rPr lang="en-GB" dirty="0"/>
              <a:t> </a:t>
            </a:r>
            <a:r>
              <a:rPr lang="en-GB" dirty="0" err="1"/>
              <a:t>emosiynol</a:t>
            </a:r>
            <a:r>
              <a:rPr lang="en-GB" dirty="0"/>
              <a:t> </a:t>
            </a:r>
            <a:r>
              <a:rPr lang="en-GB" dirty="0" err="1"/>
              <a:t>hefyd</a:t>
            </a:r>
            <a:r>
              <a:rPr lang="en-GB" dirty="0"/>
              <a:t>, </a:t>
            </a:r>
            <a:r>
              <a:rPr lang="en-GB" dirty="0" err="1"/>
              <a:t>wedi'i</a:t>
            </a:r>
            <a:r>
              <a:rPr lang="en-GB" dirty="0"/>
              <a:t> </a:t>
            </a:r>
            <a:r>
              <a:rPr lang="en-GB" dirty="0" err="1"/>
              <a:t>adeiladu</a:t>
            </a:r>
            <a:r>
              <a:rPr lang="en-GB" dirty="0"/>
              <a:t> </a:t>
            </a:r>
            <a:r>
              <a:rPr lang="en-GB" dirty="0" err="1"/>
              <a:t>ar</a:t>
            </a:r>
            <a:r>
              <a:rPr lang="en-GB" dirty="0"/>
              <a:t> </a:t>
            </a:r>
            <a:r>
              <a:rPr lang="en-GB" dirty="0" err="1"/>
              <a:t>sylfaen</a:t>
            </a:r>
            <a:r>
              <a:rPr lang="en-GB" dirty="0"/>
              <a:t> </a:t>
            </a:r>
            <a:r>
              <a:rPr lang="en-GB" dirty="0" err="1"/>
              <a:t>gref</a:t>
            </a:r>
            <a:r>
              <a:rPr lang="en-GB" dirty="0"/>
              <a:t> o </a:t>
            </a:r>
            <a:r>
              <a:rPr lang="en-GB" dirty="0" err="1"/>
              <a:t>barch</a:t>
            </a:r>
            <a:r>
              <a:rPr lang="en-GB" dirty="0"/>
              <a:t>, </a:t>
            </a:r>
            <a:r>
              <a:rPr lang="en-GB" dirty="0" err="1"/>
              <a:t>perthynas</a:t>
            </a:r>
            <a:r>
              <a:rPr lang="en-GB" dirty="0"/>
              <a:t> a </a:t>
            </a:r>
            <a:r>
              <a:rPr lang="en-GB" dirty="0" err="1"/>
              <a:t>gweithio</a:t>
            </a:r>
            <a:r>
              <a:rPr lang="en-GB" dirty="0"/>
              <a:t> </a:t>
            </a:r>
            <a:r>
              <a:rPr lang="en-GB" dirty="0" err="1"/>
              <a:t>mewn</a:t>
            </a:r>
            <a:r>
              <a:rPr lang="en-GB" dirty="0"/>
              <a:t> </a:t>
            </a:r>
            <a:r>
              <a:rPr lang="en-GB" dirty="0" err="1"/>
              <a:t>partneriaeth</a:t>
            </a:r>
            <a:r>
              <a:rPr lang="en-GB" dirty="0"/>
              <a:t> ag </a:t>
            </a:r>
            <a:r>
              <a:rPr lang="en-GB" dirty="0" err="1"/>
              <a:t>eraill</a:t>
            </a:r>
            <a:r>
              <a:rPr lang="en-GB" dirty="0"/>
              <a:t>.</a:t>
            </a:r>
          </a:p>
          <a:p>
            <a:pPr marL="0" indent="0">
              <a:buNone/>
            </a:pPr>
            <a:r>
              <a:rPr lang="en-GB" dirty="0"/>
              <a:t>(</a:t>
            </a:r>
            <a:r>
              <a:rPr lang="en-GB" dirty="0" err="1"/>
              <a:t>Llywodraeth</a:t>
            </a:r>
            <a:r>
              <a:rPr lang="en-GB" dirty="0"/>
              <a:t> Cymru, 2024)</a:t>
            </a:r>
          </a:p>
        </p:txBody>
      </p:sp>
      <p:sp>
        <p:nvSpPr>
          <p:cNvPr id="2" name="Content Placeholder 1">
            <a:extLst>
              <a:ext uri="{FF2B5EF4-FFF2-40B4-BE49-F238E27FC236}">
                <a16:creationId xmlns:a16="http://schemas.microsoft.com/office/drawing/2014/main" id="{62193152-257A-D788-A476-588D29FA9F0B}"/>
              </a:ext>
            </a:extLst>
          </p:cNvPr>
          <p:cNvSpPr>
            <a:spLocks noGrp="1"/>
          </p:cNvSpPr>
          <p:nvPr>
            <p:ph sz="half" idx="2"/>
          </p:nvPr>
        </p:nvSpPr>
        <p:spPr/>
        <p:txBody>
          <a:bodyPr/>
          <a:lstStyle/>
          <a:p>
            <a:r>
              <a:rPr lang="en-GB" dirty="0">
                <a:solidFill>
                  <a:srgbClr val="0070C0"/>
                </a:solidFill>
              </a:rPr>
              <a:t>The environment is not only physical but emotional, built on a strong foundation of respect, relationship and working in partnership with others.</a:t>
            </a:r>
          </a:p>
          <a:p>
            <a:pPr marL="0" indent="0">
              <a:buNone/>
            </a:pPr>
            <a:r>
              <a:rPr lang="en-GB" dirty="0">
                <a:solidFill>
                  <a:srgbClr val="0070C0"/>
                </a:solidFill>
              </a:rPr>
              <a:t>(Welsh Government, 2024)</a:t>
            </a:r>
          </a:p>
          <a:p>
            <a:endParaRPr lang="en-US" dirty="0"/>
          </a:p>
        </p:txBody>
      </p:sp>
    </p:spTree>
    <p:extLst>
      <p:ext uri="{BB962C8B-B14F-4D97-AF65-F5344CB8AC3E}">
        <p14:creationId xmlns:p14="http://schemas.microsoft.com/office/powerpoint/2010/main" val="3640531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BFE9F-3DFB-C4CF-67EE-30B403E67ECC}"/>
              </a:ext>
            </a:extLst>
          </p:cNvPr>
          <p:cNvSpPr>
            <a:spLocks noGrp="1"/>
          </p:cNvSpPr>
          <p:nvPr>
            <p:ph type="title"/>
          </p:nvPr>
        </p:nvSpPr>
        <p:spPr/>
        <p:txBody>
          <a:bodyPr>
            <a:normAutofit fontScale="90000"/>
          </a:bodyPr>
          <a:lstStyle/>
          <a:p>
            <a:r>
              <a:rPr lang="en-GB" sz="4000" dirty="0" err="1"/>
              <a:t>Pwysigrwydd</a:t>
            </a:r>
            <a:r>
              <a:rPr lang="en-GB" sz="4000" dirty="0"/>
              <a:t> </a:t>
            </a:r>
            <a:r>
              <a:rPr lang="en-GB" sz="4000" dirty="0" err="1"/>
              <a:t>darparu</a:t>
            </a:r>
            <a:r>
              <a:rPr lang="en-GB" sz="4000" dirty="0"/>
              <a:t> </a:t>
            </a:r>
            <a:r>
              <a:rPr lang="en-GB" sz="4000" dirty="0" err="1"/>
              <a:t>amgylchedd</a:t>
            </a:r>
            <a:r>
              <a:rPr lang="en-GB" sz="4000" dirty="0"/>
              <a:t> </a:t>
            </a:r>
            <a:r>
              <a:rPr lang="en-GB" sz="4000" dirty="0" err="1"/>
              <a:t>sy’n</a:t>
            </a:r>
            <a:r>
              <a:rPr lang="en-GB" sz="4000" dirty="0"/>
              <a:t> </a:t>
            </a:r>
            <a:r>
              <a:rPr lang="en-GB" sz="4000" dirty="0" err="1"/>
              <a:t>galluogi</a:t>
            </a:r>
            <a:br>
              <a:rPr lang="en-GB" sz="4000" dirty="0"/>
            </a:br>
            <a:r>
              <a:rPr lang="en-GB" sz="4000" dirty="0">
                <a:solidFill>
                  <a:srgbClr val="0070C0"/>
                </a:solidFill>
              </a:rPr>
              <a:t>The importance of providing an enabling environment </a:t>
            </a:r>
            <a:endParaRPr lang="en-US" sz="4000" dirty="0">
              <a:solidFill>
                <a:srgbClr val="0070C0"/>
              </a:solidFill>
            </a:endParaRPr>
          </a:p>
        </p:txBody>
      </p:sp>
      <p:sp>
        <p:nvSpPr>
          <p:cNvPr id="4" name="Content Placeholder 3">
            <a:extLst>
              <a:ext uri="{FF2B5EF4-FFF2-40B4-BE49-F238E27FC236}">
                <a16:creationId xmlns:a16="http://schemas.microsoft.com/office/drawing/2014/main" id="{62CA2C0E-8195-06F5-9689-73F33AD1444C}"/>
              </a:ext>
            </a:extLst>
          </p:cNvPr>
          <p:cNvSpPr>
            <a:spLocks noGrp="1"/>
          </p:cNvSpPr>
          <p:nvPr>
            <p:ph sz="half" idx="1"/>
          </p:nvPr>
        </p:nvSpPr>
        <p:spPr>
          <a:xfrm>
            <a:off x="838200" y="2141537"/>
            <a:ext cx="5181600" cy="4351338"/>
          </a:xfrm>
        </p:spPr>
        <p:txBody>
          <a:bodyPr>
            <a:normAutofit/>
          </a:bodyPr>
          <a:lstStyle/>
          <a:p>
            <a:r>
              <a:rPr lang="en-US" sz="1600" dirty="0" err="1"/>
              <a:t>Hylendid</a:t>
            </a:r>
            <a:r>
              <a:rPr lang="en-US" sz="1600" dirty="0"/>
              <a:t> - </a:t>
            </a:r>
            <a:r>
              <a:rPr lang="en-US" sz="1600" dirty="0" err="1"/>
              <a:t>sicrhau</a:t>
            </a:r>
            <a:r>
              <a:rPr lang="en-US" sz="1600" dirty="0"/>
              <a:t> bod y </a:t>
            </a:r>
            <a:r>
              <a:rPr lang="en-US" sz="1600" dirty="0" err="1"/>
              <a:t>plentyn</a:t>
            </a:r>
            <a:r>
              <a:rPr lang="en-US" sz="1600" dirty="0"/>
              <a:t> </a:t>
            </a:r>
            <a:r>
              <a:rPr lang="en-US" sz="1600" dirty="0" err="1"/>
              <a:t>yn</a:t>
            </a:r>
            <a:r>
              <a:rPr lang="en-US" sz="1600" dirty="0"/>
              <a:t> </a:t>
            </a:r>
            <a:r>
              <a:rPr lang="en-US" sz="1600" dirty="0" err="1"/>
              <a:t>iach</a:t>
            </a:r>
            <a:r>
              <a:rPr lang="en-US" sz="1600" dirty="0"/>
              <a:t> ac </a:t>
            </a:r>
            <a:r>
              <a:rPr lang="en-US" sz="1600" dirty="0" err="1"/>
              <a:t>yn</a:t>
            </a:r>
            <a:r>
              <a:rPr lang="en-US" sz="1600" dirty="0"/>
              <a:t> </a:t>
            </a:r>
            <a:r>
              <a:rPr lang="en-US" sz="1600" dirty="0" err="1"/>
              <a:t>rhydd</a:t>
            </a:r>
            <a:r>
              <a:rPr lang="en-US" sz="1600" dirty="0"/>
              <a:t> </a:t>
            </a:r>
            <a:r>
              <a:rPr lang="en-US" sz="1600" dirty="0" err="1"/>
              <a:t>rhag</a:t>
            </a:r>
            <a:r>
              <a:rPr lang="en-US" sz="1600" dirty="0"/>
              <a:t> </a:t>
            </a:r>
            <a:r>
              <a:rPr lang="en-US" sz="1600" dirty="0" err="1"/>
              <a:t>haint</a:t>
            </a:r>
            <a:r>
              <a:rPr lang="en-US" sz="1600" dirty="0"/>
              <a:t> neu </a:t>
            </a:r>
            <a:r>
              <a:rPr lang="en-US" sz="1600" dirty="0" err="1"/>
              <a:t>afiechyd</a:t>
            </a:r>
            <a:r>
              <a:rPr lang="en-US" sz="1600" dirty="0"/>
              <a:t> </a:t>
            </a:r>
          </a:p>
          <a:p>
            <a:r>
              <a:rPr lang="en-US" sz="1600" dirty="0" err="1"/>
              <a:t>Lleoedd</a:t>
            </a:r>
            <a:r>
              <a:rPr lang="en-US" sz="1600" dirty="0"/>
              <a:t> </a:t>
            </a:r>
            <a:r>
              <a:rPr lang="en-US" sz="1600" dirty="0" err="1"/>
              <a:t>cyfeillgar</a:t>
            </a:r>
            <a:r>
              <a:rPr lang="en-US" sz="1600" dirty="0"/>
              <a:t> </a:t>
            </a:r>
            <a:r>
              <a:rPr lang="en-US" sz="1600" dirty="0" err="1"/>
              <a:t>bwydo</a:t>
            </a:r>
            <a:r>
              <a:rPr lang="en-US" sz="1600" dirty="0"/>
              <a:t> </a:t>
            </a:r>
            <a:r>
              <a:rPr lang="en-US" sz="1600" dirty="0" err="1"/>
              <a:t>ar</a:t>
            </a:r>
            <a:r>
              <a:rPr lang="en-US" sz="1600" dirty="0"/>
              <a:t> y </a:t>
            </a:r>
            <a:r>
              <a:rPr lang="en-US" sz="1600" dirty="0" err="1"/>
              <a:t>fron</a:t>
            </a:r>
            <a:r>
              <a:rPr lang="en-US" sz="1600" dirty="0"/>
              <a:t> - </a:t>
            </a:r>
            <a:r>
              <a:rPr lang="en-US" sz="1600" dirty="0" err="1"/>
              <a:t>yn</a:t>
            </a:r>
            <a:r>
              <a:rPr lang="en-US" sz="1600" dirty="0"/>
              <a:t> </a:t>
            </a:r>
            <a:r>
              <a:rPr lang="en-US" sz="1600" dirty="0" err="1"/>
              <a:t>annog</a:t>
            </a:r>
            <a:r>
              <a:rPr lang="en-US" sz="1600" dirty="0"/>
              <a:t> </a:t>
            </a:r>
            <a:r>
              <a:rPr lang="en-US" sz="1600" dirty="0" err="1"/>
              <a:t>bondio</a:t>
            </a:r>
            <a:endParaRPr lang="en-US" sz="1600" dirty="0"/>
          </a:p>
          <a:p>
            <a:r>
              <a:rPr lang="en-US" sz="1600" dirty="0"/>
              <a:t>Mae </a:t>
            </a:r>
            <a:r>
              <a:rPr lang="en-US" sz="1600" dirty="0" err="1"/>
              <a:t>gofodau</a:t>
            </a:r>
            <a:r>
              <a:rPr lang="en-US" sz="1600" dirty="0"/>
              <a:t> </a:t>
            </a:r>
            <a:r>
              <a:rPr lang="en-US" sz="1600" dirty="0" err="1"/>
              <a:t>sy'n</a:t>
            </a:r>
            <a:r>
              <a:rPr lang="en-US" sz="1600" dirty="0"/>
              <a:t> </a:t>
            </a:r>
            <a:r>
              <a:rPr lang="en-US" sz="1600" dirty="0" err="1"/>
              <a:t>ysgogi'r</a:t>
            </a:r>
            <a:r>
              <a:rPr lang="en-US" sz="1600" dirty="0"/>
              <a:t> </a:t>
            </a:r>
            <a:r>
              <a:rPr lang="en-US" sz="1600" dirty="0" err="1"/>
              <a:t>golwg</a:t>
            </a:r>
            <a:r>
              <a:rPr lang="en-US" sz="1600" dirty="0"/>
              <a:t> </a:t>
            </a:r>
            <a:r>
              <a:rPr lang="en-US" sz="1600" dirty="0" err="1"/>
              <a:t>yn</a:t>
            </a:r>
            <a:r>
              <a:rPr lang="en-US" sz="1600" dirty="0"/>
              <a:t> </a:t>
            </a:r>
            <a:r>
              <a:rPr lang="en-US" sz="1600" dirty="0" err="1"/>
              <a:t>caniatáu</a:t>
            </a:r>
            <a:r>
              <a:rPr lang="en-US" sz="1600" dirty="0"/>
              <a:t> </a:t>
            </a:r>
            <a:r>
              <a:rPr lang="en-US" sz="1600" dirty="0" err="1"/>
              <a:t>datblygiad</a:t>
            </a:r>
            <a:r>
              <a:rPr lang="en-US" sz="1600" dirty="0"/>
              <a:t> </a:t>
            </a:r>
            <a:r>
              <a:rPr lang="en-US" sz="1600" dirty="0" err="1"/>
              <a:t>gweithrediad</a:t>
            </a:r>
            <a:r>
              <a:rPr lang="en-US" sz="1600" dirty="0"/>
              <a:t> </a:t>
            </a:r>
            <a:r>
              <a:rPr lang="en-US" sz="1600" dirty="0" err="1"/>
              <a:t>gwybyddol</a:t>
            </a:r>
            <a:endParaRPr lang="en-US" sz="1600" dirty="0"/>
          </a:p>
          <a:p>
            <a:r>
              <a:rPr lang="en-US" sz="1600" dirty="0" err="1"/>
              <a:t>Bydd</a:t>
            </a:r>
            <a:r>
              <a:rPr lang="en-US" sz="1600" dirty="0"/>
              <a:t> </a:t>
            </a:r>
            <a:r>
              <a:rPr lang="en-US" sz="1600" dirty="0" err="1"/>
              <a:t>mannau</a:t>
            </a:r>
            <a:r>
              <a:rPr lang="en-US" sz="1600" dirty="0"/>
              <a:t> </a:t>
            </a:r>
            <a:r>
              <a:rPr lang="en-US" sz="1600" dirty="0" err="1"/>
              <a:t>agored</a:t>
            </a:r>
            <a:r>
              <a:rPr lang="en-US" sz="1600" dirty="0"/>
              <a:t> a </a:t>
            </a:r>
            <a:r>
              <a:rPr lang="en-US" sz="1600" dirty="0" err="1"/>
              <a:t>diogel</a:t>
            </a:r>
            <a:r>
              <a:rPr lang="en-US" sz="1600" dirty="0"/>
              <a:t> </a:t>
            </a:r>
            <a:r>
              <a:rPr lang="en-US" sz="1600" dirty="0" err="1"/>
              <a:t>yn</a:t>
            </a:r>
            <a:r>
              <a:rPr lang="en-US" sz="1600" dirty="0"/>
              <a:t> </a:t>
            </a:r>
            <a:r>
              <a:rPr lang="en-US" sz="1600" dirty="0" err="1"/>
              <a:t>galluogi</a:t>
            </a:r>
            <a:r>
              <a:rPr lang="en-US" sz="1600" dirty="0"/>
              <a:t> plant </a:t>
            </a:r>
            <a:r>
              <a:rPr lang="en-US" sz="1600" dirty="0" err="1"/>
              <a:t>i</a:t>
            </a:r>
            <a:r>
              <a:rPr lang="en-US" sz="1600" dirty="0"/>
              <a:t> </a:t>
            </a:r>
            <a:r>
              <a:rPr lang="en-US" sz="1600" dirty="0" err="1"/>
              <a:t>gropian</a:t>
            </a:r>
            <a:endParaRPr lang="en-US" sz="1600" dirty="0"/>
          </a:p>
          <a:p>
            <a:r>
              <a:rPr lang="en-US" sz="1600" dirty="0"/>
              <a:t>Gall bod </a:t>
            </a:r>
            <a:r>
              <a:rPr lang="en-US" sz="1600" dirty="0" err="1"/>
              <a:t>yn</a:t>
            </a:r>
            <a:r>
              <a:rPr lang="en-US" sz="1600" dirty="0"/>
              <a:t> yr </a:t>
            </a:r>
            <a:r>
              <a:rPr lang="en-US" sz="1600" dirty="0" err="1"/>
              <a:t>awyr</a:t>
            </a:r>
            <a:r>
              <a:rPr lang="en-US" sz="1600" dirty="0"/>
              <a:t> </a:t>
            </a:r>
            <a:r>
              <a:rPr lang="en-US" sz="1600" dirty="0" err="1"/>
              <a:t>agored</a:t>
            </a:r>
            <a:r>
              <a:rPr lang="en-US" sz="1600" dirty="0"/>
              <a:t> </a:t>
            </a:r>
            <a:r>
              <a:rPr lang="en-US" sz="1600" dirty="0" err="1"/>
              <a:t>wella</a:t>
            </a:r>
            <a:r>
              <a:rPr lang="en-US" sz="1600" dirty="0"/>
              <a:t> </a:t>
            </a:r>
            <a:r>
              <a:rPr lang="en-US" sz="1600" dirty="0" err="1"/>
              <a:t>lles</a:t>
            </a:r>
            <a:r>
              <a:rPr lang="en-US" sz="1600" dirty="0"/>
              <a:t> </a:t>
            </a:r>
            <a:r>
              <a:rPr lang="en-US" sz="1600" dirty="0" err="1"/>
              <a:t>cyffredinol</a:t>
            </a:r>
            <a:r>
              <a:rPr lang="en-US" sz="1600" dirty="0"/>
              <a:t> </a:t>
            </a:r>
          </a:p>
          <a:p>
            <a:r>
              <a:rPr lang="en-US" sz="1600" dirty="0" err="1"/>
              <a:t>Bydd</a:t>
            </a:r>
            <a:r>
              <a:rPr lang="en-US" sz="1600" dirty="0"/>
              <a:t> </a:t>
            </a:r>
            <a:r>
              <a:rPr lang="en-US" sz="1600" dirty="0" err="1"/>
              <a:t>mesurau</a:t>
            </a:r>
            <a:r>
              <a:rPr lang="en-US" sz="1600" dirty="0"/>
              <a:t> </a:t>
            </a:r>
            <a:r>
              <a:rPr lang="en-US" sz="1600" dirty="0" err="1"/>
              <a:t>diogelwch</a:t>
            </a:r>
            <a:r>
              <a:rPr lang="en-US" sz="1600" dirty="0"/>
              <a:t> </a:t>
            </a:r>
            <a:r>
              <a:rPr lang="en-US" sz="1600" dirty="0" err="1"/>
              <a:t>yn</a:t>
            </a:r>
            <a:r>
              <a:rPr lang="en-US" sz="1600" dirty="0"/>
              <a:t> </a:t>
            </a:r>
            <a:r>
              <a:rPr lang="en-US" sz="1600" dirty="0" err="1"/>
              <a:t>atal</a:t>
            </a:r>
            <a:r>
              <a:rPr lang="en-US" sz="1600" dirty="0"/>
              <a:t> </a:t>
            </a:r>
            <a:r>
              <a:rPr lang="en-US" sz="1600" dirty="0" err="1"/>
              <a:t>anafiadau</a:t>
            </a:r>
            <a:r>
              <a:rPr lang="en-US" sz="1600" dirty="0"/>
              <a:t> ac </a:t>
            </a:r>
            <a:r>
              <a:rPr lang="en-US" sz="1600" dirty="0" err="1"/>
              <a:t>yn</a:t>
            </a:r>
            <a:r>
              <a:rPr lang="en-US" sz="1600" dirty="0"/>
              <a:t> </a:t>
            </a:r>
            <a:r>
              <a:rPr lang="en-US" sz="1600" dirty="0" err="1"/>
              <a:t>lleihau'r</a:t>
            </a:r>
            <a:r>
              <a:rPr lang="en-US" sz="1600" dirty="0"/>
              <a:t> </a:t>
            </a:r>
            <a:r>
              <a:rPr lang="en-US" sz="1600" dirty="0" err="1"/>
              <a:t>risg</a:t>
            </a:r>
            <a:r>
              <a:rPr lang="en-US" sz="1600" dirty="0"/>
              <a:t> o </a:t>
            </a:r>
            <a:r>
              <a:rPr lang="en-US" sz="1600" dirty="0" err="1"/>
              <a:t>niwed</a:t>
            </a:r>
            <a:endParaRPr lang="en-US" sz="1600" dirty="0"/>
          </a:p>
          <a:p>
            <a:r>
              <a:rPr lang="en-US" sz="1600" dirty="0"/>
              <a:t>Mae </a:t>
            </a:r>
            <a:r>
              <a:rPr lang="en-US" sz="1600" dirty="0" err="1"/>
              <a:t>mannau</a:t>
            </a:r>
            <a:r>
              <a:rPr lang="en-US" sz="1600" dirty="0"/>
              <a:t> </a:t>
            </a:r>
            <a:r>
              <a:rPr lang="en-US" sz="1600" dirty="0" err="1"/>
              <a:t>tawel</a:t>
            </a:r>
            <a:r>
              <a:rPr lang="en-US" sz="1600" dirty="0"/>
              <a:t> </a:t>
            </a:r>
            <a:r>
              <a:rPr lang="en-US" sz="1600" dirty="0" err="1"/>
              <a:t>yn</a:t>
            </a:r>
            <a:r>
              <a:rPr lang="en-US" sz="1600" dirty="0"/>
              <a:t> </a:t>
            </a:r>
            <a:r>
              <a:rPr lang="en-US" sz="1600" dirty="0" err="1"/>
              <a:t>caniatáu</a:t>
            </a:r>
            <a:r>
              <a:rPr lang="en-US" sz="1600" dirty="0"/>
              <a:t> </a:t>
            </a:r>
            <a:r>
              <a:rPr lang="en-US" sz="1600" dirty="0" err="1"/>
              <a:t>gwell</a:t>
            </a:r>
            <a:r>
              <a:rPr lang="en-US" sz="1600" dirty="0"/>
              <a:t> </a:t>
            </a:r>
            <a:r>
              <a:rPr lang="en-US" sz="1600" dirty="0" err="1"/>
              <a:t>cwsg</a:t>
            </a:r>
            <a:endParaRPr lang="en-US" sz="1600" dirty="0"/>
          </a:p>
        </p:txBody>
      </p:sp>
      <p:sp>
        <p:nvSpPr>
          <p:cNvPr id="5" name="Content Placeholder 4">
            <a:extLst>
              <a:ext uri="{FF2B5EF4-FFF2-40B4-BE49-F238E27FC236}">
                <a16:creationId xmlns:a16="http://schemas.microsoft.com/office/drawing/2014/main" id="{9369D6E4-E58F-E92D-1168-8F51E0AEF575}"/>
              </a:ext>
            </a:extLst>
          </p:cNvPr>
          <p:cNvSpPr>
            <a:spLocks noGrp="1"/>
          </p:cNvSpPr>
          <p:nvPr>
            <p:ph sz="half" idx="2"/>
          </p:nvPr>
        </p:nvSpPr>
        <p:spPr>
          <a:xfrm>
            <a:off x="6172202" y="2141537"/>
            <a:ext cx="5181600" cy="4351338"/>
          </a:xfrm>
        </p:spPr>
        <p:txBody>
          <a:bodyPr>
            <a:normAutofit/>
          </a:bodyPr>
          <a:lstStyle/>
          <a:p>
            <a:r>
              <a:rPr lang="en-GB" sz="1600" dirty="0">
                <a:solidFill>
                  <a:srgbClr val="0070C0"/>
                </a:solidFill>
              </a:rPr>
              <a:t>Hygienic- ensuring the child is healthy</a:t>
            </a:r>
            <a:r>
              <a:rPr lang="en-US" sz="1600" dirty="0">
                <a:solidFill>
                  <a:srgbClr val="0070C0"/>
                </a:solidFill>
              </a:rPr>
              <a:t> and free from infection or disease </a:t>
            </a:r>
          </a:p>
          <a:p>
            <a:r>
              <a:rPr lang="en-US" sz="1600" dirty="0">
                <a:solidFill>
                  <a:srgbClr val="0070C0"/>
                </a:solidFill>
              </a:rPr>
              <a:t>Breast feeding friendly places- encourages bonding</a:t>
            </a:r>
          </a:p>
          <a:p>
            <a:r>
              <a:rPr lang="en-US" sz="1600" dirty="0">
                <a:solidFill>
                  <a:srgbClr val="0070C0"/>
                </a:solidFill>
              </a:rPr>
              <a:t>Visually stimulating spaces allow for development of cognitive function</a:t>
            </a:r>
          </a:p>
          <a:p>
            <a:r>
              <a:rPr lang="en-US" sz="1600" dirty="0">
                <a:solidFill>
                  <a:srgbClr val="0070C0"/>
                </a:solidFill>
              </a:rPr>
              <a:t>Open and safe areas will allow children to crawl</a:t>
            </a:r>
          </a:p>
          <a:p>
            <a:r>
              <a:rPr lang="en-US" sz="1600" dirty="0">
                <a:solidFill>
                  <a:srgbClr val="0070C0"/>
                </a:solidFill>
              </a:rPr>
              <a:t>Being outdoors can improve overall well-being </a:t>
            </a:r>
          </a:p>
          <a:p>
            <a:r>
              <a:rPr lang="en-US" sz="1600" dirty="0">
                <a:solidFill>
                  <a:srgbClr val="0070C0"/>
                </a:solidFill>
              </a:rPr>
              <a:t>Safety measures will prevent injuries and reduce the risk of harm</a:t>
            </a:r>
          </a:p>
          <a:p>
            <a:r>
              <a:rPr lang="en-US" sz="1600" dirty="0">
                <a:solidFill>
                  <a:srgbClr val="0070C0"/>
                </a:solidFill>
              </a:rPr>
              <a:t>Quiet spaces allows for better sleep</a:t>
            </a:r>
            <a:endParaRPr lang="en-GB" sz="1600" dirty="0">
              <a:solidFill>
                <a:srgbClr val="0070C0"/>
              </a:solidFill>
            </a:endParaRPr>
          </a:p>
        </p:txBody>
      </p:sp>
    </p:spTree>
    <p:extLst>
      <p:ext uri="{BB962C8B-B14F-4D97-AF65-F5344CB8AC3E}">
        <p14:creationId xmlns:p14="http://schemas.microsoft.com/office/powerpoint/2010/main" val="3519505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3259FE-EE11-ADE9-D4A2-6F3696483BF8}"/>
              </a:ext>
            </a:extLst>
          </p:cNvPr>
          <p:cNvSpPr>
            <a:spLocks noGrp="1"/>
          </p:cNvSpPr>
          <p:nvPr>
            <p:ph sz="half" idx="1"/>
          </p:nvPr>
        </p:nvSpPr>
        <p:spPr>
          <a:xfrm>
            <a:off x="838200" y="2054225"/>
            <a:ext cx="5063836" cy="3487593"/>
          </a:xfrm>
        </p:spPr>
        <p:txBody>
          <a:bodyPr>
            <a:normAutofit/>
          </a:bodyPr>
          <a:lstStyle/>
          <a:p>
            <a:r>
              <a:rPr lang="en-US" sz="2000" dirty="0" err="1"/>
              <a:t>Gwyddom</a:t>
            </a:r>
            <a:r>
              <a:rPr lang="en-US" sz="2000" dirty="0"/>
              <a:t> </a:t>
            </a:r>
            <a:r>
              <a:rPr lang="en-US" sz="2000" dirty="0" err="1"/>
              <a:t>fod</a:t>
            </a:r>
            <a:r>
              <a:rPr lang="en-US" sz="2000" dirty="0"/>
              <a:t> plant </a:t>
            </a:r>
            <a:r>
              <a:rPr lang="en-US" sz="2000" dirty="0" err="1"/>
              <a:t>yn</a:t>
            </a:r>
            <a:r>
              <a:rPr lang="en-US" sz="2000" dirty="0"/>
              <a:t> </a:t>
            </a:r>
            <a:r>
              <a:rPr lang="en-US" sz="2000" dirty="0" err="1"/>
              <a:t>cael</a:t>
            </a:r>
            <a:r>
              <a:rPr lang="en-US" sz="2000" dirty="0"/>
              <a:t> </a:t>
            </a:r>
            <a:r>
              <a:rPr lang="en-US" sz="2000" dirty="0" err="1"/>
              <a:t>eu</a:t>
            </a:r>
            <a:r>
              <a:rPr lang="en-US" sz="2000" dirty="0"/>
              <a:t> </a:t>
            </a:r>
            <a:r>
              <a:rPr lang="en-US" sz="2000" dirty="0" err="1"/>
              <a:t>dylanwadu</a:t>
            </a:r>
            <a:r>
              <a:rPr lang="en-US" sz="2000" dirty="0"/>
              <a:t> </a:t>
            </a:r>
            <a:r>
              <a:rPr lang="en-US" sz="2000" dirty="0" err="1"/>
              <a:t>gan</a:t>
            </a:r>
            <a:r>
              <a:rPr lang="en-US" sz="2000" dirty="0"/>
              <a:t> </a:t>
            </a:r>
            <a:r>
              <a:rPr lang="en-US" sz="2000" dirty="0" err="1"/>
              <a:t>eu</a:t>
            </a:r>
            <a:r>
              <a:rPr lang="en-US" sz="2000" dirty="0"/>
              <a:t> </a:t>
            </a:r>
            <a:r>
              <a:rPr lang="en-US" sz="2000" dirty="0" err="1"/>
              <a:t>hamgylchedd</a:t>
            </a:r>
            <a:r>
              <a:rPr lang="en-US" sz="2000" dirty="0"/>
              <a:t> </a:t>
            </a:r>
            <a:r>
              <a:rPr lang="en-US" sz="2000" dirty="0" err="1"/>
              <a:t>a’r</a:t>
            </a:r>
            <a:r>
              <a:rPr lang="en-US" sz="2000" dirty="0"/>
              <a:t> </a:t>
            </a:r>
            <a:r>
              <a:rPr lang="en-US" sz="2000" dirty="0" err="1"/>
              <a:t>oedolion</a:t>
            </a:r>
            <a:r>
              <a:rPr lang="en-US" sz="2000" dirty="0"/>
              <a:t> </a:t>
            </a:r>
            <a:r>
              <a:rPr lang="en-US" sz="2000" dirty="0" err="1"/>
              <a:t>o’u</a:t>
            </a:r>
            <a:r>
              <a:rPr lang="en-US" sz="2000" dirty="0"/>
              <a:t> </a:t>
            </a:r>
            <a:r>
              <a:rPr lang="en-US" sz="2000" dirty="0" err="1"/>
              <a:t>cwmpas</a:t>
            </a:r>
            <a:r>
              <a:rPr lang="en-US" sz="2000" dirty="0"/>
              <a:t> </a:t>
            </a:r>
            <a:r>
              <a:rPr lang="en-US" sz="2000" dirty="0" err="1"/>
              <a:t>a’u</a:t>
            </a:r>
            <a:r>
              <a:rPr lang="en-US" sz="2000" dirty="0"/>
              <a:t> bod </a:t>
            </a:r>
            <a:r>
              <a:rPr lang="en-US" sz="2000" dirty="0" err="1"/>
              <a:t>yn</a:t>
            </a:r>
            <a:r>
              <a:rPr lang="en-US" sz="2000" dirty="0"/>
              <a:t> </a:t>
            </a:r>
            <a:r>
              <a:rPr lang="en-US" sz="2000" dirty="0" err="1"/>
              <a:t>dysgu</a:t>
            </a:r>
            <a:r>
              <a:rPr lang="en-US" sz="2000" dirty="0"/>
              <a:t> o </a:t>
            </a:r>
            <a:r>
              <a:rPr lang="en-US" sz="2000" dirty="0" err="1"/>
              <a:t>bopeth</a:t>
            </a:r>
            <a:r>
              <a:rPr lang="en-US" sz="2000" dirty="0"/>
              <a:t> y </a:t>
            </a:r>
            <a:r>
              <a:rPr lang="en-US" sz="2000" dirty="0" err="1"/>
              <a:t>maent</a:t>
            </a:r>
            <a:r>
              <a:rPr lang="en-US" sz="2000" dirty="0"/>
              <a:t> </a:t>
            </a:r>
            <a:r>
              <a:rPr lang="en-US" sz="2000" dirty="0" err="1"/>
              <a:t>yn</a:t>
            </a:r>
            <a:r>
              <a:rPr lang="en-US" sz="2000" dirty="0"/>
              <a:t> </a:t>
            </a:r>
            <a:r>
              <a:rPr lang="en-US" sz="2000" dirty="0" err="1"/>
              <a:t>ei</a:t>
            </a:r>
            <a:r>
              <a:rPr lang="en-US" sz="2000" dirty="0"/>
              <a:t> weld, </a:t>
            </a:r>
            <a:r>
              <a:rPr lang="en-US" sz="2000" dirty="0" err="1"/>
              <a:t>ei</a:t>
            </a:r>
            <a:r>
              <a:rPr lang="en-US" sz="2000" dirty="0"/>
              <a:t> </a:t>
            </a:r>
            <a:r>
              <a:rPr lang="en-US" sz="2000" dirty="0" err="1"/>
              <a:t>glywed</a:t>
            </a:r>
            <a:r>
              <a:rPr lang="en-US" sz="2000" dirty="0"/>
              <a:t> </a:t>
            </a:r>
            <a:r>
              <a:rPr lang="en-US" sz="2000" dirty="0" err="1"/>
              <a:t>a’i</a:t>
            </a:r>
            <a:r>
              <a:rPr lang="en-US" sz="2000" dirty="0"/>
              <a:t> </a:t>
            </a:r>
            <a:r>
              <a:rPr lang="en-US" sz="2000" dirty="0" err="1"/>
              <a:t>wneud</a:t>
            </a:r>
            <a:r>
              <a:rPr lang="en-US" sz="2000" dirty="0"/>
              <a:t>. Mae </a:t>
            </a:r>
            <a:r>
              <a:rPr lang="en-US" sz="2000" dirty="0" err="1"/>
              <a:t>gennym</a:t>
            </a:r>
            <a:r>
              <a:rPr lang="en-US" sz="2000" dirty="0"/>
              <a:t> </a:t>
            </a:r>
            <a:r>
              <a:rPr lang="en-US" sz="2000" dirty="0" err="1"/>
              <a:t>gyfrifoldeb</a:t>
            </a:r>
            <a:r>
              <a:rPr lang="en-US" sz="2000" dirty="0"/>
              <a:t> </a:t>
            </a:r>
            <a:r>
              <a:rPr lang="en-US" sz="2000" dirty="0" err="1"/>
              <a:t>i</a:t>
            </a:r>
            <a:r>
              <a:rPr lang="en-US" sz="2000" dirty="0"/>
              <a:t> </a:t>
            </a:r>
            <a:r>
              <a:rPr lang="en-US" sz="2000" dirty="0" err="1"/>
              <a:t>ddylanwadu</a:t>
            </a:r>
            <a:r>
              <a:rPr lang="en-US" sz="2000" dirty="0"/>
              <a:t> </a:t>
            </a:r>
            <a:r>
              <a:rPr lang="en-US" sz="2000" dirty="0" err="1"/>
              <a:t>ar</a:t>
            </a:r>
            <a:r>
              <a:rPr lang="en-US" sz="2000" dirty="0"/>
              <a:t> </a:t>
            </a:r>
            <a:r>
              <a:rPr lang="en-US" sz="2000" dirty="0" err="1"/>
              <a:t>ddatblygiad</a:t>
            </a:r>
            <a:r>
              <a:rPr lang="en-US" sz="2000" dirty="0"/>
              <a:t> plant </a:t>
            </a:r>
            <a:r>
              <a:rPr lang="en-US" sz="2000" dirty="0" err="1"/>
              <a:t>yn</a:t>
            </a:r>
            <a:r>
              <a:rPr lang="en-US" sz="2000" dirty="0"/>
              <a:t> </a:t>
            </a:r>
            <a:r>
              <a:rPr lang="en-US" sz="2000" dirty="0" err="1"/>
              <a:t>gadarnhaol</a:t>
            </a:r>
            <a:r>
              <a:rPr lang="en-US" sz="2000" dirty="0"/>
              <a:t> </a:t>
            </a:r>
            <a:r>
              <a:rPr lang="en-US" sz="2000" dirty="0" err="1"/>
              <a:t>trwy</a:t>
            </a:r>
            <a:r>
              <a:rPr lang="en-US" sz="2000" dirty="0"/>
              <a:t> </a:t>
            </a:r>
            <a:r>
              <a:rPr lang="en-US" sz="2000" dirty="0" err="1"/>
              <a:t>greu</a:t>
            </a:r>
            <a:r>
              <a:rPr lang="en-US" sz="2000" dirty="0"/>
              <a:t> </a:t>
            </a:r>
            <a:r>
              <a:rPr lang="en-US" sz="2000" dirty="0" err="1"/>
              <a:t>amgylchedd</a:t>
            </a:r>
            <a:r>
              <a:rPr lang="en-US" sz="2000" dirty="0"/>
              <a:t> </a:t>
            </a:r>
            <a:r>
              <a:rPr lang="en-US" sz="2000" dirty="0" err="1"/>
              <a:t>hygyrch</a:t>
            </a:r>
            <a:r>
              <a:rPr lang="en-US" sz="2000" dirty="0"/>
              <a:t> a </a:t>
            </a:r>
            <a:r>
              <a:rPr lang="en-US" sz="2000" dirty="0" err="1"/>
              <a:t>chynhwysol</a:t>
            </a:r>
            <a:r>
              <a:rPr lang="en-US" sz="2000" dirty="0"/>
              <a:t> </a:t>
            </a:r>
            <a:r>
              <a:rPr lang="en-US" sz="2000" dirty="0" err="1"/>
              <a:t>yn</a:t>
            </a:r>
            <a:r>
              <a:rPr lang="en-US" sz="2000" dirty="0"/>
              <a:t> </a:t>
            </a:r>
            <a:r>
              <a:rPr lang="en-US" sz="2000" dirty="0" err="1"/>
              <a:t>ein</a:t>
            </a:r>
            <a:r>
              <a:rPr lang="en-US" sz="2000" dirty="0"/>
              <a:t> </a:t>
            </a:r>
            <a:r>
              <a:rPr lang="en-US" sz="2000" dirty="0" err="1"/>
              <a:t>lleoliad</a:t>
            </a:r>
            <a:r>
              <a:rPr lang="en-US" sz="2000" dirty="0"/>
              <a:t>, un </a:t>
            </a:r>
            <a:r>
              <a:rPr lang="en-US" sz="2000" dirty="0" err="1"/>
              <a:t>sy’n</a:t>
            </a:r>
            <a:r>
              <a:rPr lang="en-US" sz="2000" dirty="0"/>
              <a:t> </a:t>
            </a:r>
            <a:r>
              <a:rPr lang="en-US" sz="2000" dirty="0" err="1"/>
              <a:t>gwerthfawrogi</a:t>
            </a:r>
            <a:r>
              <a:rPr lang="en-US" sz="2000" dirty="0"/>
              <a:t> ac </a:t>
            </a:r>
            <a:r>
              <a:rPr lang="en-US" sz="2000" dirty="0" err="1"/>
              <a:t>yn</a:t>
            </a:r>
            <a:r>
              <a:rPr lang="en-US" sz="2000" dirty="0"/>
              <a:t> </a:t>
            </a:r>
            <a:r>
              <a:rPr lang="en-US" sz="2000" dirty="0" err="1"/>
              <a:t>dathlu</a:t>
            </a:r>
            <a:r>
              <a:rPr lang="en-US" sz="2000" dirty="0"/>
              <a:t> </a:t>
            </a:r>
            <a:r>
              <a:rPr lang="en-US" sz="2000" dirty="0" err="1"/>
              <a:t>pawb</a:t>
            </a:r>
            <a:r>
              <a:rPr lang="en-US" sz="2000" dirty="0"/>
              <a:t>.</a:t>
            </a:r>
          </a:p>
          <a:p>
            <a:pPr marL="0" indent="0">
              <a:buNone/>
            </a:pPr>
            <a:r>
              <a:rPr lang="en-US" sz="2000" dirty="0"/>
              <a:t>(</a:t>
            </a:r>
            <a:r>
              <a:rPr lang="en-US" sz="2000" dirty="0" err="1"/>
              <a:t>Llywodraeth</a:t>
            </a:r>
            <a:r>
              <a:rPr lang="en-US" sz="2000" dirty="0"/>
              <a:t> Cymru, 2024)</a:t>
            </a:r>
          </a:p>
        </p:txBody>
      </p:sp>
      <p:sp>
        <p:nvSpPr>
          <p:cNvPr id="4" name="Content Placeholder 3">
            <a:extLst>
              <a:ext uri="{FF2B5EF4-FFF2-40B4-BE49-F238E27FC236}">
                <a16:creationId xmlns:a16="http://schemas.microsoft.com/office/drawing/2014/main" id="{2FA7FE40-D9AD-FD2D-CE6E-CE5174921981}"/>
              </a:ext>
            </a:extLst>
          </p:cNvPr>
          <p:cNvSpPr>
            <a:spLocks noGrp="1"/>
          </p:cNvSpPr>
          <p:nvPr>
            <p:ph sz="half" idx="2"/>
          </p:nvPr>
        </p:nvSpPr>
        <p:spPr>
          <a:xfrm>
            <a:off x="6179127" y="2054225"/>
            <a:ext cx="4904509" cy="4027920"/>
          </a:xfrm>
        </p:spPr>
        <p:txBody>
          <a:bodyPr>
            <a:normAutofit/>
          </a:bodyPr>
          <a:lstStyle/>
          <a:p>
            <a:r>
              <a:rPr lang="en-US" sz="2000" dirty="0">
                <a:solidFill>
                  <a:srgbClr val="0070C0"/>
                </a:solidFill>
              </a:rPr>
              <a:t>We know that children are influenced by their environment and the adults around them and that they learn from everything they see, hear and do. We have a responsibility to influence children’s development positively through creating an accessible and inclusive environment in our setting, one that values and celebrates everyone.</a:t>
            </a:r>
          </a:p>
          <a:p>
            <a:pPr marL="0" indent="0">
              <a:buNone/>
            </a:pPr>
            <a:r>
              <a:rPr lang="en-US" sz="2000" dirty="0">
                <a:solidFill>
                  <a:srgbClr val="0070C0"/>
                </a:solidFill>
              </a:rPr>
              <a:t>(Welsh Government, 2024)</a:t>
            </a:r>
          </a:p>
        </p:txBody>
      </p:sp>
      <p:sp>
        <p:nvSpPr>
          <p:cNvPr id="5" name="Title 1">
            <a:extLst>
              <a:ext uri="{FF2B5EF4-FFF2-40B4-BE49-F238E27FC236}">
                <a16:creationId xmlns:a16="http://schemas.microsoft.com/office/drawing/2014/main" id="{D25F5AC5-EB47-AFE1-D482-A5465A2B08FB}"/>
              </a:ext>
            </a:extLst>
          </p:cNvPr>
          <p:cNvSpPr>
            <a:spLocks noGrp="1"/>
          </p:cNvSpPr>
          <p:nvPr>
            <p:ph type="title"/>
          </p:nvPr>
        </p:nvSpPr>
        <p:spPr>
          <a:xfrm>
            <a:off x="838200" y="365125"/>
            <a:ext cx="10515600" cy="1325563"/>
          </a:xfrm>
        </p:spPr>
        <p:txBody>
          <a:bodyPr>
            <a:normAutofit fontScale="90000"/>
          </a:bodyPr>
          <a:lstStyle/>
          <a:p>
            <a:r>
              <a:rPr lang="en-GB" sz="4000" dirty="0" err="1"/>
              <a:t>Pwysigrwydd</a:t>
            </a:r>
            <a:r>
              <a:rPr lang="en-GB" sz="4000" dirty="0"/>
              <a:t> </a:t>
            </a:r>
            <a:r>
              <a:rPr lang="en-GB" sz="4000" dirty="0" err="1"/>
              <a:t>darparu</a:t>
            </a:r>
            <a:r>
              <a:rPr lang="en-GB" sz="4000" dirty="0"/>
              <a:t> </a:t>
            </a:r>
            <a:r>
              <a:rPr lang="en-GB" sz="4000" dirty="0" err="1"/>
              <a:t>amgylchedd</a:t>
            </a:r>
            <a:r>
              <a:rPr lang="en-GB" sz="4000" dirty="0"/>
              <a:t> </a:t>
            </a:r>
            <a:r>
              <a:rPr lang="en-GB" sz="4000" dirty="0" err="1"/>
              <a:t>sy’n</a:t>
            </a:r>
            <a:r>
              <a:rPr lang="en-GB" sz="4000" dirty="0"/>
              <a:t> </a:t>
            </a:r>
            <a:r>
              <a:rPr lang="en-GB" sz="4000" dirty="0" err="1"/>
              <a:t>galluogi</a:t>
            </a:r>
            <a:br>
              <a:rPr lang="en-GB" sz="4000" dirty="0"/>
            </a:br>
            <a:r>
              <a:rPr lang="en-GB" sz="4000" dirty="0">
                <a:solidFill>
                  <a:srgbClr val="0070C0"/>
                </a:solidFill>
              </a:rPr>
              <a:t>The importance of providing an enabling environment </a:t>
            </a:r>
            <a:endParaRPr lang="en-US" sz="4000" dirty="0">
              <a:solidFill>
                <a:srgbClr val="0070C0"/>
              </a:solidFill>
            </a:endParaRPr>
          </a:p>
        </p:txBody>
      </p:sp>
    </p:spTree>
    <p:extLst>
      <p:ext uri="{BB962C8B-B14F-4D97-AF65-F5344CB8AC3E}">
        <p14:creationId xmlns:p14="http://schemas.microsoft.com/office/powerpoint/2010/main" val="2483087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BC348-6D9A-91A0-C8EF-4197B9581F90}"/>
              </a:ext>
            </a:extLst>
          </p:cNvPr>
          <p:cNvSpPr>
            <a:spLocks noGrp="1"/>
          </p:cNvSpPr>
          <p:nvPr>
            <p:ph type="title"/>
          </p:nvPr>
        </p:nvSpPr>
        <p:spPr/>
        <p:txBody>
          <a:bodyPr/>
          <a:lstStyle/>
          <a:p>
            <a:r>
              <a:rPr lang="en-GB" dirty="0" err="1"/>
              <a:t>Llywodraeth</a:t>
            </a:r>
            <a:r>
              <a:rPr lang="en-GB" dirty="0"/>
              <a:t> Cymru</a:t>
            </a:r>
            <a:br>
              <a:rPr lang="en-GB" dirty="0"/>
            </a:br>
            <a:r>
              <a:rPr lang="en-GB" dirty="0">
                <a:solidFill>
                  <a:srgbClr val="0070C0"/>
                </a:solidFill>
              </a:rPr>
              <a:t>Welsh Government</a:t>
            </a:r>
            <a:endParaRPr lang="en-US" dirty="0">
              <a:solidFill>
                <a:srgbClr val="0070C0"/>
              </a:solidFill>
            </a:endParaRPr>
          </a:p>
        </p:txBody>
      </p:sp>
      <p:sp>
        <p:nvSpPr>
          <p:cNvPr id="3" name="Content Placeholder 2">
            <a:extLst>
              <a:ext uri="{FF2B5EF4-FFF2-40B4-BE49-F238E27FC236}">
                <a16:creationId xmlns:a16="http://schemas.microsoft.com/office/drawing/2014/main" id="{DB13B64B-3669-7853-D4B0-DF8DF3410164}"/>
              </a:ext>
            </a:extLst>
          </p:cNvPr>
          <p:cNvSpPr>
            <a:spLocks noGrp="1"/>
          </p:cNvSpPr>
          <p:nvPr>
            <p:ph sz="half" idx="1"/>
          </p:nvPr>
        </p:nvSpPr>
        <p:spPr/>
        <p:txBody>
          <a:bodyPr>
            <a:normAutofit/>
          </a:bodyPr>
          <a:lstStyle/>
          <a:p>
            <a:pPr marL="0" indent="0">
              <a:buNone/>
            </a:pPr>
            <a:r>
              <a:rPr lang="en-US" sz="1800" dirty="0" err="1"/>
              <a:t>Dylai</a:t>
            </a:r>
            <a:r>
              <a:rPr lang="en-US" sz="1800" dirty="0"/>
              <a:t> </a:t>
            </a:r>
            <a:r>
              <a:rPr lang="en-US" sz="1800" dirty="0" err="1"/>
              <a:t>ein</a:t>
            </a:r>
            <a:r>
              <a:rPr lang="en-US" sz="1800" dirty="0"/>
              <a:t> </a:t>
            </a:r>
            <a:r>
              <a:rPr lang="en-US" sz="1800" dirty="0" err="1"/>
              <a:t>hamgylchedd</a:t>
            </a:r>
            <a:r>
              <a:rPr lang="en-US" sz="1800" dirty="0"/>
              <a:t>: </a:t>
            </a:r>
          </a:p>
          <a:p>
            <a:r>
              <a:rPr lang="en-US" sz="1800" dirty="0"/>
              <a:t>bod </a:t>
            </a:r>
            <a:r>
              <a:rPr lang="en-US" sz="1800" dirty="0" err="1"/>
              <a:t>yn</a:t>
            </a:r>
            <a:r>
              <a:rPr lang="en-US" sz="1800" dirty="0"/>
              <a:t> </a:t>
            </a:r>
            <a:r>
              <a:rPr lang="en-US" sz="1800" dirty="0" err="1"/>
              <a:t>drefnus</a:t>
            </a:r>
            <a:r>
              <a:rPr lang="en-US" sz="1800" dirty="0"/>
              <a:t> </a:t>
            </a:r>
            <a:r>
              <a:rPr lang="en-US" sz="1800" dirty="0" err="1"/>
              <a:t>i</a:t>
            </a:r>
            <a:r>
              <a:rPr lang="en-US" sz="1800" dirty="0"/>
              <a:t> </a:t>
            </a:r>
            <a:r>
              <a:rPr lang="en-US" sz="1800" dirty="0" err="1"/>
              <a:t>sicrhau</a:t>
            </a:r>
            <a:r>
              <a:rPr lang="en-US" sz="1800" dirty="0"/>
              <a:t> </a:t>
            </a:r>
            <a:r>
              <a:rPr lang="en-US" sz="1800" dirty="0" err="1"/>
              <a:t>hygyrchedd</a:t>
            </a:r>
            <a:r>
              <a:rPr lang="en-US" sz="1800" dirty="0"/>
              <a:t> </a:t>
            </a:r>
            <a:r>
              <a:rPr lang="en-US" sz="1800" dirty="0" err="1"/>
              <a:t>i</a:t>
            </a:r>
            <a:r>
              <a:rPr lang="en-US" sz="1800" dirty="0"/>
              <a:t> </a:t>
            </a:r>
            <a:r>
              <a:rPr lang="en-US" sz="1800" dirty="0" err="1"/>
              <a:t>bawb</a:t>
            </a:r>
            <a:r>
              <a:rPr lang="en-US" sz="1800" dirty="0"/>
              <a:t> </a:t>
            </a:r>
          </a:p>
          <a:p>
            <a:r>
              <a:rPr lang="en-US" sz="1800" dirty="0" err="1"/>
              <a:t>cynnwys</a:t>
            </a:r>
            <a:r>
              <a:rPr lang="en-US" sz="1800" dirty="0"/>
              <a:t> </a:t>
            </a:r>
            <a:r>
              <a:rPr lang="en-US" sz="1800" dirty="0" err="1"/>
              <a:t>cynrychiolaeth</a:t>
            </a:r>
            <a:r>
              <a:rPr lang="en-US" sz="1800" dirty="0"/>
              <a:t> </a:t>
            </a:r>
            <a:r>
              <a:rPr lang="en-US" sz="1800" dirty="0" err="1"/>
              <a:t>amrywiol</a:t>
            </a:r>
            <a:r>
              <a:rPr lang="en-US" sz="1800" dirty="0"/>
              <a:t> a </a:t>
            </a:r>
            <a:r>
              <a:rPr lang="en-US" sz="1800" dirty="0" err="1"/>
              <a:t>dilys</a:t>
            </a:r>
            <a:r>
              <a:rPr lang="en-US" sz="1800" dirty="0"/>
              <a:t> o </a:t>
            </a:r>
            <a:r>
              <a:rPr lang="en-US" sz="1800" dirty="0" err="1"/>
              <a:t>fewn</a:t>
            </a:r>
            <a:r>
              <a:rPr lang="en-US" sz="1800" dirty="0"/>
              <a:t> </a:t>
            </a:r>
            <a:r>
              <a:rPr lang="en-US" sz="1800" dirty="0" err="1"/>
              <a:t>adnoddau</a:t>
            </a:r>
            <a:r>
              <a:rPr lang="en-US" sz="1800" dirty="0"/>
              <a:t>, </a:t>
            </a:r>
            <a:r>
              <a:rPr lang="en-US" sz="1800" dirty="0" err="1"/>
              <a:t>delweddau</a:t>
            </a:r>
            <a:r>
              <a:rPr lang="en-US" sz="1800" dirty="0"/>
              <a:t> a </a:t>
            </a:r>
            <a:r>
              <a:rPr lang="en-US" sz="1800" dirty="0" err="1"/>
              <a:t>thestun</a:t>
            </a:r>
            <a:r>
              <a:rPr lang="en-US" sz="1800" dirty="0"/>
              <a:t> (o ran </a:t>
            </a:r>
            <a:r>
              <a:rPr lang="en-US" sz="1800" dirty="0" err="1"/>
              <a:t>rhyw</a:t>
            </a:r>
            <a:r>
              <a:rPr lang="en-US" sz="1800" dirty="0"/>
              <a:t>, </a:t>
            </a:r>
            <a:r>
              <a:rPr lang="en-US" sz="1800" dirty="0" err="1"/>
              <a:t>gallu</a:t>
            </a:r>
            <a:r>
              <a:rPr lang="en-US" sz="1800" dirty="0"/>
              <a:t>, </a:t>
            </a:r>
            <a:r>
              <a:rPr lang="en-US" sz="1800" dirty="0" err="1"/>
              <a:t>cyfeiriadedd</a:t>
            </a:r>
            <a:r>
              <a:rPr lang="en-US" sz="1800" dirty="0"/>
              <a:t> </a:t>
            </a:r>
            <a:r>
              <a:rPr lang="en-US" sz="1800" dirty="0" err="1"/>
              <a:t>rhywiol</a:t>
            </a:r>
            <a:r>
              <a:rPr lang="en-US" sz="1800" dirty="0"/>
              <a:t>, </a:t>
            </a:r>
            <a:r>
              <a:rPr lang="en-US" sz="1800" dirty="0" err="1"/>
              <a:t>crefydd</a:t>
            </a:r>
            <a:r>
              <a:rPr lang="en-US" sz="1800" dirty="0"/>
              <a:t>, ac </a:t>
            </a:r>
            <a:r>
              <a:rPr lang="en-US" sz="1800" dirty="0" err="1"/>
              <a:t>ati</a:t>
            </a:r>
            <a:r>
              <a:rPr lang="en-US" sz="1800" dirty="0"/>
              <a:t>) </a:t>
            </a:r>
          </a:p>
          <a:p>
            <a:r>
              <a:rPr lang="en-US" sz="1800" dirty="0" err="1"/>
              <a:t>gwneud</a:t>
            </a:r>
            <a:r>
              <a:rPr lang="en-US" sz="1800" dirty="0"/>
              <a:t> </a:t>
            </a:r>
            <a:r>
              <a:rPr lang="en-US" sz="1800" dirty="0" err="1"/>
              <a:t>addasiadau</a:t>
            </a:r>
            <a:r>
              <a:rPr lang="en-US" sz="1800" dirty="0"/>
              <a:t> </a:t>
            </a:r>
            <a:r>
              <a:rPr lang="en-US" sz="1800" dirty="0" err="1"/>
              <a:t>priodol</a:t>
            </a:r>
            <a:r>
              <a:rPr lang="en-US" sz="1800" dirty="0"/>
              <a:t> </a:t>
            </a:r>
            <a:r>
              <a:rPr lang="en-US" sz="1800" dirty="0" err="1"/>
              <a:t>i</a:t>
            </a:r>
            <a:r>
              <a:rPr lang="en-US" sz="1800" dirty="0"/>
              <a:t> </a:t>
            </a:r>
            <a:r>
              <a:rPr lang="en-US" sz="1800" dirty="0" err="1"/>
              <a:t>ddileu</a:t>
            </a:r>
            <a:r>
              <a:rPr lang="en-US" sz="1800" dirty="0"/>
              <a:t> </a:t>
            </a:r>
            <a:r>
              <a:rPr lang="en-US" sz="1800" dirty="0" err="1"/>
              <a:t>rhwystrau</a:t>
            </a:r>
            <a:r>
              <a:rPr lang="en-US" sz="1800" dirty="0"/>
              <a:t> </a:t>
            </a:r>
            <a:r>
              <a:rPr lang="en-US" sz="1800" dirty="0" err="1"/>
              <a:t>i</a:t>
            </a:r>
            <a:r>
              <a:rPr lang="en-US" sz="1800" dirty="0"/>
              <a:t> </a:t>
            </a:r>
            <a:r>
              <a:rPr lang="en-US" sz="1800" dirty="0" err="1"/>
              <a:t>gyfranogiad</a:t>
            </a:r>
            <a:r>
              <a:rPr lang="en-US" sz="1800" dirty="0"/>
              <a:t> </a:t>
            </a:r>
          </a:p>
          <a:p>
            <a:r>
              <a:rPr lang="en-US" sz="1800" dirty="0" err="1"/>
              <a:t>cynnig</a:t>
            </a:r>
            <a:r>
              <a:rPr lang="en-US" sz="1800" dirty="0"/>
              <a:t> </a:t>
            </a:r>
            <a:r>
              <a:rPr lang="en-US" sz="1800" dirty="0" err="1"/>
              <a:t>adnoddau</a:t>
            </a:r>
            <a:r>
              <a:rPr lang="en-US" sz="1800" dirty="0"/>
              <a:t> </a:t>
            </a:r>
            <a:r>
              <a:rPr lang="en-US" sz="1800" dirty="0" err="1"/>
              <a:t>penagored</a:t>
            </a:r>
            <a:r>
              <a:rPr lang="en-US" sz="1800" dirty="0"/>
              <a:t> </a:t>
            </a:r>
            <a:r>
              <a:rPr lang="en-US" sz="1800" dirty="0" err="1"/>
              <a:t>sy’n</a:t>
            </a:r>
            <a:r>
              <a:rPr lang="en-US" sz="1800" dirty="0"/>
              <a:t> </a:t>
            </a:r>
            <a:r>
              <a:rPr lang="en-US" sz="1800" dirty="0" err="1"/>
              <a:t>adlewyrchu</a:t>
            </a:r>
            <a:r>
              <a:rPr lang="en-US" sz="1800" dirty="0"/>
              <a:t> </a:t>
            </a:r>
            <a:r>
              <a:rPr lang="en-US" sz="1800" dirty="0" err="1"/>
              <a:t>amrywiaeth</a:t>
            </a:r>
            <a:r>
              <a:rPr lang="en-US" sz="1800" dirty="0"/>
              <a:t> ac </a:t>
            </a:r>
            <a:r>
              <a:rPr lang="en-US" sz="1800" dirty="0" err="1"/>
              <a:t>nad</a:t>
            </a:r>
            <a:r>
              <a:rPr lang="en-US" sz="1800" dirty="0"/>
              <a:t> </a:t>
            </a:r>
            <a:r>
              <a:rPr lang="en-US" sz="1800" dirty="0" err="1"/>
              <a:t>ydynt</a:t>
            </a:r>
            <a:r>
              <a:rPr lang="en-US" sz="1800" dirty="0"/>
              <a:t> </a:t>
            </a:r>
            <a:r>
              <a:rPr lang="en-US" sz="1800" dirty="0" err="1"/>
              <a:t>yn</a:t>
            </a:r>
            <a:r>
              <a:rPr lang="en-US" sz="1800" dirty="0"/>
              <a:t> </a:t>
            </a:r>
            <a:r>
              <a:rPr lang="en-US" sz="1800" dirty="0" err="1"/>
              <a:t>rhyw-benodol</a:t>
            </a:r>
            <a:r>
              <a:rPr lang="en-US" sz="1800" dirty="0"/>
              <a:t>.</a:t>
            </a:r>
          </a:p>
          <a:p>
            <a:pPr marL="0" indent="0">
              <a:buNone/>
            </a:pPr>
            <a:r>
              <a:rPr lang="en-US" sz="1800" dirty="0"/>
              <a:t>(</a:t>
            </a:r>
            <a:r>
              <a:rPr lang="en-US" sz="1800" dirty="0" err="1"/>
              <a:t>Llywodraeth</a:t>
            </a:r>
            <a:r>
              <a:rPr lang="en-US" sz="1800" dirty="0"/>
              <a:t> Cymru, 2024)</a:t>
            </a:r>
          </a:p>
        </p:txBody>
      </p:sp>
      <p:sp>
        <p:nvSpPr>
          <p:cNvPr id="4" name="Content Placeholder 3">
            <a:extLst>
              <a:ext uri="{FF2B5EF4-FFF2-40B4-BE49-F238E27FC236}">
                <a16:creationId xmlns:a16="http://schemas.microsoft.com/office/drawing/2014/main" id="{CC35ADDE-1AFF-35F3-509D-0FBBE004811D}"/>
              </a:ext>
            </a:extLst>
          </p:cNvPr>
          <p:cNvSpPr>
            <a:spLocks noGrp="1"/>
          </p:cNvSpPr>
          <p:nvPr>
            <p:ph sz="half" idx="2"/>
          </p:nvPr>
        </p:nvSpPr>
        <p:spPr>
          <a:xfrm>
            <a:off x="6172200" y="1825625"/>
            <a:ext cx="5091545" cy="4055630"/>
          </a:xfrm>
        </p:spPr>
        <p:txBody>
          <a:bodyPr>
            <a:normAutofit/>
          </a:bodyPr>
          <a:lstStyle/>
          <a:p>
            <a:pPr marL="0" indent="0">
              <a:buNone/>
            </a:pPr>
            <a:r>
              <a:rPr lang="en-US" sz="1800" dirty="0">
                <a:solidFill>
                  <a:srgbClr val="0070C0"/>
                </a:solidFill>
              </a:rPr>
              <a:t>Our environment should: </a:t>
            </a:r>
          </a:p>
          <a:p>
            <a:r>
              <a:rPr lang="en-US" sz="1800" dirty="0">
                <a:solidFill>
                  <a:srgbClr val="0070C0"/>
                </a:solidFill>
              </a:rPr>
              <a:t>be well organized to ensure accessibility for all </a:t>
            </a:r>
          </a:p>
          <a:p>
            <a:r>
              <a:rPr lang="en-US" sz="1800" dirty="0">
                <a:solidFill>
                  <a:srgbClr val="0070C0"/>
                </a:solidFill>
              </a:rPr>
              <a:t>include diverse and authentic representation within resources, images and text (in terms of gender, ability, sexual orientation, religion, etc.) </a:t>
            </a:r>
          </a:p>
          <a:p>
            <a:r>
              <a:rPr lang="en-US" sz="1800" dirty="0">
                <a:solidFill>
                  <a:srgbClr val="0070C0"/>
                </a:solidFill>
              </a:rPr>
              <a:t>make appropriate adaptations to remove barriers to participation </a:t>
            </a:r>
          </a:p>
          <a:p>
            <a:r>
              <a:rPr lang="en-US" sz="1800" dirty="0">
                <a:solidFill>
                  <a:srgbClr val="0070C0"/>
                </a:solidFill>
              </a:rPr>
              <a:t>offer open-ended resources that reflect diversity and are not gender-specific.</a:t>
            </a:r>
          </a:p>
          <a:p>
            <a:pPr marL="0" indent="0">
              <a:buNone/>
            </a:pPr>
            <a:r>
              <a:rPr lang="en-US" sz="1800" dirty="0">
                <a:solidFill>
                  <a:srgbClr val="0070C0"/>
                </a:solidFill>
              </a:rPr>
              <a:t>(Welsh government, 2024)</a:t>
            </a:r>
          </a:p>
        </p:txBody>
      </p:sp>
    </p:spTree>
    <p:extLst>
      <p:ext uri="{BB962C8B-B14F-4D97-AF65-F5344CB8AC3E}">
        <p14:creationId xmlns:p14="http://schemas.microsoft.com/office/powerpoint/2010/main" val="529970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D3DB3-B227-7716-2BA3-3E1C8D465909}"/>
              </a:ext>
            </a:extLst>
          </p:cNvPr>
          <p:cNvSpPr>
            <a:spLocks noGrp="1"/>
          </p:cNvSpPr>
          <p:nvPr>
            <p:ph type="title"/>
          </p:nvPr>
        </p:nvSpPr>
        <p:spPr>
          <a:xfrm>
            <a:off x="838200" y="365125"/>
            <a:ext cx="4939145" cy="1477530"/>
          </a:xfrm>
        </p:spPr>
        <p:txBody>
          <a:bodyPr>
            <a:normAutofit/>
          </a:bodyPr>
          <a:lstStyle/>
          <a:p>
            <a:r>
              <a:rPr lang="en-GB" sz="4000" dirty="0" err="1"/>
              <a:t>Ymarfer</a:t>
            </a:r>
            <a:r>
              <a:rPr lang="en-GB" sz="4000" dirty="0"/>
              <a:t> </a:t>
            </a:r>
            <a:r>
              <a:rPr lang="en-GB" sz="4000" dirty="0" err="1"/>
              <a:t>cynhwysol</a:t>
            </a:r>
            <a:endParaRPr lang="en-US" sz="4000" dirty="0"/>
          </a:p>
        </p:txBody>
      </p:sp>
      <p:sp>
        <p:nvSpPr>
          <p:cNvPr id="3" name="Content Placeholder 2">
            <a:extLst>
              <a:ext uri="{FF2B5EF4-FFF2-40B4-BE49-F238E27FC236}">
                <a16:creationId xmlns:a16="http://schemas.microsoft.com/office/drawing/2014/main" id="{0FEDCDE5-C0DA-8E86-4828-ED38254AB2F3}"/>
              </a:ext>
            </a:extLst>
          </p:cNvPr>
          <p:cNvSpPr>
            <a:spLocks noGrp="1"/>
          </p:cNvSpPr>
          <p:nvPr>
            <p:ph sz="half" idx="1"/>
          </p:nvPr>
        </p:nvSpPr>
        <p:spPr>
          <a:xfrm>
            <a:off x="838200" y="2141537"/>
            <a:ext cx="5181600" cy="4351338"/>
          </a:xfrm>
        </p:spPr>
        <p:txBody>
          <a:bodyPr/>
          <a:lstStyle/>
          <a:p>
            <a:pPr marL="0" indent="0">
              <a:buNone/>
            </a:pPr>
            <a:r>
              <a:rPr lang="en-US" dirty="0" err="1"/>
              <a:t>Diffinnir</a:t>
            </a:r>
            <a:r>
              <a:rPr lang="en-US" dirty="0"/>
              <a:t> </a:t>
            </a:r>
            <a:r>
              <a:rPr lang="en-US" dirty="0" err="1"/>
              <a:t>cynhwysiant</a:t>
            </a:r>
            <a:r>
              <a:rPr lang="en-US" dirty="0"/>
              <a:t> </a:t>
            </a:r>
            <a:r>
              <a:rPr lang="en-US" dirty="0" err="1"/>
              <a:t>fel</a:t>
            </a:r>
            <a:r>
              <a:rPr lang="en-US" dirty="0"/>
              <a:t> y broses o </a:t>
            </a:r>
            <a:r>
              <a:rPr lang="en-US" dirty="0" err="1"/>
              <a:t>dderbyn</a:t>
            </a:r>
            <a:r>
              <a:rPr lang="en-US" dirty="0"/>
              <a:t> </a:t>
            </a:r>
            <a:r>
              <a:rPr lang="en-US" dirty="0" err="1"/>
              <a:t>pawb</a:t>
            </a:r>
            <a:r>
              <a:rPr lang="en-US" dirty="0"/>
              <a:t>, </a:t>
            </a:r>
            <a:r>
              <a:rPr lang="en-US" dirty="0" err="1"/>
              <a:t>a’n</a:t>
            </a:r>
            <a:r>
              <a:rPr lang="en-US" dirty="0"/>
              <a:t> </a:t>
            </a:r>
            <a:r>
              <a:rPr lang="en-US" dirty="0" err="1"/>
              <a:t>cynnwys</a:t>
            </a:r>
            <a:r>
              <a:rPr lang="en-US" dirty="0"/>
              <a:t> y broses o </a:t>
            </a:r>
            <a:r>
              <a:rPr lang="en-US" dirty="0" err="1"/>
              <a:t>ymdrin</a:t>
            </a:r>
            <a:r>
              <a:rPr lang="en-US" dirty="0"/>
              <a:t> â </a:t>
            </a:r>
            <a:r>
              <a:rPr lang="en-US" dirty="0" err="1"/>
              <a:t>gwahaniaethau</a:t>
            </a:r>
            <a:r>
              <a:rPr lang="en-US" dirty="0"/>
              <a:t> </a:t>
            </a:r>
            <a:r>
              <a:rPr lang="en-US" dirty="0" err="1"/>
              <a:t>trwy</a:t>
            </a:r>
            <a:r>
              <a:rPr lang="en-US" dirty="0"/>
              <a:t> </a:t>
            </a:r>
            <a:r>
              <a:rPr lang="en-US" dirty="0" err="1"/>
              <a:t>addasu</a:t>
            </a:r>
            <a:r>
              <a:rPr lang="en-US" dirty="0"/>
              <a:t>.</a:t>
            </a:r>
          </a:p>
        </p:txBody>
      </p:sp>
      <p:sp>
        <p:nvSpPr>
          <p:cNvPr id="4" name="Content Placeholder 3">
            <a:extLst>
              <a:ext uri="{FF2B5EF4-FFF2-40B4-BE49-F238E27FC236}">
                <a16:creationId xmlns:a16="http://schemas.microsoft.com/office/drawing/2014/main" id="{A5774066-8C3E-9483-4EFC-8D7CBED5A9FB}"/>
              </a:ext>
            </a:extLst>
          </p:cNvPr>
          <p:cNvSpPr>
            <a:spLocks noGrp="1"/>
          </p:cNvSpPr>
          <p:nvPr>
            <p:ph sz="half" idx="2"/>
          </p:nvPr>
        </p:nvSpPr>
        <p:spPr>
          <a:xfrm>
            <a:off x="6172200" y="2141537"/>
            <a:ext cx="5181600" cy="4351338"/>
          </a:xfrm>
        </p:spPr>
        <p:txBody>
          <a:bodyPr/>
          <a:lstStyle/>
          <a:p>
            <a:pPr marL="0" indent="0">
              <a:buNone/>
            </a:pPr>
            <a:r>
              <a:rPr lang="en-GB" dirty="0">
                <a:solidFill>
                  <a:srgbClr val="0070C0"/>
                </a:solidFill>
              </a:rPr>
              <a:t>Inclusion is defined to be the process of accepting all and includes dealing with differences through adapting. </a:t>
            </a:r>
          </a:p>
          <a:p>
            <a:pPr marL="0" indent="0">
              <a:buNone/>
            </a:pPr>
            <a:r>
              <a:rPr lang="en-GB" sz="2400" dirty="0">
                <a:solidFill>
                  <a:srgbClr val="0070C0"/>
                </a:solidFill>
              </a:rPr>
              <a:t>(Knowles, 2018)</a:t>
            </a:r>
          </a:p>
        </p:txBody>
      </p:sp>
      <p:sp>
        <p:nvSpPr>
          <p:cNvPr id="5" name="TextBox 4">
            <a:extLst>
              <a:ext uri="{FF2B5EF4-FFF2-40B4-BE49-F238E27FC236}">
                <a16:creationId xmlns:a16="http://schemas.microsoft.com/office/drawing/2014/main" id="{140E913E-E23D-341E-2F9F-843894FCCB43}"/>
              </a:ext>
            </a:extLst>
          </p:cNvPr>
          <p:cNvSpPr txBox="1"/>
          <p:nvPr/>
        </p:nvSpPr>
        <p:spPr>
          <a:xfrm>
            <a:off x="6019800" y="749947"/>
            <a:ext cx="4120039" cy="707886"/>
          </a:xfrm>
          <a:prstGeom prst="rect">
            <a:avLst/>
          </a:prstGeom>
          <a:noFill/>
        </p:spPr>
        <p:txBody>
          <a:bodyPr wrap="none" rtlCol="0">
            <a:spAutoFit/>
          </a:bodyPr>
          <a:lstStyle/>
          <a:p>
            <a:r>
              <a:rPr lang="en-GB" sz="4000" dirty="0">
                <a:solidFill>
                  <a:srgbClr val="0070C0"/>
                </a:solidFill>
              </a:rPr>
              <a:t>Inclusive practice</a:t>
            </a:r>
            <a:endParaRPr lang="en-US" sz="4000" dirty="0">
              <a:solidFill>
                <a:srgbClr val="0070C0"/>
              </a:solidFill>
            </a:endParaRPr>
          </a:p>
        </p:txBody>
      </p:sp>
    </p:spTree>
    <p:extLst>
      <p:ext uri="{BB962C8B-B14F-4D97-AF65-F5344CB8AC3E}">
        <p14:creationId xmlns:p14="http://schemas.microsoft.com/office/powerpoint/2010/main" val="3460820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A62D95-2708-8BB3-7E91-CA0DE28162EF}"/>
              </a:ext>
            </a:extLst>
          </p:cNvPr>
          <p:cNvSpPr>
            <a:spLocks noGrp="1"/>
          </p:cNvSpPr>
          <p:nvPr>
            <p:ph sz="half" idx="1"/>
          </p:nvPr>
        </p:nvSpPr>
        <p:spPr/>
        <p:txBody>
          <a:bodyPr>
            <a:normAutofit/>
          </a:bodyPr>
          <a:lstStyle/>
          <a:p>
            <a:pPr marL="0" indent="0">
              <a:buNone/>
            </a:pPr>
            <a:r>
              <a:rPr lang="en-GB" sz="1600" dirty="0"/>
              <a:t>Beth </a:t>
            </a:r>
            <a:r>
              <a:rPr lang="en-GB" sz="1600" dirty="0" err="1"/>
              <a:t>mae</a:t>
            </a:r>
            <a:r>
              <a:rPr lang="en-GB" sz="1600" dirty="0"/>
              <a:t> </a:t>
            </a:r>
            <a:r>
              <a:rPr lang="en-GB" sz="1600" dirty="0" err="1"/>
              <a:t>hyn</a:t>
            </a:r>
            <a:r>
              <a:rPr lang="en-GB" sz="1600" dirty="0"/>
              <a:t> </a:t>
            </a:r>
            <a:r>
              <a:rPr lang="en-GB" sz="1600" dirty="0" err="1"/>
              <a:t>yn</a:t>
            </a:r>
            <a:r>
              <a:rPr lang="en-GB" sz="1600" dirty="0"/>
              <a:t> </a:t>
            </a:r>
            <a:r>
              <a:rPr lang="en-GB" sz="1600" dirty="0" err="1"/>
              <a:t>olygu</a:t>
            </a:r>
            <a:r>
              <a:rPr lang="en-GB" sz="1600" dirty="0"/>
              <a:t> o </a:t>
            </a:r>
            <a:r>
              <a:rPr lang="en-GB" sz="1600" dirty="0" err="1"/>
              <a:t>fewn</a:t>
            </a:r>
            <a:r>
              <a:rPr lang="en-GB" sz="1600" dirty="0"/>
              <a:t> y 1000 </a:t>
            </a:r>
            <a:r>
              <a:rPr lang="en-GB" sz="1600" dirty="0" err="1"/>
              <a:t>diwnord</a:t>
            </a:r>
            <a:r>
              <a:rPr lang="en-GB" sz="1600" dirty="0"/>
              <a:t> </a:t>
            </a:r>
            <a:r>
              <a:rPr lang="en-GB" sz="1600" dirty="0" err="1"/>
              <a:t>cyntaf</a:t>
            </a:r>
            <a:endParaRPr lang="en-GB" sz="1600" dirty="0"/>
          </a:p>
          <a:p>
            <a:r>
              <a:rPr lang="en-US" sz="1600" dirty="0" err="1"/>
              <a:t>Gyflawni</a:t>
            </a:r>
            <a:r>
              <a:rPr lang="en-US" sz="1600" dirty="0"/>
              <a:t> </a:t>
            </a:r>
            <a:r>
              <a:rPr lang="en-US" sz="1600" dirty="0" err="1"/>
              <a:t>cyflawniad</a:t>
            </a:r>
            <a:r>
              <a:rPr lang="en-US" sz="1600" dirty="0"/>
              <a:t> </a:t>
            </a:r>
            <a:r>
              <a:rPr lang="en-US" sz="1600" dirty="0" err="1"/>
              <a:t>trwy</a:t>
            </a:r>
            <a:r>
              <a:rPr lang="en-US" sz="1600" dirty="0"/>
              <a:t> </a:t>
            </a:r>
            <a:r>
              <a:rPr lang="en-US" sz="1600" dirty="0" err="1"/>
              <a:t>ddeall</a:t>
            </a:r>
            <a:r>
              <a:rPr lang="en-US" sz="1600" dirty="0"/>
              <a:t> </a:t>
            </a:r>
            <a:r>
              <a:rPr lang="en-US" sz="1600" dirty="0" err="1"/>
              <a:t>eu</a:t>
            </a:r>
            <a:r>
              <a:rPr lang="en-US" sz="1600" dirty="0"/>
              <a:t> </a:t>
            </a:r>
            <a:r>
              <a:rPr lang="en-US" sz="1600" dirty="0" err="1"/>
              <a:t>pwrpas</a:t>
            </a:r>
            <a:endParaRPr lang="en-US" sz="1600" dirty="0"/>
          </a:p>
          <a:p>
            <a:r>
              <a:rPr lang="en-US" sz="1600" dirty="0" err="1"/>
              <a:t>Sicrhau</a:t>
            </a:r>
            <a:r>
              <a:rPr lang="en-US" sz="1600" dirty="0"/>
              <a:t> bod </a:t>
            </a:r>
            <a:r>
              <a:rPr lang="en-US" sz="1600" dirty="0" err="1"/>
              <a:t>pob</a:t>
            </a:r>
            <a:r>
              <a:rPr lang="en-US" sz="1600" dirty="0"/>
              <a:t> </a:t>
            </a:r>
            <a:r>
              <a:rPr lang="en-US" sz="1600" dirty="0" err="1"/>
              <a:t>plentyn</a:t>
            </a:r>
            <a:r>
              <a:rPr lang="en-US" sz="1600" dirty="0"/>
              <a:t> </a:t>
            </a:r>
            <a:r>
              <a:rPr lang="en-US" sz="1600" dirty="0" err="1"/>
              <a:t>yn</a:t>
            </a:r>
            <a:r>
              <a:rPr lang="en-US" sz="1600" dirty="0"/>
              <a:t> </a:t>
            </a:r>
            <a:r>
              <a:rPr lang="en-US" sz="1600" dirty="0" err="1"/>
              <a:t>cael</a:t>
            </a:r>
            <a:r>
              <a:rPr lang="en-US" sz="1600" dirty="0"/>
              <a:t> y </a:t>
            </a:r>
            <a:r>
              <a:rPr lang="en-US" sz="1600" dirty="0" err="1"/>
              <a:t>cymorth</a:t>
            </a:r>
            <a:r>
              <a:rPr lang="en-US" sz="1600" dirty="0"/>
              <a:t> </a:t>
            </a:r>
            <a:r>
              <a:rPr lang="en-US" sz="1600" dirty="0" err="1"/>
              <a:t>sydd</a:t>
            </a:r>
            <a:r>
              <a:rPr lang="en-US" sz="1600" dirty="0"/>
              <a:t> </a:t>
            </a:r>
            <a:r>
              <a:rPr lang="en-US" sz="1600" dirty="0" err="1"/>
              <a:t>ei</a:t>
            </a:r>
            <a:r>
              <a:rPr lang="en-US" sz="1600" dirty="0"/>
              <a:t> </a:t>
            </a:r>
            <a:r>
              <a:rPr lang="en-US" sz="1600" dirty="0" err="1"/>
              <a:t>angen</a:t>
            </a:r>
            <a:r>
              <a:rPr lang="en-US" sz="1600" dirty="0"/>
              <a:t> </a:t>
            </a:r>
            <a:r>
              <a:rPr lang="en-US" sz="1600" dirty="0" err="1"/>
              <a:t>arnynt</a:t>
            </a:r>
            <a:r>
              <a:rPr lang="en-US" sz="1600" dirty="0"/>
              <a:t> </a:t>
            </a:r>
            <a:r>
              <a:rPr lang="en-US" sz="1600" dirty="0" err="1"/>
              <a:t>i</a:t>
            </a:r>
            <a:r>
              <a:rPr lang="en-US" sz="1600" dirty="0"/>
              <a:t> </a:t>
            </a:r>
            <a:r>
              <a:rPr lang="en-US" sz="1600" dirty="0" err="1"/>
              <a:t>gyrraedd</a:t>
            </a:r>
            <a:r>
              <a:rPr lang="en-US" sz="1600" dirty="0"/>
              <a:t> </a:t>
            </a:r>
            <a:r>
              <a:rPr lang="en-US" sz="1600" dirty="0" err="1"/>
              <a:t>eu</a:t>
            </a:r>
            <a:r>
              <a:rPr lang="en-US" sz="1600" dirty="0"/>
              <a:t> </a:t>
            </a:r>
            <a:r>
              <a:rPr lang="en-US" sz="1600" dirty="0" err="1"/>
              <a:t>datblygiad</a:t>
            </a:r>
            <a:r>
              <a:rPr lang="en-US" sz="1600" dirty="0"/>
              <a:t> </a:t>
            </a:r>
            <a:r>
              <a:rPr lang="en-US" sz="1600" dirty="0" err="1"/>
              <a:t>gorau</a:t>
            </a:r>
            <a:r>
              <a:rPr lang="en-US" sz="1600" dirty="0"/>
              <a:t> </a:t>
            </a:r>
            <a:r>
              <a:rPr lang="en-US" sz="1600" dirty="0" err="1"/>
              <a:t>posibl</a:t>
            </a:r>
            <a:r>
              <a:rPr lang="en-US" sz="1600" dirty="0"/>
              <a:t> </a:t>
            </a:r>
          </a:p>
          <a:p>
            <a:r>
              <a:rPr lang="en-US" sz="1600" dirty="0"/>
              <a:t>Yn </a:t>
            </a:r>
            <a:r>
              <a:rPr lang="en-US" sz="1600" dirty="0" err="1"/>
              <a:t>rhoi</a:t>
            </a:r>
            <a:r>
              <a:rPr lang="en-US" sz="1600" dirty="0"/>
              <a:t> </a:t>
            </a:r>
            <a:r>
              <a:rPr lang="en-US" sz="1600" dirty="0" err="1"/>
              <a:t>cyfle</a:t>
            </a:r>
            <a:r>
              <a:rPr lang="en-US" sz="1600" dirty="0"/>
              <a:t> </a:t>
            </a:r>
            <a:r>
              <a:rPr lang="en-US" sz="1600" dirty="0" err="1"/>
              <a:t>i</a:t>
            </a:r>
            <a:r>
              <a:rPr lang="en-US" sz="1600" dirty="0"/>
              <a:t> bob </a:t>
            </a:r>
            <a:r>
              <a:rPr lang="en-US" sz="1600" dirty="0" err="1"/>
              <a:t>plentyn</a:t>
            </a:r>
            <a:r>
              <a:rPr lang="en-US" sz="1600" dirty="0"/>
              <a:t> </a:t>
            </a:r>
            <a:r>
              <a:rPr lang="en-US" sz="1600" dirty="0" err="1"/>
              <a:t>ffynnu</a:t>
            </a:r>
            <a:r>
              <a:rPr lang="en-US" sz="1600" dirty="0"/>
              <a:t> </a:t>
            </a:r>
          </a:p>
          <a:p>
            <a:r>
              <a:rPr lang="en-US" sz="1600" dirty="0" err="1"/>
              <a:t>Parchu</a:t>
            </a:r>
            <a:r>
              <a:rPr lang="en-US" sz="1600" dirty="0"/>
              <a:t> </a:t>
            </a:r>
            <a:r>
              <a:rPr lang="en-US" sz="1600" dirty="0" err="1"/>
              <a:t>amrywiaeth</a:t>
            </a:r>
            <a:r>
              <a:rPr lang="en-US" sz="1600" dirty="0"/>
              <a:t> </a:t>
            </a:r>
          </a:p>
          <a:p>
            <a:r>
              <a:rPr lang="en-US" sz="1600" dirty="0" err="1"/>
              <a:t>Lleihau</a:t>
            </a:r>
            <a:r>
              <a:rPr lang="en-US" sz="1600" dirty="0"/>
              <a:t> </a:t>
            </a:r>
            <a:r>
              <a:rPr lang="en-US" sz="1600" dirty="0" err="1"/>
              <a:t>rhwystrau</a:t>
            </a:r>
            <a:r>
              <a:rPr lang="en-US" sz="1600" dirty="0"/>
              <a:t> </a:t>
            </a:r>
          </a:p>
          <a:p>
            <a:r>
              <a:rPr lang="en-US" sz="1600" dirty="0"/>
              <a:t>Creu </a:t>
            </a:r>
            <a:r>
              <a:rPr lang="en-US" sz="1600" dirty="0" err="1"/>
              <a:t>cymdeithas</a:t>
            </a:r>
            <a:r>
              <a:rPr lang="en-US" sz="1600" dirty="0"/>
              <a:t> </a:t>
            </a:r>
            <a:r>
              <a:rPr lang="en-US" sz="1600" dirty="0" err="1"/>
              <a:t>iachach</a:t>
            </a:r>
            <a:endParaRPr lang="en-US" sz="1600" dirty="0"/>
          </a:p>
          <a:p>
            <a:r>
              <a:rPr lang="en-US" sz="1600" dirty="0" err="1"/>
              <a:t>Canlyniadau</a:t>
            </a:r>
            <a:r>
              <a:rPr lang="en-US" sz="1600" dirty="0"/>
              <a:t> </a:t>
            </a:r>
            <a:r>
              <a:rPr lang="en-US" sz="1600" dirty="0" err="1"/>
              <a:t>gwell</a:t>
            </a:r>
            <a:r>
              <a:rPr lang="en-US" sz="1600" dirty="0"/>
              <a:t> </a:t>
            </a:r>
            <a:r>
              <a:rPr lang="en-US" sz="1600" dirty="0" err="1"/>
              <a:t>i</a:t>
            </a:r>
            <a:r>
              <a:rPr lang="en-US" sz="1600" dirty="0"/>
              <a:t> </a:t>
            </a:r>
            <a:r>
              <a:rPr lang="en-US" sz="1600" dirty="0" err="1"/>
              <a:t>gymdeithasau'r</a:t>
            </a:r>
            <a:r>
              <a:rPr lang="en-US" sz="1600" dirty="0"/>
              <a:t> </a:t>
            </a:r>
            <a:r>
              <a:rPr lang="en-US" sz="1600" dirty="0" err="1"/>
              <a:t>dyfodol</a:t>
            </a:r>
            <a:endParaRPr lang="en-US" sz="1600" dirty="0"/>
          </a:p>
        </p:txBody>
      </p:sp>
      <p:sp>
        <p:nvSpPr>
          <p:cNvPr id="4" name="Content Placeholder 3">
            <a:extLst>
              <a:ext uri="{FF2B5EF4-FFF2-40B4-BE49-F238E27FC236}">
                <a16:creationId xmlns:a16="http://schemas.microsoft.com/office/drawing/2014/main" id="{F72AA5DC-F22E-F3CC-F942-A8CCE10E159C}"/>
              </a:ext>
            </a:extLst>
          </p:cNvPr>
          <p:cNvSpPr>
            <a:spLocks noGrp="1"/>
          </p:cNvSpPr>
          <p:nvPr>
            <p:ph sz="half" idx="2"/>
          </p:nvPr>
        </p:nvSpPr>
        <p:spPr/>
        <p:txBody>
          <a:bodyPr/>
          <a:lstStyle/>
          <a:p>
            <a:pPr marL="0" indent="0">
              <a:buNone/>
            </a:pPr>
            <a:r>
              <a:rPr lang="en-GB" sz="1600" dirty="0">
                <a:solidFill>
                  <a:srgbClr val="0070C0"/>
                </a:solidFill>
              </a:rPr>
              <a:t>What this means in the first 1000 days</a:t>
            </a:r>
          </a:p>
          <a:p>
            <a:r>
              <a:rPr lang="en-GB" sz="1600" dirty="0">
                <a:solidFill>
                  <a:srgbClr val="0070C0"/>
                </a:solidFill>
              </a:rPr>
              <a:t>Fulfilment by understanding their purpose</a:t>
            </a:r>
          </a:p>
          <a:p>
            <a:r>
              <a:rPr lang="en-GB" sz="1600" dirty="0">
                <a:solidFill>
                  <a:srgbClr val="0070C0"/>
                </a:solidFill>
              </a:rPr>
              <a:t>Ensuring every child gets the support they need to reach optimal development </a:t>
            </a:r>
          </a:p>
          <a:p>
            <a:r>
              <a:rPr lang="en-GB" sz="1600" dirty="0">
                <a:solidFill>
                  <a:srgbClr val="0070C0"/>
                </a:solidFill>
              </a:rPr>
              <a:t>Gives every child the chance to thrive </a:t>
            </a:r>
          </a:p>
          <a:p>
            <a:r>
              <a:rPr lang="en-GB" sz="1600" dirty="0">
                <a:solidFill>
                  <a:srgbClr val="0070C0"/>
                </a:solidFill>
              </a:rPr>
              <a:t>Respecting diversity </a:t>
            </a:r>
          </a:p>
          <a:p>
            <a:r>
              <a:rPr lang="en-GB" sz="1600" dirty="0">
                <a:solidFill>
                  <a:srgbClr val="0070C0"/>
                </a:solidFill>
              </a:rPr>
              <a:t>Reducing barriers </a:t>
            </a:r>
          </a:p>
          <a:p>
            <a:r>
              <a:rPr lang="en-GB" sz="1600" dirty="0">
                <a:solidFill>
                  <a:srgbClr val="0070C0"/>
                </a:solidFill>
              </a:rPr>
              <a:t>Creating a healthier society</a:t>
            </a:r>
          </a:p>
          <a:p>
            <a:r>
              <a:rPr lang="en-GB" sz="1600" dirty="0">
                <a:solidFill>
                  <a:srgbClr val="0070C0"/>
                </a:solidFill>
              </a:rPr>
              <a:t>Better outcomes for future </a:t>
            </a:r>
          </a:p>
          <a:p>
            <a:pPr marL="0" indent="0">
              <a:buNone/>
            </a:pPr>
            <a:r>
              <a:rPr lang="en-GB" sz="1600" dirty="0">
                <a:solidFill>
                  <a:srgbClr val="0070C0"/>
                </a:solidFill>
              </a:rPr>
              <a:t>(Whitters, 2020)</a:t>
            </a:r>
            <a:endParaRPr lang="en-US" sz="1600" dirty="0">
              <a:solidFill>
                <a:srgbClr val="0070C0"/>
              </a:solidFill>
            </a:endParaRPr>
          </a:p>
          <a:p>
            <a:endParaRPr lang="en-US" dirty="0"/>
          </a:p>
        </p:txBody>
      </p:sp>
      <p:sp>
        <p:nvSpPr>
          <p:cNvPr id="5" name="Title 1">
            <a:extLst>
              <a:ext uri="{FF2B5EF4-FFF2-40B4-BE49-F238E27FC236}">
                <a16:creationId xmlns:a16="http://schemas.microsoft.com/office/drawing/2014/main" id="{ADA56E7F-B066-166C-D104-80061F450F8B}"/>
              </a:ext>
            </a:extLst>
          </p:cNvPr>
          <p:cNvSpPr>
            <a:spLocks noGrp="1"/>
          </p:cNvSpPr>
          <p:nvPr>
            <p:ph type="title"/>
          </p:nvPr>
        </p:nvSpPr>
        <p:spPr>
          <a:xfrm>
            <a:off x="6172200" y="507134"/>
            <a:ext cx="4703618" cy="1193511"/>
          </a:xfrm>
        </p:spPr>
        <p:txBody>
          <a:bodyPr>
            <a:normAutofit/>
          </a:bodyPr>
          <a:lstStyle/>
          <a:p>
            <a:r>
              <a:rPr lang="en-GB" sz="4000" dirty="0">
                <a:solidFill>
                  <a:srgbClr val="0070C0"/>
                </a:solidFill>
              </a:rPr>
              <a:t>Inclusive practice</a:t>
            </a:r>
            <a:endParaRPr lang="en-US" sz="4000" dirty="0">
              <a:solidFill>
                <a:srgbClr val="0070C0"/>
              </a:solidFill>
            </a:endParaRPr>
          </a:p>
        </p:txBody>
      </p:sp>
      <p:sp>
        <p:nvSpPr>
          <p:cNvPr id="6" name="Title 1">
            <a:extLst>
              <a:ext uri="{FF2B5EF4-FFF2-40B4-BE49-F238E27FC236}">
                <a16:creationId xmlns:a16="http://schemas.microsoft.com/office/drawing/2014/main" id="{E9DA9E8D-CD53-CA13-80AA-D3197C7C436A}"/>
              </a:ext>
            </a:extLst>
          </p:cNvPr>
          <p:cNvSpPr txBox="1">
            <a:spLocks/>
          </p:cNvSpPr>
          <p:nvPr/>
        </p:nvSpPr>
        <p:spPr>
          <a:xfrm>
            <a:off x="838200" y="365125"/>
            <a:ext cx="4939145" cy="147753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a:t>Ymarfer cynhwysol</a:t>
            </a:r>
            <a:endParaRPr lang="en-US" sz="4000" dirty="0"/>
          </a:p>
        </p:txBody>
      </p:sp>
    </p:spTree>
    <p:extLst>
      <p:ext uri="{BB962C8B-B14F-4D97-AF65-F5344CB8AC3E}">
        <p14:creationId xmlns:p14="http://schemas.microsoft.com/office/powerpoint/2010/main" val="484823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9ECDD-B734-41D2-DAE2-A8ED74803B21}"/>
              </a:ext>
            </a:extLst>
          </p:cNvPr>
          <p:cNvSpPr>
            <a:spLocks noGrp="1"/>
          </p:cNvSpPr>
          <p:nvPr>
            <p:ph type="title"/>
          </p:nvPr>
        </p:nvSpPr>
        <p:spPr/>
        <p:txBody>
          <a:bodyPr>
            <a:normAutofit fontScale="90000"/>
          </a:bodyPr>
          <a:lstStyle/>
          <a:p>
            <a:r>
              <a:rPr lang="en-GB" sz="4000" dirty="0" err="1"/>
              <a:t>Confensiwn</a:t>
            </a:r>
            <a:r>
              <a:rPr lang="en-GB" sz="4000" dirty="0"/>
              <a:t> y </a:t>
            </a:r>
            <a:r>
              <a:rPr lang="en-GB" sz="4000" dirty="0" err="1"/>
              <a:t>Cenhedloedd</a:t>
            </a:r>
            <a:r>
              <a:rPr lang="en-GB" sz="4000" dirty="0"/>
              <a:t> </a:t>
            </a:r>
            <a:r>
              <a:rPr lang="en-GB" sz="4000" dirty="0" err="1"/>
              <a:t>Unedig</a:t>
            </a:r>
            <a:r>
              <a:rPr lang="en-GB" sz="4000" dirty="0"/>
              <a:t> </a:t>
            </a:r>
            <a:r>
              <a:rPr lang="en-GB" sz="4000" dirty="0" err="1"/>
              <a:t>ar</a:t>
            </a:r>
            <a:r>
              <a:rPr lang="en-GB" sz="4000" dirty="0"/>
              <a:t> </a:t>
            </a:r>
            <a:r>
              <a:rPr lang="en-GB" sz="4000" dirty="0" err="1"/>
              <a:t>Hawliau'r</a:t>
            </a:r>
            <a:r>
              <a:rPr lang="en-GB" sz="4000" dirty="0"/>
              <a:t> </a:t>
            </a:r>
            <a:r>
              <a:rPr lang="en-GB" sz="4000" dirty="0" err="1"/>
              <a:t>Plentyn</a:t>
            </a:r>
            <a:br>
              <a:rPr lang="en-GB" sz="4000" dirty="0">
                <a:solidFill>
                  <a:srgbClr val="0070C0"/>
                </a:solidFill>
              </a:rPr>
            </a:br>
            <a:r>
              <a:rPr lang="en-GB" sz="4000" dirty="0">
                <a:solidFill>
                  <a:srgbClr val="0070C0"/>
                </a:solidFill>
              </a:rPr>
              <a:t>UN Convention on the Rights of the Child</a:t>
            </a:r>
            <a:endParaRPr lang="en-US" sz="4000" dirty="0">
              <a:solidFill>
                <a:srgbClr val="0070C0"/>
              </a:solidFill>
            </a:endParaRPr>
          </a:p>
        </p:txBody>
      </p:sp>
      <p:sp>
        <p:nvSpPr>
          <p:cNvPr id="4" name="Content Placeholder 3">
            <a:extLst>
              <a:ext uri="{FF2B5EF4-FFF2-40B4-BE49-F238E27FC236}">
                <a16:creationId xmlns:a16="http://schemas.microsoft.com/office/drawing/2014/main" id="{594696E7-442A-1718-2B99-3EC860E742CA}"/>
              </a:ext>
            </a:extLst>
          </p:cNvPr>
          <p:cNvSpPr>
            <a:spLocks noGrp="1"/>
          </p:cNvSpPr>
          <p:nvPr>
            <p:ph sz="half" idx="1"/>
          </p:nvPr>
        </p:nvSpPr>
        <p:spPr/>
        <p:txBody>
          <a:bodyPr>
            <a:normAutofit/>
          </a:bodyPr>
          <a:lstStyle/>
          <a:p>
            <a:r>
              <a:rPr lang="en-US" sz="2000" dirty="0">
                <a:hlinkClick r:id="rId2"/>
              </a:rPr>
              <a:t>UNCRC_summary-1_1.pdf</a:t>
            </a:r>
            <a:endParaRPr lang="en-US" sz="2000" dirty="0"/>
          </a:p>
          <a:p>
            <a:r>
              <a:rPr lang="en-US" sz="1400" dirty="0" err="1"/>
              <a:t>Erthygl</a:t>
            </a:r>
            <a:r>
              <a:rPr lang="en-US" sz="1400" dirty="0"/>
              <a:t> 3 (</a:t>
            </a:r>
            <a:r>
              <a:rPr lang="en-US" sz="1400" dirty="0" err="1"/>
              <a:t>lles</a:t>
            </a:r>
            <a:r>
              <a:rPr lang="en-US" sz="1400" dirty="0"/>
              <a:t> </a:t>
            </a:r>
            <a:r>
              <a:rPr lang="en-US" sz="1400" dirty="0" err="1"/>
              <a:t>pennaf</a:t>
            </a:r>
            <a:r>
              <a:rPr lang="en-US" sz="1400" dirty="0"/>
              <a:t> y </a:t>
            </a:r>
            <a:r>
              <a:rPr lang="en-US" sz="1400" dirty="0" err="1"/>
              <a:t>plentyn</a:t>
            </a:r>
            <a:r>
              <a:rPr lang="en-US" sz="1400" dirty="0"/>
              <a:t>) </a:t>
            </a:r>
            <a:r>
              <a:rPr lang="en-US" sz="1400" dirty="0" err="1"/>
              <a:t>Rhaid</a:t>
            </a:r>
            <a:r>
              <a:rPr lang="en-US" sz="1400" dirty="0"/>
              <a:t> </a:t>
            </a:r>
            <a:r>
              <a:rPr lang="en-US" sz="1400" dirty="0" err="1"/>
              <a:t>i</a:t>
            </a:r>
            <a:r>
              <a:rPr lang="en-US" sz="1400" dirty="0"/>
              <a:t> les </a:t>
            </a:r>
            <a:r>
              <a:rPr lang="en-US" sz="1400" dirty="0" err="1"/>
              <a:t>pennaf</a:t>
            </a:r>
            <a:r>
              <a:rPr lang="en-US" sz="1400" dirty="0"/>
              <a:t> y </a:t>
            </a:r>
            <a:r>
              <a:rPr lang="en-US" sz="1400" dirty="0" err="1"/>
              <a:t>plentyn</a:t>
            </a:r>
            <a:r>
              <a:rPr lang="en-US" sz="1400" dirty="0"/>
              <a:t> </a:t>
            </a:r>
            <a:r>
              <a:rPr lang="en-US" sz="1400" dirty="0" err="1"/>
              <a:t>fod</a:t>
            </a:r>
            <a:r>
              <a:rPr lang="en-US" sz="1400" dirty="0"/>
              <a:t> </a:t>
            </a:r>
            <a:r>
              <a:rPr lang="en-US" sz="1400" dirty="0" err="1"/>
              <a:t>yn</a:t>
            </a:r>
            <a:r>
              <a:rPr lang="en-US" sz="1400" dirty="0"/>
              <a:t> </a:t>
            </a:r>
            <a:r>
              <a:rPr lang="en-US" sz="1400" dirty="0" err="1"/>
              <a:t>brif</a:t>
            </a:r>
            <a:r>
              <a:rPr lang="en-US" sz="1400" dirty="0"/>
              <a:t> </a:t>
            </a:r>
            <a:r>
              <a:rPr lang="en-US" sz="1400" dirty="0" err="1"/>
              <a:t>flaenoriaeth</a:t>
            </a:r>
            <a:r>
              <a:rPr lang="en-US" sz="1400" dirty="0"/>
              <a:t> </a:t>
            </a:r>
            <a:r>
              <a:rPr lang="en-US" sz="1400" dirty="0" err="1"/>
              <a:t>ym</a:t>
            </a:r>
            <a:r>
              <a:rPr lang="en-US" sz="1400" dirty="0"/>
              <a:t> </a:t>
            </a:r>
            <a:r>
              <a:rPr lang="en-US" sz="1400" dirty="0" err="1"/>
              <a:t>mhob</a:t>
            </a:r>
            <a:r>
              <a:rPr lang="en-US" sz="1400" dirty="0"/>
              <a:t> </a:t>
            </a:r>
            <a:r>
              <a:rPr lang="en-US" sz="1400" dirty="0" err="1"/>
              <a:t>penderfyniad</a:t>
            </a:r>
            <a:r>
              <a:rPr lang="en-US" sz="1400" dirty="0"/>
              <a:t> a </a:t>
            </a:r>
            <a:r>
              <a:rPr lang="en-US" sz="1400" dirty="0" err="1"/>
              <a:t>gweithred</a:t>
            </a:r>
            <a:r>
              <a:rPr lang="en-US" sz="1400" dirty="0"/>
              <a:t> </a:t>
            </a:r>
            <a:r>
              <a:rPr lang="en-US" sz="1400" dirty="0" err="1"/>
              <a:t>sy'n</a:t>
            </a:r>
            <a:r>
              <a:rPr lang="en-US" sz="1400" dirty="0"/>
              <a:t> </a:t>
            </a:r>
            <a:r>
              <a:rPr lang="en-US" sz="1400" dirty="0" err="1"/>
              <a:t>effeithio</a:t>
            </a:r>
            <a:r>
              <a:rPr lang="en-US" sz="1400" dirty="0"/>
              <a:t> </a:t>
            </a:r>
            <a:r>
              <a:rPr lang="en-US" sz="1400" dirty="0" err="1"/>
              <a:t>ar</a:t>
            </a:r>
            <a:r>
              <a:rPr lang="en-US" sz="1400" dirty="0"/>
              <a:t> </a:t>
            </a:r>
            <a:r>
              <a:rPr lang="en-US" sz="1400" dirty="0" err="1"/>
              <a:t>blant</a:t>
            </a:r>
            <a:r>
              <a:rPr lang="en-US" sz="1400" dirty="0"/>
              <a:t>. </a:t>
            </a:r>
          </a:p>
          <a:p>
            <a:r>
              <a:rPr lang="en-US" sz="1400" dirty="0" err="1"/>
              <a:t>Erthygl</a:t>
            </a:r>
            <a:r>
              <a:rPr lang="en-US" sz="1400" dirty="0"/>
              <a:t> 29 (</a:t>
            </a:r>
            <a:r>
              <a:rPr lang="en-US" sz="1400" dirty="0" err="1"/>
              <a:t>nodau</a:t>
            </a:r>
            <a:r>
              <a:rPr lang="en-US" sz="1400" dirty="0"/>
              <a:t> </a:t>
            </a:r>
            <a:r>
              <a:rPr lang="en-US" sz="1400" dirty="0" err="1"/>
              <a:t>addysg</a:t>
            </a:r>
            <a:r>
              <a:rPr lang="en-US" sz="1400" dirty="0"/>
              <a:t>) </a:t>
            </a:r>
            <a:r>
              <a:rPr lang="en-US" sz="1400" dirty="0" err="1"/>
              <a:t>Rhaid</a:t>
            </a:r>
            <a:r>
              <a:rPr lang="en-US" sz="1400" dirty="0"/>
              <a:t> </a:t>
            </a:r>
            <a:r>
              <a:rPr lang="en-US" sz="1400" dirty="0" err="1"/>
              <a:t>i</a:t>
            </a:r>
            <a:r>
              <a:rPr lang="en-US" sz="1400" dirty="0"/>
              <a:t> </a:t>
            </a:r>
            <a:r>
              <a:rPr lang="en-US" sz="1400" dirty="0" err="1"/>
              <a:t>addysg</a:t>
            </a:r>
            <a:r>
              <a:rPr lang="en-US" sz="1400" dirty="0"/>
              <a:t> </a:t>
            </a:r>
            <a:r>
              <a:rPr lang="en-US" sz="1400" dirty="0" err="1"/>
              <a:t>ddatblygu</a:t>
            </a:r>
            <a:r>
              <a:rPr lang="en-US" sz="1400" dirty="0"/>
              <a:t> </a:t>
            </a:r>
            <a:r>
              <a:rPr lang="en-US" sz="1400" dirty="0" err="1"/>
              <a:t>personoliaeth</a:t>
            </a:r>
            <a:r>
              <a:rPr lang="en-US" sz="1400" dirty="0"/>
              <a:t>, </a:t>
            </a:r>
            <a:r>
              <a:rPr lang="en-US" sz="1400" dirty="0" err="1"/>
              <a:t>doniau</a:t>
            </a:r>
            <a:r>
              <a:rPr lang="en-US" sz="1400" dirty="0"/>
              <a:t> a </a:t>
            </a:r>
            <a:r>
              <a:rPr lang="en-US" sz="1400" dirty="0" err="1"/>
              <a:t>galluoedd</a:t>
            </a:r>
            <a:r>
              <a:rPr lang="en-US" sz="1400" dirty="0"/>
              <a:t> </a:t>
            </a:r>
            <a:r>
              <a:rPr lang="en-US" sz="1400" dirty="0" err="1"/>
              <a:t>pob</a:t>
            </a:r>
            <a:r>
              <a:rPr lang="en-US" sz="1400" dirty="0"/>
              <a:t> </a:t>
            </a:r>
            <a:r>
              <a:rPr lang="en-US" sz="1400" dirty="0" err="1"/>
              <a:t>plentyn</a:t>
            </a:r>
            <a:r>
              <a:rPr lang="en-US" sz="1400" dirty="0"/>
              <a:t> </a:t>
            </a:r>
            <a:r>
              <a:rPr lang="en-US" sz="1400" dirty="0" err="1"/>
              <a:t>i’r</a:t>
            </a:r>
            <a:r>
              <a:rPr lang="en-US" sz="1400" dirty="0"/>
              <a:t> </a:t>
            </a:r>
            <a:r>
              <a:rPr lang="en-US" sz="1400" dirty="0" err="1"/>
              <a:t>eithaf</a:t>
            </a:r>
            <a:r>
              <a:rPr lang="en-US" sz="1400" dirty="0"/>
              <a:t>. </a:t>
            </a:r>
            <a:r>
              <a:rPr lang="en-US" sz="1400" dirty="0" err="1"/>
              <a:t>Rhaid</a:t>
            </a:r>
            <a:r>
              <a:rPr lang="en-US" sz="1400" dirty="0"/>
              <a:t> </a:t>
            </a:r>
            <a:r>
              <a:rPr lang="en-US" sz="1400" dirty="0" err="1"/>
              <a:t>iddo</a:t>
            </a:r>
            <a:r>
              <a:rPr lang="en-US" sz="1400" dirty="0"/>
              <a:t> </a:t>
            </a:r>
            <a:r>
              <a:rPr lang="en-US" sz="1400" dirty="0" err="1"/>
              <a:t>annog</a:t>
            </a:r>
            <a:r>
              <a:rPr lang="en-US" sz="1400" dirty="0"/>
              <a:t> parch y </a:t>
            </a:r>
            <a:r>
              <a:rPr lang="en-US" sz="1400" dirty="0" err="1"/>
              <a:t>plentyn</a:t>
            </a:r>
            <a:r>
              <a:rPr lang="en-US" sz="1400" dirty="0"/>
              <a:t> at </a:t>
            </a:r>
            <a:r>
              <a:rPr lang="en-US" sz="1400" dirty="0" err="1"/>
              <a:t>hawliau</a:t>
            </a:r>
            <a:r>
              <a:rPr lang="en-US" sz="1400" dirty="0"/>
              <a:t> </a:t>
            </a:r>
            <a:r>
              <a:rPr lang="en-US" sz="1400" dirty="0" err="1"/>
              <a:t>dynol</a:t>
            </a:r>
            <a:r>
              <a:rPr lang="en-US" sz="1400" dirty="0"/>
              <a:t>, </a:t>
            </a:r>
            <a:r>
              <a:rPr lang="en-US" sz="1400" dirty="0" err="1"/>
              <a:t>yn</a:t>
            </a:r>
            <a:r>
              <a:rPr lang="en-US" sz="1400" dirty="0"/>
              <a:t> </a:t>
            </a:r>
            <a:r>
              <a:rPr lang="en-US" sz="1400" dirty="0" err="1"/>
              <a:t>ogystal</a:t>
            </a:r>
            <a:r>
              <a:rPr lang="en-US" sz="1400" dirty="0"/>
              <a:t> â </a:t>
            </a:r>
            <a:r>
              <a:rPr lang="en-US" sz="1400" dirty="0" err="1"/>
              <a:t>pharch</a:t>
            </a:r>
            <a:r>
              <a:rPr lang="en-US" sz="1400" dirty="0"/>
              <a:t> at </a:t>
            </a:r>
            <a:r>
              <a:rPr lang="en-US" sz="1400" dirty="0" err="1"/>
              <a:t>ei</a:t>
            </a:r>
            <a:r>
              <a:rPr lang="en-US" sz="1400" dirty="0"/>
              <a:t> </a:t>
            </a:r>
            <a:r>
              <a:rPr lang="en-US" sz="1400" dirty="0" err="1"/>
              <a:t>rieni</a:t>
            </a:r>
            <a:r>
              <a:rPr lang="en-US" sz="1400" dirty="0"/>
              <a:t>, </a:t>
            </a:r>
            <a:r>
              <a:rPr lang="en-US" sz="1400" dirty="0" err="1"/>
              <a:t>ei</a:t>
            </a:r>
            <a:r>
              <a:rPr lang="en-US" sz="1400" dirty="0"/>
              <a:t> </a:t>
            </a:r>
            <a:r>
              <a:rPr lang="en-US" sz="1400" dirty="0" err="1"/>
              <a:t>ddiwylliannau</a:t>
            </a:r>
            <a:r>
              <a:rPr lang="en-US" sz="1400" dirty="0"/>
              <a:t> </a:t>
            </a:r>
            <a:r>
              <a:rPr lang="en-US" sz="1400" dirty="0" err="1"/>
              <a:t>ei</a:t>
            </a:r>
            <a:r>
              <a:rPr lang="en-US" sz="1400" dirty="0"/>
              <a:t> </a:t>
            </a:r>
            <a:r>
              <a:rPr lang="en-US" sz="1400" dirty="0" err="1"/>
              <a:t>hun</a:t>
            </a:r>
            <a:r>
              <a:rPr lang="en-US" sz="1400" dirty="0"/>
              <a:t> a </a:t>
            </a:r>
            <a:r>
              <a:rPr lang="en-US" sz="1400" dirty="0" err="1"/>
              <a:t>diwylliannau</a:t>
            </a:r>
            <a:r>
              <a:rPr lang="en-US" sz="1400" dirty="0"/>
              <a:t> </a:t>
            </a:r>
            <a:r>
              <a:rPr lang="en-US" sz="1400" dirty="0" err="1"/>
              <a:t>eraill</a:t>
            </a:r>
            <a:r>
              <a:rPr lang="en-US" sz="1400" dirty="0"/>
              <a:t>, </a:t>
            </a:r>
            <a:r>
              <a:rPr lang="en-US" sz="1400" dirty="0" err="1"/>
              <a:t>a’r</a:t>
            </a:r>
            <a:r>
              <a:rPr lang="en-US" sz="1400" dirty="0"/>
              <a:t> </a:t>
            </a:r>
            <a:r>
              <a:rPr lang="en-US" sz="1400" dirty="0" err="1"/>
              <a:t>amgylchedd</a:t>
            </a:r>
            <a:r>
              <a:rPr lang="en-US" sz="1400" dirty="0"/>
              <a:t>.</a:t>
            </a:r>
          </a:p>
          <a:p>
            <a:r>
              <a:rPr lang="en-US" sz="1400" dirty="0" err="1"/>
              <a:t>Erthygl</a:t>
            </a:r>
            <a:r>
              <a:rPr lang="en-US" sz="1400" dirty="0"/>
              <a:t> 31 (</a:t>
            </a:r>
            <a:r>
              <a:rPr lang="en-US" sz="1400" dirty="0" err="1"/>
              <a:t>hamdden</a:t>
            </a:r>
            <a:r>
              <a:rPr lang="en-US" sz="1400" dirty="0"/>
              <a:t>, </a:t>
            </a:r>
            <a:r>
              <a:rPr lang="en-US" sz="1400" dirty="0" err="1"/>
              <a:t>chwarae</a:t>
            </a:r>
            <a:r>
              <a:rPr lang="en-US" sz="1400" dirty="0"/>
              <a:t> a </a:t>
            </a:r>
            <a:r>
              <a:rPr lang="en-US" sz="1400" dirty="0" err="1"/>
              <a:t>diwylliant</a:t>
            </a:r>
            <a:r>
              <a:rPr lang="en-US" sz="1400" dirty="0"/>
              <a:t>) Mae </a:t>
            </a:r>
            <a:r>
              <a:rPr lang="en-US" sz="1400" dirty="0" err="1"/>
              <a:t>gan</a:t>
            </a:r>
            <a:r>
              <a:rPr lang="en-US" sz="1400" dirty="0"/>
              <a:t> bob </a:t>
            </a:r>
            <a:r>
              <a:rPr lang="en-US" sz="1400" dirty="0" err="1"/>
              <a:t>plentyn</a:t>
            </a:r>
            <a:r>
              <a:rPr lang="en-US" sz="1400" dirty="0"/>
              <a:t> yr </a:t>
            </a:r>
            <a:r>
              <a:rPr lang="en-US" sz="1400" dirty="0" err="1"/>
              <a:t>hawl</a:t>
            </a:r>
            <a:r>
              <a:rPr lang="en-US" sz="1400" dirty="0"/>
              <a:t> </a:t>
            </a:r>
            <a:r>
              <a:rPr lang="en-US" sz="1400" dirty="0" err="1"/>
              <a:t>i</a:t>
            </a:r>
            <a:r>
              <a:rPr lang="en-US" sz="1400" dirty="0"/>
              <a:t> </a:t>
            </a:r>
            <a:r>
              <a:rPr lang="en-US" sz="1400" dirty="0" err="1"/>
              <a:t>ymlacio</a:t>
            </a:r>
            <a:r>
              <a:rPr lang="en-US" sz="1400" dirty="0"/>
              <a:t>, </a:t>
            </a:r>
            <a:r>
              <a:rPr lang="en-US" sz="1400" dirty="0" err="1"/>
              <a:t>chwarae</a:t>
            </a:r>
            <a:r>
              <a:rPr lang="en-US" sz="1400" dirty="0"/>
              <a:t> a </a:t>
            </a:r>
            <a:r>
              <a:rPr lang="en-US" sz="1400" dirty="0" err="1"/>
              <a:t>chymryd</a:t>
            </a:r>
            <a:r>
              <a:rPr lang="en-US" sz="1400" dirty="0"/>
              <a:t> </a:t>
            </a:r>
            <a:r>
              <a:rPr lang="en-US" sz="1400" dirty="0" err="1"/>
              <a:t>rhan</a:t>
            </a:r>
            <a:r>
              <a:rPr lang="en-US" sz="1400" dirty="0"/>
              <a:t> </a:t>
            </a:r>
            <a:r>
              <a:rPr lang="en-US" sz="1400" dirty="0" err="1"/>
              <a:t>mewn</a:t>
            </a:r>
            <a:r>
              <a:rPr lang="en-US" sz="1400" dirty="0"/>
              <a:t> </a:t>
            </a:r>
            <a:r>
              <a:rPr lang="en-US" sz="1400" dirty="0" err="1"/>
              <a:t>ystod</a:t>
            </a:r>
            <a:r>
              <a:rPr lang="en-US" sz="1400" dirty="0"/>
              <a:t> </a:t>
            </a:r>
            <a:r>
              <a:rPr lang="en-US" sz="1400" dirty="0" err="1"/>
              <a:t>eang</a:t>
            </a:r>
            <a:r>
              <a:rPr lang="en-US" sz="1400" dirty="0"/>
              <a:t> o </a:t>
            </a:r>
            <a:r>
              <a:rPr lang="en-US" sz="1400" dirty="0" err="1"/>
              <a:t>weithgareddau</a:t>
            </a:r>
            <a:r>
              <a:rPr lang="en-US" sz="1400" dirty="0"/>
              <a:t> </a:t>
            </a:r>
            <a:r>
              <a:rPr lang="en-US" sz="1400" dirty="0" err="1"/>
              <a:t>diwylliannol</a:t>
            </a:r>
            <a:r>
              <a:rPr lang="en-US" sz="1400" dirty="0"/>
              <a:t> ac </a:t>
            </a:r>
            <a:r>
              <a:rPr lang="en-US" sz="1400" dirty="0" err="1"/>
              <a:t>artistig</a:t>
            </a:r>
            <a:r>
              <a:rPr lang="en-US" sz="1400" dirty="0"/>
              <a:t>.</a:t>
            </a:r>
          </a:p>
        </p:txBody>
      </p:sp>
      <p:sp>
        <p:nvSpPr>
          <p:cNvPr id="5" name="Content Placeholder 4">
            <a:extLst>
              <a:ext uri="{FF2B5EF4-FFF2-40B4-BE49-F238E27FC236}">
                <a16:creationId xmlns:a16="http://schemas.microsoft.com/office/drawing/2014/main" id="{0F1F1AE4-CCBB-9F30-F2F3-A3D6AB89725C}"/>
              </a:ext>
            </a:extLst>
          </p:cNvPr>
          <p:cNvSpPr>
            <a:spLocks noGrp="1"/>
          </p:cNvSpPr>
          <p:nvPr>
            <p:ph sz="half" idx="2"/>
          </p:nvPr>
        </p:nvSpPr>
        <p:spPr/>
        <p:txBody>
          <a:bodyPr>
            <a:normAutofit/>
          </a:bodyPr>
          <a:lstStyle/>
          <a:p>
            <a:r>
              <a:rPr lang="en-US" sz="2000" dirty="0">
                <a:hlinkClick r:id="rId2"/>
              </a:rPr>
              <a:t>UNCRC_summary-1_1.pdf</a:t>
            </a:r>
            <a:endParaRPr lang="en-US" sz="2000" dirty="0"/>
          </a:p>
          <a:p>
            <a:r>
              <a:rPr lang="en-US" sz="1400" dirty="0">
                <a:solidFill>
                  <a:srgbClr val="0070C0"/>
                </a:solidFill>
              </a:rPr>
              <a:t>Article 3 (best interests of the child) The best interests of the child must be a top priority in all decisions and actions that affect children. </a:t>
            </a:r>
          </a:p>
          <a:p>
            <a:r>
              <a:rPr lang="en-US" sz="1400" dirty="0">
                <a:solidFill>
                  <a:srgbClr val="0070C0"/>
                </a:solidFill>
              </a:rPr>
              <a:t>Article 29 (goals of education) Education must develop every child’s personality, talents and abilities to the full. It must encourage the child’s respect for human rights, as well as respect for their parents, their own and other cultures, and the environment.</a:t>
            </a:r>
          </a:p>
          <a:p>
            <a:r>
              <a:rPr lang="en-US" sz="1400" dirty="0">
                <a:solidFill>
                  <a:srgbClr val="0070C0"/>
                </a:solidFill>
              </a:rPr>
              <a:t>Article 31 (leisure, play and culture) Every child has the right to relax, play and take part in a wide range of cultural and artistic activities.</a:t>
            </a:r>
          </a:p>
        </p:txBody>
      </p:sp>
    </p:spTree>
    <p:extLst>
      <p:ext uri="{BB962C8B-B14F-4D97-AF65-F5344CB8AC3E}">
        <p14:creationId xmlns:p14="http://schemas.microsoft.com/office/powerpoint/2010/main" val="1827800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D48491-5831-FC4B-D575-5BA8550D38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19F66E-76E3-ADED-9551-8F59D399A09B}"/>
              </a:ext>
            </a:extLst>
          </p:cNvPr>
          <p:cNvSpPr>
            <a:spLocks noGrp="1"/>
          </p:cNvSpPr>
          <p:nvPr>
            <p:ph type="title"/>
          </p:nvPr>
        </p:nvSpPr>
        <p:spPr/>
        <p:txBody>
          <a:bodyPr>
            <a:normAutofit fontScale="90000"/>
          </a:bodyPr>
          <a:lstStyle/>
          <a:p>
            <a:r>
              <a:rPr lang="en-GB" sz="4000" dirty="0" err="1"/>
              <a:t>Confensiwn</a:t>
            </a:r>
            <a:r>
              <a:rPr lang="en-GB" sz="4000" dirty="0"/>
              <a:t> y </a:t>
            </a:r>
            <a:r>
              <a:rPr lang="en-GB" sz="4000" dirty="0" err="1"/>
              <a:t>Cenhedloedd</a:t>
            </a:r>
            <a:r>
              <a:rPr lang="en-GB" sz="4000" dirty="0"/>
              <a:t> </a:t>
            </a:r>
            <a:r>
              <a:rPr lang="en-GB" sz="4000" dirty="0" err="1"/>
              <a:t>Unedig</a:t>
            </a:r>
            <a:r>
              <a:rPr lang="en-GB" sz="4000" dirty="0"/>
              <a:t> </a:t>
            </a:r>
            <a:r>
              <a:rPr lang="en-GB" sz="4000" dirty="0" err="1"/>
              <a:t>ar</a:t>
            </a:r>
            <a:r>
              <a:rPr lang="en-GB" sz="4000" dirty="0"/>
              <a:t> </a:t>
            </a:r>
            <a:r>
              <a:rPr lang="en-GB" sz="4000" dirty="0" err="1"/>
              <a:t>Hawliau'r</a:t>
            </a:r>
            <a:r>
              <a:rPr lang="en-GB" sz="4000" dirty="0"/>
              <a:t> </a:t>
            </a:r>
            <a:r>
              <a:rPr lang="en-GB" sz="4000" dirty="0" err="1"/>
              <a:t>Plentyn</a:t>
            </a:r>
            <a:br>
              <a:rPr lang="en-GB" sz="4000" dirty="0">
                <a:solidFill>
                  <a:srgbClr val="0070C0"/>
                </a:solidFill>
              </a:rPr>
            </a:br>
            <a:r>
              <a:rPr lang="en-GB" sz="4000" dirty="0">
                <a:solidFill>
                  <a:srgbClr val="0070C0"/>
                </a:solidFill>
              </a:rPr>
              <a:t>UN Convention on the Rights of the Child</a:t>
            </a:r>
            <a:endParaRPr lang="en-US" sz="4000" dirty="0">
              <a:solidFill>
                <a:srgbClr val="0070C0"/>
              </a:solidFill>
            </a:endParaRPr>
          </a:p>
        </p:txBody>
      </p:sp>
      <p:sp>
        <p:nvSpPr>
          <p:cNvPr id="4" name="Content Placeholder 3">
            <a:extLst>
              <a:ext uri="{FF2B5EF4-FFF2-40B4-BE49-F238E27FC236}">
                <a16:creationId xmlns:a16="http://schemas.microsoft.com/office/drawing/2014/main" id="{AB8BF417-F7FC-AE83-0097-2508A18698E0}"/>
              </a:ext>
            </a:extLst>
          </p:cNvPr>
          <p:cNvSpPr>
            <a:spLocks noGrp="1"/>
          </p:cNvSpPr>
          <p:nvPr>
            <p:ph sz="half" idx="1"/>
          </p:nvPr>
        </p:nvSpPr>
        <p:spPr>
          <a:xfrm>
            <a:off x="838200" y="2054225"/>
            <a:ext cx="5181600" cy="4351338"/>
          </a:xfrm>
        </p:spPr>
        <p:txBody>
          <a:bodyPr/>
          <a:lstStyle/>
          <a:p>
            <a:r>
              <a:rPr lang="en-US" dirty="0"/>
              <a:t>Pa </a:t>
            </a:r>
            <a:r>
              <a:rPr lang="en-US" dirty="0" err="1"/>
              <a:t>berthnasedd</a:t>
            </a:r>
            <a:r>
              <a:rPr lang="en-US" dirty="0"/>
              <a:t> </a:t>
            </a:r>
            <a:r>
              <a:rPr lang="en-US" dirty="0" err="1"/>
              <a:t>yw</a:t>
            </a:r>
            <a:r>
              <a:rPr lang="en-US" dirty="0"/>
              <a:t> </a:t>
            </a:r>
            <a:r>
              <a:rPr lang="en-US" dirty="0" err="1"/>
              <a:t>hyn</a:t>
            </a:r>
            <a:r>
              <a:rPr lang="en-US" dirty="0"/>
              <a:t> </a:t>
            </a:r>
            <a:r>
              <a:rPr lang="en-US" dirty="0" err="1"/>
              <a:t>i'r</a:t>
            </a:r>
            <a:r>
              <a:rPr lang="en-US" dirty="0"/>
              <a:t> 1000 </a:t>
            </a:r>
            <a:r>
              <a:rPr lang="en-US" dirty="0" err="1"/>
              <a:t>diwrnod</a:t>
            </a:r>
            <a:r>
              <a:rPr lang="en-US" dirty="0"/>
              <a:t> </a:t>
            </a:r>
            <a:r>
              <a:rPr lang="en-US" dirty="0" err="1"/>
              <a:t>cyntaf</a:t>
            </a:r>
            <a:r>
              <a:rPr lang="en-US" dirty="0"/>
              <a:t>?</a:t>
            </a:r>
          </a:p>
          <a:p>
            <a:r>
              <a:rPr lang="en-US" dirty="0" err="1"/>
              <a:t>Yw</a:t>
            </a:r>
            <a:r>
              <a:rPr lang="en-US" dirty="0"/>
              <a:t> </a:t>
            </a:r>
            <a:r>
              <a:rPr lang="en-US" dirty="0" err="1"/>
              <a:t>hyn</a:t>
            </a:r>
            <a:r>
              <a:rPr lang="en-US" dirty="0"/>
              <a:t> </a:t>
            </a:r>
            <a:r>
              <a:rPr lang="en-US" dirty="0" err="1"/>
              <a:t>yn</a:t>
            </a:r>
            <a:r>
              <a:rPr lang="en-US" dirty="0"/>
              <a:t> </a:t>
            </a:r>
            <a:r>
              <a:rPr lang="en-US" dirty="0" err="1"/>
              <a:t>gallu</a:t>
            </a:r>
            <a:r>
              <a:rPr lang="en-US" dirty="0"/>
              <a:t> </a:t>
            </a:r>
            <a:r>
              <a:rPr lang="en-US" dirty="0" err="1"/>
              <a:t>cael</a:t>
            </a:r>
            <a:r>
              <a:rPr lang="en-US" dirty="0"/>
              <a:t> </a:t>
            </a:r>
            <a:r>
              <a:rPr lang="en-US" dirty="0" err="1"/>
              <a:t>ei</a:t>
            </a:r>
            <a:r>
              <a:rPr lang="en-US" dirty="0"/>
              <a:t> </a:t>
            </a:r>
            <a:r>
              <a:rPr lang="en-US" dirty="0" err="1"/>
              <a:t>cysylltu</a:t>
            </a:r>
            <a:r>
              <a:rPr lang="en-US" dirty="0"/>
              <a:t> </a:t>
            </a:r>
            <a:r>
              <a:rPr lang="en-US" dirty="0" err="1"/>
              <a:t>a’ch</a:t>
            </a:r>
            <a:r>
              <a:rPr lang="en-US" dirty="0"/>
              <a:t> </a:t>
            </a:r>
            <a:r>
              <a:rPr lang="en-US" dirty="0" err="1"/>
              <a:t>aseiniad</a:t>
            </a:r>
            <a:r>
              <a:rPr lang="en-US" dirty="0"/>
              <a:t>?</a:t>
            </a:r>
          </a:p>
        </p:txBody>
      </p:sp>
      <p:sp>
        <p:nvSpPr>
          <p:cNvPr id="5" name="Content Placeholder 4">
            <a:extLst>
              <a:ext uri="{FF2B5EF4-FFF2-40B4-BE49-F238E27FC236}">
                <a16:creationId xmlns:a16="http://schemas.microsoft.com/office/drawing/2014/main" id="{EDBD9503-50B8-3D43-AF7C-64E575C17BD3}"/>
              </a:ext>
            </a:extLst>
          </p:cNvPr>
          <p:cNvSpPr>
            <a:spLocks noGrp="1"/>
          </p:cNvSpPr>
          <p:nvPr>
            <p:ph sz="half" idx="2"/>
          </p:nvPr>
        </p:nvSpPr>
        <p:spPr>
          <a:xfrm>
            <a:off x="6172200" y="2054225"/>
            <a:ext cx="5181600" cy="4351338"/>
          </a:xfrm>
        </p:spPr>
        <p:txBody>
          <a:bodyPr/>
          <a:lstStyle/>
          <a:p>
            <a:r>
              <a:rPr lang="en-GB" dirty="0">
                <a:solidFill>
                  <a:srgbClr val="0070C0"/>
                </a:solidFill>
              </a:rPr>
              <a:t>What relevance is this to the first 1000 days?</a:t>
            </a:r>
          </a:p>
          <a:p>
            <a:r>
              <a:rPr lang="en-GB" dirty="0">
                <a:solidFill>
                  <a:srgbClr val="0070C0"/>
                </a:solidFill>
              </a:rPr>
              <a:t>Can this be linked to your assignment?</a:t>
            </a:r>
          </a:p>
          <a:p>
            <a:pPr marL="0" indent="0">
              <a:buNone/>
            </a:pPr>
            <a:endParaRPr lang="en-US" dirty="0">
              <a:solidFill>
                <a:srgbClr val="0070C0"/>
              </a:solidFill>
            </a:endParaRPr>
          </a:p>
        </p:txBody>
      </p:sp>
    </p:spTree>
    <p:extLst>
      <p:ext uri="{BB962C8B-B14F-4D97-AF65-F5344CB8AC3E}">
        <p14:creationId xmlns:p14="http://schemas.microsoft.com/office/powerpoint/2010/main" val="2383117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36263-0EAE-E8CB-4CE2-3E87D440F52B}"/>
              </a:ext>
            </a:extLst>
          </p:cNvPr>
          <p:cNvSpPr>
            <a:spLocks noGrp="1"/>
          </p:cNvSpPr>
          <p:nvPr>
            <p:ph type="title"/>
          </p:nvPr>
        </p:nvSpPr>
        <p:spPr/>
        <p:txBody>
          <a:bodyPr/>
          <a:lstStyle/>
          <a:p>
            <a:r>
              <a:rPr lang="en-GB" dirty="0"/>
              <a:t>Reference list</a:t>
            </a:r>
            <a:endParaRPr lang="en-US" dirty="0"/>
          </a:p>
        </p:txBody>
      </p:sp>
      <p:sp>
        <p:nvSpPr>
          <p:cNvPr id="5" name="Content Placeholder 4">
            <a:extLst>
              <a:ext uri="{FF2B5EF4-FFF2-40B4-BE49-F238E27FC236}">
                <a16:creationId xmlns:a16="http://schemas.microsoft.com/office/drawing/2014/main" id="{5D921912-714F-B0AF-B2FC-404054A13A63}"/>
              </a:ext>
            </a:extLst>
          </p:cNvPr>
          <p:cNvSpPr>
            <a:spLocks noGrp="1"/>
          </p:cNvSpPr>
          <p:nvPr>
            <p:ph idx="1"/>
          </p:nvPr>
        </p:nvSpPr>
        <p:spPr/>
        <p:txBody>
          <a:bodyPr>
            <a:normAutofit/>
          </a:bodyPr>
          <a:lstStyle/>
          <a:p>
            <a:r>
              <a:rPr lang="en-GB" sz="1200" dirty="0"/>
              <a:t>Virtual lab school. (2023). ‘Learning Environments: An Introduction’. </a:t>
            </a:r>
            <a:r>
              <a:rPr lang="en-US" sz="1200" dirty="0">
                <a:hlinkClick r:id="rId2"/>
              </a:rPr>
              <a:t>Learning Environments: An Introduction | Virtual Lab School</a:t>
            </a:r>
            <a:r>
              <a:rPr lang="en-US" sz="1200" dirty="0"/>
              <a:t> [Accessed: 11/11/24].</a:t>
            </a:r>
          </a:p>
          <a:p>
            <a:r>
              <a:rPr lang="en-US" sz="1200" dirty="0"/>
              <a:t>Reggio Children. (2022). ‘Reggio Emelia Approach’. </a:t>
            </a:r>
            <a:r>
              <a:rPr lang="it-IT" sz="1200" dirty="0">
                <a:hlinkClick r:id="rId3"/>
              </a:rPr>
              <a:t>Reggio Children - Reggio Emilia Approach</a:t>
            </a:r>
            <a:r>
              <a:rPr lang="it-IT" sz="1200" dirty="0"/>
              <a:t> [Accessed: 1/11/24].</a:t>
            </a:r>
          </a:p>
          <a:p>
            <a:r>
              <a:rPr lang="en-US" sz="1200" b="0" i="0" dirty="0">
                <a:solidFill>
                  <a:srgbClr val="3A3A3A"/>
                </a:solidFill>
                <a:effectLst/>
              </a:rPr>
              <a:t>Knowles, G. (Ed.). (2018). </a:t>
            </a:r>
            <a:r>
              <a:rPr lang="en-US" sz="1200" b="0" i="1" dirty="0">
                <a:solidFill>
                  <a:srgbClr val="3A3A3A"/>
                </a:solidFill>
                <a:effectLst/>
              </a:rPr>
              <a:t>Supporting inclusive practice and ensuring opportunity is equal for all</a:t>
            </a:r>
            <a:r>
              <a:rPr lang="en-US" sz="1200" b="0" i="0" dirty="0">
                <a:solidFill>
                  <a:srgbClr val="3A3A3A"/>
                </a:solidFill>
                <a:effectLst/>
              </a:rPr>
              <a:t> (Third edition.). Routledge.</a:t>
            </a:r>
          </a:p>
          <a:p>
            <a:r>
              <a:rPr lang="en-US" sz="1200" b="0" i="0" dirty="0">
                <a:solidFill>
                  <a:srgbClr val="3A3A3A"/>
                </a:solidFill>
                <a:effectLst/>
                <a:latin typeface="+mj-lt"/>
              </a:rPr>
              <a:t>Whitters, H. G. (2020). </a:t>
            </a:r>
            <a:r>
              <a:rPr lang="en-US" sz="1200" b="0" i="1" dirty="0">
                <a:solidFill>
                  <a:srgbClr val="3A3A3A"/>
                </a:solidFill>
                <a:effectLst/>
                <a:latin typeface="+mj-lt"/>
              </a:rPr>
              <a:t>Attainment and executive functioning in the early years : research for inclusive practice and lifelong learning</a:t>
            </a:r>
            <a:r>
              <a:rPr lang="en-US" sz="1200" b="0" i="0" dirty="0">
                <a:solidFill>
                  <a:srgbClr val="3A3A3A"/>
                </a:solidFill>
                <a:effectLst/>
                <a:latin typeface="+mj-lt"/>
              </a:rPr>
              <a:t>. Routledge.</a:t>
            </a:r>
          </a:p>
          <a:p>
            <a:r>
              <a:rPr lang="en-US" sz="1200" dirty="0">
                <a:solidFill>
                  <a:srgbClr val="3A3A3A"/>
                </a:solidFill>
                <a:latin typeface="+mj-lt"/>
              </a:rPr>
              <a:t>Welsh Government. (2024). ‘</a:t>
            </a:r>
            <a:r>
              <a:rPr lang="en-US" sz="1200" i="0" dirty="0">
                <a:solidFill>
                  <a:srgbClr val="1F1F1F"/>
                </a:solidFill>
                <a:effectLst/>
                <a:latin typeface="+mj-lt"/>
              </a:rPr>
              <a:t>Curriculum for funded non-maintained nursery settings’. </a:t>
            </a:r>
            <a:r>
              <a:rPr lang="en-US" sz="1200" dirty="0">
                <a:latin typeface="+mj-lt"/>
                <a:hlinkClick r:id="rId4"/>
              </a:rPr>
              <a:t>Curriculum for funded non-maintained nursery settings – Hwb</a:t>
            </a:r>
            <a:r>
              <a:rPr lang="en-US" sz="1200" dirty="0">
                <a:latin typeface="+mj-lt"/>
              </a:rPr>
              <a:t> [Accessed: 11/11/24].</a:t>
            </a:r>
            <a:endParaRPr lang="en-US" sz="1200" i="0" dirty="0">
              <a:solidFill>
                <a:srgbClr val="1F1F1F"/>
              </a:solidFill>
              <a:effectLst/>
              <a:latin typeface="+mj-lt"/>
            </a:endParaRPr>
          </a:p>
          <a:p>
            <a:endParaRPr lang="en-US" sz="1200" dirty="0">
              <a:latin typeface="+mj-lt"/>
            </a:endParaRPr>
          </a:p>
        </p:txBody>
      </p:sp>
    </p:spTree>
    <p:extLst>
      <p:ext uri="{BB962C8B-B14F-4D97-AF65-F5344CB8AC3E}">
        <p14:creationId xmlns:p14="http://schemas.microsoft.com/office/powerpoint/2010/main" val="219732117"/>
      </p:ext>
    </p:extLst>
  </p:cSld>
  <p:clrMapOvr>
    <a:masterClrMapping/>
  </p:clrMapOvr>
</p:sld>
</file>

<file path=ppt/theme/theme1.xml><?xml version="1.0" encoding="utf-8"?>
<a:theme xmlns:a="http://schemas.openxmlformats.org/drawingml/2006/main" name="UWTSD PP Template (Cream background) (1)">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D9D63AA-C7E4-4B02-ADA1-D211E1BFD0C4}">
  <ds:schemaRefs>
    <ds:schemaRef ds:uri="http://purl.org/dc/elements/1.1/"/>
    <ds:schemaRef ds:uri="http://purl.org/dc/terms/"/>
    <ds:schemaRef ds:uri="http://schemas.microsoft.com/office/2006/documentManagement/types"/>
    <ds:schemaRef ds:uri="http://schemas.openxmlformats.org/package/2006/metadata/core-properties"/>
    <ds:schemaRef ds:uri="http://www.w3.org/XML/1998/namespace"/>
    <ds:schemaRef ds:uri="16bfc89a-06a0-41d6-ae50-6ff65b36cb8b"/>
    <ds:schemaRef ds:uri="http://schemas.microsoft.com/office/infopath/2007/PartnerControls"/>
    <ds:schemaRef ds:uri="e4a72011-89be-41d7-bd49-565121a9e247"/>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B2132601-4C2D-409A-9FF8-C65C2AB86DBA}">
  <ds:schemaRefs>
    <ds:schemaRef ds:uri="http://schemas.microsoft.com/sharepoint/v3/contenttype/forms"/>
  </ds:schemaRefs>
</ds:datastoreItem>
</file>

<file path=customXml/itemProps3.xml><?xml version="1.0" encoding="utf-8"?>
<ds:datastoreItem xmlns:ds="http://schemas.openxmlformats.org/officeDocument/2006/customXml" ds:itemID="{D23C1121-BBA2-4CD8-ACBB-AA44AA0B06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 Template (Cream background) (1)</Template>
  <TotalTime>6937</TotalTime>
  <Words>1635</Words>
  <Application>Microsoft Office PowerPoint</Application>
  <PresentationFormat>Widescreen</PresentationFormat>
  <Paragraphs>118</Paragraphs>
  <Slides>16</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Calibri</vt:lpstr>
      <vt:lpstr>Open Sans</vt:lpstr>
      <vt:lpstr>Wingdings</vt:lpstr>
      <vt:lpstr>UWTSD PP Template (Cream background) (1)</vt:lpstr>
      <vt:lpstr>ECEY4005C:Y 1000 Diwrnod Cyntaf  ECEY4005: The First 1000 Days</vt:lpstr>
      <vt:lpstr>Reggio Emelia</vt:lpstr>
      <vt:lpstr>Beth sy’n wneud mgylchedd yn ‘galluog’? What makes an environment ‘enabling’?</vt:lpstr>
      <vt:lpstr>Syniadau rhestr gwirio Checklist ideas</vt:lpstr>
      <vt:lpstr>Syniadau rhestr gwirio Checklist ideas</vt:lpstr>
      <vt:lpstr>A yw’r amgylchedd yma yn galluogi? Is this an enabling environment?</vt:lpstr>
      <vt:lpstr>Negeseuon mae’r amgylchedd yn dangos Messages the environment sends</vt:lpstr>
      <vt:lpstr>Negeseuon mae’r amgylchedd yn dangos Messages the environment sends</vt:lpstr>
      <vt:lpstr>Pwysigrwydd darparu amgylchedd sy’n galluogi The importance of providing an enabling environment </vt:lpstr>
      <vt:lpstr>Pwysigrwydd darparu amgylchedd sy’n galluogi The importance of providing an enabling environment </vt:lpstr>
      <vt:lpstr>Llywodraeth Cymru Welsh Government</vt:lpstr>
      <vt:lpstr>Ymarfer cynhwysol</vt:lpstr>
      <vt:lpstr>Inclusive practice</vt:lpstr>
      <vt:lpstr>Confensiwn y Cenhedloedd Unedig ar Hawliau'r Plentyn UN Convention on the Rights of the Child</vt:lpstr>
      <vt:lpstr>Confensiwn y Cenhedloedd Unedig ar Hawliau'r Plentyn UN Convention on the Rights of the Child</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Jones</dc:creator>
  <cp:lastModifiedBy>Natasha Morgans</cp:lastModifiedBy>
  <cp:revision>3</cp:revision>
  <dcterms:created xsi:type="dcterms:W3CDTF">2024-10-24T18:54:08Z</dcterms:created>
  <dcterms:modified xsi:type="dcterms:W3CDTF">2025-10-24T13:15:45Z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