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5"/>
  </p:notesMasterIdLst>
  <p:sldIdLst>
    <p:sldId id="257" r:id="rId2"/>
    <p:sldId id="258" r:id="rId3"/>
    <p:sldId id="259" r:id="rId4"/>
    <p:sldId id="264" r:id="rId5"/>
    <p:sldId id="260" r:id="rId6"/>
    <p:sldId id="261" r:id="rId7"/>
    <p:sldId id="262" r:id="rId8"/>
    <p:sldId id="263" r:id="rId9"/>
    <p:sldId id="265" r:id="rId10"/>
    <p:sldId id="266" r:id="rId11"/>
    <p:sldId id="267" r:id="rId12"/>
    <p:sldId id="268" r:id="rId13"/>
    <p:sldId id="269"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FE4FF"/>
    <a:srgbClr val="CCECFF"/>
    <a:srgbClr val="66FFFF"/>
    <a:srgbClr val="66FF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F9CF306-789E-3765-FDBF-90A45D392FD1}" v="187" dt="2024-06-27T11:35:16.99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9081" autoAdjust="0"/>
    <p:restoredTop sz="90502" autoAdjust="0"/>
  </p:normalViewPr>
  <p:slideViewPr>
    <p:cSldViewPr snapToGrid="0">
      <p:cViewPr varScale="1">
        <p:scale>
          <a:sx n="66" d="100"/>
          <a:sy n="66" d="100"/>
        </p:scale>
        <p:origin x="1140" y="78"/>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5">
  <dgm:title val=""/>
  <dgm:desc val=""/>
  <dgm:catLst>
    <dgm:cat type="accent2" pri="11500"/>
  </dgm:catLst>
  <dgm:styleLbl name="node0">
    <dgm:fillClrLst meth="cycle">
      <a:schemeClr val="accent2">
        <a:alpha val="80000"/>
      </a:schemeClr>
    </dgm:fillClrLst>
    <dgm:linClrLst meth="repeat">
      <a:schemeClr val="lt1"/>
    </dgm:linClrLst>
    <dgm:effectClrLst/>
    <dgm:txLinClrLst/>
    <dgm:txFillClrLst/>
    <dgm:txEffectClrLst/>
  </dgm:styleLbl>
  <dgm:styleLbl name="node1">
    <dgm:fillClrLst>
      <a:schemeClr val="accent2">
        <a:alpha val="90000"/>
      </a:schemeClr>
      <a:schemeClr val="accent2">
        <a:alpha val="50000"/>
      </a:schemeClr>
    </dgm:fillClrLst>
    <dgm:linClrLst meth="repeat">
      <a:schemeClr val="lt1"/>
    </dgm:linClrLst>
    <dgm:effectClrLst/>
    <dgm:txLinClrLst/>
    <dgm:txFillClrLst/>
    <dgm:txEffectClrLst/>
  </dgm:styleLbl>
  <dgm:styleLbl name="alignNode1">
    <dgm:fillClrLst>
      <a:schemeClr val="accent2">
        <a:alpha val="90000"/>
      </a:schemeClr>
      <a:schemeClr val="accent2">
        <a:alpha val="50000"/>
      </a:schemeClr>
    </dgm:fillClrLst>
    <dgm:linClrLst>
      <a:schemeClr val="accent2">
        <a:alpha val="90000"/>
      </a:schemeClr>
      <a:schemeClr val="accent2">
        <a:alpha val="50000"/>
      </a:schemeClr>
    </dgm:linClrLst>
    <dgm:effectClrLst/>
    <dgm:txLinClrLst/>
    <dgm:txFillClrLst/>
    <dgm:txEffectClrLst/>
  </dgm:styleLbl>
  <dgm:styleLbl name="lnNode1">
    <dgm:fillClrLst>
      <a:schemeClr val="accent2">
        <a:shade val="90000"/>
      </a:schemeClr>
      <a:schemeClr val="accent2">
        <a:alpha val="50000"/>
        <a:tint val="5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alpha val="20000"/>
      </a:schemeClr>
    </dgm:fillClrLst>
    <dgm:linClrLst meth="repeat">
      <a:schemeClr val="lt1"/>
    </dgm:linClrLst>
    <dgm:effectClrLst/>
    <dgm:txLinClrLst/>
    <dgm:txFillClrLst/>
    <dgm:txEffectClrLst/>
  </dgm:styleLbl>
  <dgm:styleLbl name="node2">
    <dgm:fillClrLst>
      <a:schemeClr val="accent2">
        <a:alpha val="70000"/>
      </a:schemeClr>
    </dgm:fillClrLst>
    <dgm:linClrLst meth="repeat">
      <a:schemeClr val="lt1"/>
    </dgm:linClrLst>
    <dgm:effectClrLst/>
    <dgm:txLinClrLst/>
    <dgm:txFillClrLst/>
    <dgm:txEffectClrLst/>
  </dgm:styleLbl>
  <dgm:styleLbl name="node3">
    <dgm:fillClrLst>
      <a:schemeClr val="accent2">
        <a:alpha val="50000"/>
      </a:schemeClr>
    </dgm:fillClrLst>
    <dgm:linClrLst meth="repeat">
      <a:schemeClr val="lt1"/>
    </dgm:linClrLst>
    <dgm:effectClrLst/>
    <dgm:txLinClrLst/>
    <dgm:txFillClrLst/>
    <dgm:txEffectClrLst/>
  </dgm:styleLbl>
  <dgm:styleLbl name="node4">
    <dgm:fillClrLst>
      <a:schemeClr val="accent2">
        <a:alpha val="30000"/>
      </a:schemeClr>
    </dgm:fillClrLst>
    <dgm:linClrLst meth="repeat">
      <a:schemeClr val="lt1"/>
    </dgm:linClrLst>
    <dgm:effectClrLst/>
    <dgm:txLinClrLst/>
    <dgm:txFillClrLst/>
    <dgm:txEffectClrLst/>
  </dgm:styleLbl>
  <dgm:styleLbl name="fgImgPlace1">
    <dgm:fillClrLst>
      <a:schemeClr val="accent2">
        <a:tint val="50000"/>
        <a:alpha val="90000"/>
      </a:schemeClr>
      <a:schemeClr val="accent2">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f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b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sibTrans1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alpha val="90000"/>
      </a:schemeClr>
    </dgm:fillClrLst>
    <dgm:linClrLst meth="repeat">
      <a:schemeClr val="lt1"/>
    </dgm:linClrLst>
    <dgm:effectClrLst/>
    <dgm:txLinClrLst/>
    <dgm:txFillClrLst/>
    <dgm:txEffectClrLst/>
  </dgm:styleLbl>
  <dgm:styleLbl name="asst1">
    <dgm:fillClrLst meth="repeat">
      <a:schemeClr val="accent2">
        <a:alpha val="90000"/>
      </a:schemeClr>
    </dgm:fillClrLst>
    <dgm:linClrLst meth="repeat">
      <a:schemeClr val="lt1"/>
    </dgm:linClrLst>
    <dgm:effectClrLst/>
    <dgm:txLinClrLst/>
    <dgm:txFillClrLst/>
    <dgm:txEffectClrLst/>
  </dgm:styleLbl>
  <dgm:styleLbl name="asst2">
    <dgm:fillClrLst>
      <a:schemeClr val="accent2">
        <a:alpha val="90000"/>
      </a:schemeClr>
    </dgm:fillClrLst>
    <dgm:linClrLst meth="repeat">
      <a:schemeClr val="lt1"/>
    </dgm:linClrLst>
    <dgm:effectClrLst/>
    <dgm:txLinClrLst/>
    <dgm:txFillClrLst/>
    <dgm:txEffectClrLst/>
  </dgm:styleLbl>
  <dgm:styleLbl name="asst3">
    <dgm:fillClrLst>
      <a:schemeClr val="accent2">
        <a:alpha val="70000"/>
      </a:schemeClr>
    </dgm:fillClrLst>
    <dgm:linClrLst meth="repeat">
      <a:schemeClr val="lt1"/>
    </dgm:linClrLst>
    <dgm:effectClrLst/>
    <dgm:txLinClrLst/>
    <dgm:txFillClrLst/>
    <dgm:txEffectClrLst/>
  </dgm:styleLbl>
  <dgm:styleLbl name="asst4">
    <dgm:fillClrLst>
      <a:schemeClr val="accent2">
        <a:alpha val="50000"/>
      </a:schemeClr>
    </dgm:fillClrLst>
    <dgm:linClrLst meth="repeat">
      <a:schemeClr val="lt1"/>
    </dgm:linClrLst>
    <dgm:effectClrLst/>
    <dgm:txLinClrLst/>
    <dgm:txFillClrLst/>
    <dgm:txEffectClrLst/>
  </dgm:styleLbl>
  <dgm:styleLbl name="parChTrans2D1">
    <dgm:fillClrLst meth="repeat">
      <a:schemeClr val="accent2">
        <a:shade val="8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a:schemeClr val="accent2">
        <a:alpha val="90000"/>
        <a:tint val="40000"/>
      </a:schemeClr>
      <a:schemeClr val="accent2">
        <a:alpha val="5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E65A068-7BB4-45FD-913A-C97485B71BD4}" type="doc">
      <dgm:prSet loTypeId="urn:microsoft.com/office/officeart/2005/8/layout/hierarchy3" loCatId="hierarchy" qsTypeId="urn:microsoft.com/office/officeart/2005/8/quickstyle/simple1" qsCatId="simple" csTypeId="urn:microsoft.com/office/officeart/2005/8/colors/colorful4" csCatId="colorful" phldr="1"/>
      <dgm:spPr/>
      <dgm:t>
        <a:bodyPr/>
        <a:lstStyle/>
        <a:p>
          <a:endParaRPr lang="en-US"/>
        </a:p>
      </dgm:t>
    </dgm:pt>
    <dgm:pt modelId="{3E9D04BB-D5E6-4F71-B845-B8F4CFF8200A}">
      <dgm:prSet phldrT="[Text]" custT="1"/>
      <dgm:spPr/>
      <dgm:t>
        <a:bodyPr/>
        <a:lstStyle/>
        <a:p>
          <a:r>
            <a:rPr lang="en-IN" sz="1600" dirty="0">
              <a:latin typeface="Times New Roman" panose="02020603050405020304" pitchFamily="18" charset="0"/>
              <a:cs typeface="Times New Roman" panose="02020603050405020304" pitchFamily="18" charset="0"/>
            </a:rPr>
            <a:t>Develop strategies</a:t>
          </a:r>
          <a:endParaRPr lang="en-US" sz="1600" dirty="0">
            <a:latin typeface="Times New Roman" panose="02020603050405020304" pitchFamily="18" charset="0"/>
            <a:cs typeface="Times New Roman" panose="02020603050405020304" pitchFamily="18" charset="0"/>
          </a:endParaRPr>
        </a:p>
      </dgm:t>
    </dgm:pt>
    <dgm:pt modelId="{C13F2925-1234-4C45-BAF3-05E740C35A24}" type="parTrans" cxnId="{54CD96FC-81AD-4C6E-B05A-6082F09E3E22}">
      <dgm:prSet/>
      <dgm:spPr/>
      <dgm:t>
        <a:bodyPr/>
        <a:lstStyle/>
        <a:p>
          <a:endParaRPr lang="en-US"/>
        </a:p>
      </dgm:t>
    </dgm:pt>
    <dgm:pt modelId="{DC82DC02-F4DA-4464-A1E2-1556125EA5CF}" type="sibTrans" cxnId="{54CD96FC-81AD-4C6E-B05A-6082F09E3E22}">
      <dgm:prSet/>
      <dgm:spPr/>
      <dgm:t>
        <a:bodyPr/>
        <a:lstStyle/>
        <a:p>
          <a:endParaRPr lang="en-US"/>
        </a:p>
      </dgm:t>
    </dgm:pt>
    <dgm:pt modelId="{EC8F0CD9-FBBD-45B5-AAB6-85DFD17A769D}">
      <dgm:prSet custT="1"/>
      <dgm:spPr/>
      <dgm:t>
        <a:bodyPr/>
        <a:lstStyle/>
        <a:p>
          <a:r>
            <a:rPr lang="en-IN" sz="1600">
              <a:latin typeface="Times New Roman" panose="02020603050405020304" pitchFamily="18" charset="0"/>
              <a:cs typeface="Times New Roman" panose="02020603050405020304" pitchFamily="18" charset="0"/>
            </a:rPr>
            <a:t>Analyze performance</a:t>
          </a:r>
        </a:p>
      </dgm:t>
    </dgm:pt>
    <dgm:pt modelId="{F4742545-6FA3-4406-B435-7A244AD08F89}" type="parTrans" cxnId="{8261DC6E-BA49-4BFD-8F32-65C5118A96ED}">
      <dgm:prSet/>
      <dgm:spPr/>
      <dgm:t>
        <a:bodyPr/>
        <a:lstStyle/>
        <a:p>
          <a:endParaRPr lang="en-US"/>
        </a:p>
      </dgm:t>
    </dgm:pt>
    <dgm:pt modelId="{39E85E1C-FFD9-4A65-8AE8-E3E9A63CDD07}" type="sibTrans" cxnId="{8261DC6E-BA49-4BFD-8F32-65C5118A96ED}">
      <dgm:prSet/>
      <dgm:spPr/>
      <dgm:t>
        <a:bodyPr/>
        <a:lstStyle/>
        <a:p>
          <a:endParaRPr lang="en-US"/>
        </a:p>
      </dgm:t>
    </dgm:pt>
    <dgm:pt modelId="{ED628BBD-9CCC-43BC-8BC8-3F03461FDF9F}">
      <dgm:prSet custT="1"/>
      <dgm:spPr/>
      <dgm:t>
        <a:bodyPr/>
        <a:lstStyle/>
        <a:p>
          <a:r>
            <a:rPr lang="en-IN" sz="2000" dirty="0">
              <a:latin typeface="Times New Roman" panose="02020603050405020304" pitchFamily="18" charset="0"/>
              <a:cs typeface="Times New Roman" panose="02020603050405020304" pitchFamily="18" charset="0"/>
            </a:rPr>
            <a:t>Tesco </a:t>
          </a:r>
        </a:p>
      </dgm:t>
    </dgm:pt>
    <dgm:pt modelId="{1623F135-E6DC-46C1-A2B3-2DA1C30BA92C}" type="parTrans" cxnId="{7A707076-7F63-4A5E-A082-3DBBDF9766E5}">
      <dgm:prSet/>
      <dgm:spPr/>
      <dgm:t>
        <a:bodyPr/>
        <a:lstStyle/>
        <a:p>
          <a:endParaRPr lang="en-US"/>
        </a:p>
      </dgm:t>
    </dgm:pt>
    <dgm:pt modelId="{89F3A739-8712-4703-81C4-B17CE16B1EA7}" type="sibTrans" cxnId="{7A707076-7F63-4A5E-A082-3DBBDF9766E5}">
      <dgm:prSet/>
      <dgm:spPr/>
      <dgm:t>
        <a:bodyPr/>
        <a:lstStyle/>
        <a:p>
          <a:endParaRPr lang="en-US"/>
        </a:p>
      </dgm:t>
    </dgm:pt>
    <dgm:pt modelId="{31FC22C8-EE97-4BA0-9A48-51548A09516F}">
      <dgm:prSet custT="1"/>
      <dgm:spPr/>
      <dgm:t>
        <a:bodyPr/>
        <a:lstStyle/>
        <a:p>
          <a:r>
            <a:rPr lang="en-IN" sz="1600">
              <a:latin typeface="Times New Roman" panose="02020603050405020304" pitchFamily="18" charset="0"/>
              <a:cs typeface="Times New Roman" panose="02020603050405020304" pitchFamily="18" charset="0"/>
            </a:rPr>
            <a:t>Leading and mentoring </a:t>
          </a:r>
        </a:p>
      </dgm:t>
    </dgm:pt>
    <dgm:pt modelId="{4DC17832-15F2-4F16-B3E9-28110AA640B3}" type="parTrans" cxnId="{D5ECD931-6614-4554-9DE3-B88EE49DD368}">
      <dgm:prSet/>
      <dgm:spPr/>
      <dgm:t>
        <a:bodyPr/>
        <a:lstStyle/>
        <a:p>
          <a:endParaRPr lang="en-US"/>
        </a:p>
      </dgm:t>
    </dgm:pt>
    <dgm:pt modelId="{33813337-9C16-4603-959A-8580D5AA4C8F}" type="sibTrans" cxnId="{D5ECD931-6614-4554-9DE3-B88EE49DD368}">
      <dgm:prSet/>
      <dgm:spPr/>
      <dgm:t>
        <a:bodyPr/>
        <a:lstStyle/>
        <a:p>
          <a:endParaRPr lang="en-US"/>
        </a:p>
      </dgm:t>
    </dgm:pt>
    <dgm:pt modelId="{0E39FF88-A2DD-42E4-AA2F-B7ACDF2C3A6D}">
      <dgm:prSet phldrT="[Text]" custT="1"/>
      <dgm:spPr/>
      <dgm:t>
        <a:bodyPr/>
        <a:lstStyle/>
        <a:p>
          <a:r>
            <a:rPr lang="en-US" sz="2000" dirty="0">
              <a:latin typeface="Times New Roman" panose="02020603050405020304" pitchFamily="18" charset="0"/>
              <a:cs typeface="Times New Roman" panose="02020603050405020304" pitchFamily="18" charset="0"/>
            </a:rPr>
            <a:t>M&amp;S </a:t>
          </a:r>
        </a:p>
      </dgm:t>
    </dgm:pt>
    <dgm:pt modelId="{FB84574A-232B-4FCA-89F8-81B8EE7BBC87}" type="parTrans" cxnId="{22CCF95C-A770-41B1-A3B6-AF65C4295807}">
      <dgm:prSet/>
      <dgm:spPr/>
      <dgm:t>
        <a:bodyPr/>
        <a:lstStyle/>
        <a:p>
          <a:endParaRPr lang="en-US"/>
        </a:p>
      </dgm:t>
    </dgm:pt>
    <dgm:pt modelId="{FA9F65AF-2510-4543-BA70-06CD99B15BCC}" type="sibTrans" cxnId="{22CCF95C-A770-41B1-A3B6-AF65C4295807}">
      <dgm:prSet/>
      <dgm:spPr/>
      <dgm:t>
        <a:bodyPr/>
        <a:lstStyle/>
        <a:p>
          <a:endParaRPr lang="en-US"/>
        </a:p>
      </dgm:t>
    </dgm:pt>
    <dgm:pt modelId="{00D75972-4E05-4E84-86E3-1D660E07342A}">
      <dgm:prSet custT="1"/>
      <dgm:spPr/>
      <dgm:t>
        <a:bodyPr/>
        <a:lstStyle/>
        <a:p>
          <a:r>
            <a:rPr lang="en-GB" sz="1600" dirty="0">
              <a:latin typeface="Times New Roman" panose="02020603050405020304" pitchFamily="18" charset="0"/>
              <a:cs typeface="Times New Roman" panose="02020603050405020304" pitchFamily="18" charset="0"/>
            </a:rPr>
            <a:t>Making data driven decision </a:t>
          </a:r>
          <a:endParaRPr lang="en-IN" sz="1600" dirty="0">
            <a:latin typeface="Times New Roman" panose="02020603050405020304" pitchFamily="18" charset="0"/>
            <a:cs typeface="Times New Roman" panose="02020603050405020304" pitchFamily="18" charset="0"/>
          </a:endParaRPr>
        </a:p>
      </dgm:t>
    </dgm:pt>
    <dgm:pt modelId="{19EDAA1F-E305-4337-8FC1-629C1B6EA835}" type="parTrans" cxnId="{BF5CD239-0C5B-4423-BFD1-95C124BBC965}">
      <dgm:prSet/>
      <dgm:spPr/>
      <dgm:t>
        <a:bodyPr/>
        <a:lstStyle/>
        <a:p>
          <a:endParaRPr lang="en-US"/>
        </a:p>
      </dgm:t>
    </dgm:pt>
    <dgm:pt modelId="{979E2E3C-DC7D-448E-80A2-A541C8ABD3F7}" type="sibTrans" cxnId="{BF5CD239-0C5B-4423-BFD1-95C124BBC965}">
      <dgm:prSet/>
      <dgm:spPr/>
      <dgm:t>
        <a:bodyPr/>
        <a:lstStyle/>
        <a:p>
          <a:endParaRPr lang="en-US"/>
        </a:p>
      </dgm:t>
    </dgm:pt>
    <dgm:pt modelId="{BD15491D-05E1-442D-BDE6-466F8A9111AD}">
      <dgm:prSet custT="1"/>
      <dgm:spPr/>
      <dgm:t>
        <a:bodyPr/>
        <a:lstStyle/>
        <a:p>
          <a:r>
            <a:rPr lang="en-GB" sz="1600">
              <a:latin typeface="Times New Roman" panose="02020603050405020304" pitchFamily="18" charset="0"/>
              <a:cs typeface="Times New Roman" panose="02020603050405020304" pitchFamily="18" charset="0"/>
            </a:rPr>
            <a:t>Executing digital strategy, </a:t>
          </a:r>
          <a:endParaRPr lang="en-IN" sz="1600">
            <a:latin typeface="Times New Roman" panose="02020603050405020304" pitchFamily="18" charset="0"/>
            <a:cs typeface="Times New Roman" panose="02020603050405020304" pitchFamily="18" charset="0"/>
          </a:endParaRPr>
        </a:p>
      </dgm:t>
    </dgm:pt>
    <dgm:pt modelId="{B1E83084-3E9B-4EBE-9282-586BAAA9718C}" type="parTrans" cxnId="{E5295DBA-099A-4CA8-902D-A616DB4604B3}">
      <dgm:prSet/>
      <dgm:spPr/>
      <dgm:t>
        <a:bodyPr/>
        <a:lstStyle/>
        <a:p>
          <a:endParaRPr lang="en-US"/>
        </a:p>
      </dgm:t>
    </dgm:pt>
    <dgm:pt modelId="{93E797CF-A864-4054-9D61-8BB32E785899}" type="sibTrans" cxnId="{E5295DBA-099A-4CA8-902D-A616DB4604B3}">
      <dgm:prSet/>
      <dgm:spPr/>
      <dgm:t>
        <a:bodyPr/>
        <a:lstStyle/>
        <a:p>
          <a:endParaRPr lang="en-US"/>
        </a:p>
      </dgm:t>
    </dgm:pt>
    <dgm:pt modelId="{24634019-A43E-4541-A7ED-5D5B105C1722}">
      <dgm:prSet custT="1"/>
      <dgm:spPr/>
      <dgm:t>
        <a:bodyPr/>
        <a:lstStyle/>
        <a:p>
          <a:r>
            <a:rPr lang="en-GB" sz="1600" dirty="0">
              <a:latin typeface="Times New Roman" panose="02020603050405020304" pitchFamily="18" charset="0"/>
              <a:cs typeface="Times New Roman" panose="02020603050405020304" pitchFamily="18" charset="0"/>
            </a:rPr>
            <a:t>Managing websites</a:t>
          </a:r>
          <a:endParaRPr lang="en-IN" sz="1600" dirty="0">
            <a:latin typeface="Times New Roman" panose="02020603050405020304" pitchFamily="18" charset="0"/>
            <a:cs typeface="Times New Roman" panose="02020603050405020304" pitchFamily="18" charset="0"/>
          </a:endParaRPr>
        </a:p>
      </dgm:t>
    </dgm:pt>
    <dgm:pt modelId="{D992B990-D095-4704-A3CB-FD058A60C234}" type="parTrans" cxnId="{144D1EB5-4D2E-46D2-B019-BFE6CD7E7666}">
      <dgm:prSet/>
      <dgm:spPr/>
      <dgm:t>
        <a:bodyPr/>
        <a:lstStyle/>
        <a:p>
          <a:endParaRPr lang="en-US"/>
        </a:p>
      </dgm:t>
    </dgm:pt>
    <dgm:pt modelId="{F3EA4799-A1C7-49FD-B8A8-4C0C74196713}" type="sibTrans" cxnId="{144D1EB5-4D2E-46D2-B019-BFE6CD7E7666}">
      <dgm:prSet/>
      <dgm:spPr/>
      <dgm:t>
        <a:bodyPr/>
        <a:lstStyle/>
        <a:p>
          <a:endParaRPr lang="en-US"/>
        </a:p>
      </dgm:t>
    </dgm:pt>
    <dgm:pt modelId="{C17B52BF-D42D-465D-9DE6-A95FB62F9DD5}" type="pres">
      <dgm:prSet presAssocID="{AE65A068-7BB4-45FD-913A-C97485B71BD4}" presName="diagram" presStyleCnt="0">
        <dgm:presLayoutVars>
          <dgm:chPref val="1"/>
          <dgm:dir/>
          <dgm:animOne val="branch"/>
          <dgm:animLvl val="lvl"/>
          <dgm:resizeHandles/>
        </dgm:presLayoutVars>
      </dgm:prSet>
      <dgm:spPr/>
      <dgm:t>
        <a:bodyPr/>
        <a:lstStyle/>
        <a:p>
          <a:endParaRPr lang="en-US"/>
        </a:p>
      </dgm:t>
    </dgm:pt>
    <dgm:pt modelId="{B20190C1-9DED-4A84-BAD8-27C60968148B}" type="pres">
      <dgm:prSet presAssocID="{0E39FF88-A2DD-42E4-AA2F-B7ACDF2C3A6D}" presName="root" presStyleCnt="0"/>
      <dgm:spPr/>
    </dgm:pt>
    <dgm:pt modelId="{2D1F0E01-DBB5-4C0A-A6F0-8BA867CA8164}" type="pres">
      <dgm:prSet presAssocID="{0E39FF88-A2DD-42E4-AA2F-B7ACDF2C3A6D}" presName="rootComposite" presStyleCnt="0"/>
      <dgm:spPr/>
    </dgm:pt>
    <dgm:pt modelId="{8D985E00-46E6-4AB7-A225-577C6EE58518}" type="pres">
      <dgm:prSet presAssocID="{0E39FF88-A2DD-42E4-AA2F-B7ACDF2C3A6D}" presName="rootText" presStyleLbl="node1" presStyleIdx="0" presStyleCnt="2" custScaleX="185343"/>
      <dgm:spPr/>
      <dgm:t>
        <a:bodyPr/>
        <a:lstStyle/>
        <a:p>
          <a:endParaRPr lang="en-US"/>
        </a:p>
      </dgm:t>
    </dgm:pt>
    <dgm:pt modelId="{43C80C53-3C8E-4DC8-A301-28DA642B89A6}" type="pres">
      <dgm:prSet presAssocID="{0E39FF88-A2DD-42E4-AA2F-B7ACDF2C3A6D}" presName="rootConnector" presStyleLbl="node1" presStyleIdx="0" presStyleCnt="2"/>
      <dgm:spPr/>
      <dgm:t>
        <a:bodyPr/>
        <a:lstStyle/>
        <a:p>
          <a:endParaRPr lang="en-US"/>
        </a:p>
      </dgm:t>
    </dgm:pt>
    <dgm:pt modelId="{3569E576-4DA9-4B05-8FBD-8A60B3600597}" type="pres">
      <dgm:prSet presAssocID="{0E39FF88-A2DD-42E4-AA2F-B7ACDF2C3A6D}" presName="childShape" presStyleCnt="0"/>
      <dgm:spPr/>
    </dgm:pt>
    <dgm:pt modelId="{067DDA1C-4FC4-4391-A79B-91192FC8F681}" type="pres">
      <dgm:prSet presAssocID="{C13F2925-1234-4C45-BAF3-05E740C35A24}" presName="Name13" presStyleLbl="parChTrans1D2" presStyleIdx="0" presStyleCnt="6"/>
      <dgm:spPr/>
      <dgm:t>
        <a:bodyPr/>
        <a:lstStyle/>
        <a:p>
          <a:endParaRPr lang="en-US"/>
        </a:p>
      </dgm:t>
    </dgm:pt>
    <dgm:pt modelId="{373044A6-69BA-4B5E-A363-6A27E2882A91}" type="pres">
      <dgm:prSet presAssocID="{3E9D04BB-D5E6-4F71-B845-B8F4CFF8200A}" presName="childText" presStyleLbl="bgAcc1" presStyleIdx="0" presStyleCnt="6" custScaleX="185343">
        <dgm:presLayoutVars>
          <dgm:bulletEnabled val="1"/>
        </dgm:presLayoutVars>
      </dgm:prSet>
      <dgm:spPr/>
      <dgm:t>
        <a:bodyPr/>
        <a:lstStyle/>
        <a:p>
          <a:endParaRPr lang="en-US"/>
        </a:p>
      </dgm:t>
    </dgm:pt>
    <dgm:pt modelId="{29DF9936-8780-421F-80DC-92324A17623D}" type="pres">
      <dgm:prSet presAssocID="{F4742545-6FA3-4406-B435-7A244AD08F89}" presName="Name13" presStyleLbl="parChTrans1D2" presStyleIdx="1" presStyleCnt="6"/>
      <dgm:spPr/>
      <dgm:t>
        <a:bodyPr/>
        <a:lstStyle/>
        <a:p>
          <a:endParaRPr lang="en-US"/>
        </a:p>
      </dgm:t>
    </dgm:pt>
    <dgm:pt modelId="{F62BBD91-B871-4D42-A3A2-240D63985F21}" type="pres">
      <dgm:prSet presAssocID="{EC8F0CD9-FBBD-45B5-AAB6-85DFD17A769D}" presName="childText" presStyleLbl="bgAcc1" presStyleIdx="1" presStyleCnt="6" custScaleX="185343">
        <dgm:presLayoutVars>
          <dgm:bulletEnabled val="1"/>
        </dgm:presLayoutVars>
      </dgm:prSet>
      <dgm:spPr/>
      <dgm:t>
        <a:bodyPr/>
        <a:lstStyle/>
        <a:p>
          <a:endParaRPr lang="en-US"/>
        </a:p>
      </dgm:t>
    </dgm:pt>
    <dgm:pt modelId="{A1D496C3-3481-4CBA-B472-34DC6F117B30}" type="pres">
      <dgm:prSet presAssocID="{4DC17832-15F2-4F16-B3E9-28110AA640B3}" presName="Name13" presStyleLbl="parChTrans1D2" presStyleIdx="2" presStyleCnt="6"/>
      <dgm:spPr/>
      <dgm:t>
        <a:bodyPr/>
        <a:lstStyle/>
        <a:p>
          <a:endParaRPr lang="en-US"/>
        </a:p>
      </dgm:t>
    </dgm:pt>
    <dgm:pt modelId="{1F3F9FE2-5B0E-4B50-AA47-BC26C3D0A12E}" type="pres">
      <dgm:prSet presAssocID="{31FC22C8-EE97-4BA0-9A48-51548A09516F}" presName="childText" presStyleLbl="bgAcc1" presStyleIdx="2" presStyleCnt="6" custScaleX="185343">
        <dgm:presLayoutVars>
          <dgm:bulletEnabled val="1"/>
        </dgm:presLayoutVars>
      </dgm:prSet>
      <dgm:spPr/>
      <dgm:t>
        <a:bodyPr/>
        <a:lstStyle/>
        <a:p>
          <a:endParaRPr lang="en-US"/>
        </a:p>
      </dgm:t>
    </dgm:pt>
    <dgm:pt modelId="{0ACB0151-4BF4-4FCE-ADE1-C482CC32D29B}" type="pres">
      <dgm:prSet presAssocID="{ED628BBD-9CCC-43BC-8BC8-3F03461FDF9F}" presName="root" presStyleCnt="0"/>
      <dgm:spPr/>
    </dgm:pt>
    <dgm:pt modelId="{4F64025E-DB64-4679-9B2D-321457FB6832}" type="pres">
      <dgm:prSet presAssocID="{ED628BBD-9CCC-43BC-8BC8-3F03461FDF9F}" presName="rootComposite" presStyleCnt="0"/>
      <dgm:spPr/>
    </dgm:pt>
    <dgm:pt modelId="{F8FFDAEA-683D-4082-885A-147E2610C6ED}" type="pres">
      <dgm:prSet presAssocID="{ED628BBD-9CCC-43BC-8BC8-3F03461FDF9F}" presName="rootText" presStyleLbl="node1" presStyleIdx="1" presStyleCnt="2" custScaleX="185343"/>
      <dgm:spPr/>
      <dgm:t>
        <a:bodyPr/>
        <a:lstStyle/>
        <a:p>
          <a:endParaRPr lang="en-US"/>
        </a:p>
      </dgm:t>
    </dgm:pt>
    <dgm:pt modelId="{5E2FEC8B-CA7A-427B-BB25-AE5A8805128B}" type="pres">
      <dgm:prSet presAssocID="{ED628BBD-9CCC-43BC-8BC8-3F03461FDF9F}" presName="rootConnector" presStyleLbl="node1" presStyleIdx="1" presStyleCnt="2"/>
      <dgm:spPr/>
      <dgm:t>
        <a:bodyPr/>
        <a:lstStyle/>
        <a:p>
          <a:endParaRPr lang="en-US"/>
        </a:p>
      </dgm:t>
    </dgm:pt>
    <dgm:pt modelId="{063886CD-7ADA-44D2-B631-BB747AEBF6C7}" type="pres">
      <dgm:prSet presAssocID="{ED628BBD-9CCC-43BC-8BC8-3F03461FDF9F}" presName="childShape" presStyleCnt="0"/>
      <dgm:spPr/>
    </dgm:pt>
    <dgm:pt modelId="{866189BF-573D-4C4B-BF9B-E0DDAC4E84F6}" type="pres">
      <dgm:prSet presAssocID="{19EDAA1F-E305-4337-8FC1-629C1B6EA835}" presName="Name13" presStyleLbl="parChTrans1D2" presStyleIdx="3" presStyleCnt="6"/>
      <dgm:spPr/>
      <dgm:t>
        <a:bodyPr/>
        <a:lstStyle/>
        <a:p>
          <a:endParaRPr lang="en-US"/>
        </a:p>
      </dgm:t>
    </dgm:pt>
    <dgm:pt modelId="{DE504E87-49CF-4DBC-ABB2-7C6550DE86C3}" type="pres">
      <dgm:prSet presAssocID="{00D75972-4E05-4E84-86E3-1D660E07342A}" presName="childText" presStyleLbl="bgAcc1" presStyleIdx="3" presStyleCnt="6" custScaleX="185343">
        <dgm:presLayoutVars>
          <dgm:bulletEnabled val="1"/>
        </dgm:presLayoutVars>
      </dgm:prSet>
      <dgm:spPr/>
      <dgm:t>
        <a:bodyPr/>
        <a:lstStyle/>
        <a:p>
          <a:endParaRPr lang="en-US"/>
        </a:p>
      </dgm:t>
    </dgm:pt>
    <dgm:pt modelId="{D26E0B79-A1CD-4881-9455-55335D0E39FF}" type="pres">
      <dgm:prSet presAssocID="{B1E83084-3E9B-4EBE-9282-586BAAA9718C}" presName="Name13" presStyleLbl="parChTrans1D2" presStyleIdx="4" presStyleCnt="6"/>
      <dgm:spPr/>
      <dgm:t>
        <a:bodyPr/>
        <a:lstStyle/>
        <a:p>
          <a:endParaRPr lang="en-US"/>
        </a:p>
      </dgm:t>
    </dgm:pt>
    <dgm:pt modelId="{10CE31FE-4258-479F-B2CA-D56B62995237}" type="pres">
      <dgm:prSet presAssocID="{BD15491D-05E1-442D-BDE6-466F8A9111AD}" presName="childText" presStyleLbl="bgAcc1" presStyleIdx="4" presStyleCnt="6" custScaleX="185343">
        <dgm:presLayoutVars>
          <dgm:bulletEnabled val="1"/>
        </dgm:presLayoutVars>
      </dgm:prSet>
      <dgm:spPr/>
      <dgm:t>
        <a:bodyPr/>
        <a:lstStyle/>
        <a:p>
          <a:endParaRPr lang="en-US"/>
        </a:p>
      </dgm:t>
    </dgm:pt>
    <dgm:pt modelId="{B4FBD5CE-A4C0-4387-B7D4-89F6CAEC8C1C}" type="pres">
      <dgm:prSet presAssocID="{D992B990-D095-4704-A3CB-FD058A60C234}" presName="Name13" presStyleLbl="parChTrans1D2" presStyleIdx="5" presStyleCnt="6"/>
      <dgm:spPr/>
      <dgm:t>
        <a:bodyPr/>
        <a:lstStyle/>
        <a:p>
          <a:endParaRPr lang="en-US"/>
        </a:p>
      </dgm:t>
    </dgm:pt>
    <dgm:pt modelId="{A0B552BA-16C9-40E9-879E-A7014F2A2B77}" type="pres">
      <dgm:prSet presAssocID="{24634019-A43E-4541-A7ED-5D5B105C1722}" presName="childText" presStyleLbl="bgAcc1" presStyleIdx="5" presStyleCnt="6" custScaleX="185343">
        <dgm:presLayoutVars>
          <dgm:bulletEnabled val="1"/>
        </dgm:presLayoutVars>
      </dgm:prSet>
      <dgm:spPr/>
      <dgm:t>
        <a:bodyPr/>
        <a:lstStyle/>
        <a:p>
          <a:endParaRPr lang="en-US"/>
        </a:p>
      </dgm:t>
    </dgm:pt>
  </dgm:ptLst>
  <dgm:cxnLst>
    <dgm:cxn modelId="{DC3898CE-BD5F-4BBD-875C-09B91B12F04A}" type="presOf" srcId="{0E39FF88-A2DD-42E4-AA2F-B7ACDF2C3A6D}" destId="{8D985E00-46E6-4AB7-A225-577C6EE58518}" srcOrd="0" destOrd="0" presId="urn:microsoft.com/office/officeart/2005/8/layout/hierarchy3"/>
    <dgm:cxn modelId="{8261DC6E-BA49-4BFD-8F32-65C5118A96ED}" srcId="{0E39FF88-A2DD-42E4-AA2F-B7ACDF2C3A6D}" destId="{EC8F0CD9-FBBD-45B5-AAB6-85DFD17A769D}" srcOrd="1" destOrd="0" parTransId="{F4742545-6FA3-4406-B435-7A244AD08F89}" sibTransId="{39E85E1C-FFD9-4A65-8AE8-E3E9A63CDD07}"/>
    <dgm:cxn modelId="{D5ECD931-6614-4554-9DE3-B88EE49DD368}" srcId="{0E39FF88-A2DD-42E4-AA2F-B7ACDF2C3A6D}" destId="{31FC22C8-EE97-4BA0-9A48-51548A09516F}" srcOrd="2" destOrd="0" parTransId="{4DC17832-15F2-4F16-B3E9-28110AA640B3}" sibTransId="{33813337-9C16-4603-959A-8580D5AA4C8F}"/>
    <dgm:cxn modelId="{1A3E0700-B03A-460B-A299-5C80AECF935D}" type="presOf" srcId="{19EDAA1F-E305-4337-8FC1-629C1B6EA835}" destId="{866189BF-573D-4C4B-BF9B-E0DDAC4E84F6}" srcOrd="0" destOrd="0" presId="urn:microsoft.com/office/officeart/2005/8/layout/hierarchy3"/>
    <dgm:cxn modelId="{99F9913A-B82D-441E-96EB-5BFBFA613FF4}" type="presOf" srcId="{F4742545-6FA3-4406-B435-7A244AD08F89}" destId="{29DF9936-8780-421F-80DC-92324A17623D}" srcOrd="0" destOrd="0" presId="urn:microsoft.com/office/officeart/2005/8/layout/hierarchy3"/>
    <dgm:cxn modelId="{F6B58357-5D97-4D5F-AE30-197D5EBAF83B}" type="presOf" srcId="{D992B990-D095-4704-A3CB-FD058A60C234}" destId="{B4FBD5CE-A4C0-4387-B7D4-89F6CAEC8C1C}" srcOrd="0" destOrd="0" presId="urn:microsoft.com/office/officeart/2005/8/layout/hierarchy3"/>
    <dgm:cxn modelId="{DD3D837B-C72D-48B6-893B-A869CD09AAC7}" type="presOf" srcId="{C13F2925-1234-4C45-BAF3-05E740C35A24}" destId="{067DDA1C-4FC4-4391-A79B-91192FC8F681}" srcOrd="0" destOrd="0" presId="urn:microsoft.com/office/officeart/2005/8/layout/hierarchy3"/>
    <dgm:cxn modelId="{5EFC7C2F-F6BB-4970-B897-1EB49868540F}" type="presOf" srcId="{31FC22C8-EE97-4BA0-9A48-51548A09516F}" destId="{1F3F9FE2-5B0E-4B50-AA47-BC26C3D0A12E}" srcOrd="0" destOrd="0" presId="urn:microsoft.com/office/officeart/2005/8/layout/hierarchy3"/>
    <dgm:cxn modelId="{05500653-31D7-438B-A23A-586631F0FE1F}" type="presOf" srcId="{AE65A068-7BB4-45FD-913A-C97485B71BD4}" destId="{C17B52BF-D42D-465D-9DE6-A95FB62F9DD5}" srcOrd="0" destOrd="0" presId="urn:microsoft.com/office/officeart/2005/8/layout/hierarchy3"/>
    <dgm:cxn modelId="{144D1EB5-4D2E-46D2-B019-BFE6CD7E7666}" srcId="{ED628BBD-9CCC-43BC-8BC8-3F03461FDF9F}" destId="{24634019-A43E-4541-A7ED-5D5B105C1722}" srcOrd="2" destOrd="0" parTransId="{D992B990-D095-4704-A3CB-FD058A60C234}" sibTransId="{F3EA4799-A1C7-49FD-B8A8-4C0C74196713}"/>
    <dgm:cxn modelId="{19AF5ADF-26AE-462A-8025-7038288ECE6C}" type="presOf" srcId="{B1E83084-3E9B-4EBE-9282-586BAAA9718C}" destId="{D26E0B79-A1CD-4881-9455-55335D0E39FF}" srcOrd="0" destOrd="0" presId="urn:microsoft.com/office/officeart/2005/8/layout/hierarchy3"/>
    <dgm:cxn modelId="{22CCF95C-A770-41B1-A3B6-AF65C4295807}" srcId="{AE65A068-7BB4-45FD-913A-C97485B71BD4}" destId="{0E39FF88-A2DD-42E4-AA2F-B7ACDF2C3A6D}" srcOrd="0" destOrd="0" parTransId="{FB84574A-232B-4FCA-89F8-81B8EE7BBC87}" sibTransId="{FA9F65AF-2510-4543-BA70-06CD99B15BCC}"/>
    <dgm:cxn modelId="{160FD807-3BE2-4131-B64F-31157B120630}" type="presOf" srcId="{00D75972-4E05-4E84-86E3-1D660E07342A}" destId="{DE504E87-49CF-4DBC-ABB2-7C6550DE86C3}" srcOrd="0" destOrd="0" presId="urn:microsoft.com/office/officeart/2005/8/layout/hierarchy3"/>
    <dgm:cxn modelId="{0EF043F3-14C0-4D2F-A48C-6E405C48F313}" type="presOf" srcId="{24634019-A43E-4541-A7ED-5D5B105C1722}" destId="{A0B552BA-16C9-40E9-879E-A7014F2A2B77}" srcOrd="0" destOrd="0" presId="urn:microsoft.com/office/officeart/2005/8/layout/hierarchy3"/>
    <dgm:cxn modelId="{F773DCC0-DA4F-4DC4-8CCE-22D108F38810}" type="presOf" srcId="{BD15491D-05E1-442D-BDE6-466F8A9111AD}" destId="{10CE31FE-4258-479F-B2CA-D56B62995237}" srcOrd="0" destOrd="0" presId="urn:microsoft.com/office/officeart/2005/8/layout/hierarchy3"/>
    <dgm:cxn modelId="{F2F3FCD5-E92B-405B-B781-B7F8C9EF68D8}" type="presOf" srcId="{0E39FF88-A2DD-42E4-AA2F-B7ACDF2C3A6D}" destId="{43C80C53-3C8E-4DC8-A301-28DA642B89A6}" srcOrd="1" destOrd="0" presId="urn:microsoft.com/office/officeart/2005/8/layout/hierarchy3"/>
    <dgm:cxn modelId="{9B5D774B-283D-491A-B8E6-CF0C7BD180DC}" type="presOf" srcId="{EC8F0CD9-FBBD-45B5-AAB6-85DFD17A769D}" destId="{F62BBD91-B871-4D42-A3A2-240D63985F21}" srcOrd="0" destOrd="0" presId="urn:microsoft.com/office/officeart/2005/8/layout/hierarchy3"/>
    <dgm:cxn modelId="{4DEC9F6B-81F7-4A9F-B95A-39E4B0718361}" type="presOf" srcId="{3E9D04BB-D5E6-4F71-B845-B8F4CFF8200A}" destId="{373044A6-69BA-4B5E-A363-6A27E2882A91}" srcOrd="0" destOrd="0" presId="urn:microsoft.com/office/officeart/2005/8/layout/hierarchy3"/>
    <dgm:cxn modelId="{54CD96FC-81AD-4C6E-B05A-6082F09E3E22}" srcId="{0E39FF88-A2DD-42E4-AA2F-B7ACDF2C3A6D}" destId="{3E9D04BB-D5E6-4F71-B845-B8F4CFF8200A}" srcOrd="0" destOrd="0" parTransId="{C13F2925-1234-4C45-BAF3-05E740C35A24}" sibTransId="{DC82DC02-F4DA-4464-A1E2-1556125EA5CF}"/>
    <dgm:cxn modelId="{B5B97FDF-6909-459C-8282-4B0532D6A0D6}" type="presOf" srcId="{ED628BBD-9CCC-43BC-8BC8-3F03461FDF9F}" destId="{5E2FEC8B-CA7A-427B-BB25-AE5A8805128B}" srcOrd="1" destOrd="0" presId="urn:microsoft.com/office/officeart/2005/8/layout/hierarchy3"/>
    <dgm:cxn modelId="{E5295DBA-099A-4CA8-902D-A616DB4604B3}" srcId="{ED628BBD-9CCC-43BC-8BC8-3F03461FDF9F}" destId="{BD15491D-05E1-442D-BDE6-466F8A9111AD}" srcOrd="1" destOrd="0" parTransId="{B1E83084-3E9B-4EBE-9282-586BAAA9718C}" sibTransId="{93E797CF-A864-4054-9D61-8BB32E785899}"/>
    <dgm:cxn modelId="{7A707076-7F63-4A5E-A082-3DBBDF9766E5}" srcId="{AE65A068-7BB4-45FD-913A-C97485B71BD4}" destId="{ED628BBD-9CCC-43BC-8BC8-3F03461FDF9F}" srcOrd="1" destOrd="0" parTransId="{1623F135-E6DC-46C1-A2B3-2DA1C30BA92C}" sibTransId="{89F3A739-8712-4703-81C4-B17CE16B1EA7}"/>
    <dgm:cxn modelId="{BF5CD239-0C5B-4423-BFD1-95C124BBC965}" srcId="{ED628BBD-9CCC-43BC-8BC8-3F03461FDF9F}" destId="{00D75972-4E05-4E84-86E3-1D660E07342A}" srcOrd="0" destOrd="0" parTransId="{19EDAA1F-E305-4337-8FC1-629C1B6EA835}" sibTransId="{979E2E3C-DC7D-448E-80A2-A541C8ABD3F7}"/>
    <dgm:cxn modelId="{E7C37D5B-7719-4D8F-A473-756A449625AA}" type="presOf" srcId="{ED628BBD-9CCC-43BC-8BC8-3F03461FDF9F}" destId="{F8FFDAEA-683D-4082-885A-147E2610C6ED}" srcOrd="0" destOrd="0" presId="urn:microsoft.com/office/officeart/2005/8/layout/hierarchy3"/>
    <dgm:cxn modelId="{DCD1292A-B7C4-40C2-9B7E-388F2FB3DFFB}" type="presOf" srcId="{4DC17832-15F2-4F16-B3E9-28110AA640B3}" destId="{A1D496C3-3481-4CBA-B472-34DC6F117B30}" srcOrd="0" destOrd="0" presId="urn:microsoft.com/office/officeart/2005/8/layout/hierarchy3"/>
    <dgm:cxn modelId="{C51CAE2B-5CB2-4567-AA22-66F2B61CC37B}" type="presParOf" srcId="{C17B52BF-D42D-465D-9DE6-A95FB62F9DD5}" destId="{B20190C1-9DED-4A84-BAD8-27C60968148B}" srcOrd="0" destOrd="0" presId="urn:microsoft.com/office/officeart/2005/8/layout/hierarchy3"/>
    <dgm:cxn modelId="{F8C2C9D1-E849-44EB-AE69-B9BC472A8D80}" type="presParOf" srcId="{B20190C1-9DED-4A84-BAD8-27C60968148B}" destId="{2D1F0E01-DBB5-4C0A-A6F0-8BA867CA8164}" srcOrd="0" destOrd="0" presId="urn:microsoft.com/office/officeart/2005/8/layout/hierarchy3"/>
    <dgm:cxn modelId="{D3CD70E8-902C-4E21-8D09-43C461AB2F46}" type="presParOf" srcId="{2D1F0E01-DBB5-4C0A-A6F0-8BA867CA8164}" destId="{8D985E00-46E6-4AB7-A225-577C6EE58518}" srcOrd="0" destOrd="0" presId="urn:microsoft.com/office/officeart/2005/8/layout/hierarchy3"/>
    <dgm:cxn modelId="{5A42C264-EC5E-403E-A465-4AD122EAF2A5}" type="presParOf" srcId="{2D1F0E01-DBB5-4C0A-A6F0-8BA867CA8164}" destId="{43C80C53-3C8E-4DC8-A301-28DA642B89A6}" srcOrd="1" destOrd="0" presId="urn:microsoft.com/office/officeart/2005/8/layout/hierarchy3"/>
    <dgm:cxn modelId="{E08EB283-F73B-4151-ACAC-C8F03CE8EB73}" type="presParOf" srcId="{B20190C1-9DED-4A84-BAD8-27C60968148B}" destId="{3569E576-4DA9-4B05-8FBD-8A60B3600597}" srcOrd="1" destOrd="0" presId="urn:microsoft.com/office/officeart/2005/8/layout/hierarchy3"/>
    <dgm:cxn modelId="{D6755BED-F5D7-41A0-8F8C-947BB5EA2ECB}" type="presParOf" srcId="{3569E576-4DA9-4B05-8FBD-8A60B3600597}" destId="{067DDA1C-4FC4-4391-A79B-91192FC8F681}" srcOrd="0" destOrd="0" presId="urn:microsoft.com/office/officeart/2005/8/layout/hierarchy3"/>
    <dgm:cxn modelId="{AE0DAE10-272F-41FD-A305-5DBD4D9C7D34}" type="presParOf" srcId="{3569E576-4DA9-4B05-8FBD-8A60B3600597}" destId="{373044A6-69BA-4B5E-A363-6A27E2882A91}" srcOrd="1" destOrd="0" presId="urn:microsoft.com/office/officeart/2005/8/layout/hierarchy3"/>
    <dgm:cxn modelId="{016930D0-837F-42E9-9731-C58EAED0AA3C}" type="presParOf" srcId="{3569E576-4DA9-4B05-8FBD-8A60B3600597}" destId="{29DF9936-8780-421F-80DC-92324A17623D}" srcOrd="2" destOrd="0" presId="urn:microsoft.com/office/officeart/2005/8/layout/hierarchy3"/>
    <dgm:cxn modelId="{F3EB2C95-3549-4ECE-A6E7-04A3A159FD87}" type="presParOf" srcId="{3569E576-4DA9-4B05-8FBD-8A60B3600597}" destId="{F62BBD91-B871-4D42-A3A2-240D63985F21}" srcOrd="3" destOrd="0" presId="urn:microsoft.com/office/officeart/2005/8/layout/hierarchy3"/>
    <dgm:cxn modelId="{F209B43D-7491-4720-AB7C-39271B64CB71}" type="presParOf" srcId="{3569E576-4DA9-4B05-8FBD-8A60B3600597}" destId="{A1D496C3-3481-4CBA-B472-34DC6F117B30}" srcOrd="4" destOrd="0" presId="urn:microsoft.com/office/officeart/2005/8/layout/hierarchy3"/>
    <dgm:cxn modelId="{313FFCA5-00C0-4CB1-9D91-FE5783EF15C7}" type="presParOf" srcId="{3569E576-4DA9-4B05-8FBD-8A60B3600597}" destId="{1F3F9FE2-5B0E-4B50-AA47-BC26C3D0A12E}" srcOrd="5" destOrd="0" presId="urn:microsoft.com/office/officeart/2005/8/layout/hierarchy3"/>
    <dgm:cxn modelId="{A2A039AB-CEBA-43DE-B91F-DB4C4611BDC3}" type="presParOf" srcId="{C17B52BF-D42D-465D-9DE6-A95FB62F9DD5}" destId="{0ACB0151-4BF4-4FCE-ADE1-C482CC32D29B}" srcOrd="1" destOrd="0" presId="urn:microsoft.com/office/officeart/2005/8/layout/hierarchy3"/>
    <dgm:cxn modelId="{D706D9F4-6F21-43DF-8C46-A7DE03EC7BBE}" type="presParOf" srcId="{0ACB0151-4BF4-4FCE-ADE1-C482CC32D29B}" destId="{4F64025E-DB64-4679-9B2D-321457FB6832}" srcOrd="0" destOrd="0" presId="urn:microsoft.com/office/officeart/2005/8/layout/hierarchy3"/>
    <dgm:cxn modelId="{F8AE57A0-6CEC-4BEA-894E-43BA9332A2E7}" type="presParOf" srcId="{4F64025E-DB64-4679-9B2D-321457FB6832}" destId="{F8FFDAEA-683D-4082-885A-147E2610C6ED}" srcOrd="0" destOrd="0" presId="urn:microsoft.com/office/officeart/2005/8/layout/hierarchy3"/>
    <dgm:cxn modelId="{007F4906-4A9F-410B-872E-387B5BBA386D}" type="presParOf" srcId="{4F64025E-DB64-4679-9B2D-321457FB6832}" destId="{5E2FEC8B-CA7A-427B-BB25-AE5A8805128B}" srcOrd="1" destOrd="0" presId="urn:microsoft.com/office/officeart/2005/8/layout/hierarchy3"/>
    <dgm:cxn modelId="{2F69B15B-CC8E-4527-AA9D-BB318758690E}" type="presParOf" srcId="{0ACB0151-4BF4-4FCE-ADE1-C482CC32D29B}" destId="{063886CD-7ADA-44D2-B631-BB747AEBF6C7}" srcOrd="1" destOrd="0" presId="urn:microsoft.com/office/officeart/2005/8/layout/hierarchy3"/>
    <dgm:cxn modelId="{E9D54523-54BC-4FC0-A249-2AD1EFAB59C5}" type="presParOf" srcId="{063886CD-7ADA-44D2-B631-BB747AEBF6C7}" destId="{866189BF-573D-4C4B-BF9B-E0DDAC4E84F6}" srcOrd="0" destOrd="0" presId="urn:microsoft.com/office/officeart/2005/8/layout/hierarchy3"/>
    <dgm:cxn modelId="{C5B7B7D2-5BB2-464F-A853-2F384C774460}" type="presParOf" srcId="{063886CD-7ADA-44D2-B631-BB747AEBF6C7}" destId="{DE504E87-49CF-4DBC-ABB2-7C6550DE86C3}" srcOrd="1" destOrd="0" presId="urn:microsoft.com/office/officeart/2005/8/layout/hierarchy3"/>
    <dgm:cxn modelId="{17CD0B7E-C823-4AB4-B7AE-2814C5B7BA3C}" type="presParOf" srcId="{063886CD-7ADA-44D2-B631-BB747AEBF6C7}" destId="{D26E0B79-A1CD-4881-9455-55335D0E39FF}" srcOrd="2" destOrd="0" presId="urn:microsoft.com/office/officeart/2005/8/layout/hierarchy3"/>
    <dgm:cxn modelId="{106B7BA3-201D-46A3-9300-2CC6366BF822}" type="presParOf" srcId="{063886CD-7ADA-44D2-B631-BB747AEBF6C7}" destId="{10CE31FE-4258-479F-B2CA-D56B62995237}" srcOrd="3" destOrd="0" presId="urn:microsoft.com/office/officeart/2005/8/layout/hierarchy3"/>
    <dgm:cxn modelId="{F29D8480-CD37-4FD6-B815-E23A583FF1DB}" type="presParOf" srcId="{063886CD-7ADA-44D2-B631-BB747AEBF6C7}" destId="{B4FBD5CE-A4C0-4387-B7D4-89F6CAEC8C1C}" srcOrd="4" destOrd="0" presId="urn:microsoft.com/office/officeart/2005/8/layout/hierarchy3"/>
    <dgm:cxn modelId="{C8D07FF0-77A7-4FFD-A23A-3A6F9104F5EC}" type="presParOf" srcId="{063886CD-7ADA-44D2-B631-BB747AEBF6C7}" destId="{A0B552BA-16C9-40E9-879E-A7014F2A2B77}" srcOrd="5" destOrd="0" presId="urn:microsoft.com/office/officeart/2005/8/layout/hierarchy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343387B-EA21-485A-8E0C-9960F40966A5}" type="doc">
      <dgm:prSet loTypeId="urn:microsoft.com/office/officeart/2005/8/layout/vList6" loCatId="process" qsTypeId="urn:microsoft.com/office/officeart/2005/8/quickstyle/simple1" qsCatId="simple" csTypeId="urn:microsoft.com/office/officeart/2005/8/colors/colorful3" csCatId="colorful" phldr="1"/>
      <dgm:spPr/>
      <dgm:t>
        <a:bodyPr/>
        <a:lstStyle/>
        <a:p>
          <a:endParaRPr lang="en-US"/>
        </a:p>
      </dgm:t>
    </dgm:pt>
    <dgm:pt modelId="{EB75F81B-1853-4BF3-BC44-7DF0E7A62969}">
      <dgm:prSet phldrT="[Text]" custT="1">
        <dgm:style>
          <a:lnRef idx="3">
            <a:schemeClr val="lt1"/>
          </a:lnRef>
          <a:fillRef idx="1">
            <a:schemeClr val="accent5"/>
          </a:fillRef>
          <a:effectRef idx="1">
            <a:schemeClr val="accent5"/>
          </a:effectRef>
          <a:fontRef idx="minor">
            <a:schemeClr val="lt1"/>
          </a:fontRef>
        </dgm:style>
      </dgm:prSet>
      <dgm:spPr>
        <a:solidFill>
          <a:srgbClr val="AFE4FF"/>
        </a:solidFill>
      </dgm:spPr>
      <dgm:t>
        <a:bodyPr/>
        <a:lstStyle/>
        <a:p>
          <a:r>
            <a:rPr lang="en-US" sz="1600" b="1" dirty="0">
              <a:solidFill>
                <a:schemeClr val="tx1"/>
              </a:solidFill>
              <a:latin typeface="Times New Roman" panose="02020603050405020304" pitchFamily="18" charset="0"/>
              <a:cs typeface="Times New Roman" panose="02020603050405020304" pitchFamily="18" charset="0"/>
            </a:rPr>
            <a:t>Job description at M&amp;S</a:t>
          </a:r>
        </a:p>
      </dgm:t>
    </dgm:pt>
    <dgm:pt modelId="{A6E328F3-FF87-4BCA-AAA6-81700028B5B9}" type="parTrans" cxnId="{7D2761A9-440F-490F-AB60-5E1A17414180}">
      <dgm:prSet/>
      <dgm:spPr/>
      <dgm:t>
        <a:bodyPr/>
        <a:lstStyle/>
        <a:p>
          <a:endParaRPr lang="en-US"/>
        </a:p>
      </dgm:t>
    </dgm:pt>
    <dgm:pt modelId="{E26AF131-18A0-4AE0-8CF0-D88DA413F6AB}" type="sibTrans" cxnId="{7D2761A9-440F-490F-AB60-5E1A17414180}">
      <dgm:prSet/>
      <dgm:spPr/>
      <dgm:t>
        <a:bodyPr/>
        <a:lstStyle/>
        <a:p>
          <a:endParaRPr lang="en-US"/>
        </a:p>
      </dgm:t>
    </dgm:pt>
    <dgm:pt modelId="{BE95A199-D73D-46B1-885E-AC03B41E5110}">
      <dgm:prSet phldrT="[Text]" custT="1">
        <dgm:style>
          <a:lnRef idx="1">
            <a:schemeClr val="accent5"/>
          </a:lnRef>
          <a:fillRef idx="2">
            <a:schemeClr val="accent5"/>
          </a:fillRef>
          <a:effectRef idx="1">
            <a:schemeClr val="accent5"/>
          </a:effectRef>
          <a:fontRef idx="minor">
            <a:schemeClr val="dk1"/>
          </a:fontRef>
        </dgm:style>
      </dgm:prSet>
      <dgm:spPr>
        <a:solidFill>
          <a:schemeClr val="accent4">
            <a:lumMod val="20000"/>
            <a:lumOff val="80000"/>
          </a:schemeClr>
        </a:solidFill>
      </dgm:spPr>
      <dgm:t>
        <a:bodyPr/>
        <a:lstStyle/>
        <a:p>
          <a:r>
            <a:rPr lang="en-IN" sz="1400">
              <a:solidFill>
                <a:schemeClr val="tx1"/>
              </a:solidFill>
              <a:latin typeface="Times New Roman" panose="02020603050405020304" pitchFamily="18" charset="0"/>
              <a:cs typeface="Times New Roman" panose="02020603050405020304" pitchFamily="18" charset="0"/>
            </a:rPr>
            <a:t>Optimize  website </a:t>
          </a:r>
          <a:endParaRPr lang="en-US" sz="1400">
            <a:solidFill>
              <a:schemeClr val="tx1"/>
            </a:solidFill>
            <a:latin typeface="Times New Roman" panose="02020603050405020304" pitchFamily="18" charset="0"/>
            <a:cs typeface="Times New Roman" panose="02020603050405020304" pitchFamily="18" charset="0"/>
          </a:endParaRPr>
        </a:p>
      </dgm:t>
    </dgm:pt>
    <dgm:pt modelId="{C6129B76-47A2-4C46-827A-2AC577BA7B06}" type="parTrans" cxnId="{329A02DA-D23A-4918-B086-9C8515C941C9}">
      <dgm:prSet/>
      <dgm:spPr/>
      <dgm:t>
        <a:bodyPr/>
        <a:lstStyle/>
        <a:p>
          <a:endParaRPr lang="en-US"/>
        </a:p>
      </dgm:t>
    </dgm:pt>
    <dgm:pt modelId="{0CB3ABDF-6DD4-464C-9CCB-60D9F47CB6F9}" type="sibTrans" cxnId="{329A02DA-D23A-4918-B086-9C8515C941C9}">
      <dgm:prSet/>
      <dgm:spPr/>
      <dgm:t>
        <a:bodyPr/>
        <a:lstStyle/>
        <a:p>
          <a:endParaRPr lang="en-US"/>
        </a:p>
      </dgm:t>
    </dgm:pt>
    <dgm:pt modelId="{05D748DF-AF40-4C1E-B5E5-88AEC629098B}">
      <dgm:prSet phldrT="[Text]" custT="1">
        <dgm:style>
          <a:lnRef idx="1">
            <a:schemeClr val="accent5"/>
          </a:lnRef>
          <a:fillRef idx="2">
            <a:schemeClr val="accent5"/>
          </a:fillRef>
          <a:effectRef idx="1">
            <a:schemeClr val="accent5"/>
          </a:effectRef>
          <a:fontRef idx="minor">
            <a:schemeClr val="dk1"/>
          </a:fontRef>
        </dgm:style>
      </dgm:prSet>
      <dgm:spPr>
        <a:solidFill>
          <a:schemeClr val="accent4">
            <a:lumMod val="20000"/>
            <a:lumOff val="80000"/>
          </a:schemeClr>
        </a:solidFill>
      </dgm:spPr>
      <dgm:t>
        <a:bodyPr/>
        <a:lstStyle/>
        <a:p>
          <a:r>
            <a:rPr lang="en-IN" sz="1400" u="none">
              <a:solidFill>
                <a:schemeClr val="tx1"/>
              </a:solidFill>
              <a:latin typeface="Times New Roman" panose="02020603050405020304" pitchFamily="18" charset="0"/>
              <a:cs typeface="Times New Roman" panose="02020603050405020304" pitchFamily="18" charset="0"/>
            </a:rPr>
            <a:t>Execute digital marketing campaigns</a:t>
          </a:r>
          <a:endParaRPr lang="en-US" sz="1400">
            <a:solidFill>
              <a:schemeClr val="tx1"/>
            </a:solidFill>
            <a:latin typeface="Times New Roman" panose="02020603050405020304" pitchFamily="18" charset="0"/>
            <a:cs typeface="Times New Roman" panose="02020603050405020304" pitchFamily="18" charset="0"/>
          </a:endParaRPr>
        </a:p>
      </dgm:t>
    </dgm:pt>
    <dgm:pt modelId="{4980BFC9-2F94-488F-BB87-D2F6E66F1018}" type="parTrans" cxnId="{FD927B5B-A22C-456E-B13A-3F4359C207FB}">
      <dgm:prSet/>
      <dgm:spPr/>
      <dgm:t>
        <a:bodyPr/>
        <a:lstStyle/>
        <a:p>
          <a:endParaRPr lang="en-US"/>
        </a:p>
      </dgm:t>
    </dgm:pt>
    <dgm:pt modelId="{DBBD4291-1F82-42F5-84F3-8F2883206868}" type="sibTrans" cxnId="{FD927B5B-A22C-456E-B13A-3F4359C207FB}">
      <dgm:prSet/>
      <dgm:spPr/>
      <dgm:t>
        <a:bodyPr/>
        <a:lstStyle/>
        <a:p>
          <a:endParaRPr lang="en-US"/>
        </a:p>
      </dgm:t>
    </dgm:pt>
    <dgm:pt modelId="{20335422-B9C1-47CE-ABC5-54AFA284E808}">
      <dgm:prSet phldrT="[Text]" custT="1">
        <dgm:style>
          <a:lnRef idx="1">
            <a:schemeClr val="accent5"/>
          </a:lnRef>
          <a:fillRef idx="2">
            <a:schemeClr val="accent5"/>
          </a:fillRef>
          <a:effectRef idx="1">
            <a:schemeClr val="accent5"/>
          </a:effectRef>
          <a:fontRef idx="minor">
            <a:schemeClr val="dk1"/>
          </a:fontRef>
        </dgm:style>
      </dgm:prSet>
      <dgm:spPr>
        <a:solidFill>
          <a:schemeClr val="accent4">
            <a:lumMod val="20000"/>
            <a:lumOff val="80000"/>
          </a:schemeClr>
        </a:solidFill>
      </dgm:spPr>
      <dgm:t>
        <a:bodyPr/>
        <a:lstStyle/>
        <a:p>
          <a:r>
            <a:rPr lang="en-IN" sz="1400" dirty="0">
              <a:solidFill>
                <a:schemeClr val="tx1"/>
              </a:solidFill>
              <a:latin typeface="Times New Roman" panose="02020603050405020304" pitchFamily="18" charset="0"/>
              <a:cs typeface="Times New Roman" panose="02020603050405020304" pitchFamily="18" charset="0"/>
            </a:rPr>
            <a:t>Ensure online shopping experience</a:t>
          </a:r>
          <a:endParaRPr lang="en-US" sz="1400" dirty="0">
            <a:solidFill>
              <a:schemeClr val="tx1"/>
            </a:solidFill>
            <a:latin typeface="Times New Roman" panose="02020603050405020304" pitchFamily="18" charset="0"/>
            <a:cs typeface="Times New Roman" panose="02020603050405020304" pitchFamily="18" charset="0"/>
          </a:endParaRPr>
        </a:p>
      </dgm:t>
    </dgm:pt>
    <dgm:pt modelId="{6556CF53-8757-4995-BE5B-5BB6145C6FB5}" type="parTrans" cxnId="{DFACC772-C7BB-4E54-99E5-7C579FD69061}">
      <dgm:prSet/>
      <dgm:spPr/>
      <dgm:t>
        <a:bodyPr/>
        <a:lstStyle/>
        <a:p>
          <a:endParaRPr lang="en-US"/>
        </a:p>
      </dgm:t>
    </dgm:pt>
    <dgm:pt modelId="{4CE51685-C3B0-4A54-A4C0-40EF1A29B70B}" type="sibTrans" cxnId="{DFACC772-C7BB-4E54-99E5-7C579FD69061}">
      <dgm:prSet/>
      <dgm:spPr/>
      <dgm:t>
        <a:bodyPr/>
        <a:lstStyle/>
        <a:p>
          <a:endParaRPr lang="en-US"/>
        </a:p>
      </dgm:t>
    </dgm:pt>
    <dgm:pt modelId="{CA16FEB3-7E32-46F0-8304-D3B2884CE1B8}">
      <dgm:prSet phldrT="[Text]" custT="1">
        <dgm:style>
          <a:lnRef idx="1">
            <a:schemeClr val="accent2"/>
          </a:lnRef>
          <a:fillRef idx="2">
            <a:schemeClr val="accent2"/>
          </a:fillRef>
          <a:effectRef idx="1">
            <a:schemeClr val="accent2"/>
          </a:effectRef>
          <a:fontRef idx="minor">
            <a:schemeClr val="dk1"/>
          </a:fontRef>
        </dgm:style>
      </dgm:prSet>
      <dgm:spPr/>
      <dgm:t>
        <a:bodyPr/>
        <a:lstStyle/>
        <a:p>
          <a:r>
            <a:rPr lang="en-IN" sz="1600" b="1" dirty="0">
              <a:solidFill>
                <a:schemeClr val="tx1"/>
              </a:solidFill>
              <a:latin typeface="Times New Roman" panose="02020603050405020304" pitchFamily="18" charset="0"/>
              <a:cs typeface="Times New Roman" panose="02020603050405020304" pitchFamily="18" charset="0"/>
            </a:rPr>
            <a:t> </a:t>
          </a:r>
          <a:r>
            <a:rPr lang="en-US" sz="1600" b="1" dirty="0">
              <a:solidFill>
                <a:schemeClr val="tx1"/>
              </a:solidFill>
              <a:latin typeface="Times New Roman" panose="02020603050405020304" pitchFamily="18" charset="0"/>
              <a:cs typeface="Times New Roman" panose="02020603050405020304" pitchFamily="18" charset="0"/>
            </a:rPr>
            <a:t>Job description at Tesco</a:t>
          </a:r>
        </a:p>
      </dgm:t>
    </dgm:pt>
    <dgm:pt modelId="{7EFB8B89-885B-4599-A902-66DFD56FB884}" type="parTrans" cxnId="{21249A07-E4FB-4541-A96D-4FC42C45E42B}">
      <dgm:prSet/>
      <dgm:spPr/>
      <dgm:t>
        <a:bodyPr/>
        <a:lstStyle/>
        <a:p>
          <a:endParaRPr lang="en-US"/>
        </a:p>
      </dgm:t>
    </dgm:pt>
    <dgm:pt modelId="{A54D53D7-967D-4C9A-9B7B-EC849C799573}" type="sibTrans" cxnId="{21249A07-E4FB-4541-A96D-4FC42C45E42B}">
      <dgm:prSet/>
      <dgm:spPr/>
      <dgm:t>
        <a:bodyPr/>
        <a:lstStyle/>
        <a:p>
          <a:endParaRPr lang="en-US"/>
        </a:p>
      </dgm:t>
    </dgm:pt>
    <dgm:pt modelId="{6C775B42-96BB-4618-96E9-C0649F5CD78C}">
      <dgm:prSet phldrT="[Text]" custT="1">
        <dgm:style>
          <a:lnRef idx="1">
            <a:schemeClr val="accent3"/>
          </a:lnRef>
          <a:fillRef idx="2">
            <a:schemeClr val="accent3"/>
          </a:fillRef>
          <a:effectRef idx="1">
            <a:schemeClr val="accent3"/>
          </a:effectRef>
          <a:fontRef idx="minor">
            <a:schemeClr val="dk1"/>
          </a:fontRef>
        </dgm:style>
      </dgm:prSet>
      <dgm:spPr>
        <a:solidFill>
          <a:schemeClr val="accent2">
            <a:lumMod val="20000"/>
            <a:lumOff val="80000"/>
          </a:schemeClr>
        </a:solidFill>
      </dgm:spPr>
      <dgm:t>
        <a:bodyPr/>
        <a:lstStyle/>
        <a:p>
          <a:pPr algn="just"/>
          <a:r>
            <a:rPr lang="en-GB" sz="1400" dirty="0">
              <a:solidFill>
                <a:schemeClr val="tx1"/>
              </a:solidFill>
              <a:latin typeface="Times New Roman" panose="02020603050405020304" pitchFamily="18" charset="0"/>
              <a:cs typeface="Times New Roman" panose="02020603050405020304" pitchFamily="18" charset="0"/>
            </a:rPr>
            <a:t>Manages online sales growth </a:t>
          </a:r>
          <a:endParaRPr lang="en-US" sz="1400" dirty="0">
            <a:solidFill>
              <a:schemeClr val="tx1"/>
            </a:solidFill>
            <a:latin typeface="Times New Roman" panose="02020603050405020304" pitchFamily="18" charset="0"/>
            <a:cs typeface="Times New Roman" panose="02020603050405020304" pitchFamily="18" charset="0"/>
          </a:endParaRPr>
        </a:p>
      </dgm:t>
    </dgm:pt>
    <dgm:pt modelId="{A2F09179-AC0D-43D2-9115-00525F4E993C}" type="parTrans" cxnId="{509FA4F8-FC70-46B2-97DE-18776E4983F1}">
      <dgm:prSet/>
      <dgm:spPr/>
      <dgm:t>
        <a:bodyPr/>
        <a:lstStyle/>
        <a:p>
          <a:endParaRPr lang="en-US"/>
        </a:p>
      </dgm:t>
    </dgm:pt>
    <dgm:pt modelId="{BEF94354-BFA4-466E-AB1D-8E59C2E34AA1}" type="sibTrans" cxnId="{509FA4F8-FC70-46B2-97DE-18776E4983F1}">
      <dgm:prSet/>
      <dgm:spPr/>
      <dgm:t>
        <a:bodyPr/>
        <a:lstStyle/>
        <a:p>
          <a:endParaRPr lang="en-US"/>
        </a:p>
      </dgm:t>
    </dgm:pt>
    <dgm:pt modelId="{B48E6BE5-B6B9-49A5-ACF9-C612A9AC0B1D}">
      <dgm:prSet custT="1">
        <dgm:style>
          <a:lnRef idx="1">
            <a:schemeClr val="accent3"/>
          </a:lnRef>
          <a:fillRef idx="2">
            <a:schemeClr val="accent3"/>
          </a:fillRef>
          <a:effectRef idx="1">
            <a:schemeClr val="accent3"/>
          </a:effectRef>
          <a:fontRef idx="minor">
            <a:schemeClr val="dk1"/>
          </a:fontRef>
        </dgm:style>
      </dgm:prSet>
      <dgm:spPr>
        <a:solidFill>
          <a:schemeClr val="accent2">
            <a:lumMod val="20000"/>
            <a:lumOff val="80000"/>
          </a:schemeClr>
        </a:solidFill>
      </dgm:spPr>
      <dgm:t>
        <a:bodyPr/>
        <a:lstStyle/>
        <a:p>
          <a:pPr algn="just"/>
          <a:r>
            <a:rPr lang="en-GB" sz="1400" dirty="0">
              <a:solidFill>
                <a:schemeClr val="tx1"/>
              </a:solidFill>
              <a:latin typeface="Times New Roman" panose="02020603050405020304" pitchFamily="18" charset="0"/>
              <a:cs typeface="Times New Roman" panose="02020603050405020304" pitchFamily="18" charset="0"/>
            </a:rPr>
            <a:t>Optimising platform </a:t>
          </a:r>
          <a:endParaRPr lang="en-IN" sz="1400" dirty="0">
            <a:solidFill>
              <a:schemeClr val="tx1"/>
            </a:solidFill>
            <a:latin typeface="Times New Roman" panose="02020603050405020304" pitchFamily="18" charset="0"/>
            <a:cs typeface="Times New Roman" panose="02020603050405020304" pitchFamily="18" charset="0"/>
          </a:endParaRPr>
        </a:p>
      </dgm:t>
    </dgm:pt>
    <dgm:pt modelId="{7F6EB298-9663-47B8-9F8C-936DFCD215A5}" type="parTrans" cxnId="{B1176AFF-9716-4A53-B195-5E1AA1F85C91}">
      <dgm:prSet/>
      <dgm:spPr/>
      <dgm:t>
        <a:bodyPr/>
        <a:lstStyle/>
        <a:p>
          <a:endParaRPr lang="en-US"/>
        </a:p>
      </dgm:t>
    </dgm:pt>
    <dgm:pt modelId="{4D1A3BCE-8100-4BD8-AFAE-52E06E930AE7}" type="sibTrans" cxnId="{B1176AFF-9716-4A53-B195-5E1AA1F85C91}">
      <dgm:prSet/>
      <dgm:spPr/>
      <dgm:t>
        <a:bodyPr/>
        <a:lstStyle/>
        <a:p>
          <a:endParaRPr lang="en-US"/>
        </a:p>
      </dgm:t>
    </dgm:pt>
    <dgm:pt modelId="{5374D041-971E-495C-B97B-980633294189}">
      <dgm:prSet custT="1">
        <dgm:style>
          <a:lnRef idx="1">
            <a:schemeClr val="accent3"/>
          </a:lnRef>
          <a:fillRef idx="2">
            <a:schemeClr val="accent3"/>
          </a:fillRef>
          <a:effectRef idx="1">
            <a:schemeClr val="accent3"/>
          </a:effectRef>
          <a:fontRef idx="minor">
            <a:schemeClr val="dk1"/>
          </a:fontRef>
        </dgm:style>
      </dgm:prSet>
      <dgm:spPr>
        <a:solidFill>
          <a:schemeClr val="accent2">
            <a:lumMod val="20000"/>
            <a:lumOff val="80000"/>
          </a:schemeClr>
        </a:solidFill>
      </dgm:spPr>
      <dgm:t>
        <a:bodyPr/>
        <a:lstStyle/>
        <a:p>
          <a:pPr algn="just"/>
          <a:r>
            <a:rPr lang="en-GB" sz="1400" dirty="0">
              <a:solidFill>
                <a:schemeClr val="tx1"/>
              </a:solidFill>
              <a:latin typeface="Times New Roman" panose="02020603050405020304" pitchFamily="18" charset="0"/>
              <a:cs typeface="Times New Roman" panose="02020603050405020304" pitchFamily="18" charset="0"/>
            </a:rPr>
            <a:t>Ensure cross functional collaboration </a:t>
          </a:r>
          <a:endParaRPr lang="en-IN" sz="1400" dirty="0">
            <a:solidFill>
              <a:schemeClr val="tx1"/>
            </a:solidFill>
            <a:latin typeface="Times New Roman" panose="02020603050405020304" pitchFamily="18" charset="0"/>
            <a:cs typeface="Times New Roman" panose="02020603050405020304" pitchFamily="18" charset="0"/>
          </a:endParaRPr>
        </a:p>
      </dgm:t>
    </dgm:pt>
    <dgm:pt modelId="{880267F3-E15C-4A0E-8F51-73088B6F5F0C}" type="parTrans" cxnId="{C6647130-699B-465F-8AA8-5A844DA167D7}">
      <dgm:prSet/>
      <dgm:spPr/>
      <dgm:t>
        <a:bodyPr/>
        <a:lstStyle/>
        <a:p>
          <a:endParaRPr lang="en-US"/>
        </a:p>
      </dgm:t>
    </dgm:pt>
    <dgm:pt modelId="{0910F20C-A3F9-495F-ABE7-5A9F73BBD261}" type="sibTrans" cxnId="{C6647130-699B-465F-8AA8-5A844DA167D7}">
      <dgm:prSet/>
      <dgm:spPr/>
      <dgm:t>
        <a:bodyPr/>
        <a:lstStyle/>
        <a:p>
          <a:endParaRPr lang="en-US"/>
        </a:p>
      </dgm:t>
    </dgm:pt>
    <dgm:pt modelId="{CCC7DC17-15EF-4E85-A8BD-9A030C21A042}">
      <dgm:prSet custT="1">
        <dgm:style>
          <a:lnRef idx="1">
            <a:schemeClr val="accent3"/>
          </a:lnRef>
          <a:fillRef idx="2">
            <a:schemeClr val="accent3"/>
          </a:fillRef>
          <a:effectRef idx="1">
            <a:schemeClr val="accent3"/>
          </a:effectRef>
          <a:fontRef idx="minor">
            <a:schemeClr val="dk1"/>
          </a:fontRef>
        </dgm:style>
      </dgm:prSet>
      <dgm:spPr>
        <a:solidFill>
          <a:schemeClr val="accent2">
            <a:lumMod val="20000"/>
            <a:lumOff val="80000"/>
          </a:schemeClr>
        </a:solidFill>
      </dgm:spPr>
      <dgm:t>
        <a:bodyPr/>
        <a:lstStyle/>
        <a:p>
          <a:pPr algn="just"/>
          <a:r>
            <a:rPr lang="en-GB" sz="1400" dirty="0">
              <a:solidFill>
                <a:schemeClr val="tx1"/>
              </a:solidFill>
              <a:latin typeface="Times New Roman" panose="02020603050405020304" pitchFamily="18" charset="0"/>
              <a:cs typeface="Times New Roman" panose="02020603050405020304" pitchFamily="18" charset="0"/>
            </a:rPr>
            <a:t>Utilise customer data </a:t>
          </a:r>
          <a:endParaRPr lang="en-IN" sz="1400" dirty="0">
            <a:solidFill>
              <a:schemeClr val="tx1"/>
            </a:solidFill>
            <a:latin typeface="Times New Roman" panose="02020603050405020304" pitchFamily="18" charset="0"/>
            <a:cs typeface="Times New Roman" panose="02020603050405020304" pitchFamily="18" charset="0"/>
          </a:endParaRPr>
        </a:p>
      </dgm:t>
    </dgm:pt>
    <dgm:pt modelId="{F80F74E8-3273-4BC9-A400-3F7529B04482}" type="parTrans" cxnId="{A4C0B2FE-6116-40A5-9FF2-EA9F886997A2}">
      <dgm:prSet/>
      <dgm:spPr/>
      <dgm:t>
        <a:bodyPr/>
        <a:lstStyle/>
        <a:p>
          <a:endParaRPr lang="en-US"/>
        </a:p>
      </dgm:t>
    </dgm:pt>
    <dgm:pt modelId="{34510823-76C8-4CAB-A4EA-5C11B83EC41A}" type="sibTrans" cxnId="{A4C0B2FE-6116-40A5-9FF2-EA9F886997A2}">
      <dgm:prSet/>
      <dgm:spPr/>
      <dgm:t>
        <a:bodyPr/>
        <a:lstStyle/>
        <a:p>
          <a:endParaRPr lang="en-US"/>
        </a:p>
      </dgm:t>
    </dgm:pt>
    <dgm:pt modelId="{B00235E7-5C84-4330-936E-D46F26E94EAA}" type="pres">
      <dgm:prSet presAssocID="{2343387B-EA21-485A-8E0C-9960F40966A5}" presName="Name0" presStyleCnt="0">
        <dgm:presLayoutVars>
          <dgm:dir/>
          <dgm:animLvl val="lvl"/>
          <dgm:resizeHandles/>
        </dgm:presLayoutVars>
      </dgm:prSet>
      <dgm:spPr/>
      <dgm:t>
        <a:bodyPr/>
        <a:lstStyle/>
        <a:p>
          <a:endParaRPr lang="en-US"/>
        </a:p>
      </dgm:t>
    </dgm:pt>
    <dgm:pt modelId="{39855114-87B8-42A6-BC3B-22C2741CCDA7}" type="pres">
      <dgm:prSet presAssocID="{EB75F81B-1853-4BF3-BC44-7DF0E7A62969}" presName="linNode" presStyleCnt="0"/>
      <dgm:spPr/>
    </dgm:pt>
    <dgm:pt modelId="{5D10D83C-9B18-4F4A-8FF8-52694A77FF6C}" type="pres">
      <dgm:prSet presAssocID="{EB75F81B-1853-4BF3-BC44-7DF0E7A62969}" presName="parentShp" presStyleLbl="node1" presStyleIdx="0" presStyleCnt="2" custScaleX="67147" custScaleY="40733">
        <dgm:presLayoutVars>
          <dgm:bulletEnabled val="1"/>
        </dgm:presLayoutVars>
      </dgm:prSet>
      <dgm:spPr/>
      <dgm:t>
        <a:bodyPr/>
        <a:lstStyle/>
        <a:p>
          <a:endParaRPr lang="en-US"/>
        </a:p>
      </dgm:t>
    </dgm:pt>
    <dgm:pt modelId="{B5E8EDC6-2F2F-49DA-9280-FFD9AA347E55}" type="pres">
      <dgm:prSet presAssocID="{EB75F81B-1853-4BF3-BC44-7DF0E7A62969}" presName="childShp" presStyleLbl="bgAccFollowNode1" presStyleIdx="0" presStyleCnt="2" custScaleY="86006">
        <dgm:presLayoutVars>
          <dgm:bulletEnabled val="1"/>
        </dgm:presLayoutVars>
      </dgm:prSet>
      <dgm:spPr/>
      <dgm:t>
        <a:bodyPr/>
        <a:lstStyle/>
        <a:p>
          <a:endParaRPr lang="en-US"/>
        </a:p>
      </dgm:t>
    </dgm:pt>
    <dgm:pt modelId="{D35845B5-DDC5-44A0-89A9-1DC09F9313FF}" type="pres">
      <dgm:prSet presAssocID="{E26AF131-18A0-4AE0-8CF0-D88DA413F6AB}" presName="spacing" presStyleCnt="0"/>
      <dgm:spPr/>
    </dgm:pt>
    <dgm:pt modelId="{A695F4E2-5D10-4820-915F-90D7A88A3464}" type="pres">
      <dgm:prSet presAssocID="{CA16FEB3-7E32-46F0-8304-D3B2884CE1B8}" presName="linNode" presStyleCnt="0"/>
      <dgm:spPr/>
    </dgm:pt>
    <dgm:pt modelId="{B5A86B93-0C78-463A-B0E8-60D74173B8DB}" type="pres">
      <dgm:prSet presAssocID="{CA16FEB3-7E32-46F0-8304-D3B2884CE1B8}" presName="parentShp" presStyleLbl="node1" presStyleIdx="1" presStyleCnt="2" custScaleX="67147" custScaleY="48015">
        <dgm:presLayoutVars>
          <dgm:bulletEnabled val="1"/>
        </dgm:presLayoutVars>
      </dgm:prSet>
      <dgm:spPr/>
      <dgm:t>
        <a:bodyPr/>
        <a:lstStyle/>
        <a:p>
          <a:endParaRPr lang="en-US"/>
        </a:p>
      </dgm:t>
    </dgm:pt>
    <dgm:pt modelId="{1C4EE2C5-33A0-481D-9025-B1BC2387AF8E}" type="pres">
      <dgm:prSet presAssocID="{CA16FEB3-7E32-46F0-8304-D3B2884CE1B8}" presName="childShp" presStyleLbl="bgAccFollowNode1" presStyleIdx="1" presStyleCnt="2">
        <dgm:presLayoutVars>
          <dgm:bulletEnabled val="1"/>
        </dgm:presLayoutVars>
      </dgm:prSet>
      <dgm:spPr/>
      <dgm:t>
        <a:bodyPr/>
        <a:lstStyle/>
        <a:p>
          <a:endParaRPr lang="en-US"/>
        </a:p>
      </dgm:t>
    </dgm:pt>
  </dgm:ptLst>
  <dgm:cxnLst>
    <dgm:cxn modelId="{329A02DA-D23A-4918-B086-9C8515C941C9}" srcId="{EB75F81B-1853-4BF3-BC44-7DF0E7A62969}" destId="{BE95A199-D73D-46B1-885E-AC03B41E5110}" srcOrd="0" destOrd="0" parTransId="{C6129B76-47A2-4C46-827A-2AC577BA7B06}" sibTransId="{0CB3ABDF-6DD4-464C-9CCB-60D9F47CB6F9}"/>
    <dgm:cxn modelId="{509FA4F8-FC70-46B2-97DE-18776E4983F1}" srcId="{CA16FEB3-7E32-46F0-8304-D3B2884CE1B8}" destId="{6C775B42-96BB-4618-96E9-C0649F5CD78C}" srcOrd="0" destOrd="0" parTransId="{A2F09179-AC0D-43D2-9115-00525F4E993C}" sibTransId="{BEF94354-BFA4-466E-AB1D-8E59C2E34AA1}"/>
    <dgm:cxn modelId="{FDE4C5B2-569E-4907-A06C-FBA9FB727319}" type="presOf" srcId="{20335422-B9C1-47CE-ABC5-54AFA284E808}" destId="{B5E8EDC6-2F2F-49DA-9280-FFD9AA347E55}" srcOrd="0" destOrd="2" presId="urn:microsoft.com/office/officeart/2005/8/layout/vList6"/>
    <dgm:cxn modelId="{81EE8204-49E0-48BF-BD59-1507167FCFE7}" type="presOf" srcId="{2343387B-EA21-485A-8E0C-9960F40966A5}" destId="{B00235E7-5C84-4330-936E-D46F26E94EAA}" srcOrd="0" destOrd="0" presId="urn:microsoft.com/office/officeart/2005/8/layout/vList6"/>
    <dgm:cxn modelId="{B1176AFF-9716-4A53-B195-5E1AA1F85C91}" srcId="{CA16FEB3-7E32-46F0-8304-D3B2884CE1B8}" destId="{B48E6BE5-B6B9-49A5-ACF9-C612A9AC0B1D}" srcOrd="1" destOrd="0" parTransId="{7F6EB298-9663-47B8-9F8C-936DFCD215A5}" sibTransId="{4D1A3BCE-8100-4BD8-AFAE-52E06E930AE7}"/>
    <dgm:cxn modelId="{21249A07-E4FB-4541-A96D-4FC42C45E42B}" srcId="{2343387B-EA21-485A-8E0C-9960F40966A5}" destId="{CA16FEB3-7E32-46F0-8304-D3B2884CE1B8}" srcOrd="1" destOrd="0" parTransId="{7EFB8B89-885B-4599-A902-66DFD56FB884}" sibTransId="{A54D53D7-967D-4C9A-9B7B-EC849C799573}"/>
    <dgm:cxn modelId="{C50EE5E2-B860-40FA-9877-5677E6E95420}" type="presOf" srcId="{BE95A199-D73D-46B1-885E-AC03B41E5110}" destId="{B5E8EDC6-2F2F-49DA-9280-FFD9AA347E55}" srcOrd="0" destOrd="0" presId="urn:microsoft.com/office/officeart/2005/8/layout/vList6"/>
    <dgm:cxn modelId="{C6647130-699B-465F-8AA8-5A844DA167D7}" srcId="{CA16FEB3-7E32-46F0-8304-D3B2884CE1B8}" destId="{5374D041-971E-495C-B97B-980633294189}" srcOrd="2" destOrd="0" parTransId="{880267F3-E15C-4A0E-8F51-73088B6F5F0C}" sibTransId="{0910F20C-A3F9-495F-ABE7-5A9F73BBD261}"/>
    <dgm:cxn modelId="{800BAC31-723D-4313-A411-B3560928BFF5}" type="presOf" srcId="{EB75F81B-1853-4BF3-BC44-7DF0E7A62969}" destId="{5D10D83C-9B18-4F4A-8FF8-52694A77FF6C}" srcOrd="0" destOrd="0" presId="urn:microsoft.com/office/officeart/2005/8/layout/vList6"/>
    <dgm:cxn modelId="{582CDA29-FA9A-4873-93EE-573436BAC250}" type="presOf" srcId="{CCC7DC17-15EF-4E85-A8BD-9A030C21A042}" destId="{1C4EE2C5-33A0-481D-9025-B1BC2387AF8E}" srcOrd="0" destOrd="3" presId="urn:microsoft.com/office/officeart/2005/8/layout/vList6"/>
    <dgm:cxn modelId="{56C30E2D-ED11-4BE2-9CDE-16595ADE46FD}" type="presOf" srcId="{B48E6BE5-B6B9-49A5-ACF9-C612A9AC0B1D}" destId="{1C4EE2C5-33A0-481D-9025-B1BC2387AF8E}" srcOrd="0" destOrd="1" presId="urn:microsoft.com/office/officeart/2005/8/layout/vList6"/>
    <dgm:cxn modelId="{F8AC54CB-DD52-48E1-A43A-D4B43961811F}" type="presOf" srcId="{05D748DF-AF40-4C1E-B5E5-88AEC629098B}" destId="{B5E8EDC6-2F2F-49DA-9280-FFD9AA347E55}" srcOrd="0" destOrd="1" presId="urn:microsoft.com/office/officeart/2005/8/layout/vList6"/>
    <dgm:cxn modelId="{1C9059CB-4370-48D7-9E47-05F52B9E928A}" type="presOf" srcId="{6C775B42-96BB-4618-96E9-C0649F5CD78C}" destId="{1C4EE2C5-33A0-481D-9025-B1BC2387AF8E}" srcOrd="0" destOrd="0" presId="urn:microsoft.com/office/officeart/2005/8/layout/vList6"/>
    <dgm:cxn modelId="{75969AA2-740D-4A15-893E-F76D52FF5031}" type="presOf" srcId="{CA16FEB3-7E32-46F0-8304-D3B2884CE1B8}" destId="{B5A86B93-0C78-463A-B0E8-60D74173B8DB}" srcOrd="0" destOrd="0" presId="urn:microsoft.com/office/officeart/2005/8/layout/vList6"/>
    <dgm:cxn modelId="{7D2761A9-440F-490F-AB60-5E1A17414180}" srcId="{2343387B-EA21-485A-8E0C-9960F40966A5}" destId="{EB75F81B-1853-4BF3-BC44-7DF0E7A62969}" srcOrd="0" destOrd="0" parTransId="{A6E328F3-FF87-4BCA-AAA6-81700028B5B9}" sibTransId="{E26AF131-18A0-4AE0-8CF0-D88DA413F6AB}"/>
    <dgm:cxn modelId="{43F38149-2613-440A-9879-79D857296A13}" type="presOf" srcId="{5374D041-971E-495C-B97B-980633294189}" destId="{1C4EE2C5-33A0-481D-9025-B1BC2387AF8E}" srcOrd="0" destOrd="2" presId="urn:microsoft.com/office/officeart/2005/8/layout/vList6"/>
    <dgm:cxn modelId="{FD927B5B-A22C-456E-B13A-3F4359C207FB}" srcId="{EB75F81B-1853-4BF3-BC44-7DF0E7A62969}" destId="{05D748DF-AF40-4C1E-B5E5-88AEC629098B}" srcOrd="1" destOrd="0" parTransId="{4980BFC9-2F94-488F-BB87-D2F6E66F1018}" sibTransId="{DBBD4291-1F82-42F5-84F3-8F2883206868}"/>
    <dgm:cxn modelId="{DFACC772-C7BB-4E54-99E5-7C579FD69061}" srcId="{EB75F81B-1853-4BF3-BC44-7DF0E7A62969}" destId="{20335422-B9C1-47CE-ABC5-54AFA284E808}" srcOrd="2" destOrd="0" parTransId="{6556CF53-8757-4995-BE5B-5BB6145C6FB5}" sibTransId="{4CE51685-C3B0-4A54-A4C0-40EF1A29B70B}"/>
    <dgm:cxn modelId="{A4C0B2FE-6116-40A5-9FF2-EA9F886997A2}" srcId="{CA16FEB3-7E32-46F0-8304-D3B2884CE1B8}" destId="{CCC7DC17-15EF-4E85-A8BD-9A030C21A042}" srcOrd="3" destOrd="0" parTransId="{F80F74E8-3273-4BC9-A400-3F7529B04482}" sibTransId="{34510823-76C8-4CAB-A4EA-5C11B83EC41A}"/>
    <dgm:cxn modelId="{8ADC0FD0-8554-42FF-B871-C0F104A7FD1C}" type="presParOf" srcId="{B00235E7-5C84-4330-936E-D46F26E94EAA}" destId="{39855114-87B8-42A6-BC3B-22C2741CCDA7}" srcOrd="0" destOrd="0" presId="urn:microsoft.com/office/officeart/2005/8/layout/vList6"/>
    <dgm:cxn modelId="{FA033DBB-6F45-4E22-B8EA-EEFD88161542}" type="presParOf" srcId="{39855114-87B8-42A6-BC3B-22C2741CCDA7}" destId="{5D10D83C-9B18-4F4A-8FF8-52694A77FF6C}" srcOrd="0" destOrd="0" presId="urn:microsoft.com/office/officeart/2005/8/layout/vList6"/>
    <dgm:cxn modelId="{D5A7173F-0CFA-4861-8862-36F3FC371C38}" type="presParOf" srcId="{39855114-87B8-42A6-BC3B-22C2741CCDA7}" destId="{B5E8EDC6-2F2F-49DA-9280-FFD9AA347E55}" srcOrd="1" destOrd="0" presId="urn:microsoft.com/office/officeart/2005/8/layout/vList6"/>
    <dgm:cxn modelId="{57FA5A94-6FE7-45BD-B40F-537B2178B0F7}" type="presParOf" srcId="{B00235E7-5C84-4330-936E-D46F26E94EAA}" destId="{D35845B5-DDC5-44A0-89A9-1DC09F9313FF}" srcOrd="1" destOrd="0" presId="urn:microsoft.com/office/officeart/2005/8/layout/vList6"/>
    <dgm:cxn modelId="{A3465ED8-F4ED-4B47-9E73-5E21827CB71A}" type="presParOf" srcId="{B00235E7-5C84-4330-936E-D46F26E94EAA}" destId="{A695F4E2-5D10-4820-915F-90D7A88A3464}" srcOrd="2" destOrd="0" presId="urn:microsoft.com/office/officeart/2005/8/layout/vList6"/>
    <dgm:cxn modelId="{232E281D-4804-4D0A-BD47-F634FD438BCC}" type="presParOf" srcId="{A695F4E2-5D10-4820-915F-90D7A88A3464}" destId="{B5A86B93-0C78-463A-B0E8-60D74173B8DB}" srcOrd="0" destOrd="0" presId="urn:microsoft.com/office/officeart/2005/8/layout/vList6"/>
    <dgm:cxn modelId="{F7E168E7-9B7D-4428-B770-6417F5984CF0}" type="presParOf" srcId="{A695F4E2-5D10-4820-915F-90D7A88A3464}" destId="{1C4EE2C5-33A0-481D-9025-B1BC2387AF8E}" srcOrd="1" destOrd="0" presId="urn:microsoft.com/office/officeart/2005/8/layout/v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B3BE19E-EDDC-488E-B204-0421E95E76A6}" type="doc">
      <dgm:prSet loTypeId="urn:microsoft.com/office/officeart/2005/8/layout/default#2" loCatId="list" qsTypeId="urn:microsoft.com/office/officeart/2005/8/quickstyle/simple1" qsCatId="simple" csTypeId="urn:microsoft.com/office/officeart/2005/8/colors/accent2_5" csCatId="accent2" phldr="1"/>
      <dgm:spPr/>
      <dgm:t>
        <a:bodyPr/>
        <a:lstStyle/>
        <a:p>
          <a:endParaRPr lang="en-US"/>
        </a:p>
      </dgm:t>
    </dgm:pt>
    <dgm:pt modelId="{EE0303A9-97E1-4CB7-A2D9-E2FB1F65EFEE}">
      <dgm:prSet phldrT="[Text]" custT="1"/>
      <dgm:spPr/>
      <dgm:t>
        <a:bodyPr/>
        <a:lstStyle/>
        <a:p>
          <a:r>
            <a:rPr lang="en-IN" sz="1800" b="1" i="0" dirty="0">
              <a:solidFill>
                <a:schemeClr val="tx1"/>
              </a:solidFill>
              <a:latin typeface="Times New Roman" pitchFamily="18" charset="0"/>
              <a:cs typeface="Times New Roman" pitchFamily="18" charset="0"/>
            </a:rPr>
            <a:t>Hybrid Work Model</a:t>
          </a:r>
          <a:endParaRPr lang="en-US" sz="1800" i="0" dirty="0">
            <a:solidFill>
              <a:schemeClr val="tx1"/>
            </a:solidFill>
            <a:latin typeface="Times New Roman" pitchFamily="18" charset="0"/>
            <a:cs typeface="Times New Roman" pitchFamily="18" charset="0"/>
          </a:endParaRPr>
        </a:p>
      </dgm:t>
    </dgm:pt>
    <dgm:pt modelId="{B255F9EA-7891-439E-9F6C-F20C3912A9F2}" type="parTrans" cxnId="{0A2A7BC8-62A1-4B69-95DA-C91ED0F58053}">
      <dgm:prSet/>
      <dgm:spPr/>
      <dgm:t>
        <a:bodyPr/>
        <a:lstStyle/>
        <a:p>
          <a:endParaRPr lang="en-US"/>
        </a:p>
      </dgm:t>
    </dgm:pt>
    <dgm:pt modelId="{F8167E74-09D8-4DF8-95C4-398DEA106FF3}" type="sibTrans" cxnId="{0A2A7BC8-62A1-4B69-95DA-C91ED0F58053}">
      <dgm:prSet/>
      <dgm:spPr/>
      <dgm:t>
        <a:bodyPr/>
        <a:lstStyle/>
        <a:p>
          <a:endParaRPr lang="en-US"/>
        </a:p>
      </dgm:t>
    </dgm:pt>
    <dgm:pt modelId="{D06DCB37-F5D3-4A4D-B91A-473B383A726F}">
      <dgm:prSet custT="1"/>
      <dgm:spPr/>
      <dgm:t>
        <a:bodyPr/>
        <a:lstStyle/>
        <a:p>
          <a:r>
            <a:rPr lang="en-IN" sz="1800" b="1" i="0" dirty="0">
              <a:solidFill>
                <a:schemeClr val="tx1"/>
              </a:solidFill>
              <a:latin typeface="Times New Roman" pitchFamily="18" charset="0"/>
              <a:cs typeface="Times New Roman" pitchFamily="18" charset="0"/>
            </a:rPr>
            <a:t>Flexible working Hours</a:t>
          </a:r>
          <a:endParaRPr lang="en-IN" sz="1800" i="0" dirty="0">
            <a:solidFill>
              <a:schemeClr val="tx1"/>
            </a:solidFill>
            <a:latin typeface="Times New Roman" pitchFamily="18" charset="0"/>
            <a:cs typeface="Times New Roman" pitchFamily="18" charset="0"/>
          </a:endParaRPr>
        </a:p>
      </dgm:t>
    </dgm:pt>
    <dgm:pt modelId="{803D7107-C07B-48D3-8C3F-32A888352320}" type="parTrans" cxnId="{B22D99C3-55AA-4365-AA8C-3FBEB41794AD}">
      <dgm:prSet/>
      <dgm:spPr/>
      <dgm:t>
        <a:bodyPr/>
        <a:lstStyle/>
        <a:p>
          <a:endParaRPr lang="en-US"/>
        </a:p>
      </dgm:t>
    </dgm:pt>
    <dgm:pt modelId="{2577D0E3-F3B9-44DF-AED3-0F5CA097F784}" type="sibTrans" cxnId="{B22D99C3-55AA-4365-AA8C-3FBEB41794AD}">
      <dgm:prSet/>
      <dgm:spPr/>
      <dgm:t>
        <a:bodyPr/>
        <a:lstStyle/>
        <a:p>
          <a:endParaRPr lang="en-US"/>
        </a:p>
      </dgm:t>
    </dgm:pt>
    <dgm:pt modelId="{34ABB5FD-FB56-4BE1-8597-75FE860CCBC7}" type="pres">
      <dgm:prSet presAssocID="{CB3BE19E-EDDC-488E-B204-0421E95E76A6}" presName="diagram" presStyleCnt="0">
        <dgm:presLayoutVars>
          <dgm:dir/>
          <dgm:resizeHandles val="exact"/>
        </dgm:presLayoutVars>
      </dgm:prSet>
      <dgm:spPr/>
      <dgm:t>
        <a:bodyPr/>
        <a:lstStyle/>
        <a:p>
          <a:endParaRPr lang="en-US"/>
        </a:p>
      </dgm:t>
    </dgm:pt>
    <dgm:pt modelId="{E6536C20-CE3A-45FC-A445-9488C6D2E00D}" type="pres">
      <dgm:prSet presAssocID="{EE0303A9-97E1-4CB7-A2D9-E2FB1F65EFEE}" presName="node" presStyleLbl="node1" presStyleIdx="0" presStyleCnt="2">
        <dgm:presLayoutVars>
          <dgm:bulletEnabled val="1"/>
        </dgm:presLayoutVars>
      </dgm:prSet>
      <dgm:spPr/>
      <dgm:t>
        <a:bodyPr/>
        <a:lstStyle/>
        <a:p>
          <a:endParaRPr lang="en-US"/>
        </a:p>
      </dgm:t>
    </dgm:pt>
    <dgm:pt modelId="{63B7CCAC-249D-46F4-89CC-6D0E88FABD3B}" type="pres">
      <dgm:prSet presAssocID="{F8167E74-09D8-4DF8-95C4-398DEA106FF3}" presName="sibTrans" presStyleCnt="0"/>
      <dgm:spPr/>
    </dgm:pt>
    <dgm:pt modelId="{F0CF5EE1-1EE4-4AA4-AD4D-64B057839374}" type="pres">
      <dgm:prSet presAssocID="{D06DCB37-F5D3-4A4D-B91A-473B383A726F}" presName="node" presStyleLbl="node1" presStyleIdx="1" presStyleCnt="2">
        <dgm:presLayoutVars>
          <dgm:bulletEnabled val="1"/>
        </dgm:presLayoutVars>
      </dgm:prSet>
      <dgm:spPr/>
      <dgm:t>
        <a:bodyPr/>
        <a:lstStyle/>
        <a:p>
          <a:endParaRPr lang="en-US"/>
        </a:p>
      </dgm:t>
    </dgm:pt>
  </dgm:ptLst>
  <dgm:cxnLst>
    <dgm:cxn modelId="{DF4A720D-1DC2-42FD-B09A-0A8FBCC20435}" type="presOf" srcId="{EE0303A9-97E1-4CB7-A2D9-E2FB1F65EFEE}" destId="{E6536C20-CE3A-45FC-A445-9488C6D2E00D}" srcOrd="0" destOrd="0" presId="urn:microsoft.com/office/officeart/2005/8/layout/default#2"/>
    <dgm:cxn modelId="{D007CC2A-FB3E-4D9A-B824-06FAE09DEFAC}" type="presOf" srcId="{CB3BE19E-EDDC-488E-B204-0421E95E76A6}" destId="{34ABB5FD-FB56-4BE1-8597-75FE860CCBC7}" srcOrd="0" destOrd="0" presId="urn:microsoft.com/office/officeart/2005/8/layout/default#2"/>
    <dgm:cxn modelId="{0A2A7BC8-62A1-4B69-95DA-C91ED0F58053}" srcId="{CB3BE19E-EDDC-488E-B204-0421E95E76A6}" destId="{EE0303A9-97E1-4CB7-A2D9-E2FB1F65EFEE}" srcOrd="0" destOrd="0" parTransId="{B255F9EA-7891-439E-9F6C-F20C3912A9F2}" sibTransId="{F8167E74-09D8-4DF8-95C4-398DEA106FF3}"/>
    <dgm:cxn modelId="{9A27A991-CA1B-48F6-BBDA-D13C82A31ADB}" type="presOf" srcId="{D06DCB37-F5D3-4A4D-B91A-473B383A726F}" destId="{F0CF5EE1-1EE4-4AA4-AD4D-64B057839374}" srcOrd="0" destOrd="0" presId="urn:microsoft.com/office/officeart/2005/8/layout/default#2"/>
    <dgm:cxn modelId="{B22D99C3-55AA-4365-AA8C-3FBEB41794AD}" srcId="{CB3BE19E-EDDC-488E-B204-0421E95E76A6}" destId="{D06DCB37-F5D3-4A4D-B91A-473B383A726F}" srcOrd="1" destOrd="0" parTransId="{803D7107-C07B-48D3-8C3F-32A888352320}" sibTransId="{2577D0E3-F3B9-44DF-AED3-0F5CA097F784}"/>
    <dgm:cxn modelId="{2586D1AA-2B7B-40E6-9A79-6B51C0FF4D85}" type="presParOf" srcId="{34ABB5FD-FB56-4BE1-8597-75FE860CCBC7}" destId="{E6536C20-CE3A-45FC-A445-9488C6D2E00D}" srcOrd="0" destOrd="0" presId="urn:microsoft.com/office/officeart/2005/8/layout/default#2"/>
    <dgm:cxn modelId="{1DFEAFE6-F5E8-41DF-89F3-4FC3569B1F6B}" type="presParOf" srcId="{34ABB5FD-FB56-4BE1-8597-75FE860CCBC7}" destId="{63B7CCAC-249D-46F4-89CC-6D0E88FABD3B}" srcOrd="1" destOrd="0" presId="urn:microsoft.com/office/officeart/2005/8/layout/default#2"/>
    <dgm:cxn modelId="{92516715-EDFB-409C-9BFF-203C1F7DE8C2}" type="presParOf" srcId="{34ABB5FD-FB56-4BE1-8597-75FE860CCBC7}" destId="{F0CF5EE1-1EE4-4AA4-AD4D-64B057839374}" srcOrd="2" destOrd="0" presId="urn:microsoft.com/office/officeart/2005/8/layout/defaul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985E00-46E6-4AB7-A225-577C6EE58518}">
      <dsp:nvSpPr>
        <dsp:cNvPr id="0" name=""/>
        <dsp:cNvSpPr/>
      </dsp:nvSpPr>
      <dsp:spPr>
        <a:xfrm>
          <a:off x="2677" y="745331"/>
          <a:ext cx="2227675" cy="600960"/>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25400" rIns="38100" bIns="25400" numCol="1" spcCol="1270" anchor="ctr" anchorCtr="0">
          <a:noAutofit/>
        </a:bodyPr>
        <a:lstStyle/>
        <a:p>
          <a:pPr lvl="0" algn="ctr" defTabSz="889000">
            <a:lnSpc>
              <a:spcPct val="90000"/>
            </a:lnSpc>
            <a:spcBef>
              <a:spcPct val="0"/>
            </a:spcBef>
            <a:spcAft>
              <a:spcPct val="35000"/>
            </a:spcAft>
          </a:pPr>
          <a:r>
            <a:rPr lang="en-US" sz="2000" kern="1200" dirty="0">
              <a:latin typeface="Times New Roman" panose="02020603050405020304" pitchFamily="18" charset="0"/>
              <a:cs typeface="Times New Roman" panose="02020603050405020304" pitchFamily="18" charset="0"/>
            </a:rPr>
            <a:t>M&amp;S </a:t>
          </a:r>
        </a:p>
      </dsp:txBody>
      <dsp:txXfrm>
        <a:off x="20279" y="762933"/>
        <a:ext cx="2192471" cy="565756"/>
      </dsp:txXfrm>
    </dsp:sp>
    <dsp:sp modelId="{067DDA1C-4FC4-4391-A79B-91192FC8F681}">
      <dsp:nvSpPr>
        <dsp:cNvPr id="0" name=""/>
        <dsp:cNvSpPr/>
      </dsp:nvSpPr>
      <dsp:spPr>
        <a:xfrm>
          <a:off x="225444" y="1346291"/>
          <a:ext cx="222767" cy="450720"/>
        </a:xfrm>
        <a:custGeom>
          <a:avLst/>
          <a:gdLst/>
          <a:ahLst/>
          <a:cxnLst/>
          <a:rect l="0" t="0" r="0" b="0"/>
          <a:pathLst>
            <a:path>
              <a:moveTo>
                <a:pt x="0" y="0"/>
              </a:moveTo>
              <a:lnTo>
                <a:pt x="0" y="450720"/>
              </a:lnTo>
              <a:lnTo>
                <a:pt x="222767" y="450720"/>
              </a:lnTo>
            </a:path>
          </a:pathLst>
        </a:custGeom>
        <a:noFill/>
        <a:ln w="1905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73044A6-69BA-4B5E-A363-6A27E2882A91}">
      <dsp:nvSpPr>
        <dsp:cNvPr id="0" name=""/>
        <dsp:cNvSpPr/>
      </dsp:nvSpPr>
      <dsp:spPr>
        <a:xfrm>
          <a:off x="448212" y="1496531"/>
          <a:ext cx="1782140" cy="600960"/>
        </a:xfrm>
        <a:prstGeom prst="roundRect">
          <a:avLst>
            <a:gd name="adj" fmla="val 10000"/>
          </a:avLst>
        </a:prstGeom>
        <a:solidFill>
          <a:schemeClr val="lt1">
            <a:alpha val="90000"/>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20320" rIns="30480" bIns="20320" numCol="1" spcCol="1270" anchor="ctr" anchorCtr="0">
          <a:noAutofit/>
        </a:bodyPr>
        <a:lstStyle/>
        <a:p>
          <a:pPr lvl="0" algn="ctr" defTabSz="711200">
            <a:lnSpc>
              <a:spcPct val="90000"/>
            </a:lnSpc>
            <a:spcBef>
              <a:spcPct val="0"/>
            </a:spcBef>
            <a:spcAft>
              <a:spcPct val="35000"/>
            </a:spcAft>
          </a:pPr>
          <a:r>
            <a:rPr lang="en-IN" sz="1600" kern="1200" dirty="0">
              <a:latin typeface="Times New Roman" panose="02020603050405020304" pitchFamily="18" charset="0"/>
              <a:cs typeface="Times New Roman" panose="02020603050405020304" pitchFamily="18" charset="0"/>
            </a:rPr>
            <a:t>Develop strategies</a:t>
          </a:r>
          <a:endParaRPr lang="en-US" sz="1600" kern="1200" dirty="0">
            <a:latin typeface="Times New Roman" panose="02020603050405020304" pitchFamily="18" charset="0"/>
            <a:cs typeface="Times New Roman" panose="02020603050405020304" pitchFamily="18" charset="0"/>
          </a:endParaRPr>
        </a:p>
      </dsp:txBody>
      <dsp:txXfrm>
        <a:off x="465814" y="1514133"/>
        <a:ext cx="1746936" cy="565756"/>
      </dsp:txXfrm>
    </dsp:sp>
    <dsp:sp modelId="{29DF9936-8780-421F-80DC-92324A17623D}">
      <dsp:nvSpPr>
        <dsp:cNvPr id="0" name=""/>
        <dsp:cNvSpPr/>
      </dsp:nvSpPr>
      <dsp:spPr>
        <a:xfrm>
          <a:off x="225444" y="1346291"/>
          <a:ext cx="222767" cy="1201920"/>
        </a:xfrm>
        <a:custGeom>
          <a:avLst/>
          <a:gdLst/>
          <a:ahLst/>
          <a:cxnLst/>
          <a:rect l="0" t="0" r="0" b="0"/>
          <a:pathLst>
            <a:path>
              <a:moveTo>
                <a:pt x="0" y="0"/>
              </a:moveTo>
              <a:lnTo>
                <a:pt x="0" y="1201920"/>
              </a:lnTo>
              <a:lnTo>
                <a:pt x="222767" y="1201920"/>
              </a:lnTo>
            </a:path>
          </a:pathLst>
        </a:custGeom>
        <a:noFill/>
        <a:ln w="1905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62BBD91-B871-4D42-A3A2-240D63985F21}">
      <dsp:nvSpPr>
        <dsp:cNvPr id="0" name=""/>
        <dsp:cNvSpPr/>
      </dsp:nvSpPr>
      <dsp:spPr>
        <a:xfrm>
          <a:off x="448212" y="2247731"/>
          <a:ext cx="1782140" cy="600960"/>
        </a:xfrm>
        <a:prstGeom prst="roundRect">
          <a:avLst>
            <a:gd name="adj" fmla="val 10000"/>
          </a:avLst>
        </a:prstGeom>
        <a:solidFill>
          <a:schemeClr val="lt1">
            <a:alpha val="90000"/>
            <a:hueOff val="0"/>
            <a:satOff val="0"/>
            <a:lumOff val="0"/>
            <a:alphaOff val="0"/>
          </a:schemeClr>
        </a:solidFill>
        <a:ln w="19050" cap="flat" cmpd="sng" algn="ctr">
          <a:solidFill>
            <a:schemeClr val="accent4">
              <a:hueOff val="1319987"/>
              <a:satOff val="-5840"/>
              <a:lumOff val="-98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20320" rIns="30480" bIns="20320" numCol="1" spcCol="1270" anchor="ctr" anchorCtr="0">
          <a:noAutofit/>
        </a:bodyPr>
        <a:lstStyle/>
        <a:p>
          <a:pPr lvl="0" algn="ctr" defTabSz="711200">
            <a:lnSpc>
              <a:spcPct val="90000"/>
            </a:lnSpc>
            <a:spcBef>
              <a:spcPct val="0"/>
            </a:spcBef>
            <a:spcAft>
              <a:spcPct val="35000"/>
            </a:spcAft>
          </a:pPr>
          <a:r>
            <a:rPr lang="en-IN" sz="1600" kern="1200">
              <a:latin typeface="Times New Roman" panose="02020603050405020304" pitchFamily="18" charset="0"/>
              <a:cs typeface="Times New Roman" panose="02020603050405020304" pitchFamily="18" charset="0"/>
            </a:rPr>
            <a:t>Analyze performance</a:t>
          </a:r>
        </a:p>
      </dsp:txBody>
      <dsp:txXfrm>
        <a:off x="465814" y="2265333"/>
        <a:ext cx="1746936" cy="565756"/>
      </dsp:txXfrm>
    </dsp:sp>
    <dsp:sp modelId="{A1D496C3-3481-4CBA-B472-34DC6F117B30}">
      <dsp:nvSpPr>
        <dsp:cNvPr id="0" name=""/>
        <dsp:cNvSpPr/>
      </dsp:nvSpPr>
      <dsp:spPr>
        <a:xfrm>
          <a:off x="225444" y="1346291"/>
          <a:ext cx="222767" cy="1953120"/>
        </a:xfrm>
        <a:custGeom>
          <a:avLst/>
          <a:gdLst/>
          <a:ahLst/>
          <a:cxnLst/>
          <a:rect l="0" t="0" r="0" b="0"/>
          <a:pathLst>
            <a:path>
              <a:moveTo>
                <a:pt x="0" y="0"/>
              </a:moveTo>
              <a:lnTo>
                <a:pt x="0" y="1953120"/>
              </a:lnTo>
              <a:lnTo>
                <a:pt x="222767" y="1953120"/>
              </a:lnTo>
            </a:path>
          </a:pathLst>
        </a:custGeom>
        <a:noFill/>
        <a:ln w="1905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F3F9FE2-5B0E-4B50-AA47-BC26C3D0A12E}">
      <dsp:nvSpPr>
        <dsp:cNvPr id="0" name=""/>
        <dsp:cNvSpPr/>
      </dsp:nvSpPr>
      <dsp:spPr>
        <a:xfrm>
          <a:off x="448212" y="2998931"/>
          <a:ext cx="1782140" cy="600960"/>
        </a:xfrm>
        <a:prstGeom prst="roundRect">
          <a:avLst>
            <a:gd name="adj" fmla="val 10000"/>
          </a:avLst>
        </a:prstGeom>
        <a:solidFill>
          <a:schemeClr val="lt1">
            <a:alpha val="90000"/>
            <a:hueOff val="0"/>
            <a:satOff val="0"/>
            <a:lumOff val="0"/>
            <a:alphaOff val="0"/>
          </a:schemeClr>
        </a:solidFill>
        <a:ln w="19050" cap="flat" cmpd="sng" algn="ctr">
          <a:solidFill>
            <a:schemeClr val="accent4">
              <a:hueOff val="2639975"/>
              <a:satOff val="-11681"/>
              <a:lumOff val="-196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20320" rIns="30480" bIns="20320" numCol="1" spcCol="1270" anchor="ctr" anchorCtr="0">
          <a:noAutofit/>
        </a:bodyPr>
        <a:lstStyle/>
        <a:p>
          <a:pPr lvl="0" algn="ctr" defTabSz="711200">
            <a:lnSpc>
              <a:spcPct val="90000"/>
            </a:lnSpc>
            <a:spcBef>
              <a:spcPct val="0"/>
            </a:spcBef>
            <a:spcAft>
              <a:spcPct val="35000"/>
            </a:spcAft>
          </a:pPr>
          <a:r>
            <a:rPr lang="en-IN" sz="1600" kern="1200">
              <a:latin typeface="Times New Roman" panose="02020603050405020304" pitchFamily="18" charset="0"/>
              <a:cs typeface="Times New Roman" panose="02020603050405020304" pitchFamily="18" charset="0"/>
            </a:rPr>
            <a:t>Leading and mentoring </a:t>
          </a:r>
        </a:p>
      </dsp:txBody>
      <dsp:txXfrm>
        <a:off x="465814" y="3016533"/>
        <a:ext cx="1746936" cy="565756"/>
      </dsp:txXfrm>
    </dsp:sp>
    <dsp:sp modelId="{F8FFDAEA-683D-4082-885A-147E2610C6ED}">
      <dsp:nvSpPr>
        <dsp:cNvPr id="0" name=""/>
        <dsp:cNvSpPr/>
      </dsp:nvSpPr>
      <dsp:spPr>
        <a:xfrm>
          <a:off x="2530832" y="745331"/>
          <a:ext cx="2227675" cy="600960"/>
        </a:xfrm>
        <a:prstGeom prst="roundRect">
          <a:avLst>
            <a:gd name="adj" fmla="val 10000"/>
          </a:avLst>
        </a:prstGeom>
        <a:solidFill>
          <a:schemeClr val="accent4">
            <a:hueOff val="6599937"/>
            <a:satOff val="-29202"/>
            <a:lumOff val="-490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25400" rIns="38100" bIns="25400" numCol="1" spcCol="1270" anchor="ctr" anchorCtr="0">
          <a:noAutofit/>
        </a:bodyPr>
        <a:lstStyle/>
        <a:p>
          <a:pPr lvl="0" algn="ctr" defTabSz="889000">
            <a:lnSpc>
              <a:spcPct val="90000"/>
            </a:lnSpc>
            <a:spcBef>
              <a:spcPct val="0"/>
            </a:spcBef>
            <a:spcAft>
              <a:spcPct val="35000"/>
            </a:spcAft>
          </a:pPr>
          <a:r>
            <a:rPr lang="en-IN" sz="2000" kern="1200" dirty="0">
              <a:latin typeface="Times New Roman" panose="02020603050405020304" pitchFamily="18" charset="0"/>
              <a:cs typeface="Times New Roman" panose="02020603050405020304" pitchFamily="18" charset="0"/>
            </a:rPr>
            <a:t>Tesco </a:t>
          </a:r>
        </a:p>
      </dsp:txBody>
      <dsp:txXfrm>
        <a:off x="2548434" y="762933"/>
        <a:ext cx="2192471" cy="565756"/>
      </dsp:txXfrm>
    </dsp:sp>
    <dsp:sp modelId="{866189BF-573D-4C4B-BF9B-E0DDAC4E84F6}">
      <dsp:nvSpPr>
        <dsp:cNvPr id="0" name=""/>
        <dsp:cNvSpPr/>
      </dsp:nvSpPr>
      <dsp:spPr>
        <a:xfrm>
          <a:off x="2753600" y="1346291"/>
          <a:ext cx="222767" cy="450720"/>
        </a:xfrm>
        <a:custGeom>
          <a:avLst/>
          <a:gdLst/>
          <a:ahLst/>
          <a:cxnLst/>
          <a:rect l="0" t="0" r="0" b="0"/>
          <a:pathLst>
            <a:path>
              <a:moveTo>
                <a:pt x="0" y="0"/>
              </a:moveTo>
              <a:lnTo>
                <a:pt x="0" y="450720"/>
              </a:lnTo>
              <a:lnTo>
                <a:pt x="222767" y="450720"/>
              </a:lnTo>
            </a:path>
          </a:pathLst>
        </a:custGeom>
        <a:noFill/>
        <a:ln w="1905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E504E87-49CF-4DBC-ABB2-7C6550DE86C3}">
      <dsp:nvSpPr>
        <dsp:cNvPr id="0" name=""/>
        <dsp:cNvSpPr/>
      </dsp:nvSpPr>
      <dsp:spPr>
        <a:xfrm>
          <a:off x="2976367" y="1496531"/>
          <a:ext cx="1782140" cy="600960"/>
        </a:xfrm>
        <a:prstGeom prst="roundRect">
          <a:avLst>
            <a:gd name="adj" fmla="val 10000"/>
          </a:avLst>
        </a:prstGeom>
        <a:solidFill>
          <a:schemeClr val="lt1">
            <a:alpha val="90000"/>
            <a:hueOff val="0"/>
            <a:satOff val="0"/>
            <a:lumOff val="0"/>
            <a:alphaOff val="0"/>
          </a:schemeClr>
        </a:solidFill>
        <a:ln w="19050" cap="flat" cmpd="sng" algn="ctr">
          <a:solidFill>
            <a:schemeClr val="accent4">
              <a:hueOff val="3959962"/>
              <a:satOff val="-17521"/>
              <a:lumOff val="-294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20320" rIns="30480" bIns="20320" numCol="1" spcCol="1270" anchor="ctr" anchorCtr="0">
          <a:noAutofit/>
        </a:bodyPr>
        <a:lstStyle/>
        <a:p>
          <a:pPr lvl="0" algn="ctr" defTabSz="711200">
            <a:lnSpc>
              <a:spcPct val="90000"/>
            </a:lnSpc>
            <a:spcBef>
              <a:spcPct val="0"/>
            </a:spcBef>
            <a:spcAft>
              <a:spcPct val="35000"/>
            </a:spcAft>
          </a:pPr>
          <a:r>
            <a:rPr lang="en-GB" sz="1600" kern="1200" dirty="0">
              <a:latin typeface="Times New Roman" panose="02020603050405020304" pitchFamily="18" charset="0"/>
              <a:cs typeface="Times New Roman" panose="02020603050405020304" pitchFamily="18" charset="0"/>
            </a:rPr>
            <a:t>Making data driven decision </a:t>
          </a:r>
          <a:endParaRPr lang="en-IN" sz="1600" kern="1200" dirty="0">
            <a:latin typeface="Times New Roman" panose="02020603050405020304" pitchFamily="18" charset="0"/>
            <a:cs typeface="Times New Roman" panose="02020603050405020304" pitchFamily="18" charset="0"/>
          </a:endParaRPr>
        </a:p>
      </dsp:txBody>
      <dsp:txXfrm>
        <a:off x="2993969" y="1514133"/>
        <a:ext cx="1746936" cy="565756"/>
      </dsp:txXfrm>
    </dsp:sp>
    <dsp:sp modelId="{D26E0B79-A1CD-4881-9455-55335D0E39FF}">
      <dsp:nvSpPr>
        <dsp:cNvPr id="0" name=""/>
        <dsp:cNvSpPr/>
      </dsp:nvSpPr>
      <dsp:spPr>
        <a:xfrm>
          <a:off x="2753600" y="1346291"/>
          <a:ext cx="222767" cy="1201920"/>
        </a:xfrm>
        <a:custGeom>
          <a:avLst/>
          <a:gdLst/>
          <a:ahLst/>
          <a:cxnLst/>
          <a:rect l="0" t="0" r="0" b="0"/>
          <a:pathLst>
            <a:path>
              <a:moveTo>
                <a:pt x="0" y="0"/>
              </a:moveTo>
              <a:lnTo>
                <a:pt x="0" y="1201920"/>
              </a:lnTo>
              <a:lnTo>
                <a:pt x="222767" y="1201920"/>
              </a:lnTo>
            </a:path>
          </a:pathLst>
        </a:custGeom>
        <a:noFill/>
        <a:ln w="1905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0CE31FE-4258-479F-B2CA-D56B62995237}">
      <dsp:nvSpPr>
        <dsp:cNvPr id="0" name=""/>
        <dsp:cNvSpPr/>
      </dsp:nvSpPr>
      <dsp:spPr>
        <a:xfrm>
          <a:off x="2976367" y="2247731"/>
          <a:ext cx="1782140" cy="600960"/>
        </a:xfrm>
        <a:prstGeom prst="roundRect">
          <a:avLst>
            <a:gd name="adj" fmla="val 10000"/>
          </a:avLst>
        </a:prstGeom>
        <a:solidFill>
          <a:schemeClr val="lt1">
            <a:alpha val="90000"/>
            <a:hueOff val="0"/>
            <a:satOff val="0"/>
            <a:lumOff val="0"/>
            <a:alphaOff val="0"/>
          </a:schemeClr>
        </a:solidFill>
        <a:ln w="19050" cap="flat" cmpd="sng" algn="ctr">
          <a:solidFill>
            <a:schemeClr val="accent4">
              <a:hueOff val="5279950"/>
              <a:satOff val="-23362"/>
              <a:lumOff val="-392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20320" rIns="30480" bIns="20320" numCol="1" spcCol="1270" anchor="ctr" anchorCtr="0">
          <a:noAutofit/>
        </a:bodyPr>
        <a:lstStyle/>
        <a:p>
          <a:pPr lvl="0" algn="ctr" defTabSz="711200">
            <a:lnSpc>
              <a:spcPct val="90000"/>
            </a:lnSpc>
            <a:spcBef>
              <a:spcPct val="0"/>
            </a:spcBef>
            <a:spcAft>
              <a:spcPct val="35000"/>
            </a:spcAft>
          </a:pPr>
          <a:r>
            <a:rPr lang="en-GB" sz="1600" kern="1200">
              <a:latin typeface="Times New Roman" panose="02020603050405020304" pitchFamily="18" charset="0"/>
              <a:cs typeface="Times New Roman" panose="02020603050405020304" pitchFamily="18" charset="0"/>
            </a:rPr>
            <a:t>Executing digital strategy, </a:t>
          </a:r>
          <a:endParaRPr lang="en-IN" sz="1600" kern="1200">
            <a:latin typeface="Times New Roman" panose="02020603050405020304" pitchFamily="18" charset="0"/>
            <a:cs typeface="Times New Roman" panose="02020603050405020304" pitchFamily="18" charset="0"/>
          </a:endParaRPr>
        </a:p>
      </dsp:txBody>
      <dsp:txXfrm>
        <a:off x="2993969" y="2265333"/>
        <a:ext cx="1746936" cy="565756"/>
      </dsp:txXfrm>
    </dsp:sp>
    <dsp:sp modelId="{B4FBD5CE-A4C0-4387-B7D4-89F6CAEC8C1C}">
      <dsp:nvSpPr>
        <dsp:cNvPr id="0" name=""/>
        <dsp:cNvSpPr/>
      </dsp:nvSpPr>
      <dsp:spPr>
        <a:xfrm>
          <a:off x="2753600" y="1346291"/>
          <a:ext cx="222767" cy="1953120"/>
        </a:xfrm>
        <a:custGeom>
          <a:avLst/>
          <a:gdLst/>
          <a:ahLst/>
          <a:cxnLst/>
          <a:rect l="0" t="0" r="0" b="0"/>
          <a:pathLst>
            <a:path>
              <a:moveTo>
                <a:pt x="0" y="0"/>
              </a:moveTo>
              <a:lnTo>
                <a:pt x="0" y="1953120"/>
              </a:lnTo>
              <a:lnTo>
                <a:pt x="222767" y="1953120"/>
              </a:lnTo>
            </a:path>
          </a:pathLst>
        </a:custGeom>
        <a:noFill/>
        <a:ln w="1905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0B552BA-16C9-40E9-879E-A7014F2A2B77}">
      <dsp:nvSpPr>
        <dsp:cNvPr id="0" name=""/>
        <dsp:cNvSpPr/>
      </dsp:nvSpPr>
      <dsp:spPr>
        <a:xfrm>
          <a:off x="2976367" y="2998931"/>
          <a:ext cx="1782140" cy="600960"/>
        </a:xfrm>
        <a:prstGeom prst="roundRect">
          <a:avLst>
            <a:gd name="adj" fmla="val 10000"/>
          </a:avLst>
        </a:prstGeom>
        <a:solidFill>
          <a:schemeClr val="lt1">
            <a:alpha val="90000"/>
            <a:hueOff val="0"/>
            <a:satOff val="0"/>
            <a:lumOff val="0"/>
            <a:alphaOff val="0"/>
          </a:schemeClr>
        </a:solidFill>
        <a:ln w="19050" cap="flat" cmpd="sng" algn="ctr">
          <a:solidFill>
            <a:schemeClr val="accent4">
              <a:hueOff val="6599937"/>
              <a:satOff val="-29202"/>
              <a:lumOff val="-490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20320" rIns="30480" bIns="20320" numCol="1" spcCol="1270" anchor="ctr" anchorCtr="0">
          <a:noAutofit/>
        </a:bodyPr>
        <a:lstStyle/>
        <a:p>
          <a:pPr lvl="0" algn="ctr" defTabSz="711200">
            <a:lnSpc>
              <a:spcPct val="90000"/>
            </a:lnSpc>
            <a:spcBef>
              <a:spcPct val="0"/>
            </a:spcBef>
            <a:spcAft>
              <a:spcPct val="35000"/>
            </a:spcAft>
          </a:pPr>
          <a:r>
            <a:rPr lang="en-GB" sz="1600" kern="1200" dirty="0">
              <a:latin typeface="Times New Roman" panose="02020603050405020304" pitchFamily="18" charset="0"/>
              <a:cs typeface="Times New Roman" panose="02020603050405020304" pitchFamily="18" charset="0"/>
            </a:rPr>
            <a:t>Managing websites</a:t>
          </a:r>
          <a:endParaRPr lang="en-IN" sz="1600" kern="1200" dirty="0">
            <a:latin typeface="Times New Roman" panose="02020603050405020304" pitchFamily="18" charset="0"/>
            <a:cs typeface="Times New Roman" panose="02020603050405020304" pitchFamily="18" charset="0"/>
          </a:endParaRPr>
        </a:p>
      </dsp:txBody>
      <dsp:txXfrm>
        <a:off x="2993969" y="3016533"/>
        <a:ext cx="1746936" cy="56575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E8EDC6-2F2F-49DA-9280-FFD9AA347E55}">
      <dsp:nvSpPr>
        <dsp:cNvPr id="0" name=""/>
        <dsp:cNvSpPr/>
      </dsp:nvSpPr>
      <dsp:spPr>
        <a:xfrm>
          <a:off x="2592118" y="923"/>
          <a:ext cx="4652404" cy="977172"/>
        </a:xfrm>
        <a:prstGeom prst="rightArrow">
          <a:avLst>
            <a:gd name="adj1" fmla="val 75000"/>
            <a:gd name="adj2" fmla="val 50000"/>
          </a:avLst>
        </a:prstGeom>
        <a:solidFill>
          <a:schemeClr val="accent4">
            <a:lumMod val="20000"/>
            <a:lumOff val="80000"/>
          </a:schemeClr>
        </a:solidFill>
        <a:ln w="12700" cap="flat" cmpd="sng" algn="ctr">
          <a:solidFill>
            <a:schemeClr val="accent5"/>
          </a:solidFill>
          <a:prstDash val="solid"/>
          <a:miter lim="800000"/>
        </a:ln>
        <a:effectLst/>
      </dsp:spPr>
      <dsp:style>
        <a:lnRef idx="1">
          <a:schemeClr val="accent5"/>
        </a:lnRef>
        <a:fillRef idx="2">
          <a:schemeClr val="accent5"/>
        </a:fillRef>
        <a:effectRef idx="1">
          <a:schemeClr val="accent5"/>
        </a:effectRef>
        <a:fontRef idx="minor">
          <a:schemeClr val="dk1"/>
        </a:fontRef>
      </dsp:style>
      <dsp:txBody>
        <a:bodyPr spcFirstLastPara="0" vert="horz" wrap="square" lIns="8890" tIns="8890" rIns="8890" bIns="8890" numCol="1" spcCol="1270" anchor="t" anchorCtr="0">
          <a:noAutofit/>
        </a:bodyPr>
        <a:lstStyle/>
        <a:p>
          <a:pPr marL="114300" lvl="1" indent="-114300" algn="l" defTabSz="622300">
            <a:lnSpc>
              <a:spcPct val="90000"/>
            </a:lnSpc>
            <a:spcBef>
              <a:spcPct val="0"/>
            </a:spcBef>
            <a:spcAft>
              <a:spcPct val="15000"/>
            </a:spcAft>
            <a:buChar char="••"/>
          </a:pPr>
          <a:r>
            <a:rPr lang="en-IN" sz="1400" kern="1200">
              <a:solidFill>
                <a:schemeClr val="tx1"/>
              </a:solidFill>
              <a:latin typeface="Times New Roman" panose="02020603050405020304" pitchFamily="18" charset="0"/>
              <a:cs typeface="Times New Roman" panose="02020603050405020304" pitchFamily="18" charset="0"/>
            </a:rPr>
            <a:t>Optimize  website </a:t>
          </a:r>
          <a:endParaRPr lang="en-US" sz="1400" kern="1200">
            <a:solidFill>
              <a:schemeClr val="tx1"/>
            </a:solidFill>
            <a:latin typeface="Times New Roman" panose="02020603050405020304" pitchFamily="18" charset="0"/>
            <a:cs typeface="Times New Roman" panose="02020603050405020304" pitchFamily="18" charset="0"/>
          </a:endParaRPr>
        </a:p>
        <a:p>
          <a:pPr marL="114300" lvl="1" indent="-114300" algn="l" defTabSz="622300">
            <a:lnSpc>
              <a:spcPct val="90000"/>
            </a:lnSpc>
            <a:spcBef>
              <a:spcPct val="0"/>
            </a:spcBef>
            <a:spcAft>
              <a:spcPct val="15000"/>
            </a:spcAft>
            <a:buChar char="••"/>
          </a:pPr>
          <a:r>
            <a:rPr lang="en-IN" sz="1400" u="none" kern="1200">
              <a:solidFill>
                <a:schemeClr val="tx1"/>
              </a:solidFill>
              <a:latin typeface="Times New Roman" panose="02020603050405020304" pitchFamily="18" charset="0"/>
              <a:cs typeface="Times New Roman" panose="02020603050405020304" pitchFamily="18" charset="0"/>
            </a:rPr>
            <a:t>Execute digital marketing campaigns</a:t>
          </a:r>
          <a:endParaRPr lang="en-US" sz="1400" kern="1200">
            <a:solidFill>
              <a:schemeClr val="tx1"/>
            </a:solidFill>
            <a:latin typeface="Times New Roman" panose="02020603050405020304" pitchFamily="18" charset="0"/>
            <a:cs typeface="Times New Roman" panose="02020603050405020304" pitchFamily="18" charset="0"/>
          </a:endParaRPr>
        </a:p>
        <a:p>
          <a:pPr marL="114300" lvl="1" indent="-114300" algn="l" defTabSz="622300">
            <a:lnSpc>
              <a:spcPct val="90000"/>
            </a:lnSpc>
            <a:spcBef>
              <a:spcPct val="0"/>
            </a:spcBef>
            <a:spcAft>
              <a:spcPct val="15000"/>
            </a:spcAft>
            <a:buChar char="••"/>
          </a:pPr>
          <a:r>
            <a:rPr lang="en-IN" sz="1400" kern="1200" dirty="0">
              <a:solidFill>
                <a:schemeClr val="tx1"/>
              </a:solidFill>
              <a:latin typeface="Times New Roman" panose="02020603050405020304" pitchFamily="18" charset="0"/>
              <a:cs typeface="Times New Roman" panose="02020603050405020304" pitchFamily="18" charset="0"/>
            </a:rPr>
            <a:t>Ensure online shopping experience</a:t>
          </a:r>
          <a:endParaRPr lang="en-US" sz="1400" kern="1200" dirty="0">
            <a:solidFill>
              <a:schemeClr val="tx1"/>
            </a:solidFill>
            <a:latin typeface="Times New Roman" panose="02020603050405020304" pitchFamily="18" charset="0"/>
            <a:cs typeface="Times New Roman" panose="02020603050405020304" pitchFamily="18" charset="0"/>
          </a:endParaRPr>
        </a:p>
      </dsp:txBody>
      <dsp:txXfrm>
        <a:off x="2592118" y="123070"/>
        <a:ext cx="4285965" cy="732879"/>
      </dsp:txXfrm>
    </dsp:sp>
    <dsp:sp modelId="{5D10D83C-9B18-4F4A-8FF8-52694A77FF6C}">
      <dsp:nvSpPr>
        <dsp:cNvPr id="0" name=""/>
        <dsp:cNvSpPr/>
      </dsp:nvSpPr>
      <dsp:spPr>
        <a:xfrm>
          <a:off x="509484" y="258112"/>
          <a:ext cx="2082633" cy="462795"/>
        </a:xfrm>
        <a:prstGeom prst="roundRect">
          <a:avLst/>
        </a:prstGeom>
        <a:solidFill>
          <a:srgbClr val="AFE4FF"/>
        </a:solidFill>
        <a:ln w="25400" cap="flat" cmpd="sng" algn="ctr">
          <a:solidFill>
            <a:schemeClr val="lt1"/>
          </a:solidFill>
          <a:prstDash val="solid"/>
          <a:miter lim="800000"/>
        </a:ln>
        <a:effectLst/>
      </dsp:spPr>
      <dsp:style>
        <a:lnRef idx="3">
          <a:schemeClr val="lt1"/>
        </a:lnRef>
        <a:fillRef idx="1">
          <a:schemeClr val="accent5"/>
        </a:fillRef>
        <a:effectRef idx="1">
          <a:schemeClr val="accent5"/>
        </a:effectRef>
        <a:fontRef idx="minor">
          <a:schemeClr val="lt1"/>
        </a:fontRef>
      </dsp:style>
      <dsp:txBody>
        <a:bodyPr spcFirstLastPara="0" vert="horz" wrap="square" lIns="60960" tIns="30480" rIns="60960" bIns="30480" numCol="1" spcCol="1270" anchor="ctr" anchorCtr="0">
          <a:noAutofit/>
        </a:bodyPr>
        <a:lstStyle/>
        <a:p>
          <a:pPr lvl="0" algn="ctr" defTabSz="711200">
            <a:lnSpc>
              <a:spcPct val="90000"/>
            </a:lnSpc>
            <a:spcBef>
              <a:spcPct val="0"/>
            </a:spcBef>
            <a:spcAft>
              <a:spcPct val="35000"/>
            </a:spcAft>
          </a:pPr>
          <a:r>
            <a:rPr lang="en-US" sz="1600" b="1" kern="1200" dirty="0">
              <a:solidFill>
                <a:schemeClr val="tx1"/>
              </a:solidFill>
              <a:latin typeface="Times New Roman" panose="02020603050405020304" pitchFamily="18" charset="0"/>
              <a:cs typeface="Times New Roman" panose="02020603050405020304" pitchFamily="18" charset="0"/>
            </a:rPr>
            <a:t>Job description at M&amp;S</a:t>
          </a:r>
        </a:p>
      </dsp:txBody>
      <dsp:txXfrm>
        <a:off x="532076" y="280704"/>
        <a:ext cx="2037449" cy="417611"/>
      </dsp:txXfrm>
    </dsp:sp>
    <dsp:sp modelId="{1C4EE2C5-33A0-481D-9025-B1BC2387AF8E}">
      <dsp:nvSpPr>
        <dsp:cNvPr id="0" name=""/>
        <dsp:cNvSpPr/>
      </dsp:nvSpPr>
      <dsp:spPr>
        <a:xfrm>
          <a:off x="2592118" y="1091712"/>
          <a:ext cx="4652404" cy="1136167"/>
        </a:xfrm>
        <a:prstGeom prst="rightArrow">
          <a:avLst>
            <a:gd name="adj1" fmla="val 75000"/>
            <a:gd name="adj2" fmla="val 50000"/>
          </a:avLst>
        </a:prstGeom>
        <a:solidFill>
          <a:schemeClr val="accent2">
            <a:lumMod val="20000"/>
            <a:lumOff val="80000"/>
          </a:schemeClr>
        </a:solidFill>
        <a:ln w="12700" cap="flat" cmpd="sng" algn="ctr">
          <a:solidFill>
            <a:schemeClr val="accent3"/>
          </a:solidFill>
          <a:prstDash val="solid"/>
          <a:miter lim="800000"/>
        </a:ln>
        <a:effectLst/>
      </dsp:spPr>
      <dsp:style>
        <a:lnRef idx="1">
          <a:schemeClr val="accent3"/>
        </a:lnRef>
        <a:fillRef idx="2">
          <a:schemeClr val="accent3"/>
        </a:fillRef>
        <a:effectRef idx="1">
          <a:schemeClr val="accent3"/>
        </a:effectRef>
        <a:fontRef idx="minor">
          <a:schemeClr val="dk1"/>
        </a:fontRef>
      </dsp:style>
      <dsp:txBody>
        <a:bodyPr spcFirstLastPara="0" vert="horz" wrap="square" lIns="8890" tIns="8890" rIns="8890" bIns="8890" numCol="1" spcCol="1270" anchor="t" anchorCtr="0">
          <a:noAutofit/>
        </a:bodyPr>
        <a:lstStyle/>
        <a:p>
          <a:pPr marL="114300" lvl="1" indent="-114300" algn="just" defTabSz="622300">
            <a:lnSpc>
              <a:spcPct val="90000"/>
            </a:lnSpc>
            <a:spcBef>
              <a:spcPct val="0"/>
            </a:spcBef>
            <a:spcAft>
              <a:spcPct val="15000"/>
            </a:spcAft>
            <a:buChar char="••"/>
          </a:pPr>
          <a:r>
            <a:rPr lang="en-GB" sz="1400" kern="1200">
              <a:solidFill>
                <a:schemeClr val="tx1"/>
              </a:solidFill>
              <a:latin typeface="Times New Roman" panose="02020603050405020304" pitchFamily="18" charset="0"/>
              <a:cs typeface="Times New Roman" panose="02020603050405020304" pitchFamily="18" charset="0"/>
            </a:rPr>
            <a:t>Manages online sales growth </a:t>
          </a:r>
          <a:endParaRPr lang="en-US" sz="1400" kern="1200">
            <a:solidFill>
              <a:schemeClr val="tx1"/>
            </a:solidFill>
            <a:latin typeface="Times New Roman" panose="02020603050405020304" pitchFamily="18" charset="0"/>
            <a:cs typeface="Times New Roman" panose="02020603050405020304" pitchFamily="18" charset="0"/>
          </a:endParaRPr>
        </a:p>
        <a:p>
          <a:pPr marL="114300" lvl="1" indent="-114300" algn="just" defTabSz="622300">
            <a:lnSpc>
              <a:spcPct val="90000"/>
            </a:lnSpc>
            <a:spcBef>
              <a:spcPct val="0"/>
            </a:spcBef>
            <a:spcAft>
              <a:spcPct val="15000"/>
            </a:spcAft>
            <a:buChar char="••"/>
          </a:pPr>
          <a:r>
            <a:rPr lang="en-GB" sz="1400" kern="1200" dirty="0">
              <a:solidFill>
                <a:schemeClr val="tx1"/>
              </a:solidFill>
              <a:latin typeface="Times New Roman" panose="02020603050405020304" pitchFamily="18" charset="0"/>
              <a:cs typeface="Times New Roman" panose="02020603050405020304" pitchFamily="18" charset="0"/>
            </a:rPr>
            <a:t>Optimising platform </a:t>
          </a:r>
          <a:endParaRPr lang="en-IN" sz="1400" kern="1200" dirty="0">
            <a:solidFill>
              <a:schemeClr val="tx1"/>
            </a:solidFill>
            <a:latin typeface="Times New Roman" panose="02020603050405020304" pitchFamily="18" charset="0"/>
            <a:cs typeface="Times New Roman" panose="02020603050405020304" pitchFamily="18" charset="0"/>
          </a:endParaRPr>
        </a:p>
        <a:p>
          <a:pPr marL="114300" lvl="1" indent="-114300" algn="just" defTabSz="622300">
            <a:lnSpc>
              <a:spcPct val="90000"/>
            </a:lnSpc>
            <a:spcBef>
              <a:spcPct val="0"/>
            </a:spcBef>
            <a:spcAft>
              <a:spcPct val="15000"/>
            </a:spcAft>
            <a:buChar char="••"/>
          </a:pPr>
          <a:r>
            <a:rPr lang="en-GB" sz="1400" kern="1200">
              <a:solidFill>
                <a:schemeClr val="tx1"/>
              </a:solidFill>
              <a:latin typeface="Times New Roman" panose="02020603050405020304" pitchFamily="18" charset="0"/>
              <a:cs typeface="Times New Roman" panose="02020603050405020304" pitchFamily="18" charset="0"/>
            </a:rPr>
            <a:t>Ensure cross functional collaboration </a:t>
          </a:r>
          <a:endParaRPr lang="en-IN" sz="1400" kern="1200">
            <a:solidFill>
              <a:schemeClr val="tx1"/>
            </a:solidFill>
            <a:latin typeface="Times New Roman" panose="02020603050405020304" pitchFamily="18" charset="0"/>
            <a:cs typeface="Times New Roman" panose="02020603050405020304" pitchFamily="18" charset="0"/>
          </a:endParaRPr>
        </a:p>
        <a:p>
          <a:pPr marL="114300" lvl="1" indent="-114300" algn="just" defTabSz="622300">
            <a:lnSpc>
              <a:spcPct val="90000"/>
            </a:lnSpc>
            <a:spcBef>
              <a:spcPct val="0"/>
            </a:spcBef>
            <a:spcAft>
              <a:spcPct val="15000"/>
            </a:spcAft>
            <a:buChar char="••"/>
          </a:pPr>
          <a:r>
            <a:rPr lang="en-GB" sz="1400" kern="1200" dirty="0">
              <a:solidFill>
                <a:schemeClr val="tx1"/>
              </a:solidFill>
              <a:latin typeface="Times New Roman" panose="02020603050405020304" pitchFamily="18" charset="0"/>
              <a:cs typeface="Times New Roman" panose="02020603050405020304" pitchFamily="18" charset="0"/>
            </a:rPr>
            <a:t>Utilise customer data </a:t>
          </a:r>
          <a:endParaRPr lang="en-IN" sz="1400" kern="1200" dirty="0">
            <a:solidFill>
              <a:schemeClr val="tx1"/>
            </a:solidFill>
            <a:latin typeface="Times New Roman" panose="02020603050405020304" pitchFamily="18" charset="0"/>
            <a:cs typeface="Times New Roman" panose="02020603050405020304" pitchFamily="18" charset="0"/>
          </a:endParaRPr>
        </a:p>
      </dsp:txBody>
      <dsp:txXfrm>
        <a:off x="2592118" y="1233733"/>
        <a:ext cx="4226341" cy="852125"/>
      </dsp:txXfrm>
    </dsp:sp>
    <dsp:sp modelId="{B5A86B93-0C78-463A-B0E8-60D74173B8DB}">
      <dsp:nvSpPr>
        <dsp:cNvPr id="0" name=""/>
        <dsp:cNvSpPr/>
      </dsp:nvSpPr>
      <dsp:spPr>
        <a:xfrm>
          <a:off x="509484" y="1387031"/>
          <a:ext cx="2082633" cy="545530"/>
        </a:xfrm>
        <a:prstGeom prst="roundRect">
          <a:avLst/>
        </a:prstGeom>
        <a:gradFill rotWithShape="1">
          <a:gsLst>
            <a:gs pos="0">
              <a:schemeClr val="accent2">
                <a:lumMod val="110000"/>
                <a:satMod val="105000"/>
                <a:tint val="67000"/>
              </a:schemeClr>
            </a:gs>
            <a:gs pos="50000">
              <a:schemeClr val="accent2">
                <a:lumMod val="105000"/>
                <a:satMod val="103000"/>
                <a:tint val="73000"/>
              </a:schemeClr>
            </a:gs>
            <a:gs pos="100000">
              <a:schemeClr val="accent2">
                <a:lumMod val="105000"/>
                <a:satMod val="109000"/>
                <a:tint val="81000"/>
              </a:schemeClr>
            </a:gs>
          </a:gsLst>
          <a:lin ang="5400000" scaled="0"/>
        </a:gradFill>
        <a:ln w="12700" cap="flat" cmpd="sng" algn="ctr">
          <a:solidFill>
            <a:schemeClr val="accent2"/>
          </a:solidFill>
          <a:prstDash val="solid"/>
          <a:miter lim="800000"/>
        </a:ln>
        <a:effectLst/>
      </dsp:spPr>
      <dsp:style>
        <a:lnRef idx="1">
          <a:schemeClr val="accent2"/>
        </a:lnRef>
        <a:fillRef idx="2">
          <a:schemeClr val="accent2"/>
        </a:fillRef>
        <a:effectRef idx="1">
          <a:schemeClr val="accent2"/>
        </a:effectRef>
        <a:fontRef idx="minor">
          <a:schemeClr val="dk1"/>
        </a:fontRef>
      </dsp:style>
      <dsp:txBody>
        <a:bodyPr spcFirstLastPara="0" vert="horz" wrap="square" lIns="60960" tIns="30480" rIns="60960" bIns="30480" numCol="1" spcCol="1270" anchor="ctr" anchorCtr="0">
          <a:noAutofit/>
        </a:bodyPr>
        <a:lstStyle/>
        <a:p>
          <a:pPr lvl="0" algn="ctr" defTabSz="711200">
            <a:lnSpc>
              <a:spcPct val="90000"/>
            </a:lnSpc>
            <a:spcBef>
              <a:spcPct val="0"/>
            </a:spcBef>
            <a:spcAft>
              <a:spcPct val="35000"/>
            </a:spcAft>
          </a:pPr>
          <a:r>
            <a:rPr lang="en-IN" sz="1600" b="1" kern="1200">
              <a:solidFill>
                <a:schemeClr val="tx1"/>
              </a:solidFill>
              <a:latin typeface="Times New Roman" panose="02020603050405020304" pitchFamily="18" charset="0"/>
              <a:cs typeface="Times New Roman" panose="02020603050405020304" pitchFamily="18" charset="0"/>
            </a:rPr>
            <a:t> </a:t>
          </a:r>
          <a:r>
            <a:rPr lang="en-US" sz="1600" b="1" kern="1200">
              <a:solidFill>
                <a:schemeClr val="tx1"/>
              </a:solidFill>
              <a:latin typeface="Times New Roman" panose="02020603050405020304" pitchFamily="18" charset="0"/>
              <a:cs typeface="Times New Roman" panose="02020603050405020304" pitchFamily="18" charset="0"/>
            </a:rPr>
            <a:t>Job description at Tesco</a:t>
          </a:r>
        </a:p>
      </dsp:txBody>
      <dsp:txXfrm>
        <a:off x="536115" y="1413662"/>
        <a:ext cx="2029371" cy="49226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536C20-CE3A-45FC-A445-9488C6D2E00D}">
      <dsp:nvSpPr>
        <dsp:cNvPr id="0" name=""/>
        <dsp:cNvSpPr/>
      </dsp:nvSpPr>
      <dsp:spPr>
        <a:xfrm>
          <a:off x="726281" y="964"/>
          <a:ext cx="2461711" cy="1477026"/>
        </a:xfrm>
        <a:prstGeom prst="rect">
          <a:avLst/>
        </a:prstGeom>
        <a:solidFill>
          <a:schemeClr val="accent2">
            <a:alpha val="9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IN" sz="1800" b="1" i="0" kern="1200" dirty="0">
              <a:solidFill>
                <a:schemeClr val="tx1"/>
              </a:solidFill>
              <a:latin typeface="Times New Roman" pitchFamily="18" charset="0"/>
              <a:cs typeface="Times New Roman" pitchFamily="18" charset="0"/>
            </a:rPr>
            <a:t>Hybrid Work Model</a:t>
          </a:r>
          <a:endParaRPr lang="en-US" sz="1800" i="0" kern="1200" dirty="0">
            <a:solidFill>
              <a:schemeClr val="tx1"/>
            </a:solidFill>
            <a:latin typeface="Times New Roman" pitchFamily="18" charset="0"/>
            <a:cs typeface="Times New Roman" pitchFamily="18" charset="0"/>
          </a:endParaRPr>
        </a:p>
      </dsp:txBody>
      <dsp:txXfrm>
        <a:off x="726281" y="964"/>
        <a:ext cx="2461711" cy="1477026"/>
      </dsp:txXfrm>
    </dsp:sp>
    <dsp:sp modelId="{F0CF5EE1-1EE4-4AA4-AD4D-64B057839374}">
      <dsp:nvSpPr>
        <dsp:cNvPr id="0" name=""/>
        <dsp:cNvSpPr/>
      </dsp:nvSpPr>
      <dsp:spPr>
        <a:xfrm>
          <a:off x="726281" y="1724162"/>
          <a:ext cx="2461711" cy="1477026"/>
        </a:xfrm>
        <a:prstGeom prst="rect">
          <a:avLst/>
        </a:prstGeom>
        <a:solidFill>
          <a:schemeClr val="accent2">
            <a:alpha val="90000"/>
            <a:hueOff val="0"/>
            <a:satOff val="0"/>
            <a:lumOff val="0"/>
            <a:alphaOff val="-4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IN" sz="1800" b="1" i="0" kern="1200" dirty="0">
              <a:solidFill>
                <a:schemeClr val="tx1"/>
              </a:solidFill>
              <a:latin typeface="Times New Roman" pitchFamily="18" charset="0"/>
              <a:cs typeface="Times New Roman" pitchFamily="18" charset="0"/>
            </a:rPr>
            <a:t>Flexible working Hours</a:t>
          </a:r>
          <a:endParaRPr lang="en-IN" sz="1800" i="0" kern="1200" dirty="0">
            <a:solidFill>
              <a:schemeClr val="tx1"/>
            </a:solidFill>
            <a:latin typeface="Times New Roman" pitchFamily="18" charset="0"/>
            <a:cs typeface="Times New Roman" pitchFamily="18" charset="0"/>
          </a:endParaRPr>
        </a:p>
      </dsp:txBody>
      <dsp:txXfrm>
        <a:off x="726281" y="1724162"/>
        <a:ext cx="2461711" cy="1477026"/>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2">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72E8F66-CBDB-4AF7-B0A8-70E51087C0CE}" type="datetimeFigureOut">
              <a:rPr lang="en-IN" smtClean="0"/>
              <a:pPr/>
              <a:t>11-08-2024</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21BC30C-CBB5-42CD-8EEE-6D1AE63FFB59}" type="slidenum">
              <a:rPr lang="en-IN" smtClean="0"/>
              <a:pPr/>
              <a:t>‹#›</a:t>
            </a:fld>
            <a:endParaRPr lang="en-IN"/>
          </a:p>
        </p:txBody>
      </p:sp>
    </p:spTree>
    <p:extLst>
      <p:ext uri="{BB962C8B-B14F-4D97-AF65-F5344CB8AC3E}">
        <p14:creationId xmlns:p14="http://schemas.microsoft.com/office/powerpoint/2010/main" val="20360641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M&amp;S is a leading British multinational retailer based in London, UK and has specialization in high-quality clothing, home products and food. M&amp;S is also renowned for its commitment to quality, sustainability and innovation. Meanwhile Tesco is another ecommerce brand in UK with 309300 employees in UK and 4270 stores.  Both the company has been listed as popular supermarket chains in UK where Tesco as 79% popularity and M&amp;S has 74% popularity.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721BC30C-CBB5-42CD-8EEE-6D1AE63FFB59}" type="slidenum">
              <a:rPr lang="en-IN" smtClean="0"/>
              <a:pPr/>
              <a:t>3</a:t>
            </a:fld>
            <a:endParaRPr lang="en-IN"/>
          </a:p>
        </p:txBody>
      </p:sp>
    </p:spTree>
    <p:extLst>
      <p:ext uri="{BB962C8B-B14F-4D97-AF65-F5344CB8AC3E}">
        <p14:creationId xmlns:p14="http://schemas.microsoft.com/office/powerpoint/2010/main" val="19172034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M&amp;S aims to become a digital-first retailer by enhancing its e-commerce capabilities significantly. Their strategy focuses on expanding online sales and improving the digital experience of customers. Tesco aims to drive customer centric growth by delivering exceptional value and service to enhance loyalty and satisfaction lead to sustainability through significant carbon emission reduction and promotion of eco-friendly practices.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721BC30C-CBB5-42CD-8EEE-6D1AE63FFB59}" type="slidenum">
              <a:rPr lang="en-IN" smtClean="0"/>
              <a:pPr/>
              <a:t>4</a:t>
            </a:fld>
            <a:endParaRPr lang="en-IN"/>
          </a:p>
        </p:txBody>
      </p:sp>
    </p:spTree>
    <p:extLst>
      <p:ext uri="{BB962C8B-B14F-4D97-AF65-F5344CB8AC3E}">
        <p14:creationId xmlns:p14="http://schemas.microsoft.com/office/powerpoint/2010/main" val="15906789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 The ecommerce manager at M&amp;S is responsible for developing and implementing strategies for driving online sales and customer engagement. They manage websites, ensure an excellent user experience and generate high conversion rates. Meanwhile, E commerce managers at Tesco has similar yet different job. Their job is to execute digital strategies for boosting online sales and enhance experiences of consumers. They manage and optimise ecommerce platform for better user engagement and conversion rates while using data driven insights for making inform strategic decisions.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721BC30C-CBB5-42CD-8EEE-6D1AE63FFB59}" type="slidenum">
              <a:rPr lang="en-IN" smtClean="0"/>
              <a:pPr/>
              <a:t>5</a:t>
            </a:fld>
            <a:endParaRPr lang="en-IN"/>
          </a:p>
        </p:txBody>
      </p:sp>
    </p:spTree>
    <p:extLst>
      <p:ext uri="{BB962C8B-B14F-4D97-AF65-F5344CB8AC3E}">
        <p14:creationId xmlns:p14="http://schemas.microsoft.com/office/powerpoint/2010/main" val="9799097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ecommerce manager at M&amp;S is positioned within the digital &amp; ecommerce department and reports directly to the head of Commerce. This role is based in London, UK and the primary responsibility is to develop and implement strategies to boost online sales and consumer engagement. On the other side, E-commerce managers at Tesco in digital and online retail reports of head of the digital operations. They drives online sales growth, optimises functionality of platforms, collaborate across departments, leverages customer data for personalised experience lead to innovation to enhance engagement and efficiency.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721BC30C-CBB5-42CD-8EEE-6D1AE63FFB59}" type="slidenum">
              <a:rPr lang="en-IN" smtClean="0"/>
              <a:pPr/>
              <a:t>6</a:t>
            </a:fld>
            <a:endParaRPr lang="en-IN"/>
          </a:p>
        </p:txBody>
      </p:sp>
    </p:spTree>
    <p:extLst>
      <p:ext uri="{BB962C8B-B14F-4D97-AF65-F5344CB8AC3E}">
        <p14:creationId xmlns:p14="http://schemas.microsoft.com/office/powerpoint/2010/main" val="28474525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 Both Company, Marks and Spencer’s and Tesco, an ideal candidate for e commerce manager needed to have bachelors’ degree in marketing, business and related fields. At M&amp;S, candidates need to have strong analytical skills and at Tesco, candidates must have skills of Strong leadership, data analysis and needed to have digital marketing expertise. M&amp;S candidate needed to be proficient in e-commerce platforms and digital marketing tools. Meanwhile, Tesco candidates needed to have proficiency in ecommerce platform and CRM tools.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721BC30C-CBB5-42CD-8EEE-6D1AE63FFB59}" type="slidenum">
              <a:rPr lang="en-IN" smtClean="0"/>
              <a:pPr/>
              <a:t>7</a:t>
            </a:fld>
            <a:endParaRPr lang="en-IN"/>
          </a:p>
        </p:txBody>
      </p:sp>
    </p:spTree>
    <p:extLst>
      <p:ext uri="{BB962C8B-B14F-4D97-AF65-F5344CB8AC3E}">
        <p14:creationId xmlns:p14="http://schemas.microsoft.com/office/powerpoint/2010/main" val="42452191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ecommerce manager role at both companies needs to have skills of analytical prowess and leadership abilities.  Tesco ecommerce managers needs strong leadership, data analysis and digital marketing skills to emphasize cross functional collaboration and innovation. Meanwhile, M&amp;S focuses on strategic thinking, website management and team, leadership with strong emphasize on digital customer experience and marketing.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721BC30C-CBB5-42CD-8EEE-6D1AE63FFB59}" type="slidenum">
              <a:rPr lang="en-IN" smtClean="0"/>
              <a:pPr/>
              <a:t>8</a:t>
            </a:fld>
            <a:endParaRPr lang="en-IN"/>
          </a:p>
        </p:txBody>
      </p:sp>
    </p:spTree>
    <p:extLst>
      <p:ext uri="{BB962C8B-B14F-4D97-AF65-F5344CB8AC3E}">
        <p14:creationId xmlns:p14="http://schemas.microsoft.com/office/powerpoint/2010/main" val="39305859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At M&amp;S, ecommerce managers earn £29K–£40K annually while Tesco offers higher salaries of £34K–£60K. M&amp;S offers standard office hours and potential extra house during peak times that emphasises a collaborative work environment.  While, Tesco offers flexible office hours and strong focus on collaborative work along with career development opportunities. Both companies has strong focus on health benefits and employee discounts and retirement plans.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721BC30C-CBB5-42CD-8EEE-6D1AE63FFB59}" type="slidenum">
              <a:rPr lang="en-IN" smtClean="0"/>
              <a:pPr/>
              <a:t>9</a:t>
            </a:fld>
            <a:endParaRPr lang="en-IN"/>
          </a:p>
        </p:txBody>
      </p:sp>
    </p:spTree>
    <p:extLst>
      <p:ext uri="{BB962C8B-B14F-4D97-AF65-F5344CB8AC3E}">
        <p14:creationId xmlns:p14="http://schemas.microsoft.com/office/powerpoint/2010/main" val="34016978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M&amp;S provides flexible hours and compressed workweeks, enhancing personal and family time. Tesco offers a broader range of flexible options, including part time, job shares and blended working schedules along with expansion of hybrid work location. Both approaches focuses on improving work life balance with M&amp;S focusing on specific compressed schedules and Tesco on diverse flexibility.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721BC30C-CBB5-42CD-8EEE-6D1AE63FFB59}" type="slidenum">
              <a:rPr lang="en-IN" smtClean="0"/>
              <a:pPr/>
              <a:t>10</a:t>
            </a:fld>
            <a:endParaRPr lang="en-IN"/>
          </a:p>
        </p:txBody>
      </p:sp>
    </p:spTree>
    <p:extLst>
      <p:ext uri="{BB962C8B-B14F-4D97-AF65-F5344CB8AC3E}">
        <p14:creationId xmlns:p14="http://schemas.microsoft.com/office/powerpoint/2010/main" val="366426679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ecommerce managers are essential for companies like M&amp;S and Tesco to digital first. Competitive pay and flexible working arrangements helps retail companies like M&amp;S and Tesco to enhance e commerce business performance.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721BC30C-CBB5-42CD-8EEE-6D1AE63FFB59}" type="slidenum">
              <a:rPr lang="en-IN" smtClean="0"/>
              <a:pPr/>
              <a:t>11</a:t>
            </a:fld>
            <a:endParaRPr lang="en-IN"/>
          </a:p>
        </p:txBody>
      </p:sp>
    </p:spTree>
    <p:extLst>
      <p:ext uri="{BB962C8B-B14F-4D97-AF65-F5344CB8AC3E}">
        <p14:creationId xmlns:p14="http://schemas.microsoft.com/office/powerpoint/2010/main" val="11670702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pPr/>
              <a:t>8/11/2024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pPr/>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pPr/>
              <a:t>8/11/2024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pPr/>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pPr/>
              <a:t>8/11/2024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pPr/>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pPr/>
              <a:t>8/11/2024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pPr/>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pPr/>
              <a:t>8/11/2024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pPr/>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pPr/>
              <a:t>8/11/2024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pPr/>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pPr/>
              <a:t>8/11/2024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pPr/>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pPr/>
              <a:t>8/11/2024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pPr/>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pPr/>
              <a:t>8/11/2024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pPr/>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pPr/>
              <a:t>8/11/2024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pPr/>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pPr/>
              <a:t>8/11/2024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pPr/>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34000">
              <a:schemeClr val="accent1">
                <a:lumMod val="5000"/>
                <a:lumOff val="95000"/>
              </a:schemeClr>
            </a:gs>
            <a:gs pos="56000">
              <a:schemeClr val="accent1">
                <a:lumMod val="45000"/>
                <a:lumOff val="55000"/>
              </a:schemeClr>
            </a:gs>
            <a:gs pos="79000">
              <a:schemeClr val="accent1">
                <a:lumMod val="45000"/>
                <a:lumOff val="55000"/>
              </a:schemeClr>
            </a:gs>
            <a:gs pos="94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pPr/>
              <a:t>8/11/2024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pPr/>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12.xml.rels><?xml version="1.0" encoding="UTF-8" standalone="yes"?>
<Relationships xmlns="http://schemas.openxmlformats.org/package/2006/relationships"><Relationship Id="rId8" Type="http://schemas.openxmlformats.org/officeDocument/2006/relationships/hyperlink" Target="https://corporate.marksandspencer.com/about-us/corporate-governance/policies" TargetMode="External"/><Relationship Id="rId13" Type="http://schemas.openxmlformats.org/officeDocument/2006/relationships/hyperlink" Target="https://www.statista.com/statistics/872828/marks-and-spencer-number-of-employees-worldwide-uk/" TargetMode="External"/><Relationship Id="rId3" Type="http://schemas.openxmlformats.org/officeDocument/2006/relationships/hyperlink" Target="https://www.statista.com/statistics/1135764/most-popular-supermarkets-in-the-uk/" TargetMode="External"/><Relationship Id="rId7" Type="http://schemas.openxmlformats.org/officeDocument/2006/relationships/hyperlink" Target="https://corporate.marksandspencer.com/media/press-releases/ms-launches-new-flexible-working-offering-store-colleagues" TargetMode="External"/><Relationship Id="rId12" Type="http://schemas.openxmlformats.org/officeDocument/2006/relationships/hyperlink" Target="https://www.grocerygazette.co.uk/2022/05/12/tesco-signs-deal-with-iwg/" TargetMode="External"/><Relationship Id="rId17" Type="http://schemas.openxmlformats.org/officeDocument/2006/relationships/hyperlink" Target="https://www.bloomberg.com/news/articles/2022-09-21/marks-spencer-launches-15-million-package-to-help-employees" TargetMode="External"/><Relationship Id="rId2" Type="http://schemas.openxmlformats.org/officeDocument/2006/relationships/hyperlink" Target="https://www.statista.com/topics/3807/tesco-plc/" TargetMode="External"/><Relationship Id="rId16" Type="http://schemas.openxmlformats.org/officeDocument/2006/relationships/hyperlink" Target="https://www.tescoplc.com/sustainability/planet/protecting-nature/climate-change" TargetMode="External"/><Relationship Id="rId1" Type="http://schemas.openxmlformats.org/officeDocument/2006/relationships/slideLayout" Target="../slideLayouts/slideLayout2.xml"/><Relationship Id="rId6" Type="http://schemas.openxmlformats.org/officeDocument/2006/relationships/hyperlink" Target="https://uk.indeed.com/cmp/Tesco-40b6123a/salaries/Manager" TargetMode="External"/><Relationship Id="rId11" Type="http://schemas.openxmlformats.org/officeDocument/2006/relationships/hyperlink" Target="https://mission-statement.com/marks-spencer/" TargetMode="External"/><Relationship Id="rId5" Type="http://schemas.openxmlformats.org/officeDocument/2006/relationships/hyperlink" Target="https://www.glassdoor.co.uk/Salary/Marks-and-Spencer-Commercial-Manager-Salaries-E3278_D_KO18,36.htm" TargetMode="External"/><Relationship Id="rId15" Type="http://schemas.openxmlformats.org/officeDocument/2006/relationships/hyperlink" Target="https://www.tescoplc.com/sustainability/documents/policies/flexible-working-at-tesco/" TargetMode="External"/><Relationship Id="rId10" Type="http://schemas.openxmlformats.org/officeDocument/2006/relationships/hyperlink" Target="https://corporate.marksandspencer.com/sustainability" TargetMode="External"/><Relationship Id="rId4" Type="http://schemas.openxmlformats.org/officeDocument/2006/relationships/hyperlink" Target="https://corporate.marksandspencer.com/worklife-our-new-flexible-working-offering" TargetMode="External"/><Relationship Id="rId9" Type="http://schemas.openxmlformats.org/officeDocument/2006/relationships/hyperlink" Target="https://corporate.marksandspencer.com/about-us" TargetMode="External"/><Relationship Id="rId14" Type="http://schemas.openxmlformats.org/officeDocument/2006/relationships/hyperlink" Target="https://www.statista.com/topics/3707/marks-and-spencer/"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058A14AF-9FB5-4CC7-BA35-E8E85D3EDF0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950550-6C39-B563-D3F0-C17DC33A1CF5}"/>
              </a:ext>
            </a:extLst>
          </p:cNvPr>
          <p:cNvSpPr>
            <a:spLocks noGrp="1"/>
          </p:cNvSpPr>
          <p:nvPr>
            <p:ph type="title"/>
          </p:nvPr>
        </p:nvSpPr>
        <p:spPr>
          <a:xfrm>
            <a:off x="793661" y="297837"/>
            <a:ext cx="10066122" cy="1627960"/>
          </a:xfrm>
        </p:spPr>
        <p:txBody>
          <a:bodyPr anchor="b">
            <a:normAutofit/>
          </a:bodyPr>
          <a:lstStyle/>
          <a:p>
            <a:r>
              <a:rPr lang="en-GB" sz="1600" b="1" i="1" dirty="0" smtClean="0">
                <a:latin typeface="Arial" pitchFamily="34" charset="0"/>
                <a:cs typeface="Arial" pitchFamily="34" charset="0"/>
              </a:rPr>
              <a:t>Student Name - </a:t>
            </a:r>
            <a:r>
              <a:rPr lang="en-GB" sz="1600" i="1" dirty="0" err="1" smtClean="0">
                <a:latin typeface="Arial" pitchFamily="34" charset="0"/>
                <a:cs typeface="Arial" pitchFamily="34" charset="0"/>
              </a:rPr>
              <a:t>Miten</a:t>
            </a:r>
            <a:r>
              <a:rPr lang="en-GB" sz="1600" i="1" dirty="0" smtClean="0">
                <a:latin typeface="Arial" pitchFamily="34" charset="0"/>
                <a:cs typeface="Arial" pitchFamily="34" charset="0"/>
              </a:rPr>
              <a:t> </a:t>
            </a:r>
            <a:r>
              <a:rPr lang="en-GB" sz="1600" i="1" dirty="0" err="1" smtClean="0">
                <a:latin typeface="Arial" pitchFamily="34" charset="0"/>
                <a:cs typeface="Arial" pitchFamily="34" charset="0"/>
              </a:rPr>
              <a:t>Sajanbhai</a:t>
            </a:r>
            <a:r>
              <a:rPr lang="en-GB" sz="1600" i="1" dirty="0" smtClean="0">
                <a:latin typeface="Arial" pitchFamily="34" charset="0"/>
                <a:cs typeface="Arial" pitchFamily="34" charset="0"/>
              </a:rPr>
              <a:t> </a:t>
            </a:r>
            <a:r>
              <a:rPr lang="en-GB" sz="1600" i="1" dirty="0" err="1" smtClean="0">
                <a:latin typeface="Arial" pitchFamily="34" charset="0"/>
                <a:cs typeface="Arial" pitchFamily="34" charset="0"/>
              </a:rPr>
              <a:t>Kanara</a:t>
            </a:r>
            <a:r>
              <a:rPr lang="en-GB" sz="1600" b="1" i="1" dirty="0" smtClean="0">
                <a:latin typeface="Arial" pitchFamily="34" charset="0"/>
                <a:cs typeface="Arial" pitchFamily="34" charset="0"/>
              </a:rPr>
              <a:t/>
            </a:r>
            <a:br>
              <a:rPr lang="en-GB" sz="1600" b="1" i="1" dirty="0" smtClean="0">
                <a:latin typeface="Arial" pitchFamily="34" charset="0"/>
                <a:cs typeface="Arial" pitchFamily="34" charset="0"/>
              </a:rPr>
            </a:br>
            <a:r>
              <a:rPr lang="en-GB" sz="1600" b="1" i="1" dirty="0" smtClean="0">
                <a:latin typeface="Arial" pitchFamily="34" charset="0"/>
                <a:cs typeface="Arial" pitchFamily="34" charset="0"/>
              </a:rPr>
              <a:t>Student Id-</a:t>
            </a:r>
            <a:r>
              <a:rPr lang="en-GB" sz="1600" i="1" dirty="0" smtClean="0">
                <a:latin typeface="Arial" pitchFamily="34" charset="0"/>
                <a:cs typeface="Arial" pitchFamily="34" charset="0"/>
              </a:rPr>
              <a:t>2332670</a:t>
            </a:r>
            <a:r>
              <a:rPr lang="en-GB" sz="1600" b="1" i="1" dirty="0" smtClean="0">
                <a:latin typeface="Arial" pitchFamily="34" charset="0"/>
                <a:cs typeface="Arial" pitchFamily="34" charset="0"/>
              </a:rPr>
              <a:t/>
            </a:r>
            <a:br>
              <a:rPr lang="en-GB" sz="1600" b="1" i="1" dirty="0" smtClean="0">
                <a:latin typeface="Arial" pitchFamily="34" charset="0"/>
                <a:cs typeface="Arial" pitchFamily="34" charset="0"/>
              </a:rPr>
            </a:br>
            <a:r>
              <a:rPr lang="en-GB" sz="1600" b="1" i="1" dirty="0" smtClean="0">
                <a:latin typeface="Arial" pitchFamily="34" charset="0"/>
                <a:cs typeface="Arial" pitchFamily="34" charset="0"/>
              </a:rPr>
              <a:t>Course </a:t>
            </a:r>
            <a:r>
              <a:rPr lang="en-GB" sz="1600" b="1" i="1" dirty="0">
                <a:latin typeface="Arial" pitchFamily="34" charset="0"/>
                <a:cs typeface="Arial" pitchFamily="34" charset="0"/>
              </a:rPr>
              <a:t>Name:</a:t>
            </a:r>
            <a:r>
              <a:rPr lang="en-GB" sz="1600" i="1" dirty="0">
                <a:latin typeface="Arial" pitchFamily="34" charset="0"/>
                <a:cs typeface="Arial" pitchFamily="34" charset="0"/>
              </a:rPr>
              <a:t> Human Capital management </a:t>
            </a:r>
            <a:endParaRPr lang="en-US" sz="1600" dirty="0">
              <a:latin typeface="Arial" pitchFamily="34" charset="0"/>
              <a:cs typeface="Arial" pitchFamily="34" charset="0"/>
            </a:endParaRPr>
          </a:p>
          <a:p>
            <a:r>
              <a:rPr lang="en-GB" sz="1600" b="1" i="1" dirty="0">
                <a:latin typeface="Arial" pitchFamily="34" charset="0"/>
                <a:cs typeface="Arial" pitchFamily="34" charset="0"/>
              </a:rPr>
              <a:t>Lecturer Name: </a:t>
            </a:r>
            <a:r>
              <a:rPr lang="en-GB" sz="1600" i="1" dirty="0">
                <a:latin typeface="Arial" pitchFamily="34" charset="0"/>
                <a:cs typeface="Arial" pitchFamily="34" charset="0"/>
              </a:rPr>
              <a:t>Gladius David </a:t>
            </a:r>
            <a:r>
              <a:rPr lang="en-GB" sz="1600" i="1" dirty="0" err="1" smtClean="0">
                <a:latin typeface="Arial" pitchFamily="34" charset="0"/>
                <a:cs typeface="Arial" pitchFamily="34" charset="0"/>
              </a:rPr>
              <a:t>Kulothungan</a:t>
            </a:r>
            <a:r>
              <a:rPr lang="en-GB" sz="1600" i="1" dirty="0" smtClean="0">
                <a:latin typeface="Arial" pitchFamily="34" charset="0"/>
                <a:cs typeface="Arial" pitchFamily="34" charset="0"/>
              </a:rPr>
              <a:t/>
            </a:r>
            <a:br>
              <a:rPr lang="en-GB" sz="1600" i="1" dirty="0" smtClean="0">
                <a:latin typeface="Arial" pitchFamily="34" charset="0"/>
                <a:cs typeface="Arial" pitchFamily="34" charset="0"/>
              </a:rPr>
            </a:br>
            <a:r>
              <a:rPr lang="en-GB" sz="1600" b="1" i="1" dirty="0" smtClean="0">
                <a:latin typeface="Arial" pitchFamily="34" charset="0"/>
                <a:cs typeface="Arial" pitchFamily="34" charset="0"/>
              </a:rPr>
              <a:t>Session</a:t>
            </a:r>
            <a:r>
              <a:rPr lang="en-GB" sz="1600" i="1" dirty="0" smtClean="0">
                <a:latin typeface="Arial" pitchFamily="34" charset="0"/>
                <a:cs typeface="Arial" pitchFamily="34" charset="0"/>
              </a:rPr>
              <a:t>: </a:t>
            </a:r>
            <a:r>
              <a:rPr lang="en-GB" sz="1600" b="1" i="1" dirty="0" smtClean="0">
                <a:latin typeface="Arial" pitchFamily="34" charset="0"/>
                <a:cs typeface="Arial" pitchFamily="34" charset="0"/>
              </a:rPr>
              <a:t>June 2024 Term </a:t>
            </a:r>
            <a:endParaRPr lang="en-US" sz="1600" i="1" dirty="0" smtClean="0">
              <a:latin typeface="Arial" pitchFamily="34" charset="0"/>
              <a:cs typeface="Arial" pitchFamily="34" charset="0"/>
            </a:endParaRPr>
          </a:p>
          <a:p>
            <a:pPr algn="just"/>
            <a:endParaRPr lang="en-GB" sz="1600" b="1" dirty="0">
              <a:latin typeface="Arial" pitchFamily="34" charset="0"/>
              <a:cs typeface="Arial" pitchFamily="34" charset="0"/>
            </a:endParaRPr>
          </a:p>
        </p:txBody>
      </p:sp>
      <p:sp>
        <p:nvSpPr>
          <p:cNvPr id="30" name="Rectangle 29">
            <a:extLst>
              <a:ext uri="{FF2B5EF4-FFF2-40B4-BE49-F238E27FC236}">
                <a16:creationId xmlns:a16="http://schemas.microsoft.com/office/drawing/2014/main" id="{3A9A4357-BD1D-4622-A4FE-766E6AB8DE8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E659831F-0D9A-4C63-9EBB-8435B85A440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ontent Placeholder 5">
            <a:extLst>
              <a:ext uri="{FF2B5EF4-FFF2-40B4-BE49-F238E27FC236}">
                <a16:creationId xmlns:a16="http://schemas.microsoft.com/office/drawing/2014/main" id="{478C6230-9DE8-5F9B-FE86-0C1B0EB62EEB}"/>
              </a:ext>
            </a:extLst>
          </p:cNvPr>
          <p:cNvSpPr>
            <a:spLocks noGrp="1"/>
          </p:cNvSpPr>
          <p:nvPr>
            <p:ph idx="1"/>
          </p:nvPr>
        </p:nvSpPr>
        <p:spPr>
          <a:xfrm>
            <a:off x="793661" y="2599509"/>
            <a:ext cx="4530898" cy="3639450"/>
          </a:xfrm>
        </p:spPr>
        <p:txBody>
          <a:bodyPr vert="horz" lIns="91440" tIns="45720" rIns="91440" bIns="45720" rtlCol="0" anchor="ctr">
            <a:normAutofit/>
          </a:bodyPr>
          <a:lstStyle/>
          <a:p>
            <a:pPr>
              <a:spcBef>
                <a:spcPct val="0"/>
              </a:spcBef>
              <a:buFont typeface="Wingdings" panose="020B0604020202020204" pitchFamily="34" charset="0"/>
              <a:buChar char="§"/>
            </a:pPr>
            <a:endParaRPr lang="en-US" sz="2000" dirty="0">
              <a:latin typeface="Times New Roman" pitchFamily="18" charset="0"/>
              <a:cs typeface="Times New Roman" pitchFamily="18" charset="0"/>
            </a:endParaRPr>
          </a:p>
          <a:p>
            <a:pPr>
              <a:spcBef>
                <a:spcPct val="0"/>
              </a:spcBef>
              <a:buFont typeface="Wingdings" panose="020B0604020202020204" pitchFamily="34" charset="0"/>
              <a:buChar char="§"/>
            </a:pPr>
            <a:endParaRPr lang="en-US" sz="2000" dirty="0">
              <a:latin typeface="Times New Roman" pitchFamily="18" charset="0"/>
              <a:cs typeface="Segoe UI"/>
            </a:endParaRPr>
          </a:p>
          <a:p>
            <a:pPr>
              <a:buFont typeface="Wingdings" panose="020B0604020202020204" pitchFamily="34" charset="0"/>
              <a:buChar char="§"/>
            </a:pPr>
            <a:endParaRPr lang="en-US" sz="2000" dirty="0"/>
          </a:p>
        </p:txBody>
      </p:sp>
      <p:pic>
        <p:nvPicPr>
          <p:cNvPr id="7" name="Picture 6" descr="A black background with white text&#10;&#10;Description automatically generated">
            <a:extLst>
              <a:ext uri="{FF2B5EF4-FFF2-40B4-BE49-F238E27FC236}">
                <a16:creationId xmlns:a16="http://schemas.microsoft.com/office/drawing/2014/main" id="{B9E415BA-9F5C-FA19-5B03-1738AA215376}"/>
              </a:ext>
            </a:extLst>
          </p:cNvPr>
          <p:cNvPicPr>
            <a:picLocks noChangeAspect="1"/>
          </p:cNvPicPr>
          <p:nvPr/>
        </p:nvPicPr>
        <p:blipFill>
          <a:blip r:embed="rId2"/>
          <a:stretch>
            <a:fillRect/>
          </a:stretch>
        </p:blipFill>
        <p:spPr>
          <a:xfrm>
            <a:off x="5572126" y="3485143"/>
            <a:ext cx="5489684" cy="1712467"/>
          </a:xfrm>
          <a:prstGeom prst="rect">
            <a:avLst/>
          </a:prstGeom>
        </p:spPr>
      </p:pic>
      <p:sp>
        <p:nvSpPr>
          <p:cNvPr id="38" name="Rectangle 37">
            <a:extLst>
              <a:ext uri="{FF2B5EF4-FFF2-40B4-BE49-F238E27FC236}">
                <a16:creationId xmlns:a16="http://schemas.microsoft.com/office/drawing/2014/main" id="{E6995CE5-F890-4ABA-82A2-26507CE8D2A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488407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8C2C3E-413A-22DC-17D7-07F3A1F4B78D}"/>
              </a:ext>
            </a:extLst>
          </p:cNvPr>
          <p:cNvSpPr>
            <a:spLocks noGrp="1"/>
          </p:cNvSpPr>
          <p:nvPr>
            <p:ph type="title"/>
          </p:nvPr>
        </p:nvSpPr>
        <p:spPr>
          <a:xfrm>
            <a:off x="2174032" y="169183"/>
            <a:ext cx="8172061" cy="651912"/>
          </a:xfrm>
        </p:spPr>
        <p:style>
          <a:lnRef idx="1">
            <a:schemeClr val="accent4"/>
          </a:lnRef>
          <a:fillRef idx="2">
            <a:schemeClr val="accent4"/>
          </a:fillRef>
          <a:effectRef idx="1">
            <a:schemeClr val="accent4"/>
          </a:effectRef>
          <a:fontRef idx="minor">
            <a:schemeClr val="dk1"/>
          </a:fontRef>
        </p:style>
        <p:txBody>
          <a:bodyPr>
            <a:normAutofit fontScale="90000"/>
          </a:bodyPr>
          <a:lstStyle/>
          <a:p>
            <a:pPr algn="ctr"/>
            <a:r>
              <a:rPr lang="en-US" b="1" dirty="0">
                <a:latin typeface="Times New Roman" pitchFamily="18" charset="0"/>
                <a:cs typeface="Times New Roman" pitchFamily="18" charset="0"/>
              </a:rPr>
              <a:t>Table of Contents</a:t>
            </a:r>
          </a:p>
        </p:txBody>
      </p:sp>
      <p:sp>
        <p:nvSpPr>
          <p:cNvPr id="3" name="Content Placeholder 2">
            <a:extLst>
              <a:ext uri="{FF2B5EF4-FFF2-40B4-BE49-F238E27FC236}">
                <a16:creationId xmlns:a16="http://schemas.microsoft.com/office/drawing/2014/main" id="{87EA8A05-F115-74E9-6E21-3F03F85DE9EA}"/>
              </a:ext>
            </a:extLst>
          </p:cNvPr>
          <p:cNvSpPr>
            <a:spLocks noGrp="1"/>
          </p:cNvSpPr>
          <p:nvPr>
            <p:ph idx="1"/>
          </p:nvPr>
        </p:nvSpPr>
        <p:spPr>
          <a:xfrm>
            <a:off x="3619498" y="985870"/>
            <a:ext cx="5552637" cy="5480244"/>
          </a:xfrm>
          <a:gradFill flip="none" rotWithShape="1">
            <a:gsLst>
              <a:gs pos="0">
                <a:srgbClr val="CCECFF">
                  <a:shade val="30000"/>
                  <a:satMod val="115000"/>
                </a:srgbClr>
              </a:gs>
              <a:gs pos="50000">
                <a:srgbClr val="CCECFF">
                  <a:shade val="67500"/>
                  <a:satMod val="115000"/>
                </a:srgbClr>
              </a:gs>
              <a:gs pos="100000">
                <a:srgbClr val="CCECFF">
                  <a:shade val="100000"/>
                  <a:satMod val="115000"/>
                </a:srgbClr>
              </a:gs>
            </a:gsLst>
            <a:path path="circle">
              <a:fillToRect r="100000" b="100000"/>
            </a:path>
            <a:tileRect l="-100000" t="-100000"/>
          </a:gradFill>
        </p:spPr>
        <p:style>
          <a:lnRef idx="1">
            <a:schemeClr val="accent4"/>
          </a:lnRef>
          <a:fillRef idx="2">
            <a:schemeClr val="accent4"/>
          </a:fillRef>
          <a:effectRef idx="1">
            <a:schemeClr val="accent4"/>
          </a:effectRef>
          <a:fontRef idx="minor">
            <a:schemeClr val="dk1"/>
          </a:fontRef>
        </p:style>
        <p:txBody>
          <a:bodyPr>
            <a:noAutofit/>
          </a:bodyPr>
          <a:lstStyle/>
          <a:p>
            <a:pPr algn="just">
              <a:lnSpc>
                <a:spcPct val="170000"/>
              </a:lnSpc>
            </a:pPr>
            <a:r>
              <a:rPr lang="en-GB" sz="1600" b="1" dirty="0">
                <a:solidFill>
                  <a:schemeClr val="bg1"/>
                </a:solidFill>
                <a:latin typeface="Times New Roman" pitchFamily="18" charset="0"/>
                <a:cs typeface="Times New Roman" pitchFamily="18" charset="0"/>
              </a:rPr>
              <a:t>Slide 2: Introduction of the Companies</a:t>
            </a:r>
          </a:p>
          <a:p>
            <a:pPr algn="just">
              <a:lnSpc>
                <a:spcPct val="170000"/>
              </a:lnSpc>
            </a:pPr>
            <a:r>
              <a:rPr lang="en-GB" sz="1600" b="1" dirty="0">
                <a:solidFill>
                  <a:schemeClr val="bg1"/>
                </a:solidFill>
                <a:latin typeface="Times New Roman" pitchFamily="18" charset="0"/>
                <a:cs typeface="Times New Roman" pitchFamily="18" charset="0"/>
              </a:rPr>
              <a:t>Slide 3: Strategic Goal s	</a:t>
            </a:r>
          </a:p>
          <a:p>
            <a:pPr algn="just">
              <a:lnSpc>
                <a:spcPct val="170000"/>
              </a:lnSpc>
            </a:pPr>
            <a:r>
              <a:rPr lang="en-GB" sz="1600" b="1" dirty="0">
                <a:solidFill>
                  <a:schemeClr val="bg1"/>
                </a:solidFill>
                <a:latin typeface="Times New Roman" pitchFamily="18" charset="0"/>
                <a:cs typeface="Times New Roman" pitchFamily="18" charset="0"/>
              </a:rPr>
              <a:t>Slide 4: Job Analysis and Position	</a:t>
            </a:r>
          </a:p>
          <a:p>
            <a:pPr algn="just">
              <a:lnSpc>
                <a:spcPct val="170000"/>
              </a:lnSpc>
            </a:pPr>
            <a:r>
              <a:rPr lang="en-GB" sz="1600" b="1" dirty="0">
                <a:solidFill>
                  <a:schemeClr val="bg1"/>
                </a:solidFill>
                <a:latin typeface="Times New Roman" pitchFamily="18" charset="0"/>
                <a:cs typeface="Times New Roman" pitchFamily="18" charset="0"/>
              </a:rPr>
              <a:t>Slide 5: Job Description	</a:t>
            </a:r>
          </a:p>
          <a:p>
            <a:pPr algn="just">
              <a:lnSpc>
                <a:spcPct val="170000"/>
              </a:lnSpc>
            </a:pPr>
            <a:r>
              <a:rPr lang="en-GB" sz="1600" b="1" dirty="0">
                <a:solidFill>
                  <a:schemeClr val="bg1"/>
                </a:solidFill>
                <a:latin typeface="Times New Roman" pitchFamily="18" charset="0"/>
                <a:cs typeface="Times New Roman" pitchFamily="18" charset="0"/>
              </a:rPr>
              <a:t>Slide 6: Person Specification	</a:t>
            </a:r>
          </a:p>
          <a:p>
            <a:pPr algn="just">
              <a:lnSpc>
                <a:spcPct val="170000"/>
              </a:lnSpc>
            </a:pPr>
            <a:r>
              <a:rPr lang="en-GB" sz="1600" b="1" dirty="0">
                <a:solidFill>
                  <a:schemeClr val="bg1"/>
                </a:solidFill>
                <a:latin typeface="Times New Roman" pitchFamily="18" charset="0"/>
                <a:cs typeface="Times New Roman" pitchFamily="18" charset="0"/>
              </a:rPr>
              <a:t>Slide 7: Required skills	</a:t>
            </a:r>
          </a:p>
          <a:p>
            <a:pPr algn="just">
              <a:lnSpc>
                <a:spcPct val="170000"/>
              </a:lnSpc>
            </a:pPr>
            <a:r>
              <a:rPr lang="en-GB" sz="1600" b="1" dirty="0">
                <a:solidFill>
                  <a:schemeClr val="bg1"/>
                </a:solidFill>
                <a:latin typeface="Times New Roman" pitchFamily="18" charset="0"/>
                <a:cs typeface="Times New Roman" pitchFamily="18" charset="0"/>
              </a:rPr>
              <a:t>Slid 8: Pay and Working Conditions	</a:t>
            </a:r>
          </a:p>
          <a:p>
            <a:pPr algn="just">
              <a:lnSpc>
                <a:spcPct val="170000"/>
              </a:lnSpc>
            </a:pPr>
            <a:r>
              <a:rPr lang="en-GB" sz="1600" b="1" dirty="0">
                <a:solidFill>
                  <a:schemeClr val="bg1"/>
                </a:solidFill>
                <a:latin typeface="Times New Roman" pitchFamily="18" charset="0"/>
                <a:cs typeface="Times New Roman" pitchFamily="18" charset="0"/>
              </a:rPr>
              <a:t>Slide 9: Flexible working arrangement with justifications</a:t>
            </a:r>
          </a:p>
          <a:p>
            <a:pPr algn="just">
              <a:lnSpc>
                <a:spcPct val="170000"/>
              </a:lnSpc>
            </a:pPr>
            <a:r>
              <a:rPr lang="en-GB" sz="1600" b="1" dirty="0">
                <a:solidFill>
                  <a:schemeClr val="bg1"/>
                </a:solidFill>
                <a:latin typeface="Times New Roman" pitchFamily="18" charset="0"/>
                <a:cs typeface="Times New Roman" pitchFamily="18" charset="0"/>
              </a:rPr>
              <a:t>Slide 10: Conclusion	</a:t>
            </a:r>
          </a:p>
          <a:p>
            <a:pPr algn="just">
              <a:lnSpc>
                <a:spcPct val="170000"/>
              </a:lnSpc>
            </a:pPr>
            <a:r>
              <a:rPr lang="en-GB" sz="1600" b="1" dirty="0">
                <a:solidFill>
                  <a:schemeClr val="bg1"/>
                </a:solidFill>
                <a:latin typeface="Times New Roman" pitchFamily="18" charset="0"/>
                <a:cs typeface="Times New Roman" pitchFamily="18" charset="0"/>
              </a:rPr>
              <a:t>References</a:t>
            </a:r>
            <a:r>
              <a:rPr lang="en-GB" sz="1600" dirty="0">
                <a:latin typeface="Times New Roman" pitchFamily="18" charset="0"/>
                <a:cs typeface="Times New Roman" pitchFamily="18" charset="0"/>
              </a:rPr>
              <a:t>	</a:t>
            </a:r>
          </a:p>
          <a:p>
            <a:pPr algn="just">
              <a:lnSpc>
                <a:spcPct val="170000"/>
              </a:lnSpc>
            </a:pPr>
            <a:endParaRPr lang="en-US" sz="1600" dirty="0">
              <a:latin typeface="Times New Roman" pitchFamily="18" charset="0"/>
              <a:cs typeface="Times New Roman" pitchFamily="18" charset="0"/>
            </a:endParaRPr>
          </a:p>
        </p:txBody>
      </p:sp>
    </p:spTree>
    <p:extLst>
      <p:ext uri="{BB962C8B-B14F-4D97-AF65-F5344CB8AC3E}">
        <p14:creationId xmlns:p14="http://schemas.microsoft.com/office/powerpoint/2010/main" val="28370083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E7F361-DABB-28B7-7E23-96D58892A10F}"/>
              </a:ext>
            </a:extLst>
          </p:cNvPr>
          <p:cNvSpPr>
            <a:spLocks noGrp="1"/>
          </p:cNvSpPr>
          <p:nvPr>
            <p:ph type="title"/>
          </p:nvPr>
        </p:nvSpPr>
        <p:spPr>
          <a:xfrm>
            <a:off x="1353312" y="255397"/>
            <a:ext cx="9582912" cy="732155"/>
          </a:xfrm>
        </p:spPr>
        <p:style>
          <a:lnRef idx="1">
            <a:schemeClr val="accent4"/>
          </a:lnRef>
          <a:fillRef idx="2">
            <a:schemeClr val="accent4"/>
          </a:fillRef>
          <a:effectRef idx="1">
            <a:schemeClr val="accent4"/>
          </a:effectRef>
          <a:fontRef idx="minor">
            <a:schemeClr val="dk1"/>
          </a:fontRef>
        </p:style>
        <p:txBody>
          <a:bodyPr>
            <a:normAutofit/>
          </a:bodyPr>
          <a:lstStyle/>
          <a:p>
            <a:pPr algn="ctr"/>
            <a:r>
              <a:rPr lang="en-US" sz="4000" b="1" dirty="0">
                <a:latin typeface="Times New Roman" pitchFamily="18" charset="0"/>
                <a:cs typeface="Times New Roman" pitchFamily="18" charset="0"/>
              </a:rPr>
              <a:t>Introduction of Marks and Spencer</a:t>
            </a:r>
          </a:p>
        </p:txBody>
      </p:sp>
      <p:sp>
        <p:nvSpPr>
          <p:cNvPr id="3" name="Content Placeholder 2">
            <a:extLst>
              <a:ext uri="{FF2B5EF4-FFF2-40B4-BE49-F238E27FC236}">
                <a16:creationId xmlns:a16="http://schemas.microsoft.com/office/drawing/2014/main" id="{8AF19670-C83A-6E91-EB31-3F1F2E529A02}"/>
              </a:ext>
            </a:extLst>
          </p:cNvPr>
          <p:cNvSpPr>
            <a:spLocks noGrp="1"/>
          </p:cNvSpPr>
          <p:nvPr>
            <p:ph idx="1"/>
          </p:nvPr>
        </p:nvSpPr>
        <p:spPr>
          <a:xfrm>
            <a:off x="149629" y="1130532"/>
            <a:ext cx="6525491" cy="5471436"/>
          </a:xfrm>
          <a:solidFill>
            <a:srgbClr val="CCECFF"/>
          </a:solidFill>
        </p:spPr>
        <p:txBody>
          <a:bodyPr>
            <a:normAutofit fontScale="85000" lnSpcReduction="10000"/>
          </a:bodyPr>
          <a:lstStyle/>
          <a:p>
            <a:pPr algn="just">
              <a:lnSpc>
                <a:spcPct val="170000"/>
              </a:lnSpc>
            </a:pPr>
            <a:r>
              <a:rPr lang="en-GB" sz="2400" dirty="0">
                <a:latin typeface="Times New Roman" pitchFamily="18" charset="0"/>
                <a:cs typeface="Times New Roman" pitchFamily="18" charset="0"/>
              </a:rPr>
              <a:t>Marks &amp; Spencer (M&amp;S) is a British multinational retailer.  And has both retail and e-commerce businesses in the UK (Smith, 2024). </a:t>
            </a:r>
          </a:p>
          <a:p>
            <a:pPr algn="just">
              <a:lnSpc>
                <a:spcPct val="170000"/>
              </a:lnSpc>
            </a:pPr>
            <a:r>
              <a:rPr lang="en-GB" sz="2400" dirty="0">
                <a:latin typeface="Times New Roman" pitchFamily="18" charset="0"/>
                <a:cs typeface="Times New Roman" pitchFamily="18" charset="0"/>
              </a:rPr>
              <a:t>Established in 1884, Headquartered in London and employed 64 thousand people and most of them were women (Smith, 2023). </a:t>
            </a:r>
          </a:p>
          <a:p>
            <a:pPr algn="just">
              <a:lnSpc>
                <a:spcPct val="170000"/>
              </a:lnSpc>
            </a:pPr>
            <a:r>
              <a:rPr lang="en-GB" sz="2400" dirty="0">
                <a:latin typeface="Times New Roman" pitchFamily="18" charset="0"/>
                <a:cs typeface="Times New Roman" pitchFamily="18" charset="0"/>
              </a:rPr>
              <a:t>Tesco is also one of the biggest retail chain in UK, founded in 1919 (Bedford, 2024). </a:t>
            </a:r>
          </a:p>
          <a:p>
            <a:pPr algn="just">
              <a:lnSpc>
                <a:spcPct val="170000"/>
              </a:lnSpc>
            </a:pPr>
            <a:r>
              <a:rPr lang="en-GB" sz="2400" dirty="0">
                <a:latin typeface="Times New Roman" pitchFamily="18" charset="0"/>
                <a:cs typeface="Times New Roman" pitchFamily="18" charset="0"/>
              </a:rPr>
              <a:t>Tesco has 309,300 employees in UK and 4270 stores across UK,   and republic of Ireland  in 2024 (Bedford, 2024a)</a:t>
            </a:r>
          </a:p>
          <a:p>
            <a:pPr>
              <a:lnSpc>
                <a:spcPct val="170000"/>
              </a:lnSpc>
            </a:pPr>
            <a:endParaRPr lang="en-US" sz="3000" dirty="0"/>
          </a:p>
        </p:txBody>
      </p:sp>
      <p:sp>
        <p:nvSpPr>
          <p:cNvPr id="5" name="Rectangle 4"/>
          <p:cNvSpPr/>
          <p:nvPr/>
        </p:nvSpPr>
        <p:spPr>
          <a:xfrm>
            <a:off x="7424928" y="5485665"/>
            <a:ext cx="4145280" cy="1022459"/>
          </a:xfrm>
          <a:prstGeom prst="rect">
            <a:avLst/>
          </a:prstGeom>
        </p:spPr>
        <p:style>
          <a:lnRef idx="3">
            <a:schemeClr val="lt1"/>
          </a:lnRef>
          <a:fillRef idx="1">
            <a:schemeClr val="accent1"/>
          </a:fillRef>
          <a:effectRef idx="1">
            <a:schemeClr val="accent1"/>
          </a:effectRef>
          <a:fontRef idx="minor">
            <a:schemeClr val="lt1"/>
          </a:fontRef>
        </p:style>
        <p:txBody>
          <a:bodyPr wrap="square">
            <a:spAutoFit/>
          </a:bodyPr>
          <a:lstStyle/>
          <a:p>
            <a:pPr algn="ctr">
              <a:lnSpc>
                <a:spcPct val="115000"/>
              </a:lnSpc>
              <a:spcAft>
                <a:spcPts val="0"/>
              </a:spcAft>
            </a:pPr>
            <a:r>
              <a:rPr lang="en-GB" b="1" dirty="0">
                <a:latin typeface="Times New Roman" pitchFamily="18" charset="0"/>
                <a:ea typeface="Arial" panose="020B0604020202020204" pitchFamily="34" charset="0"/>
              </a:rPr>
              <a:t>Figure 1: Most popular supermarket chains in UK </a:t>
            </a:r>
          </a:p>
          <a:p>
            <a:pPr algn="ctr">
              <a:lnSpc>
                <a:spcPct val="115000"/>
              </a:lnSpc>
              <a:spcAft>
                <a:spcPts val="0"/>
              </a:spcAft>
            </a:pPr>
            <a:r>
              <a:rPr lang="en-GB" dirty="0">
                <a:latin typeface="Times New Roman" pitchFamily="18" charset="0"/>
                <a:ea typeface="Arial" panose="020B0604020202020204" pitchFamily="34" charset="0"/>
              </a:rPr>
              <a:t>(Source: Bedford, 2024b)</a:t>
            </a:r>
          </a:p>
        </p:txBody>
      </p:sp>
      <p:pic>
        <p:nvPicPr>
          <p:cNvPr id="6" name="Picture 5"/>
          <p:cNvPicPr/>
          <p:nvPr/>
        </p:nvPicPr>
        <p:blipFill>
          <a:blip r:embed="rId3"/>
          <a:stretch>
            <a:fillRect/>
          </a:stretch>
        </p:blipFill>
        <p:spPr>
          <a:xfrm>
            <a:off x="6916293" y="1296266"/>
            <a:ext cx="5162550" cy="3600450"/>
          </a:xfrm>
          <a:prstGeom prst="rect">
            <a:avLst/>
          </a:prstGeom>
        </p:spPr>
      </p:pic>
    </p:spTree>
    <p:extLst>
      <p:ext uri="{BB962C8B-B14F-4D97-AF65-F5344CB8AC3E}">
        <p14:creationId xmlns:p14="http://schemas.microsoft.com/office/powerpoint/2010/main" val="20407527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7AABDB-8F00-C61B-35EB-DC475C36A7E2}"/>
              </a:ext>
            </a:extLst>
          </p:cNvPr>
          <p:cNvSpPr>
            <a:spLocks noGrp="1"/>
          </p:cNvSpPr>
          <p:nvPr>
            <p:ph type="title"/>
          </p:nvPr>
        </p:nvSpPr>
        <p:spPr>
          <a:xfrm>
            <a:off x="2157984" y="168811"/>
            <a:ext cx="8449056" cy="953265"/>
          </a:xfrm>
        </p:spPr>
        <p:style>
          <a:lnRef idx="1">
            <a:schemeClr val="accent4"/>
          </a:lnRef>
          <a:fillRef idx="2">
            <a:schemeClr val="accent4"/>
          </a:fillRef>
          <a:effectRef idx="1">
            <a:schemeClr val="accent4"/>
          </a:effectRef>
          <a:fontRef idx="minor">
            <a:schemeClr val="dk1"/>
          </a:fontRef>
        </p:style>
        <p:txBody>
          <a:bodyPr>
            <a:noAutofit/>
          </a:bodyPr>
          <a:lstStyle/>
          <a:p>
            <a:pPr algn="ctr"/>
            <a:r>
              <a:rPr lang="en-GB" sz="4000" b="1" dirty="0">
                <a:latin typeface="Times New Roman" pitchFamily="18" charset="0"/>
                <a:cs typeface="Times New Roman" pitchFamily="18" charset="0"/>
              </a:rPr>
              <a:t>Strategic Goals</a:t>
            </a:r>
            <a:endParaRPr lang="en-US" sz="4000" b="1" dirty="0" err="1">
              <a:latin typeface="Times New Roman" pitchFamily="18" charset="0"/>
              <a:cs typeface="Times New Roman" pitchFamily="18" charset="0"/>
            </a:endParaRPr>
          </a:p>
        </p:txBody>
      </p:sp>
      <p:sp>
        <p:nvSpPr>
          <p:cNvPr id="3" name="Content Placeholder 2">
            <a:extLst>
              <a:ext uri="{FF2B5EF4-FFF2-40B4-BE49-F238E27FC236}">
                <a16:creationId xmlns:a16="http://schemas.microsoft.com/office/drawing/2014/main" id="{9D4FFDE4-75D6-BD7D-B099-CAA05ED1BD79}"/>
              </a:ext>
            </a:extLst>
          </p:cNvPr>
          <p:cNvSpPr>
            <a:spLocks noGrp="1"/>
          </p:cNvSpPr>
          <p:nvPr>
            <p:ph idx="1"/>
          </p:nvPr>
        </p:nvSpPr>
        <p:spPr>
          <a:xfrm>
            <a:off x="288175" y="1385802"/>
            <a:ext cx="4921398" cy="2464142"/>
          </a:xfrm>
          <a:solidFill>
            <a:srgbClr val="CCECFF"/>
          </a:solidFill>
        </p:spPr>
        <p:txBody>
          <a:bodyPr>
            <a:noAutofit/>
          </a:bodyPr>
          <a:lstStyle/>
          <a:p>
            <a:pPr marL="0" indent="0" algn="ctr">
              <a:lnSpc>
                <a:spcPct val="150000"/>
              </a:lnSpc>
              <a:buNone/>
            </a:pPr>
            <a:r>
              <a:rPr lang="en-GB" sz="2400" b="1" i="1" dirty="0">
                <a:latin typeface="Times New Roman" panose="02020603050405020304" pitchFamily="18" charset="0"/>
                <a:cs typeface="Times New Roman" panose="02020603050405020304" pitchFamily="18" charset="0"/>
              </a:rPr>
              <a:t>M&amp;S:</a:t>
            </a:r>
            <a:r>
              <a:rPr lang="en-GB" sz="1800" dirty="0">
                <a:latin typeface="Times New Roman" panose="02020603050405020304" pitchFamily="18" charset="0"/>
                <a:cs typeface="Times New Roman" panose="02020603050405020304" pitchFamily="18" charset="0"/>
              </a:rPr>
              <a:t> </a:t>
            </a:r>
            <a:endParaRPr lang="en-IN" sz="1800" dirty="0">
              <a:latin typeface="Times New Roman" panose="02020603050405020304" pitchFamily="18" charset="0"/>
              <a:cs typeface="Times New Roman" panose="02020603050405020304" pitchFamily="18" charset="0"/>
            </a:endParaRPr>
          </a:p>
          <a:p>
            <a:pPr lvl="0" algn="just">
              <a:lnSpc>
                <a:spcPct val="100000"/>
              </a:lnSpc>
            </a:pPr>
            <a:r>
              <a:rPr lang="en-GB" sz="1600" dirty="0">
                <a:latin typeface="Times New Roman" panose="02020603050405020304" pitchFamily="18" charset="0"/>
                <a:cs typeface="Times New Roman" panose="02020603050405020304" pitchFamily="18" charset="0"/>
              </a:rPr>
              <a:t>M&amp;S aims to transform into a digital-first retailer. </a:t>
            </a:r>
            <a:endParaRPr lang="en-IN" sz="1600" dirty="0">
              <a:latin typeface="Times New Roman" panose="02020603050405020304" pitchFamily="18" charset="0"/>
              <a:cs typeface="Times New Roman" panose="02020603050405020304" pitchFamily="18" charset="0"/>
            </a:endParaRPr>
          </a:p>
          <a:p>
            <a:pPr lvl="0" algn="just">
              <a:lnSpc>
                <a:spcPct val="100000"/>
              </a:lnSpc>
            </a:pPr>
            <a:r>
              <a:rPr lang="en-GB" sz="1600" dirty="0">
                <a:latin typeface="Times New Roman" panose="02020603050405020304" pitchFamily="18" charset="0"/>
                <a:cs typeface="Times New Roman" panose="02020603050405020304" pitchFamily="18" charset="0"/>
              </a:rPr>
              <a:t>Enhancing their capabilities of e-commerce (Marks and Spencer, 2024a; Marks and Spencer, 2024b). </a:t>
            </a:r>
            <a:endParaRPr lang="en-IN" sz="1600" dirty="0">
              <a:latin typeface="Times New Roman" panose="02020603050405020304" pitchFamily="18" charset="0"/>
              <a:cs typeface="Times New Roman" panose="02020603050405020304" pitchFamily="18" charset="0"/>
            </a:endParaRPr>
          </a:p>
          <a:p>
            <a:pPr lvl="0" algn="just">
              <a:lnSpc>
                <a:spcPct val="100000"/>
              </a:lnSpc>
            </a:pPr>
            <a:r>
              <a:rPr lang="en-GB" sz="1600" dirty="0">
                <a:latin typeface="Times New Roman" panose="02020603050405020304" pitchFamily="18" charset="0"/>
                <a:cs typeface="Times New Roman" panose="02020603050405020304" pitchFamily="18" charset="0"/>
              </a:rPr>
              <a:t>Expand online sales and Improve digital customer experience (Mission-statement, 2024). </a:t>
            </a:r>
            <a:endParaRPr lang="en-IN" sz="1600" dirty="0">
              <a:latin typeface="Times New Roman" panose="02020603050405020304" pitchFamily="18" charset="0"/>
              <a:cs typeface="Times New Roman" panose="02020603050405020304" pitchFamily="18" charset="0"/>
            </a:endParaRPr>
          </a:p>
        </p:txBody>
      </p:sp>
      <p:sp>
        <p:nvSpPr>
          <p:cNvPr id="5" name="Rectangle 4"/>
          <p:cNvSpPr/>
          <p:nvPr/>
        </p:nvSpPr>
        <p:spPr>
          <a:xfrm>
            <a:off x="5384314" y="5717439"/>
            <a:ext cx="6519512" cy="873572"/>
          </a:xfrm>
          <a:prstGeom prst="rect">
            <a:avLst/>
          </a:prstGeom>
        </p:spPr>
        <p:style>
          <a:lnRef idx="3">
            <a:schemeClr val="lt1"/>
          </a:lnRef>
          <a:fillRef idx="1">
            <a:schemeClr val="accent1"/>
          </a:fillRef>
          <a:effectRef idx="1">
            <a:schemeClr val="accent1"/>
          </a:effectRef>
          <a:fontRef idx="minor">
            <a:schemeClr val="lt1"/>
          </a:fontRef>
        </p:style>
        <p:txBody>
          <a:bodyPr wrap="square">
            <a:spAutoFit/>
          </a:bodyPr>
          <a:lstStyle/>
          <a:p>
            <a:pPr algn="ctr">
              <a:lnSpc>
                <a:spcPct val="150000"/>
              </a:lnSpc>
              <a:spcAft>
                <a:spcPts val="0"/>
              </a:spcAft>
            </a:pPr>
            <a:r>
              <a:rPr lang="en-IN" b="1" dirty="0">
                <a:latin typeface="Times New Roman" pitchFamily="18" charset="0"/>
                <a:ea typeface="Times New Roman" panose="02020603050405020304" pitchFamily="18" charset="0"/>
              </a:rPr>
              <a:t>Figure 2: M&amp;S and Tesco</a:t>
            </a:r>
            <a:endParaRPr lang="en-IN" sz="1600" dirty="0">
              <a:latin typeface="Times New Roman" pitchFamily="18" charset="0"/>
              <a:ea typeface="Arial" panose="020B0604020202020204" pitchFamily="34" charset="0"/>
            </a:endParaRPr>
          </a:p>
          <a:p>
            <a:pPr algn="ctr">
              <a:lnSpc>
                <a:spcPct val="150000"/>
              </a:lnSpc>
              <a:spcAft>
                <a:spcPts val="0"/>
              </a:spcAft>
            </a:pPr>
            <a:r>
              <a:rPr lang="en-IN" dirty="0">
                <a:latin typeface="Times New Roman" panose="02020603050405020304" pitchFamily="18" charset="0"/>
                <a:ea typeface="Times New Roman" panose="02020603050405020304" pitchFamily="18" charset="0"/>
                <a:cs typeface="Times New Roman" panose="02020603050405020304" pitchFamily="18" charset="0"/>
              </a:rPr>
              <a:t>(Source: Marks and Spencer, 2024a; </a:t>
            </a:r>
            <a:r>
              <a:rPr lang="en-GB" dirty="0">
                <a:latin typeface="Times New Roman" panose="02020603050405020304" pitchFamily="18" charset="0"/>
                <a:cs typeface="Times New Roman" panose="02020603050405020304" pitchFamily="18" charset="0"/>
              </a:rPr>
              <a:t>Tesco, 2024</a:t>
            </a:r>
            <a:r>
              <a:rPr lang="en-IN" dirty="0">
                <a:latin typeface="Times New Roman" panose="02020603050405020304" pitchFamily="18" charset="0"/>
                <a:ea typeface="Times New Roman" panose="02020603050405020304" pitchFamily="18" charset="0"/>
                <a:cs typeface="Times New Roman" panose="02020603050405020304" pitchFamily="18" charset="0"/>
              </a:rPr>
              <a:t>)</a:t>
            </a:r>
            <a:endParaRPr lang="en-IN" sz="1600" dirty="0">
              <a:effectLst/>
              <a:latin typeface="Times New Roman" panose="02020603050405020304" pitchFamily="18" charset="0"/>
              <a:ea typeface="Arial" panose="020B0604020202020204" pitchFamily="34" charset="0"/>
              <a:cs typeface="Times New Roman" panose="02020603050405020304" pitchFamily="18" charset="0"/>
            </a:endParaRPr>
          </a:p>
        </p:txBody>
      </p:sp>
      <p:sp>
        <p:nvSpPr>
          <p:cNvPr id="6" name="Rectangle 5"/>
          <p:cNvSpPr/>
          <p:nvPr/>
        </p:nvSpPr>
        <p:spPr>
          <a:xfrm>
            <a:off x="288175" y="4934863"/>
            <a:ext cx="4921398" cy="1754326"/>
          </a:xfrm>
          <a:prstGeom prst="rect">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algn="ctr">
              <a:lnSpc>
                <a:spcPct val="150000"/>
              </a:lnSpc>
            </a:pPr>
            <a:r>
              <a:rPr lang="en-GB" sz="2400" b="1" i="1" dirty="0">
                <a:solidFill>
                  <a:schemeClr val="tx1"/>
                </a:solidFill>
                <a:latin typeface="Times New Roman" panose="02020603050405020304" pitchFamily="18" charset="0"/>
                <a:cs typeface="Times New Roman" panose="02020603050405020304" pitchFamily="18" charset="0"/>
              </a:rPr>
              <a:t>Tesco:</a:t>
            </a:r>
            <a:endParaRPr lang="en-IN" sz="2400" b="1" i="1" dirty="0">
              <a:solidFill>
                <a:schemeClr val="tx1"/>
              </a:solidFill>
              <a:latin typeface="Times New Roman" panose="02020603050405020304" pitchFamily="18" charset="0"/>
              <a:cs typeface="Times New Roman" panose="02020603050405020304" pitchFamily="18" charset="0"/>
            </a:endParaRPr>
          </a:p>
          <a:p>
            <a:pPr marL="285750" lvl="0" indent="-285750" algn="just">
              <a:buFont typeface="Arial" panose="020B0604020202020204" pitchFamily="34" charset="0"/>
              <a:buChar char="•"/>
            </a:pPr>
            <a:r>
              <a:rPr lang="en-GB" dirty="0">
                <a:solidFill>
                  <a:schemeClr val="tx1"/>
                </a:solidFill>
                <a:latin typeface="Times New Roman" panose="02020603050405020304" pitchFamily="18" charset="0"/>
                <a:cs typeface="Times New Roman" panose="02020603050405020304" pitchFamily="18" charset="0"/>
              </a:rPr>
              <a:t>Enhance customer experience through innovation and personalised service.</a:t>
            </a:r>
            <a:endParaRPr lang="en-IN" dirty="0">
              <a:solidFill>
                <a:schemeClr val="tx1"/>
              </a:solidFill>
              <a:latin typeface="Times New Roman" panose="02020603050405020304" pitchFamily="18" charset="0"/>
              <a:cs typeface="Times New Roman" panose="02020603050405020304" pitchFamily="18" charset="0"/>
            </a:endParaRPr>
          </a:p>
          <a:p>
            <a:pPr marL="285750" lvl="0" indent="-285750" algn="just">
              <a:buFont typeface="Arial" panose="020B0604020202020204" pitchFamily="34" charset="0"/>
              <a:buChar char="•"/>
            </a:pPr>
            <a:r>
              <a:rPr lang="en-GB" dirty="0">
                <a:solidFill>
                  <a:schemeClr val="tx1"/>
                </a:solidFill>
                <a:latin typeface="Times New Roman" panose="02020603050405020304" pitchFamily="18" charset="0"/>
                <a:cs typeface="Times New Roman" panose="02020603050405020304" pitchFamily="18" charset="0"/>
              </a:rPr>
              <a:t>Achieving net zero carbon emission by 2035 (Tesco, 2024). </a:t>
            </a:r>
            <a:endParaRPr lang="en-IN" dirty="0">
              <a:solidFill>
                <a:schemeClr val="tx1"/>
              </a:solidFill>
              <a:latin typeface="Times New Roman" panose="02020603050405020304" pitchFamily="18" charset="0"/>
              <a:cs typeface="Times New Roman" panose="02020603050405020304" pitchFamily="18" charset="0"/>
            </a:endParaRPr>
          </a:p>
        </p:txBody>
      </p:sp>
      <p:pic>
        <p:nvPicPr>
          <p:cNvPr id="7" name="image3.png"/>
          <p:cNvPicPr/>
          <p:nvPr/>
        </p:nvPicPr>
        <p:blipFill>
          <a:blip r:embed="rId3" cstate="print"/>
          <a:srcRect/>
          <a:stretch>
            <a:fillRect/>
          </a:stretch>
        </p:blipFill>
        <p:spPr>
          <a:xfrm>
            <a:off x="5384313" y="1355957"/>
            <a:ext cx="3260923" cy="4213569"/>
          </a:xfrm>
          <a:prstGeom prst="rect">
            <a:avLst/>
          </a:prstGeom>
          <a:ln/>
        </p:spPr>
      </p:pic>
      <p:pic>
        <p:nvPicPr>
          <p:cNvPr id="8" name="Picture 7"/>
          <p:cNvPicPr/>
          <p:nvPr/>
        </p:nvPicPr>
        <p:blipFill>
          <a:blip r:embed="rId4"/>
          <a:stretch>
            <a:fillRect/>
          </a:stretch>
        </p:blipFill>
        <p:spPr>
          <a:xfrm>
            <a:off x="8754977" y="1355322"/>
            <a:ext cx="3148848" cy="4214203"/>
          </a:xfrm>
          <a:prstGeom prst="rect">
            <a:avLst/>
          </a:prstGeom>
        </p:spPr>
      </p:pic>
    </p:spTree>
    <p:extLst>
      <p:ext uri="{BB962C8B-B14F-4D97-AF65-F5344CB8AC3E}">
        <p14:creationId xmlns:p14="http://schemas.microsoft.com/office/powerpoint/2010/main" val="16027190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991CD-F6B7-A7D5-C199-5355872CA9FA}"/>
              </a:ext>
            </a:extLst>
          </p:cNvPr>
          <p:cNvSpPr>
            <a:spLocks noGrp="1"/>
          </p:cNvSpPr>
          <p:nvPr>
            <p:ph type="title"/>
          </p:nvPr>
        </p:nvSpPr>
        <p:spPr>
          <a:xfrm>
            <a:off x="3406978" y="0"/>
            <a:ext cx="6637421" cy="629486"/>
          </a:xfrm>
        </p:spPr>
        <p:style>
          <a:lnRef idx="1">
            <a:schemeClr val="accent4"/>
          </a:lnRef>
          <a:fillRef idx="2">
            <a:schemeClr val="accent4"/>
          </a:fillRef>
          <a:effectRef idx="1">
            <a:schemeClr val="accent4"/>
          </a:effectRef>
          <a:fontRef idx="minor">
            <a:schemeClr val="dk1"/>
          </a:fontRef>
        </p:style>
        <p:txBody>
          <a:bodyPr>
            <a:normAutofit fontScale="90000"/>
          </a:bodyPr>
          <a:lstStyle/>
          <a:p>
            <a:pPr algn="ctr"/>
            <a:r>
              <a:rPr lang="en-IN" b="1" dirty="0">
                <a:latin typeface="Times New Roman" pitchFamily="18" charset="0"/>
                <a:cs typeface="Times New Roman" pitchFamily="18" charset="0"/>
              </a:rPr>
              <a:t>Job Analysis and Position</a:t>
            </a:r>
            <a:endParaRPr lang="en-US" b="1" dirty="0">
              <a:latin typeface="Times New Roman" pitchFamily="18" charset="0"/>
              <a:cs typeface="Times New Roman" pitchFamily="18" charset="0"/>
            </a:endParaRPr>
          </a:p>
        </p:txBody>
      </p:sp>
      <p:sp>
        <p:nvSpPr>
          <p:cNvPr id="3" name="Content Placeholder 2">
            <a:extLst>
              <a:ext uri="{FF2B5EF4-FFF2-40B4-BE49-F238E27FC236}">
                <a16:creationId xmlns:a16="http://schemas.microsoft.com/office/drawing/2014/main" id="{7E487311-F0DE-210D-B30D-5470AFEF2AFF}"/>
              </a:ext>
            </a:extLst>
          </p:cNvPr>
          <p:cNvSpPr>
            <a:spLocks noGrp="1"/>
          </p:cNvSpPr>
          <p:nvPr>
            <p:ph idx="1"/>
          </p:nvPr>
        </p:nvSpPr>
        <p:spPr>
          <a:xfrm>
            <a:off x="116669" y="803618"/>
            <a:ext cx="6915898" cy="2727858"/>
          </a:xfrm>
          <a:solidFill>
            <a:srgbClr val="CCECFF"/>
          </a:solidFill>
        </p:spPr>
        <p:txBody>
          <a:bodyPr>
            <a:noAutofit/>
          </a:bodyPr>
          <a:lstStyle/>
          <a:p>
            <a:pPr marL="0" indent="0" algn="just">
              <a:lnSpc>
                <a:spcPct val="150000"/>
              </a:lnSpc>
              <a:buNone/>
            </a:pPr>
            <a:r>
              <a:rPr lang="en-GB" sz="1600" b="1" i="1" dirty="0">
                <a:latin typeface="Times New Roman" panose="02020603050405020304" pitchFamily="18" charset="0"/>
                <a:cs typeface="Times New Roman" panose="02020603050405020304" pitchFamily="18" charset="0"/>
              </a:rPr>
              <a:t>Position</a:t>
            </a:r>
            <a:r>
              <a:rPr lang="en-GB" sz="1600" dirty="0">
                <a:latin typeface="Times New Roman" panose="02020603050405020304" pitchFamily="18" charset="0"/>
                <a:cs typeface="Times New Roman" panose="02020603050405020304" pitchFamily="18" charset="0"/>
              </a:rPr>
              <a:t>: E-commerce manager at Marks &amp; Spencer </a:t>
            </a:r>
            <a:endParaRPr lang="en-IN" sz="1600" dirty="0">
              <a:latin typeface="Times New Roman" panose="02020603050405020304" pitchFamily="18" charset="0"/>
              <a:cs typeface="Times New Roman" panose="02020603050405020304" pitchFamily="18" charset="0"/>
            </a:endParaRPr>
          </a:p>
          <a:p>
            <a:pPr marL="0" indent="0" algn="just">
              <a:lnSpc>
                <a:spcPct val="150000"/>
              </a:lnSpc>
              <a:buNone/>
            </a:pPr>
            <a:r>
              <a:rPr lang="en-GB" sz="1600" b="1" i="1" dirty="0">
                <a:latin typeface="Times New Roman" panose="02020603050405020304" pitchFamily="18" charset="0"/>
                <a:cs typeface="Times New Roman" panose="02020603050405020304" pitchFamily="18" charset="0"/>
              </a:rPr>
              <a:t>Analysis </a:t>
            </a:r>
            <a:endParaRPr lang="en-IN" sz="1600" dirty="0">
              <a:latin typeface="Times New Roman" panose="02020603050405020304" pitchFamily="18" charset="0"/>
              <a:cs typeface="Times New Roman" panose="02020603050405020304" pitchFamily="18" charset="0"/>
            </a:endParaRPr>
          </a:p>
          <a:p>
            <a:pPr lvl="0" algn="just">
              <a:lnSpc>
                <a:spcPct val="150000"/>
              </a:lnSpc>
            </a:pPr>
            <a:r>
              <a:rPr lang="en-GB" sz="1600" dirty="0">
                <a:latin typeface="Times New Roman" panose="02020603050405020304" pitchFamily="18" charset="0"/>
                <a:cs typeface="Times New Roman" panose="02020603050405020304" pitchFamily="18" charset="0"/>
              </a:rPr>
              <a:t>Develop e-commerce strategies and analyse e-commerce performance (</a:t>
            </a:r>
            <a:r>
              <a:rPr lang="en-GB" sz="1600" dirty="0" err="1">
                <a:latin typeface="Times New Roman" panose="02020603050405020304" pitchFamily="18" charset="0"/>
                <a:cs typeface="Times New Roman" panose="02020603050405020304" pitchFamily="18" charset="0"/>
              </a:rPr>
              <a:t>Sensuse</a:t>
            </a:r>
            <a:r>
              <a:rPr lang="en-GB" sz="1600" dirty="0">
                <a:latin typeface="Times New Roman" panose="02020603050405020304" pitchFamily="18" charset="0"/>
                <a:cs typeface="Times New Roman" panose="02020603050405020304" pitchFamily="18" charset="0"/>
              </a:rPr>
              <a:t> </a:t>
            </a:r>
            <a:r>
              <a:rPr lang="en-GB" sz="1600" i="1" dirty="0">
                <a:latin typeface="Times New Roman" panose="02020603050405020304" pitchFamily="18" charset="0"/>
                <a:cs typeface="Times New Roman" panose="02020603050405020304" pitchFamily="18" charset="0"/>
              </a:rPr>
              <a:t>et al. </a:t>
            </a:r>
            <a:r>
              <a:rPr lang="en-GB" sz="1600" dirty="0">
                <a:latin typeface="Times New Roman" panose="02020603050405020304" pitchFamily="18" charset="0"/>
                <a:cs typeface="Times New Roman" panose="02020603050405020304" pitchFamily="18" charset="0"/>
              </a:rPr>
              <a:t>2020)</a:t>
            </a:r>
            <a:endParaRPr lang="en-IN" sz="1600" dirty="0">
              <a:latin typeface="Times New Roman" panose="02020603050405020304" pitchFamily="18" charset="0"/>
              <a:cs typeface="Times New Roman" panose="02020603050405020304" pitchFamily="18" charset="0"/>
            </a:endParaRPr>
          </a:p>
          <a:p>
            <a:pPr lvl="0" algn="just">
              <a:lnSpc>
                <a:spcPct val="150000"/>
              </a:lnSpc>
            </a:pPr>
            <a:r>
              <a:rPr lang="en-GB" sz="1600" dirty="0">
                <a:latin typeface="Times New Roman" panose="02020603050405020304" pitchFamily="18" charset="0"/>
                <a:cs typeface="Times New Roman" panose="02020603050405020304" pitchFamily="18" charset="0"/>
              </a:rPr>
              <a:t>Leading and mentoring e commerce team and enhancing customer experiences . </a:t>
            </a:r>
            <a:endParaRPr lang="en-IN" sz="1600" dirty="0">
              <a:latin typeface="Times New Roman" panose="02020603050405020304" pitchFamily="18" charset="0"/>
              <a:cs typeface="Times New Roman" panose="02020603050405020304" pitchFamily="18" charset="0"/>
            </a:endParaRPr>
          </a:p>
        </p:txBody>
      </p:sp>
      <p:sp>
        <p:nvSpPr>
          <p:cNvPr id="5" name="Rectangle 4"/>
          <p:cNvSpPr/>
          <p:nvPr/>
        </p:nvSpPr>
        <p:spPr>
          <a:xfrm>
            <a:off x="7505596" y="5344509"/>
            <a:ext cx="4444665" cy="923330"/>
          </a:xfrm>
          <a:prstGeom prst="rect">
            <a:avLst/>
          </a:prstGeom>
        </p:spPr>
        <p:style>
          <a:lnRef idx="3">
            <a:schemeClr val="lt1"/>
          </a:lnRef>
          <a:fillRef idx="1">
            <a:schemeClr val="accent1"/>
          </a:fillRef>
          <a:effectRef idx="1">
            <a:schemeClr val="accent1"/>
          </a:effectRef>
          <a:fontRef idx="minor">
            <a:schemeClr val="lt1"/>
          </a:fontRef>
        </p:style>
        <p:txBody>
          <a:bodyPr wrap="square">
            <a:spAutoFit/>
          </a:bodyPr>
          <a:lstStyle/>
          <a:p>
            <a:pPr algn="ctr">
              <a:lnSpc>
                <a:spcPct val="150000"/>
              </a:lnSpc>
              <a:spcAft>
                <a:spcPts val="0"/>
              </a:spcAft>
            </a:pPr>
            <a:r>
              <a:rPr lang="en-IN" b="1" dirty="0">
                <a:latin typeface="Times New Roman" pitchFamily="18" charset="0"/>
                <a:ea typeface="Times New Roman" panose="02020603050405020304" pitchFamily="18" charset="0"/>
              </a:rPr>
              <a:t>Figure 3: Ecommerce manager job</a:t>
            </a:r>
            <a:endParaRPr lang="en-IN" sz="1600" dirty="0">
              <a:latin typeface="Times New Roman" pitchFamily="18" charset="0"/>
              <a:ea typeface="Arial" panose="020B0604020202020204" pitchFamily="34" charset="0"/>
            </a:endParaRPr>
          </a:p>
          <a:p>
            <a:pPr algn="ctr">
              <a:lnSpc>
                <a:spcPct val="150000"/>
              </a:lnSpc>
              <a:spcAft>
                <a:spcPts val="0"/>
              </a:spcAft>
            </a:pPr>
            <a:r>
              <a:rPr lang="en-IN" dirty="0">
                <a:latin typeface="Times New Roman" pitchFamily="18" charset="0"/>
                <a:ea typeface="Times New Roman" panose="02020603050405020304" pitchFamily="18" charset="0"/>
              </a:rPr>
              <a:t>(Source: self-created)</a:t>
            </a:r>
            <a:endParaRPr lang="en-IN" sz="1600" dirty="0">
              <a:effectLst/>
              <a:latin typeface="Times New Roman" pitchFamily="18" charset="0"/>
              <a:ea typeface="Arial" panose="020B0604020202020204" pitchFamily="34" charset="0"/>
            </a:endParaRPr>
          </a:p>
        </p:txBody>
      </p:sp>
      <p:sp>
        <p:nvSpPr>
          <p:cNvPr id="6" name="Content Placeholder 2">
            <a:extLst>
              <a:ext uri="{FF2B5EF4-FFF2-40B4-BE49-F238E27FC236}">
                <a16:creationId xmlns:a16="http://schemas.microsoft.com/office/drawing/2014/main" id="{7E487311-F0DE-210D-B30D-5470AFEF2AFF}"/>
              </a:ext>
            </a:extLst>
          </p:cNvPr>
          <p:cNvSpPr txBox="1">
            <a:spLocks/>
          </p:cNvSpPr>
          <p:nvPr/>
        </p:nvSpPr>
        <p:spPr>
          <a:xfrm>
            <a:off x="116669" y="3878317"/>
            <a:ext cx="6915898" cy="2744849"/>
          </a:xfrm>
          <a:prstGeom prst="rect">
            <a:avLst/>
          </a:prstGeom>
          <a:solidFill>
            <a:srgbClr val="CCECFF"/>
          </a:solidFill>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lnSpc>
                <a:spcPct val="150000"/>
              </a:lnSpc>
            </a:pPr>
            <a:r>
              <a:rPr lang="en-GB" sz="1600" b="1" i="1" dirty="0" smtClean="0">
                <a:latin typeface="Times New Roman" pitchFamily="18" charset="0"/>
                <a:cs typeface="Times New Roman" pitchFamily="18" charset="0"/>
              </a:rPr>
              <a:t>Position: </a:t>
            </a:r>
            <a:r>
              <a:rPr lang="en-GB" sz="1600" dirty="0" smtClean="0">
                <a:latin typeface="Times New Roman" pitchFamily="18" charset="0"/>
                <a:cs typeface="Times New Roman" pitchFamily="18" charset="0"/>
              </a:rPr>
              <a:t>E-commerce manager at Tesco </a:t>
            </a:r>
            <a:endParaRPr lang="en-US" sz="1600" dirty="0" smtClean="0">
              <a:latin typeface="Times New Roman" pitchFamily="18" charset="0"/>
              <a:cs typeface="Times New Roman" pitchFamily="18" charset="0"/>
            </a:endParaRPr>
          </a:p>
          <a:p>
            <a:pPr algn="just">
              <a:lnSpc>
                <a:spcPct val="150000"/>
              </a:lnSpc>
            </a:pPr>
            <a:r>
              <a:rPr lang="en-GB" sz="1600" b="1" i="1" dirty="0" smtClean="0">
                <a:latin typeface="Times New Roman" pitchFamily="18" charset="0"/>
                <a:cs typeface="Times New Roman" pitchFamily="18" charset="0"/>
              </a:rPr>
              <a:t>Analysis </a:t>
            </a:r>
            <a:endParaRPr lang="en-US" sz="1600" dirty="0" smtClean="0">
              <a:latin typeface="Times New Roman" pitchFamily="18" charset="0"/>
              <a:cs typeface="Times New Roman" pitchFamily="18" charset="0"/>
            </a:endParaRPr>
          </a:p>
          <a:p>
            <a:pPr lvl="0" algn="just">
              <a:lnSpc>
                <a:spcPct val="150000"/>
              </a:lnSpc>
            </a:pPr>
            <a:r>
              <a:rPr lang="en-GB" sz="1600" dirty="0" smtClean="0">
                <a:latin typeface="Times New Roman" pitchFamily="18" charset="0"/>
                <a:cs typeface="Times New Roman" pitchFamily="18" charset="0"/>
              </a:rPr>
              <a:t> Executing digital strategy (</a:t>
            </a:r>
            <a:r>
              <a:rPr lang="en-GB" sz="1600" dirty="0" err="1" smtClean="0">
                <a:latin typeface="Times New Roman" pitchFamily="18" charset="0"/>
                <a:cs typeface="Times New Roman" pitchFamily="18" charset="0"/>
              </a:rPr>
              <a:t>Fahrurrozi</a:t>
            </a:r>
            <a:r>
              <a:rPr lang="en-GB" sz="1600" dirty="0" smtClean="0">
                <a:latin typeface="Times New Roman" pitchFamily="18" charset="0"/>
                <a:cs typeface="Times New Roman" pitchFamily="18" charset="0"/>
              </a:rPr>
              <a:t> </a:t>
            </a:r>
            <a:r>
              <a:rPr lang="en-GB" sz="1600" i="1" dirty="0" smtClean="0">
                <a:latin typeface="Times New Roman" pitchFamily="18" charset="0"/>
                <a:cs typeface="Times New Roman" pitchFamily="18" charset="0"/>
              </a:rPr>
              <a:t>et al. </a:t>
            </a:r>
            <a:r>
              <a:rPr lang="en-GB" sz="1600" dirty="0" smtClean="0">
                <a:latin typeface="Times New Roman" pitchFamily="18" charset="0"/>
                <a:cs typeface="Times New Roman" pitchFamily="18" charset="0"/>
              </a:rPr>
              <a:t>2020)</a:t>
            </a:r>
            <a:endParaRPr lang="en-US" sz="1600" dirty="0" smtClean="0">
              <a:latin typeface="Times New Roman" pitchFamily="18" charset="0"/>
              <a:cs typeface="Times New Roman" pitchFamily="18" charset="0"/>
            </a:endParaRPr>
          </a:p>
          <a:p>
            <a:pPr lvl="0" algn="just">
              <a:lnSpc>
                <a:spcPct val="150000"/>
              </a:lnSpc>
            </a:pPr>
            <a:r>
              <a:rPr lang="en-GB" sz="1600" dirty="0" smtClean="0">
                <a:latin typeface="Times New Roman" pitchFamily="18" charset="0"/>
                <a:cs typeface="Times New Roman" pitchFamily="18" charset="0"/>
              </a:rPr>
              <a:t>Managing websites</a:t>
            </a:r>
            <a:endParaRPr lang="en-US" sz="1600" dirty="0" smtClean="0">
              <a:latin typeface="Times New Roman" pitchFamily="18" charset="0"/>
              <a:cs typeface="Times New Roman" pitchFamily="18" charset="0"/>
            </a:endParaRPr>
          </a:p>
          <a:p>
            <a:pPr lvl="0" algn="just">
              <a:lnSpc>
                <a:spcPct val="150000"/>
              </a:lnSpc>
            </a:pPr>
            <a:r>
              <a:rPr lang="en-GB" sz="1600" dirty="0" smtClean="0">
                <a:latin typeface="Times New Roman" pitchFamily="18" charset="0"/>
                <a:cs typeface="Times New Roman" pitchFamily="18" charset="0"/>
              </a:rPr>
              <a:t>Making data driven decision </a:t>
            </a:r>
            <a:endParaRPr lang="en-US" sz="1600" dirty="0" smtClean="0">
              <a:latin typeface="Times New Roman" pitchFamily="18" charset="0"/>
              <a:cs typeface="Times New Roman" pitchFamily="18" charset="0"/>
            </a:endParaRPr>
          </a:p>
          <a:p>
            <a:pPr marL="0" indent="0" algn="just">
              <a:lnSpc>
                <a:spcPct val="150000"/>
              </a:lnSpc>
              <a:buFont typeface="Arial" panose="020B0604020202020204" pitchFamily="34" charset="0"/>
              <a:buNone/>
            </a:pPr>
            <a:endParaRPr lang="en-IN" sz="1600" dirty="0">
              <a:latin typeface="Times New Roman" pitchFamily="18" charset="0"/>
              <a:cs typeface="Times New Roman" pitchFamily="18" charset="0"/>
            </a:endParaRPr>
          </a:p>
        </p:txBody>
      </p:sp>
      <p:graphicFrame>
        <p:nvGraphicFramePr>
          <p:cNvPr id="10" name="Diagram 9"/>
          <p:cNvGraphicFramePr/>
          <p:nvPr>
            <p:extLst>
              <p:ext uri="{D42A27DB-BD31-4B8C-83A1-F6EECF244321}">
                <p14:modId xmlns:p14="http://schemas.microsoft.com/office/powerpoint/2010/main" val="31421673"/>
              </p:ext>
            </p:extLst>
          </p:nvPr>
        </p:nvGraphicFramePr>
        <p:xfrm>
          <a:off x="7189076" y="999286"/>
          <a:ext cx="4761185" cy="434522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380222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7AB9D8-1BFA-5C79-EE09-BAFFD86956B3}"/>
              </a:ext>
            </a:extLst>
          </p:cNvPr>
          <p:cNvSpPr>
            <a:spLocks noGrp="1"/>
          </p:cNvSpPr>
          <p:nvPr>
            <p:ph type="title"/>
          </p:nvPr>
        </p:nvSpPr>
        <p:spPr>
          <a:xfrm>
            <a:off x="3430314" y="0"/>
            <a:ext cx="4953000" cy="728162"/>
          </a:xfrm>
        </p:spPr>
        <p:style>
          <a:lnRef idx="1">
            <a:schemeClr val="accent4"/>
          </a:lnRef>
          <a:fillRef idx="2">
            <a:schemeClr val="accent4"/>
          </a:fillRef>
          <a:effectRef idx="1">
            <a:schemeClr val="accent4"/>
          </a:effectRef>
          <a:fontRef idx="minor">
            <a:schemeClr val="dk1"/>
          </a:fontRef>
        </p:style>
        <p:txBody>
          <a:bodyPr>
            <a:normAutofit fontScale="90000"/>
          </a:bodyPr>
          <a:lstStyle/>
          <a:p>
            <a:pPr algn="ctr">
              <a:lnSpc>
                <a:spcPct val="150000"/>
              </a:lnSpc>
            </a:pPr>
            <a:r>
              <a:rPr lang="en-US" b="1" dirty="0">
                <a:latin typeface="Times New Roman" pitchFamily="18" charset="0"/>
                <a:cs typeface="Times New Roman" pitchFamily="18" charset="0"/>
              </a:rPr>
              <a:t>Job Description </a:t>
            </a:r>
          </a:p>
        </p:txBody>
      </p:sp>
      <p:sp>
        <p:nvSpPr>
          <p:cNvPr id="3" name="Content Placeholder 2">
            <a:extLst>
              <a:ext uri="{FF2B5EF4-FFF2-40B4-BE49-F238E27FC236}">
                <a16:creationId xmlns:a16="http://schemas.microsoft.com/office/drawing/2014/main" id="{2844656F-6113-1188-EA93-63605849BEBA}"/>
              </a:ext>
            </a:extLst>
          </p:cNvPr>
          <p:cNvSpPr>
            <a:spLocks noGrp="1"/>
          </p:cNvSpPr>
          <p:nvPr>
            <p:ph idx="1"/>
          </p:nvPr>
        </p:nvSpPr>
        <p:spPr>
          <a:xfrm>
            <a:off x="236483" y="3474249"/>
            <a:ext cx="5785945" cy="3135179"/>
          </a:xfrm>
          <a:solidFill>
            <a:srgbClr val="CCECFF"/>
          </a:solidFill>
        </p:spPr>
        <p:txBody>
          <a:bodyPr>
            <a:noAutofit/>
          </a:bodyPr>
          <a:lstStyle/>
          <a:p>
            <a:pPr lvl="0" algn="just">
              <a:lnSpc>
                <a:spcPct val="150000"/>
              </a:lnSpc>
            </a:pPr>
            <a:r>
              <a:rPr lang="en-IN" sz="1400" b="1" dirty="0">
                <a:latin typeface="Times New Roman" pitchFamily="18" charset="0"/>
                <a:cs typeface="Times New Roman" pitchFamily="18" charset="0"/>
              </a:rPr>
              <a:t>Position Title: </a:t>
            </a:r>
            <a:r>
              <a:rPr lang="en-IN" sz="1400" dirty="0">
                <a:latin typeface="Times New Roman" pitchFamily="18" charset="0"/>
                <a:cs typeface="Times New Roman" pitchFamily="18" charset="0"/>
              </a:rPr>
              <a:t>E-commerce Manager</a:t>
            </a:r>
          </a:p>
          <a:p>
            <a:pPr lvl="0" algn="just">
              <a:lnSpc>
                <a:spcPct val="150000"/>
              </a:lnSpc>
            </a:pPr>
            <a:r>
              <a:rPr lang="en-IN" sz="1400" b="1" dirty="0">
                <a:latin typeface="Times New Roman" pitchFamily="18" charset="0"/>
                <a:cs typeface="Times New Roman" pitchFamily="18" charset="0"/>
              </a:rPr>
              <a:t>Department: </a:t>
            </a:r>
            <a:r>
              <a:rPr lang="en-IN" sz="1400" dirty="0">
                <a:latin typeface="Times New Roman" pitchFamily="18" charset="0"/>
                <a:cs typeface="Times New Roman" pitchFamily="18" charset="0"/>
              </a:rPr>
              <a:t>Digital &amp; E-commerce</a:t>
            </a:r>
          </a:p>
          <a:p>
            <a:pPr lvl="0" algn="just">
              <a:lnSpc>
                <a:spcPct val="150000"/>
              </a:lnSpc>
            </a:pPr>
            <a:r>
              <a:rPr lang="en-IN" sz="1400" b="1" dirty="0">
                <a:latin typeface="Times New Roman" pitchFamily="18" charset="0"/>
                <a:cs typeface="Times New Roman" pitchFamily="18" charset="0"/>
              </a:rPr>
              <a:t>Reports To: </a:t>
            </a:r>
            <a:r>
              <a:rPr lang="en-IN" sz="1400" dirty="0">
                <a:latin typeface="Times New Roman" pitchFamily="18" charset="0"/>
                <a:cs typeface="Times New Roman" pitchFamily="18" charset="0"/>
              </a:rPr>
              <a:t>Head of E-commerce</a:t>
            </a:r>
          </a:p>
          <a:p>
            <a:pPr lvl="0" algn="just">
              <a:lnSpc>
                <a:spcPct val="150000"/>
              </a:lnSpc>
            </a:pPr>
            <a:r>
              <a:rPr lang="en-IN" sz="1400" dirty="0">
                <a:latin typeface="Times New Roman" pitchFamily="18" charset="0"/>
                <a:cs typeface="Times New Roman" pitchFamily="18" charset="0"/>
              </a:rPr>
              <a:t>Manage and optimize the website (Goldman </a:t>
            </a:r>
            <a:r>
              <a:rPr lang="en-IN" sz="1400" i="1" dirty="0">
                <a:latin typeface="Times New Roman" pitchFamily="18" charset="0"/>
                <a:cs typeface="Times New Roman" pitchFamily="18" charset="0"/>
              </a:rPr>
              <a:t>et al. </a:t>
            </a:r>
            <a:r>
              <a:rPr lang="en-IN" sz="1400" dirty="0">
                <a:latin typeface="Times New Roman" pitchFamily="18" charset="0"/>
                <a:cs typeface="Times New Roman" pitchFamily="18" charset="0"/>
              </a:rPr>
              <a:t>2021)</a:t>
            </a:r>
          </a:p>
          <a:p>
            <a:pPr lvl="0" algn="just">
              <a:lnSpc>
                <a:spcPct val="150000"/>
              </a:lnSpc>
            </a:pPr>
            <a:r>
              <a:rPr lang="en-IN" sz="1400" dirty="0">
                <a:latin typeface="Times New Roman" pitchFamily="18" charset="0"/>
                <a:cs typeface="Times New Roman" pitchFamily="18" charset="0"/>
              </a:rPr>
              <a:t>Execute digital marketing campaigns</a:t>
            </a:r>
          </a:p>
          <a:p>
            <a:pPr lvl="0" algn="just">
              <a:lnSpc>
                <a:spcPct val="150000"/>
              </a:lnSpc>
            </a:pPr>
            <a:r>
              <a:rPr lang="en-IN" sz="1400" dirty="0">
                <a:latin typeface="Times New Roman" pitchFamily="18" charset="0"/>
                <a:cs typeface="Times New Roman" pitchFamily="18" charset="0"/>
              </a:rPr>
              <a:t>Driving digital transformation of M&amp;S</a:t>
            </a:r>
          </a:p>
          <a:p>
            <a:pPr lvl="0" algn="just">
              <a:lnSpc>
                <a:spcPct val="150000"/>
              </a:lnSpc>
            </a:pPr>
            <a:r>
              <a:rPr lang="en-IN" sz="1400" dirty="0">
                <a:latin typeface="Times New Roman" pitchFamily="18" charset="0"/>
                <a:cs typeface="Times New Roman" pitchFamily="18" charset="0"/>
              </a:rPr>
              <a:t>Ensure superior online shopping experience (</a:t>
            </a:r>
            <a:r>
              <a:rPr lang="en-IN" sz="1400" dirty="0" err="1">
                <a:latin typeface="Times New Roman" pitchFamily="18" charset="0"/>
                <a:cs typeface="Times New Roman" pitchFamily="18" charset="0"/>
              </a:rPr>
              <a:t>Melović</a:t>
            </a:r>
            <a:r>
              <a:rPr lang="en-IN" sz="1400" dirty="0">
                <a:latin typeface="Times New Roman" pitchFamily="18" charset="0"/>
                <a:cs typeface="Times New Roman" pitchFamily="18" charset="0"/>
              </a:rPr>
              <a:t> </a:t>
            </a:r>
            <a:r>
              <a:rPr lang="en-IN" sz="1400" i="1" dirty="0">
                <a:latin typeface="Times New Roman" pitchFamily="18" charset="0"/>
                <a:cs typeface="Times New Roman" pitchFamily="18" charset="0"/>
              </a:rPr>
              <a:t>et al. </a:t>
            </a:r>
            <a:r>
              <a:rPr lang="en-IN" sz="1400" dirty="0">
                <a:latin typeface="Times New Roman" pitchFamily="18" charset="0"/>
                <a:cs typeface="Times New Roman" pitchFamily="18" charset="0"/>
              </a:rPr>
              <a:t>2020). </a:t>
            </a:r>
          </a:p>
          <a:p>
            <a:pPr lvl="0" algn="just">
              <a:lnSpc>
                <a:spcPct val="150000"/>
              </a:lnSpc>
            </a:pPr>
            <a:endParaRPr lang="en-IN" sz="1400" dirty="0">
              <a:latin typeface="Times New Roman" pitchFamily="18" charset="0"/>
              <a:cs typeface="Times New Roman" pitchFamily="18" charset="0"/>
            </a:endParaRPr>
          </a:p>
        </p:txBody>
      </p:sp>
      <p:sp>
        <p:nvSpPr>
          <p:cNvPr id="5" name="Content Placeholder 2">
            <a:extLst>
              <a:ext uri="{FF2B5EF4-FFF2-40B4-BE49-F238E27FC236}">
                <a16:creationId xmlns:a16="http://schemas.microsoft.com/office/drawing/2014/main" id="{2844656F-6113-1188-EA93-63605849BEBA}"/>
              </a:ext>
            </a:extLst>
          </p:cNvPr>
          <p:cNvSpPr txBox="1">
            <a:spLocks/>
          </p:cNvSpPr>
          <p:nvPr/>
        </p:nvSpPr>
        <p:spPr>
          <a:xfrm>
            <a:off x="6400799" y="3474248"/>
            <a:ext cx="5596759" cy="3135179"/>
          </a:xfrm>
          <a:prstGeom prst="rect">
            <a:avLst/>
          </a:prstGeom>
          <a:solidFill>
            <a:srgbClr val="CCECFF"/>
          </a:solidFill>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lvl="0" algn="just">
              <a:lnSpc>
                <a:spcPct val="150000"/>
              </a:lnSpc>
            </a:pPr>
            <a:r>
              <a:rPr lang="en-GB" sz="1400" b="1" dirty="0">
                <a:latin typeface="Times New Roman" panose="02020603050405020304" pitchFamily="18" charset="0"/>
                <a:cs typeface="Times New Roman" panose="02020603050405020304" pitchFamily="18" charset="0"/>
              </a:rPr>
              <a:t>Position Title: </a:t>
            </a:r>
            <a:r>
              <a:rPr lang="en-GB" sz="1400" dirty="0">
                <a:latin typeface="Times New Roman" panose="02020603050405020304" pitchFamily="18" charset="0"/>
                <a:cs typeface="Times New Roman" panose="02020603050405020304" pitchFamily="18" charset="0"/>
              </a:rPr>
              <a:t>E-commerce Manager</a:t>
            </a:r>
            <a:endParaRPr lang="en-IN" sz="1400" dirty="0">
              <a:latin typeface="Times New Roman" panose="02020603050405020304" pitchFamily="18" charset="0"/>
              <a:cs typeface="Times New Roman" panose="02020603050405020304" pitchFamily="18" charset="0"/>
            </a:endParaRPr>
          </a:p>
          <a:p>
            <a:pPr lvl="0" algn="just">
              <a:lnSpc>
                <a:spcPct val="150000"/>
              </a:lnSpc>
            </a:pPr>
            <a:r>
              <a:rPr lang="en-GB" sz="1400" b="1" dirty="0">
                <a:latin typeface="Times New Roman" panose="02020603050405020304" pitchFamily="18" charset="0"/>
                <a:cs typeface="Times New Roman" panose="02020603050405020304" pitchFamily="18" charset="0"/>
              </a:rPr>
              <a:t>Department: </a:t>
            </a:r>
            <a:r>
              <a:rPr lang="en-GB" sz="1400" dirty="0">
                <a:latin typeface="Times New Roman" panose="02020603050405020304" pitchFamily="18" charset="0"/>
                <a:cs typeface="Times New Roman" panose="02020603050405020304" pitchFamily="18" charset="0"/>
              </a:rPr>
              <a:t>Digital &amp; Online Retail</a:t>
            </a:r>
            <a:endParaRPr lang="en-IN" sz="1400" dirty="0">
              <a:latin typeface="Times New Roman" panose="02020603050405020304" pitchFamily="18" charset="0"/>
              <a:cs typeface="Times New Roman" panose="02020603050405020304" pitchFamily="18" charset="0"/>
            </a:endParaRPr>
          </a:p>
          <a:p>
            <a:pPr lvl="0" algn="just">
              <a:lnSpc>
                <a:spcPct val="150000"/>
              </a:lnSpc>
            </a:pPr>
            <a:r>
              <a:rPr lang="en-GB" sz="1400" b="1" dirty="0">
                <a:latin typeface="Times New Roman" panose="02020603050405020304" pitchFamily="18" charset="0"/>
                <a:cs typeface="Times New Roman" panose="02020603050405020304" pitchFamily="18" charset="0"/>
              </a:rPr>
              <a:t>Reports To: </a:t>
            </a:r>
            <a:r>
              <a:rPr lang="en-GB" sz="1400" dirty="0">
                <a:latin typeface="Times New Roman" panose="02020603050405020304" pitchFamily="18" charset="0"/>
                <a:cs typeface="Times New Roman" panose="02020603050405020304" pitchFamily="18" charset="0"/>
              </a:rPr>
              <a:t>Head of Digital Operations</a:t>
            </a:r>
            <a:endParaRPr lang="en-IN" sz="1400" dirty="0">
              <a:latin typeface="Times New Roman" panose="02020603050405020304" pitchFamily="18" charset="0"/>
              <a:cs typeface="Times New Roman" panose="02020603050405020304" pitchFamily="18" charset="0"/>
            </a:endParaRPr>
          </a:p>
          <a:p>
            <a:pPr lvl="0" algn="just">
              <a:lnSpc>
                <a:spcPct val="150000"/>
              </a:lnSpc>
            </a:pPr>
            <a:r>
              <a:rPr lang="en-GB" sz="1400" dirty="0">
                <a:latin typeface="Times New Roman" panose="02020603050405020304" pitchFamily="18" charset="0"/>
                <a:cs typeface="Times New Roman" panose="02020603050405020304" pitchFamily="18" charset="0"/>
              </a:rPr>
              <a:t>Manages online sales growth and market share buy executing strategies. </a:t>
            </a:r>
            <a:endParaRPr lang="en-IN" sz="1400" dirty="0">
              <a:latin typeface="Times New Roman" panose="02020603050405020304" pitchFamily="18" charset="0"/>
              <a:cs typeface="Times New Roman" panose="02020603050405020304" pitchFamily="18" charset="0"/>
            </a:endParaRPr>
          </a:p>
          <a:p>
            <a:pPr lvl="0" algn="just">
              <a:lnSpc>
                <a:spcPct val="150000"/>
              </a:lnSpc>
            </a:pPr>
            <a:r>
              <a:rPr lang="en-GB" sz="1400" dirty="0">
                <a:latin typeface="Times New Roman" panose="02020603050405020304" pitchFamily="18" charset="0"/>
                <a:cs typeface="Times New Roman" panose="02020603050405020304" pitchFamily="18" charset="0"/>
              </a:rPr>
              <a:t>Optimising platform and ensure seamless customer journey (</a:t>
            </a:r>
            <a:r>
              <a:rPr lang="en-GB" sz="1400" dirty="0" err="1">
                <a:latin typeface="Times New Roman" panose="02020603050405020304" pitchFamily="18" charset="0"/>
                <a:cs typeface="Times New Roman" panose="02020603050405020304" pitchFamily="18" charset="0"/>
              </a:rPr>
              <a:t>Melović</a:t>
            </a:r>
            <a:r>
              <a:rPr lang="en-GB" sz="1400" dirty="0">
                <a:latin typeface="Times New Roman" panose="02020603050405020304" pitchFamily="18" charset="0"/>
                <a:cs typeface="Times New Roman" panose="02020603050405020304" pitchFamily="18" charset="0"/>
              </a:rPr>
              <a:t> et al. 2020). </a:t>
            </a:r>
            <a:endParaRPr lang="en-IN" sz="1400" dirty="0">
              <a:latin typeface="Times New Roman" panose="02020603050405020304" pitchFamily="18" charset="0"/>
              <a:cs typeface="Times New Roman" panose="02020603050405020304" pitchFamily="18" charset="0"/>
            </a:endParaRPr>
          </a:p>
          <a:p>
            <a:pPr lvl="0" algn="just">
              <a:lnSpc>
                <a:spcPct val="150000"/>
              </a:lnSpc>
            </a:pPr>
            <a:r>
              <a:rPr lang="en-GB" sz="1400" dirty="0">
                <a:latin typeface="Times New Roman" panose="02020603050405020304" pitchFamily="18" charset="0"/>
                <a:cs typeface="Times New Roman" panose="02020603050405020304" pitchFamily="18" charset="0"/>
              </a:rPr>
              <a:t>Ensure cross functional collaboration across different teams</a:t>
            </a:r>
            <a:endParaRPr lang="en-IN" sz="1400" dirty="0">
              <a:latin typeface="Times New Roman" panose="02020603050405020304" pitchFamily="18" charset="0"/>
              <a:cs typeface="Times New Roman" panose="02020603050405020304" pitchFamily="18" charset="0"/>
            </a:endParaRPr>
          </a:p>
        </p:txBody>
      </p:sp>
      <p:sp>
        <p:nvSpPr>
          <p:cNvPr id="6" name="Rectangle 5"/>
          <p:cNvSpPr/>
          <p:nvPr/>
        </p:nvSpPr>
        <p:spPr>
          <a:xfrm>
            <a:off x="8592206" y="1752254"/>
            <a:ext cx="3294992" cy="923330"/>
          </a:xfrm>
          <a:prstGeom prst="rect">
            <a:avLst/>
          </a:prstGeom>
        </p:spPr>
        <p:style>
          <a:lnRef idx="3">
            <a:schemeClr val="lt1"/>
          </a:lnRef>
          <a:fillRef idx="1">
            <a:schemeClr val="accent1"/>
          </a:fillRef>
          <a:effectRef idx="1">
            <a:schemeClr val="accent1"/>
          </a:effectRef>
          <a:fontRef idx="minor">
            <a:schemeClr val="lt1"/>
          </a:fontRef>
        </p:style>
        <p:txBody>
          <a:bodyPr wrap="square">
            <a:spAutoFit/>
          </a:bodyPr>
          <a:lstStyle/>
          <a:p>
            <a:pPr algn="ctr">
              <a:lnSpc>
                <a:spcPct val="150000"/>
              </a:lnSpc>
              <a:spcAft>
                <a:spcPts val="0"/>
              </a:spcAft>
            </a:pPr>
            <a:r>
              <a:rPr lang="en-IN" b="1" dirty="0">
                <a:latin typeface="Times New Roman" pitchFamily="18" charset="0"/>
                <a:ea typeface="Times New Roman" panose="02020603050405020304" pitchFamily="18" charset="0"/>
              </a:rPr>
              <a:t>Figure 4: Job Description </a:t>
            </a:r>
            <a:endParaRPr lang="en-IN" sz="1600" dirty="0">
              <a:latin typeface="Times New Roman" pitchFamily="18" charset="0"/>
              <a:ea typeface="Arial" panose="020B0604020202020204" pitchFamily="34" charset="0"/>
            </a:endParaRPr>
          </a:p>
          <a:p>
            <a:pPr algn="ctr">
              <a:lnSpc>
                <a:spcPct val="150000"/>
              </a:lnSpc>
              <a:spcAft>
                <a:spcPts val="0"/>
              </a:spcAft>
            </a:pPr>
            <a:r>
              <a:rPr lang="en-IN" dirty="0">
                <a:latin typeface="Times New Roman" pitchFamily="18" charset="0"/>
                <a:ea typeface="Times New Roman" panose="02020603050405020304" pitchFamily="18" charset="0"/>
              </a:rPr>
              <a:t>(Source: self-created)</a:t>
            </a:r>
            <a:endParaRPr lang="en-IN" sz="1600" dirty="0">
              <a:effectLst/>
              <a:latin typeface="Times New Roman" pitchFamily="18" charset="0"/>
              <a:ea typeface="Arial" panose="020B0604020202020204" pitchFamily="34" charset="0"/>
            </a:endParaRPr>
          </a:p>
        </p:txBody>
      </p:sp>
      <p:graphicFrame>
        <p:nvGraphicFramePr>
          <p:cNvPr id="7" name="Diagram 6"/>
          <p:cNvGraphicFramePr/>
          <p:nvPr>
            <p:extLst>
              <p:ext uri="{D42A27DB-BD31-4B8C-83A1-F6EECF244321}">
                <p14:modId xmlns:p14="http://schemas.microsoft.com/office/powerpoint/2010/main" val="3229880428"/>
              </p:ext>
            </p:extLst>
          </p:nvPr>
        </p:nvGraphicFramePr>
        <p:xfrm>
          <a:off x="838199" y="987362"/>
          <a:ext cx="7754007" cy="22288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901181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325550-4EDB-C97C-85A6-9D2B506248BC}"/>
              </a:ext>
            </a:extLst>
          </p:cNvPr>
          <p:cNvSpPr>
            <a:spLocks noGrp="1"/>
          </p:cNvSpPr>
          <p:nvPr>
            <p:ph type="title"/>
          </p:nvPr>
        </p:nvSpPr>
        <p:spPr>
          <a:xfrm>
            <a:off x="3426994" y="11573"/>
            <a:ext cx="5338011" cy="599971"/>
          </a:xfrm>
        </p:spPr>
        <p:style>
          <a:lnRef idx="1">
            <a:schemeClr val="accent4"/>
          </a:lnRef>
          <a:fillRef idx="2">
            <a:schemeClr val="accent4"/>
          </a:fillRef>
          <a:effectRef idx="1">
            <a:schemeClr val="accent4"/>
          </a:effectRef>
          <a:fontRef idx="minor">
            <a:schemeClr val="dk1"/>
          </a:fontRef>
        </p:style>
        <p:txBody>
          <a:bodyPr>
            <a:normAutofit fontScale="90000"/>
          </a:bodyPr>
          <a:lstStyle/>
          <a:p>
            <a:pPr algn="ctr">
              <a:lnSpc>
                <a:spcPct val="150000"/>
              </a:lnSpc>
            </a:pPr>
            <a:r>
              <a:rPr lang="en-US" b="1" dirty="0">
                <a:latin typeface="Times New Roman" pitchFamily="18" charset="0"/>
                <a:cs typeface="Times New Roman" pitchFamily="18" charset="0"/>
              </a:rPr>
              <a:t>Person Specification </a:t>
            </a:r>
          </a:p>
        </p:txBody>
      </p:sp>
      <p:sp>
        <p:nvSpPr>
          <p:cNvPr id="3" name="Content Placeholder 2">
            <a:extLst>
              <a:ext uri="{FF2B5EF4-FFF2-40B4-BE49-F238E27FC236}">
                <a16:creationId xmlns:a16="http://schemas.microsoft.com/office/drawing/2014/main" id="{EED9F95C-2EE7-A9FF-75E1-DAC2A9FEA362}"/>
              </a:ext>
            </a:extLst>
          </p:cNvPr>
          <p:cNvSpPr>
            <a:spLocks noGrp="1"/>
          </p:cNvSpPr>
          <p:nvPr>
            <p:ph idx="1"/>
          </p:nvPr>
        </p:nvSpPr>
        <p:spPr>
          <a:xfrm>
            <a:off x="234615" y="852105"/>
            <a:ext cx="5482390" cy="2584762"/>
          </a:xfrm>
          <a:solidFill>
            <a:srgbClr val="CCECFF"/>
          </a:solidFill>
        </p:spPr>
        <p:txBody>
          <a:bodyPr>
            <a:noAutofit/>
          </a:bodyPr>
          <a:lstStyle/>
          <a:p>
            <a:pPr marL="0" indent="0" algn="ctr">
              <a:lnSpc>
                <a:spcPct val="150000"/>
              </a:lnSpc>
              <a:buNone/>
            </a:pPr>
            <a:r>
              <a:rPr lang="en-GB" sz="1400" b="1" i="1" dirty="0">
                <a:latin typeface="Times New Roman" panose="02020603050405020304" pitchFamily="18" charset="0"/>
                <a:cs typeface="Times New Roman" panose="02020603050405020304" pitchFamily="18" charset="0"/>
              </a:rPr>
              <a:t>M&amp;S</a:t>
            </a:r>
            <a:endParaRPr lang="en-IN" sz="1400" dirty="0">
              <a:latin typeface="Times New Roman" panose="02020603050405020304" pitchFamily="18" charset="0"/>
              <a:cs typeface="Times New Roman" panose="02020603050405020304" pitchFamily="18" charset="0"/>
            </a:endParaRPr>
          </a:p>
          <a:p>
            <a:pPr lvl="0" algn="just">
              <a:lnSpc>
                <a:spcPct val="150000"/>
              </a:lnSpc>
            </a:pPr>
            <a:r>
              <a:rPr lang="en-GB" sz="1400" dirty="0">
                <a:latin typeface="Times New Roman" panose="02020603050405020304" pitchFamily="18" charset="0"/>
                <a:cs typeface="Times New Roman" panose="02020603050405020304" pitchFamily="18" charset="0"/>
              </a:rPr>
              <a:t>Bachelor’s degree in marketing and business.</a:t>
            </a:r>
            <a:endParaRPr lang="en-IN" sz="1400" dirty="0">
              <a:latin typeface="Times New Roman" panose="02020603050405020304" pitchFamily="18" charset="0"/>
              <a:cs typeface="Times New Roman" panose="02020603050405020304" pitchFamily="18" charset="0"/>
            </a:endParaRPr>
          </a:p>
          <a:p>
            <a:pPr lvl="0" algn="just">
              <a:lnSpc>
                <a:spcPct val="150000"/>
              </a:lnSpc>
            </a:pPr>
            <a:r>
              <a:rPr lang="en-GB" sz="1400" dirty="0">
                <a:latin typeface="Times New Roman" panose="02020603050405020304" pitchFamily="18" charset="0"/>
                <a:cs typeface="Times New Roman" panose="02020603050405020304" pitchFamily="18" charset="0"/>
              </a:rPr>
              <a:t>More than 5 years of experiences in commerce management </a:t>
            </a:r>
            <a:endParaRPr lang="en-IN" sz="1400" dirty="0">
              <a:latin typeface="Times New Roman" panose="02020603050405020304" pitchFamily="18" charset="0"/>
              <a:cs typeface="Times New Roman" panose="02020603050405020304" pitchFamily="18" charset="0"/>
            </a:endParaRPr>
          </a:p>
          <a:p>
            <a:pPr lvl="0" algn="just">
              <a:lnSpc>
                <a:spcPct val="150000"/>
              </a:lnSpc>
            </a:pPr>
            <a:r>
              <a:rPr lang="en-GB" sz="1400" dirty="0">
                <a:latin typeface="Times New Roman" panose="02020603050405020304" pitchFamily="18" charset="0"/>
                <a:cs typeface="Times New Roman" panose="02020603050405020304" pitchFamily="18" charset="0"/>
              </a:rPr>
              <a:t>Strong analytical skills, and communication skills (</a:t>
            </a:r>
            <a:r>
              <a:rPr lang="en-GB" sz="1400" dirty="0" err="1">
                <a:latin typeface="Times New Roman" panose="02020603050405020304" pitchFamily="18" charset="0"/>
                <a:cs typeface="Times New Roman" panose="02020603050405020304" pitchFamily="18" charset="0"/>
              </a:rPr>
              <a:t>Kovács</a:t>
            </a:r>
            <a:r>
              <a:rPr lang="en-GB" sz="1400" dirty="0">
                <a:latin typeface="Times New Roman" panose="02020603050405020304" pitchFamily="18" charset="0"/>
                <a:cs typeface="Times New Roman" panose="02020603050405020304" pitchFamily="18" charset="0"/>
              </a:rPr>
              <a:t> and </a:t>
            </a:r>
            <a:r>
              <a:rPr lang="en-GB" sz="1400" dirty="0" err="1">
                <a:latin typeface="Times New Roman" panose="02020603050405020304" pitchFamily="18" charset="0"/>
                <a:cs typeface="Times New Roman" panose="02020603050405020304" pitchFamily="18" charset="0"/>
              </a:rPr>
              <a:t>Keresztes</a:t>
            </a:r>
            <a:r>
              <a:rPr lang="en-GB" sz="1400" dirty="0">
                <a:latin typeface="Times New Roman" panose="02020603050405020304" pitchFamily="18" charset="0"/>
                <a:cs typeface="Times New Roman" panose="02020603050405020304" pitchFamily="18" charset="0"/>
              </a:rPr>
              <a:t>, 2022)</a:t>
            </a:r>
            <a:endParaRPr lang="en-IN" sz="1400" dirty="0">
              <a:latin typeface="Times New Roman" panose="02020603050405020304" pitchFamily="18" charset="0"/>
              <a:cs typeface="Times New Roman" panose="02020603050405020304" pitchFamily="18" charset="0"/>
            </a:endParaRPr>
          </a:p>
          <a:p>
            <a:pPr lvl="0" algn="just">
              <a:lnSpc>
                <a:spcPct val="150000"/>
              </a:lnSpc>
            </a:pPr>
            <a:r>
              <a:rPr lang="en-GB" sz="1400" dirty="0">
                <a:latin typeface="Times New Roman" panose="02020603050405020304" pitchFamily="18" charset="0"/>
                <a:cs typeface="Times New Roman" panose="02020603050405020304" pitchFamily="18" charset="0"/>
              </a:rPr>
              <a:t>Proficiency in ecommerce platform </a:t>
            </a:r>
            <a:endParaRPr lang="en-IN" sz="1400" dirty="0">
              <a:latin typeface="Times New Roman" panose="02020603050405020304" pitchFamily="18" charset="0"/>
              <a:cs typeface="Times New Roman" panose="02020603050405020304" pitchFamily="18" charset="0"/>
            </a:endParaRPr>
          </a:p>
        </p:txBody>
      </p:sp>
      <p:sp>
        <p:nvSpPr>
          <p:cNvPr id="5" name="Content Placeholder 2">
            <a:extLst>
              <a:ext uri="{FF2B5EF4-FFF2-40B4-BE49-F238E27FC236}">
                <a16:creationId xmlns:a16="http://schemas.microsoft.com/office/drawing/2014/main" id="{EED9F95C-2EE7-A9FF-75E1-DAC2A9FEA362}"/>
              </a:ext>
            </a:extLst>
          </p:cNvPr>
          <p:cNvSpPr txBox="1">
            <a:spLocks/>
          </p:cNvSpPr>
          <p:nvPr/>
        </p:nvSpPr>
        <p:spPr>
          <a:xfrm>
            <a:off x="6038193" y="836355"/>
            <a:ext cx="5722883" cy="2584763"/>
          </a:xfrm>
          <a:prstGeom prst="rect">
            <a:avLst/>
          </a:prstGeom>
          <a:solidFill>
            <a:srgbClr val="CCECFF"/>
          </a:solidFill>
        </p:spPr>
        <p:txBody>
          <a:bodyPr vert="horz" lIns="91440" tIns="45720" rIns="91440" bIns="45720" rtlCol="0">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50000"/>
              </a:lnSpc>
              <a:buNone/>
            </a:pPr>
            <a:r>
              <a:rPr lang="en-GB" sz="1800" b="1" i="1" dirty="0">
                <a:latin typeface="Times New Roman" panose="02020603050405020304" pitchFamily="18" charset="0"/>
                <a:cs typeface="Times New Roman" panose="02020603050405020304" pitchFamily="18" charset="0"/>
              </a:rPr>
              <a:t>Tesco</a:t>
            </a:r>
            <a:endParaRPr lang="en-IN" sz="1800" dirty="0">
              <a:latin typeface="Times New Roman" panose="02020603050405020304" pitchFamily="18" charset="0"/>
              <a:cs typeface="Times New Roman" panose="02020603050405020304" pitchFamily="18" charset="0"/>
            </a:endParaRPr>
          </a:p>
          <a:p>
            <a:pPr lvl="0" algn="just">
              <a:lnSpc>
                <a:spcPct val="150000"/>
              </a:lnSpc>
            </a:pPr>
            <a:r>
              <a:rPr lang="en-GB" sz="1800" dirty="0">
                <a:latin typeface="Times New Roman" panose="02020603050405020304" pitchFamily="18" charset="0"/>
                <a:cs typeface="Times New Roman" panose="02020603050405020304" pitchFamily="18" charset="0"/>
              </a:rPr>
              <a:t>Bachelor’s degree in marketing and business and other related fields </a:t>
            </a:r>
            <a:endParaRPr lang="en-IN" sz="1800" dirty="0">
              <a:latin typeface="Times New Roman" panose="02020603050405020304" pitchFamily="18" charset="0"/>
              <a:cs typeface="Times New Roman" panose="02020603050405020304" pitchFamily="18" charset="0"/>
            </a:endParaRPr>
          </a:p>
          <a:p>
            <a:pPr lvl="0" algn="just">
              <a:lnSpc>
                <a:spcPct val="150000"/>
              </a:lnSpc>
            </a:pPr>
            <a:r>
              <a:rPr lang="en-GB" sz="1800" dirty="0">
                <a:latin typeface="Times New Roman" panose="02020603050405020304" pitchFamily="18" charset="0"/>
                <a:cs typeface="Times New Roman" panose="02020603050405020304" pitchFamily="18" charset="0"/>
              </a:rPr>
              <a:t>Minimum 5 years of experiences</a:t>
            </a:r>
            <a:endParaRPr lang="en-IN" sz="1800" dirty="0">
              <a:latin typeface="Times New Roman" panose="02020603050405020304" pitchFamily="18" charset="0"/>
              <a:cs typeface="Times New Roman" panose="02020603050405020304" pitchFamily="18" charset="0"/>
            </a:endParaRPr>
          </a:p>
          <a:p>
            <a:pPr lvl="0" algn="just">
              <a:lnSpc>
                <a:spcPct val="150000"/>
              </a:lnSpc>
            </a:pPr>
            <a:r>
              <a:rPr lang="en-GB" sz="1800" dirty="0">
                <a:latin typeface="Times New Roman" panose="02020603050405020304" pitchFamily="18" charset="0"/>
                <a:cs typeface="Times New Roman" panose="02020603050405020304" pitchFamily="18" charset="0"/>
              </a:rPr>
              <a:t>Strong leadership skills, data analysis skills and digital marketing expertise </a:t>
            </a:r>
            <a:endParaRPr lang="en-IN" sz="1800" dirty="0">
              <a:latin typeface="Times New Roman" panose="02020603050405020304" pitchFamily="18" charset="0"/>
              <a:cs typeface="Times New Roman" panose="02020603050405020304" pitchFamily="18" charset="0"/>
            </a:endParaRPr>
          </a:p>
          <a:p>
            <a:pPr lvl="0" algn="just">
              <a:lnSpc>
                <a:spcPct val="150000"/>
              </a:lnSpc>
            </a:pPr>
            <a:r>
              <a:rPr lang="en-GB" sz="1800" dirty="0">
                <a:latin typeface="Times New Roman" panose="02020603050405020304" pitchFamily="18" charset="0"/>
                <a:cs typeface="Times New Roman" panose="02020603050405020304" pitchFamily="18" charset="0"/>
              </a:rPr>
              <a:t>Proficiency in e-commerce platform and CRM tools (</a:t>
            </a:r>
            <a:r>
              <a:rPr lang="en-GB" sz="1800" dirty="0" err="1">
                <a:latin typeface="Times New Roman" panose="02020603050405020304" pitchFamily="18" charset="0"/>
                <a:cs typeface="Times New Roman" panose="02020603050405020304" pitchFamily="18" charset="0"/>
              </a:rPr>
              <a:t>Kovács</a:t>
            </a:r>
            <a:r>
              <a:rPr lang="en-GB" sz="1800" dirty="0">
                <a:latin typeface="Times New Roman" panose="02020603050405020304" pitchFamily="18" charset="0"/>
                <a:cs typeface="Times New Roman" panose="02020603050405020304" pitchFamily="18" charset="0"/>
              </a:rPr>
              <a:t> and </a:t>
            </a:r>
            <a:r>
              <a:rPr lang="en-GB" sz="1800" dirty="0" err="1">
                <a:latin typeface="Times New Roman" panose="02020603050405020304" pitchFamily="18" charset="0"/>
                <a:cs typeface="Times New Roman" panose="02020603050405020304" pitchFamily="18" charset="0"/>
              </a:rPr>
              <a:t>Keresztes</a:t>
            </a:r>
            <a:r>
              <a:rPr lang="en-GB" sz="1800" dirty="0">
                <a:latin typeface="Times New Roman" panose="02020603050405020304" pitchFamily="18" charset="0"/>
                <a:cs typeface="Times New Roman" panose="02020603050405020304" pitchFamily="18" charset="0"/>
              </a:rPr>
              <a:t>, 2022). </a:t>
            </a:r>
            <a:endParaRPr lang="en-IN" sz="1800" dirty="0">
              <a:latin typeface="Times New Roman" panose="02020603050405020304" pitchFamily="18" charset="0"/>
              <a:cs typeface="Times New Roman" panose="02020603050405020304" pitchFamily="18" charset="0"/>
            </a:endParaRPr>
          </a:p>
        </p:txBody>
      </p:sp>
      <p:sp>
        <p:nvSpPr>
          <p:cNvPr id="12" name="Rectangle 11"/>
          <p:cNvSpPr/>
          <p:nvPr/>
        </p:nvSpPr>
        <p:spPr>
          <a:xfrm>
            <a:off x="2669005" y="5682300"/>
            <a:ext cx="6096000" cy="923330"/>
          </a:xfrm>
          <a:prstGeom prst="rect">
            <a:avLst/>
          </a:prstGeom>
        </p:spPr>
        <p:style>
          <a:lnRef idx="3">
            <a:schemeClr val="lt1"/>
          </a:lnRef>
          <a:fillRef idx="1">
            <a:schemeClr val="accent1"/>
          </a:fillRef>
          <a:effectRef idx="1">
            <a:schemeClr val="accent1"/>
          </a:effectRef>
          <a:fontRef idx="minor">
            <a:schemeClr val="lt1"/>
          </a:fontRef>
        </p:style>
        <p:txBody>
          <a:bodyPr>
            <a:spAutoFit/>
          </a:bodyPr>
          <a:lstStyle/>
          <a:p>
            <a:pPr marL="228600" algn="ctr">
              <a:lnSpc>
                <a:spcPct val="150000"/>
              </a:lnSpc>
              <a:spcAft>
                <a:spcPts val="0"/>
              </a:spcAft>
            </a:pPr>
            <a:r>
              <a:rPr lang="en-IN" dirty="0">
                <a:latin typeface="Times New Roman" pitchFamily="18" charset="0"/>
                <a:ea typeface="Times New Roman" panose="02020603050405020304" pitchFamily="18" charset="0"/>
              </a:rPr>
              <a:t> </a:t>
            </a:r>
            <a:r>
              <a:rPr lang="en-IN" b="1" dirty="0">
                <a:latin typeface="Times New Roman" pitchFamily="18" charset="0"/>
                <a:ea typeface="Times New Roman" panose="02020603050405020304" pitchFamily="18" charset="0"/>
              </a:rPr>
              <a:t>Figure 5: Ecommerce manager job</a:t>
            </a:r>
            <a:endParaRPr lang="en-IN" sz="1600" dirty="0">
              <a:latin typeface="Times New Roman" pitchFamily="18" charset="0"/>
              <a:ea typeface="Arial" panose="020B0604020202020204" pitchFamily="34" charset="0"/>
            </a:endParaRPr>
          </a:p>
          <a:p>
            <a:pPr marL="228600" algn="ctr">
              <a:lnSpc>
                <a:spcPct val="150000"/>
              </a:lnSpc>
              <a:spcAft>
                <a:spcPts val="0"/>
              </a:spcAft>
            </a:pPr>
            <a:r>
              <a:rPr lang="en-IN" dirty="0">
                <a:latin typeface="Times New Roman" pitchFamily="18" charset="0"/>
                <a:ea typeface="Times New Roman" panose="02020603050405020304" pitchFamily="18" charset="0"/>
              </a:rPr>
              <a:t>(Source: self-created)</a:t>
            </a:r>
            <a:endParaRPr lang="en-IN" sz="1600" dirty="0">
              <a:effectLst/>
              <a:latin typeface="Times New Roman" pitchFamily="18" charset="0"/>
              <a:ea typeface="Arial" panose="020B0604020202020204" pitchFamily="34" charset="0"/>
            </a:endParaRPr>
          </a:p>
        </p:txBody>
      </p:sp>
      <p:grpSp>
        <p:nvGrpSpPr>
          <p:cNvPr id="13" name="Group 12"/>
          <p:cNvGrpSpPr/>
          <p:nvPr/>
        </p:nvGrpSpPr>
        <p:grpSpPr>
          <a:xfrm>
            <a:off x="884542" y="3677321"/>
            <a:ext cx="10671584" cy="1764524"/>
            <a:chOff x="0" y="0"/>
            <a:chExt cx="6156960" cy="1107017"/>
          </a:xfrm>
        </p:grpSpPr>
        <p:sp>
          <p:nvSpPr>
            <p:cNvPr id="14" name="Rectangle 13"/>
            <p:cNvSpPr/>
            <p:nvPr/>
          </p:nvSpPr>
          <p:spPr>
            <a:xfrm>
              <a:off x="0" y="22119"/>
              <a:ext cx="1540510" cy="405977"/>
            </a:xfrm>
            <a:prstGeom prst="rect">
              <a:avLst/>
            </a:prstGeom>
          </p:spPr>
          <p:style>
            <a:lnRef idx="1">
              <a:schemeClr val="accent5"/>
            </a:lnRef>
            <a:fillRef idx="2">
              <a:schemeClr val="accent5"/>
            </a:fillRef>
            <a:effectRef idx="1">
              <a:schemeClr val="accent5"/>
            </a:effectRef>
            <a:fontRef idx="minor">
              <a:schemeClr val="dk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15000"/>
                </a:lnSpc>
                <a:spcAft>
                  <a:spcPts val="0"/>
                </a:spcAft>
              </a:pPr>
              <a:r>
                <a:rPr lang="en-GB" sz="2000" dirty="0">
                  <a:effectLst/>
                  <a:latin typeface="Times New Roman" panose="02020603050405020304" pitchFamily="18" charset="0"/>
                  <a:ea typeface="Times New Roman" panose="02020603050405020304" pitchFamily="18" charset="0"/>
                </a:rPr>
                <a:t>Bachelor’s Degree</a:t>
              </a:r>
              <a:endParaRPr lang="en-IN" dirty="0">
                <a:effectLst/>
                <a:latin typeface="Arial" panose="020B0604020202020204" pitchFamily="34" charset="0"/>
                <a:ea typeface="Arial" panose="020B0604020202020204" pitchFamily="34" charset="0"/>
              </a:endParaRPr>
            </a:p>
          </p:txBody>
        </p:sp>
        <p:sp>
          <p:nvSpPr>
            <p:cNvPr id="15" name="Rectangle 14"/>
            <p:cNvSpPr/>
            <p:nvPr/>
          </p:nvSpPr>
          <p:spPr>
            <a:xfrm>
              <a:off x="2072640" y="0"/>
              <a:ext cx="1989526" cy="405977"/>
            </a:xfrm>
            <a:prstGeom prst="rect">
              <a:avLst/>
            </a:prstGeom>
          </p:spPr>
          <p:style>
            <a:lnRef idx="1">
              <a:schemeClr val="accent5"/>
            </a:lnRef>
            <a:fillRef idx="2">
              <a:schemeClr val="accent5"/>
            </a:fillRef>
            <a:effectRef idx="1">
              <a:schemeClr val="accent5"/>
            </a:effectRef>
            <a:fontRef idx="minor">
              <a:schemeClr val="dk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15000"/>
                </a:lnSpc>
                <a:spcAft>
                  <a:spcPts val="0"/>
                </a:spcAft>
              </a:pPr>
              <a:r>
                <a:rPr lang="en-GB" sz="2000" dirty="0">
                  <a:effectLst/>
                  <a:latin typeface="Times New Roman" panose="02020603050405020304" pitchFamily="18" charset="0"/>
                  <a:ea typeface="Arial" panose="020B0604020202020204" pitchFamily="34" charset="0"/>
                </a:rPr>
                <a:t>5 years of Experiences</a:t>
              </a:r>
              <a:endParaRPr lang="en-IN" dirty="0">
                <a:effectLst/>
                <a:latin typeface="Arial" panose="020B0604020202020204" pitchFamily="34" charset="0"/>
                <a:ea typeface="Arial" panose="020B0604020202020204" pitchFamily="34" charset="0"/>
              </a:endParaRPr>
            </a:p>
          </p:txBody>
        </p:sp>
        <p:sp>
          <p:nvSpPr>
            <p:cNvPr id="16" name="Rectangle 15"/>
            <p:cNvSpPr/>
            <p:nvPr/>
          </p:nvSpPr>
          <p:spPr>
            <a:xfrm>
              <a:off x="4541520" y="7620"/>
              <a:ext cx="1540510" cy="405977"/>
            </a:xfrm>
            <a:prstGeom prst="rect">
              <a:avLst/>
            </a:prstGeom>
          </p:spPr>
          <p:style>
            <a:lnRef idx="1">
              <a:schemeClr val="accent5"/>
            </a:lnRef>
            <a:fillRef idx="2">
              <a:schemeClr val="accent5"/>
            </a:fillRef>
            <a:effectRef idx="1">
              <a:schemeClr val="accent5"/>
            </a:effectRef>
            <a:fontRef idx="minor">
              <a:schemeClr val="dk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15000"/>
                </a:lnSpc>
                <a:spcAft>
                  <a:spcPts val="0"/>
                </a:spcAft>
              </a:pPr>
              <a:r>
                <a:rPr lang="en-GB" sz="2000" dirty="0">
                  <a:effectLst/>
                  <a:latin typeface="Times New Roman" panose="02020603050405020304" pitchFamily="18" charset="0"/>
                  <a:ea typeface="Times New Roman" panose="02020603050405020304" pitchFamily="18" charset="0"/>
                </a:rPr>
                <a:t>Analytical Skills</a:t>
              </a:r>
              <a:endParaRPr lang="en-IN" dirty="0">
                <a:effectLst/>
                <a:latin typeface="Arial" panose="020B0604020202020204" pitchFamily="34" charset="0"/>
                <a:ea typeface="Arial" panose="020B0604020202020204" pitchFamily="34" charset="0"/>
              </a:endParaRPr>
            </a:p>
          </p:txBody>
        </p:sp>
        <p:sp>
          <p:nvSpPr>
            <p:cNvPr id="17" name="Quad Arrow 16"/>
            <p:cNvSpPr/>
            <p:nvPr/>
          </p:nvSpPr>
          <p:spPr>
            <a:xfrm>
              <a:off x="4099560" y="38100"/>
              <a:ext cx="389467" cy="313266"/>
            </a:xfrm>
            <a:prstGeom prst="quadArrow">
              <a:avLst/>
            </a:prstGeom>
          </p:spPr>
          <p:style>
            <a:lnRef idx="1">
              <a:schemeClr val="accent1"/>
            </a:lnRef>
            <a:fillRef idx="3">
              <a:schemeClr val="accent1"/>
            </a:fillRef>
            <a:effectRef idx="2">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IN"/>
            </a:p>
          </p:txBody>
        </p:sp>
        <p:sp>
          <p:nvSpPr>
            <p:cNvPr id="18" name="Quad Arrow 17"/>
            <p:cNvSpPr/>
            <p:nvPr/>
          </p:nvSpPr>
          <p:spPr>
            <a:xfrm>
              <a:off x="1630680" y="68580"/>
              <a:ext cx="389255" cy="313055"/>
            </a:xfrm>
            <a:prstGeom prst="quadArrow">
              <a:avLst/>
            </a:prstGeom>
          </p:spPr>
          <p:style>
            <a:lnRef idx="1">
              <a:schemeClr val="accent1"/>
            </a:lnRef>
            <a:fillRef idx="3">
              <a:schemeClr val="accent1"/>
            </a:fillRef>
            <a:effectRef idx="2">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IN"/>
            </a:p>
          </p:txBody>
        </p:sp>
        <p:sp>
          <p:nvSpPr>
            <p:cNvPr id="19" name="Rectangle 18"/>
            <p:cNvSpPr/>
            <p:nvPr/>
          </p:nvSpPr>
          <p:spPr>
            <a:xfrm>
              <a:off x="0" y="701040"/>
              <a:ext cx="1540510" cy="405977"/>
            </a:xfrm>
            <a:prstGeom prst="rect">
              <a:avLst/>
            </a:prstGeom>
            <a:solidFill>
              <a:schemeClr val="accent6">
                <a:lumMod val="20000"/>
                <a:lumOff val="80000"/>
              </a:schemeClr>
            </a:solidFill>
          </p:spPr>
          <p:style>
            <a:lnRef idx="2">
              <a:schemeClr val="accent6"/>
            </a:lnRef>
            <a:fillRef idx="1">
              <a:schemeClr val="lt1"/>
            </a:fillRef>
            <a:effectRef idx="0">
              <a:schemeClr val="accent6"/>
            </a:effectRef>
            <a:fontRef idx="minor">
              <a:schemeClr val="dk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15000"/>
                </a:lnSpc>
                <a:spcAft>
                  <a:spcPts val="0"/>
                </a:spcAft>
              </a:pPr>
              <a:r>
                <a:rPr lang="en-GB" sz="2000" dirty="0">
                  <a:effectLst/>
                  <a:latin typeface="Times New Roman" panose="02020603050405020304" pitchFamily="18" charset="0"/>
                  <a:ea typeface="Times New Roman" panose="02020603050405020304" pitchFamily="18" charset="0"/>
                </a:rPr>
                <a:t>Leadership skills</a:t>
              </a:r>
              <a:endParaRPr lang="en-IN" dirty="0">
                <a:effectLst/>
                <a:latin typeface="Arial" panose="020B0604020202020204" pitchFamily="34" charset="0"/>
                <a:ea typeface="Arial" panose="020B0604020202020204" pitchFamily="34" charset="0"/>
              </a:endParaRPr>
            </a:p>
          </p:txBody>
        </p:sp>
        <p:sp>
          <p:nvSpPr>
            <p:cNvPr id="20" name="Rectangle 19"/>
            <p:cNvSpPr/>
            <p:nvPr/>
          </p:nvSpPr>
          <p:spPr>
            <a:xfrm>
              <a:off x="2072640" y="701040"/>
              <a:ext cx="1600200" cy="405765"/>
            </a:xfrm>
            <a:prstGeom prst="rect">
              <a:avLst/>
            </a:prstGeom>
            <a:solidFill>
              <a:schemeClr val="accent6">
                <a:lumMod val="20000"/>
                <a:lumOff val="80000"/>
              </a:schemeClr>
            </a:solidFill>
          </p:spPr>
          <p:style>
            <a:lnRef idx="2">
              <a:schemeClr val="accent6"/>
            </a:lnRef>
            <a:fillRef idx="1">
              <a:schemeClr val="lt1"/>
            </a:fillRef>
            <a:effectRef idx="0">
              <a:schemeClr val="accent6"/>
            </a:effectRef>
            <a:fontRef idx="minor">
              <a:schemeClr val="dk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15000"/>
                </a:lnSpc>
                <a:spcAft>
                  <a:spcPts val="0"/>
                </a:spcAft>
              </a:pPr>
              <a:r>
                <a:rPr lang="en-GB" sz="2000" dirty="0">
                  <a:effectLst/>
                  <a:latin typeface="Times New Roman" panose="02020603050405020304" pitchFamily="18" charset="0"/>
                  <a:ea typeface="Times New Roman" panose="02020603050405020304" pitchFamily="18" charset="0"/>
                </a:rPr>
                <a:t>Data analysis skills</a:t>
              </a:r>
              <a:endParaRPr lang="en-IN" dirty="0">
                <a:effectLst/>
                <a:latin typeface="Arial" panose="020B0604020202020204" pitchFamily="34" charset="0"/>
                <a:ea typeface="Arial" panose="020B0604020202020204" pitchFamily="34" charset="0"/>
              </a:endParaRPr>
            </a:p>
          </p:txBody>
        </p:sp>
        <p:sp>
          <p:nvSpPr>
            <p:cNvPr id="21" name="Rectangle 20"/>
            <p:cNvSpPr/>
            <p:nvPr/>
          </p:nvSpPr>
          <p:spPr>
            <a:xfrm>
              <a:off x="4251960" y="693420"/>
              <a:ext cx="1905000" cy="405977"/>
            </a:xfrm>
            <a:prstGeom prst="rect">
              <a:avLst/>
            </a:prstGeom>
            <a:solidFill>
              <a:schemeClr val="accent6">
                <a:lumMod val="20000"/>
                <a:lumOff val="80000"/>
              </a:schemeClr>
            </a:solidFill>
          </p:spPr>
          <p:style>
            <a:lnRef idx="2">
              <a:schemeClr val="accent6"/>
            </a:lnRef>
            <a:fillRef idx="1">
              <a:schemeClr val="lt1"/>
            </a:fillRef>
            <a:effectRef idx="0">
              <a:schemeClr val="accent6"/>
            </a:effectRef>
            <a:fontRef idx="minor">
              <a:schemeClr val="dk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15000"/>
                </a:lnSpc>
                <a:spcAft>
                  <a:spcPts val="0"/>
                </a:spcAft>
              </a:pPr>
              <a:r>
                <a:rPr lang="en-GB" sz="2000" dirty="0">
                  <a:effectLst/>
                  <a:latin typeface="Times New Roman" panose="02020603050405020304" pitchFamily="18" charset="0"/>
                  <a:ea typeface="Times New Roman" panose="02020603050405020304" pitchFamily="18" charset="0"/>
                </a:rPr>
                <a:t>Digital marketing expertise</a:t>
              </a:r>
              <a:endParaRPr lang="en-IN" dirty="0">
                <a:effectLst/>
                <a:latin typeface="Arial" panose="020B0604020202020204" pitchFamily="34" charset="0"/>
                <a:ea typeface="Arial" panose="020B0604020202020204" pitchFamily="34" charset="0"/>
              </a:endParaRPr>
            </a:p>
          </p:txBody>
        </p:sp>
        <p:sp>
          <p:nvSpPr>
            <p:cNvPr id="22" name="Quad Arrow 21"/>
            <p:cNvSpPr/>
            <p:nvPr/>
          </p:nvSpPr>
          <p:spPr>
            <a:xfrm>
              <a:off x="3771900" y="723900"/>
              <a:ext cx="389467" cy="313266"/>
            </a:xfrm>
            <a:prstGeom prst="quadArrow">
              <a:avLst/>
            </a:prstGeom>
          </p:spPr>
          <p:style>
            <a:lnRef idx="1">
              <a:schemeClr val="accent1"/>
            </a:lnRef>
            <a:fillRef idx="3">
              <a:schemeClr val="accent1"/>
            </a:fillRef>
            <a:effectRef idx="2">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IN"/>
            </a:p>
          </p:txBody>
        </p:sp>
        <p:sp>
          <p:nvSpPr>
            <p:cNvPr id="23" name="Quad Arrow 22"/>
            <p:cNvSpPr/>
            <p:nvPr/>
          </p:nvSpPr>
          <p:spPr>
            <a:xfrm>
              <a:off x="1600200" y="746760"/>
              <a:ext cx="389467" cy="313266"/>
            </a:xfrm>
            <a:prstGeom prst="quadArrow">
              <a:avLst/>
            </a:prstGeom>
          </p:spPr>
          <p:style>
            <a:lnRef idx="1">
              <a:schemeClr val="accent1"/>
            </a:lnRef>
            <a:fillRef idx="3">
              <a:schemeClr val="accent1"/>
            </a:fillRef>
            <a:effectRef idx="2">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IN"/>
            </a:p>
          </p:txBody>
        </p:sp>
      </p:grpSp>
    </p:spTree>
    <p:extLst>
      <p:ext uri="{BB962C8B-B14F-4D97-AF65-F5344CB8AC3E}">
        <p14:creationId xmlns:p14="http://schemas.microsoft.com/office/powerpoint/2010/main" val="37441801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7E6B03-000D-DA59-BF70-B802E94783AC}"/>
              </a:ext>
            </a:extLst>
          </p:cNvPr>
          <p:cNvSpPr>
            <a:spLocks noGrp="1"/>
          </p:cNvSpPr>
          <p:nvPr>
            <p:ph type="title"/>
          </p:nvPr>
        </p:nvSpPr>
        <p:spPr>
          <a:xfrm>
            <a:off x="469231" y="284915"/>
            <a:ext cx="11224929" cy="886159"/>
          </a:xfrm>
        </p:spPr>
        <p:style>
          <a:lnRef idx="1">
            <a:schemeClr val="accent4"/>
          </a:lnRef>
          <a:fillRef idx="2">
            <a:schemeClr val="accent4"/>
          </a:fillRef>
          <a:effectRef idx="1">
            <a:schemeClr val="accent4"/>
          </a:effectRef>
          <a:fontRef idx="minor">
            <a:schemeClr val="dk1"/>
          </a:fontRef>
        </p:style>
        <p:txBody>
          <a:bodyPr>
            <a:normAutofit fontScale="90000"/>
          </a:bodyPr>
          <a:lstStyle/>
          <a:p>
            <a:pPr algn="ctr">
              <a:lnSpc>
                <a:spcPct val="150000"/>
              </a:lnSpc>
            </a:pPr>
            <a:r>
              <a:rPr lang="en-US" b="1" dirty="0">
                <a:latin typeface="Times New Roman" pitchFamily="18" charset="0"/>
                <a:cs typeface="Times New Roman" pitchFamily="18" charset="0"/>
              </a:rPr>
              <a:t>Required Skills for Tesco and M&amp;S </a:t>
            </a:r>
          </a:p>
        </p:txBody>
      </p:sp>
      <p:sp>
        <p:nvSpPr>
          <p:cNvPr id="3" name="Content Placeholder 2">
            <a:extLst>
              <a:ext uri="{FF2B5EF4-FFF2-40B4-BE49-F238E27FC236}">
                <a16:creationId xmlns:a16="http://schemas.microsoft.com/office/drawing/2014/main" id="{41836773-4167-9D1D-39C2-175F7332FB7C}"/>
              </a:ext>
            </a:extLst>
          </p:cNvPr>
          <p:cNvSpPr>
            <a:spLocks noGrp="1"/>
          </p:cNvSpPr>
          <p:nvPr>
            <p:ph idx="1"/>
          </p:nvPr>
        </p:nvSpPr>
        <p:spPr>
          <a:xfrm>
            <a:off x="469231" y="1344361"/>
            <a:ext cx="5209674" cy="5313113"/>
          </a:xfrm>
          <a:solidFill>
            <a:srgbClr val="CCECFF"/>
          </a:solidFill>
        </p:spPr>
        <p:txBody>
          <a:bodyPr>
            <a:normAutofit/>
          </a:bodyPr>
          <a:lstStyle/>
          <a:p>
            <a:pPr lvl="0" algn="just">
              <a:lnSpc>
                <a:spcPct val="150000"/>
              </a:lnSpc>
            </a:pPr>
            <a:r>
              <a:rPr lang="en-GB" sz="2000" dirty="0">
                <a:latin typeface="Times New Roman" panose="02020603050405020304" pitchFamily="18" charset="0"/>
                <a:cs typeface="Times New Roman" panose="02020603050405020304" pitchFamily="18" charset="0"/>
              </a:rPr>
              <a:t>Strong skill in analysis. </a:t>
            </a:r>
            <a:endParaRPr lang="en-IN" sz="2000" dirty="0">
              <a:latin typeface="Times New Roman" panose="02020603050405020304" pitchFamily="18" charset="0"/>
              <a:cs typeface="Times New Roman" panose="02020603050405020304" pitchFamily="18" charset="0"/>
            </a:endParaRPr>
          </a:p>
          <a:p>
            <a:pPr lvl="0" algn="just">
              <a:lnSpc>
                <a:spcPct val="150000"/>
              </a:lnSpc>
            </a:pPr>
            <a:r>
              <a:rPr lang="en-GB" sz="2000" dirty="0">
                <a:latin typeface="Times New Roman" panose="02020603050405020304" pitchFamily="18" charset="0"/>
                <a:cs typeface="Times New Roman" panose="02020603050405020304" pitchFamily="18" charset="0"/>
              </a:rPr>
              <a:t> Leadership and team management skills </a:t>
            </a:r>
            <a:endParaRPr lang="en-IN" sz="2000" dirty="0">
              <a:latin typeface="Times New Roman" panose="02020603050405020304" pitchFamily="18" charset="0"/>
              <a:cs typeface="Times New Roman" panose="02020603050405020304" pitchFamily="18" charset="0"/>
            </a:endParaRPr>
          </a:p>
          <a:p>
            <a:pPr lvl="0" algn="just">
              <a:lnSpc>
                <a:spcPct val="150000"/>
              </a:lnSpc>
            </a:pPr>
            <a:r>
              <a:rPr lang="en-GB" sz="2000" dirty="0">
                <a:latin typeface="Times New Roman" panose="02020603050405020304" pitchFamily="18" charset="0"/>
                <a:cs typeface="Times New Roman" panose="02020603050405020304" pitchFamily="18" charset="0"/>
              </a:rPr>
              <a:t> Efficiency in e-commerce platforms and digital marketing tools (</a:t>
            </a:r>
            <a:r>
              <a:rPr lang="en-GB" sz="2000" dirty="0" err="1">
                <a:latin typeface="Times New Roman" panose="02020603050405020304" pitchFamily="18" charset="0"/>
                <a:cs typeface="Times New Roman" panose="02020603050405020304" pitchFamily="18" charset="0"/>
              </a:rPr>
              <a:t>Akimov</a:t>
            </a:r>
            <a:r>
              <a:rPr lang="en-GB" sz="2000" dirty="0">
                <a:latin typeface="Times New Roman" panose="02020603050405020304" pitchFamily="18" charset="0"/>
                <a:cs typeface="Times New Roman" panose="02020603050405020304" pitchFamily="18" charset="0"/>
              </a:rPr>
              <a:t> </a:t>
            </a:r>
            <a:r>
              <a:rPr lang="en-GB" sz="2000" i="1" dirty="0">
                <a:latin typeface="Times New Roman" panose="02020603050405020304" pitchFamily="18" charset="0"/>
                <a:cs typeface="Times New Roman" panose="02020603050405020304" pitchFamily="18" charset="0"/>
              </a:rPr>
              <a:t>et al. </a:t>
            </a:r>
            <a:r>
              <a:rPr lang="en-GB" sz="2000" dirty="0">
                <a:latin typeface="Times New Roman" panose="02020603050405020304" pitchFamily="18" charset="0"/>
                <a:cs typeface="Times New Roman" panose="02020603050405020304" pitchFamily="18" charset="0"/>
              </a:rPr>
              <a:t>2021). </a:t>
            </a:r>
            <a:endParaRPr lang="en-IN" sz="2000" dirty="0">
              <a:latin typeface="Times New Roman" panose="02020603050405020304" pitchFamily="18" charset="0"/>
              <a:cs typeface="Times New Roman" panose="02020603050405020304" pitchFamily="18" charset="0"/>
            </a:endParaRPr>
          </a:p>
          <a:p>
            <a:pPr lvl="0" algn="just">
              <a:lnSpc>
                <a:spcPct val="150000"/>
              </a:lnSpc>
            </a:pPr>
            <a:r>
              <a:rPr lang="en-GB" sz="2000" dirty="0">
                <a:latin typeface="Times New Roman" panose="02020603050405020304" pitchFamily="18" charset="0"/>
                <a:cs typeface="Times New Roman" panose="02020603050405020304" pitchFamily="18" charset="0"/>
              </a:rPr>
              <a:t> Strong understanding of “search engine Optimisation” (SEO), “Pay per Click” (PPC) and digital marketing. </a:t>
            </a:r>
            <a:endParaRPr lang="en-IN" sz="2000" dirty="0">
              <a:latin typeface="Times New Roman" panose="02020603050405020304" pitchFamily="18" charset="0"/>
              <a:cs typeface="Times New Roman" panose="02020603050405020304" pitchFamily="18" charset="0"/>
            </a:endParaRPr>
          </a:p>
        </p:txBody>
      </p:sp>
      <p:pic>
        <p:nvPicPr>
          <p:cNvPr id="4" name="image1.png"/>
          <p:cNvPicPr/>
          <p:nvPr/>
        </p:nvPicPr>
        <p:blipFill>
          <a:blip r:embed="rId3"/>
          <a:srcRect/>
          <a:stretch>
            <a:fillRect/>
          </a:stretch>
        </p:blipFill>
        <p:spPr>
          <a:xfrm>
            <a:off x="6432883" y="1344361"/>
            <a:ext cx="4812633" cy="4154905"/>
          </a:xfrm>
          <a:prstGeom prst="rect">
            <a:avLst/>
          </a:prstGeom>
          <a:ln/>
        </p:spPr>
      </p:pic>
      <p:sp>
        <p:nvSpPr>
          <p:cNvPr id="5" name="Rectangle 4"/>
          <p:cNvSpPr/>
          <p:nvPr/>
        </p:nvSpPr>
        <p:spPr>
          <a:xfrm>
            <a:off x="6168188" y="5672553"/>
            <a:ext cx="5342022" cy="923330"/>
          </a:xfrm>
          <a:prstGeom prst="rect">
            <a:avLst/>
          </a:prstGeom>
        </p:spPr>
        <p:style>
          <a:lnRef idx="3">
            <a:schemeClr val="lt1"/>
          </a:lnRef>
          <a:fillRef idx="1">
            <a:schemeClr val="accent1"/>
          </a:fillRef>
          <a:effectRef idx="1">
            <a:schemeClr val="accent1"/>
          </a:effectRef>
          <a:fontRef idx="minor">
            <a:schemeClr val="lt1"/>
          </a:fontRef>
        </p:style>
        <p:txBody>
          <a:bodyPr wrap="square">
            <a:spAutoFit/>
          </a:bodyPr>
          <a:lstStyle/>
          <a:p>
            <a:pPr algn="ctr">
              <a:lnSpc>
                <a:spcPct val="150000"/>
              </a:lnSpc>
              <a:spcAft>
                <a:spcPts val="0"/>
              </a:spcAft>
            </a:pPr>
            <a:r>
              <a:rPr lang="en-IN" b="1" dirty="0">
                <a:latin typeface="Times New Roman" pitchFamily="18" charset="0"/>
                <a:ea typeface="Times New Roman" panose="02020603050405020304" pitchFamily="18" charset="0"/>
              </a:rPr>
              <a:t>Figure 6: Ecommerce manager Tasks and skills</a:t>
            </a:r>
            <a:endParaRPr lang="en-IN" sz="1600" dirty="0">
              <a:latin typeface="Times New Roman" pitchFamily="18" charset="0"/>
              <a:ea typeface="Arial" panose="020B0604020202020204" pitchFamily="34" charset="0"/>
            </a:endParaRPr>
          </a:p>
          <a:p>
            <a:pPr algn="ctr">
              <a:lnSpc>
                <a:spcPct val="150000"/>
              </a:lnSpc>
              <a:spcAft>
                <a:spcPts val="0"/>
              </a:spcAft>
            </a:pPr>
            <a:r>
              <a:rPr lang="en-IN" dirty="0">
                <a:latin typeface="Times New Roman" pitchFamily="18" charset="0"/>
                <a:ea typeface="Times New Roman" panose="02020603050405020304" pitchFamily="18" charset="0"/>
              </a:rPr>
              <a:t>(Source: </a:t>
            </a:r>
            <a:r>
              <a:rPr lang="en-IN" dirty="0" err="1">
                <a:latin typeface="Times New Roman" pitchFamily="18" charset="0"/>
                <a:ea typeface="Times New Roman" panose="02020603050405020304" pitchFamily="18" charset="0"/>
              </a:rPr>
              <a:t>Akimov</a:t>
            </a:r>
            <a:r>
              <a:rPr lang="en-IN" dirty="0">
                <a:latin typeface="Times New Roman" pitchFamily="18" charset="0"/>
                <a:ea typeface="Times New Roman" panose="02020603050405020304" pitchFamily="18" charset="0"/>
              </a:rPr>
              <a:t> </a:t>
            </a:r>
            <a:r>
              <a:rPr lang="en-IN" i="1" dirty="0">
                <a:latin typeface="Times New Roman" pitchFamily="18" charset="0"/>
                <a:ea typeface="Times New Roman" panose="02020603050405020304" pitchFamily="18" charset="0"/>
              </a:rPr>
              <a:t>et al. </a:t>
            </a:r>
            <a:r>
              <a:rPr lang="en-IN" dirty="0">
                <a:latin typeface="Times New Roman" pitchFamily="18" charset="0"/>
                <a:ea typeface="Times New Roman" panose="02020603050405020304" pitchFamily="18" charset="0"/>
              </a:rPr>
              <a:t>2021)</a:t>
            </a:r>
            <a:endParaRPr lang="en-IN" sz="1600" dirty="0">
              <a:effectLst/>
              <a:latin typeface="Times New Roman" pitchFamily="18" charset="0"/>
              <a:ea typeface="Arial" panose="020B0604020202020204" pitchFamily="34" charset="0"/>
            </a:endParaRPr>
          </a:p>
        </p:txBody>
      </p:sp>
    </p:spTree>
    <p:extLst>
      <p:ext uri="{BB962C8B-B14F-4D97-AF65-F5344CB8AC3E}">
        <p14:creationId xmlns:p14="http://schemas.microsoft.com/office/powerpoint/2010/main" val="27061605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2A9A1B-549C-CBB3-D90E-7941C4925104}"/>
              </a:ext>
            </a:extLst>
          </p:cNvPr>
          <p:cNvSpPr>
            <a:spLocks noGrp="1"/>
          </p:cNvSpPr>
          <p:nvPr>
            <p:ph type="title"/>
          </p:nvPr>
        </p:nvSpPr>
        <p:spPr>
          <a:xfrm>
            <a:off x="2727158" y="197830"/>
            <a:ext cx="7407442" cy="876228"/>
          </a:xfrm>
        </p:spPr>
        <p:style>
          <a:lnRef idx="1">
            <a:schemeClr val="accent4"/>
          </a:lnRef>
          <a:fillRef idx="2">
            <a:schemeClr val="accent4"/>
          </a:fillRef>
          <a:effectRef idx="1">
            <a:schemeClr val="accent4"/>
          </a:effectRef>
          <a:fontRef idx="minor">
            <a:schemeClr val="dk1"/>
          </a:fontRef>
        </p:style>
        <p:txBody>
          <a:bodyPr>
            <a:normAutofit fontScale="90000"/>
          </a:bodyPr>
          <a:lstStyle/>
          <a:p>
            <a:pPr algn="ctr">
              <a:lnSpc>
                <a:spcPct val="150000"/>
              </a:lnSpc>
            </a:pPr>
            <a:r>
              <a:rPr lang="en-US" b="1" dirty="0">
                <a:latin typeface="Times New Roman" pitchFamily="18" charset="0"/>
                <a:cs typeface="Times New Roman" pitchFamily="18" charset="0"/>
              </a:rPr>
              <a:t>Pay and Working Conditions </a:t>
            </a:r>
          </a:p>
        </p:txBody>
      </p:sp>
      <p:sp>
        <p:nvSpPr>
          <p:cNvPr id="3" name="Content Placeholder 2">
            <a:extLst>
              <a:ext uri="{FF2B5EF4-FFF2-40B4-BE49-F238E27FC236}">
                <a16:creationId xmlns:a16="http://schemas.microsoft.com/office/drawing/2014/main" id="{031A7076-D69B-DD65-FA52-5BFAA10EEA45}"/>
              </a:ext>
            </a:extLst>
          </p:cNvPr>
          <p:cNvSpPr>
            <a:spLocks noGrp="1"/>
          </p:cNvSpPr>
          <p:nvPr>
            <p:ph idx="1"/>
          </p:nvPr>
        </p:nvSpPr>
        <p:spPr>
          <a:xfrm>
            <a:off x="336884" y="1203158"/>
            <a:ext cx="5748605" cy="3069297"/>
          </a:xfrm>
          <a:solidFill>
            <a:srgbClr val="CCECFF"/>
          </a:solidFill>
        </p:spPr>
        <p:txBody>
          <a:bodyPr>
            <a:noAutofit/>
          </a:bodyPr>
          <a:lstStyle/>
          <a:p>
            <a:pPr marL="0" indent="0" algn="ctr">
              <a:lnSpc>
                <a:spcPct val="100000"/>
              </a:lnSpc>
              <a:buNone/>
            </a:pPr>
            <a:r>
              <a:rPr lang="en-GB" sz="1400" b="1" i="1" dirty="0">
                <a:latin typeface="Times New Roman" panose="02020603050405020304" pitchFamily="18" charset="0"/>
                <a:cs typeface="Times New Roman" panose="02020603050405020304" pitchFamily="18" charset="0"/>
              </a:rPr>
              <a:t>\M&amp;S</a:t>
            </a:r>
            <a:endParaRPr lang="en-IN" sz="1400" dirty="0">
              <a:latin typeface="Times New Roman" panose="02020603050405020304" pitchFamily="18" charset="0"/>
              <a:cs typeface="Times New Roman" panose="02020603050405020304" pitchFamily="18" charset="0"/>
            </a:endParaRPr>
          </a:p>
          <a:p>
            <a:pPr algn="just">
              <a:lnSpc>
                <a:spcPct val="100000"/>
              </a:lnSpc>
            </a:pPr>
            <a:r>
              <a:rPr lang="en-GB" sz="1400" b="1" i="1" dirty="0">
                <a:latin typeface="Times New Roman" panose="02020603050405020304" pitchFamily="18" charset="0"/>
                <a:cs typeface="Times New Roman" panose="02020603050405020304" pitchFamily="18" charset="0"/>
              </a:rPr>
              <a:t>Current Pay Range: </a:t>
            </a:r>
            <a:r>
              <a:rPr lang="en-GB" sz="1400" dirty="0">
                <a:latin typeface="Times New Roman" panose="02020603050405020304" pitchFamily="18" charset="0"/>
                <a:cs typeface="Times New Roman" panose="02020603050405020304" pitchFamily="18" charset="0"/>
              </a:rPr>
              <a:t>£29K–£40K/year, competitive for industry standards (Glassdoor, 2024).</a:t>
            </a:r>
            <a:endParaRPr lang="en-IN" sz="1400" dirty="0">
              <a:latin typeface="Times New Roman" panose="02020603050405020304" pitchFamily="18" charset="0"/>
              <a:cs typeface="Times New Roman" panose="02020603050405020304" pitchFamily="18" charset="0"/>
            </a:endParaRPr>
          </a:p>
          <a:p>
            <a:pPr algn="just">
              <a:lnSpc>
                <a:spcPct val="100000"/>
              </a:lnSpc>
            </a:pPr>
            <a:r>
              <a:rPr lang="en-GB" sz="1400" b="1" i="1" dirty="0">
                <a:latin typeface="Times New Roman" panose="02020603050405020304" pitchFamily="18" charset="0"/>
                <a:cs typeface="Times New Roman" panose="02020603050405020304" pitchFamily="18" charset="0"/>
              </a:rPr>
              <a:t>Working condition: </a:t>
            </a:r>
            <a:endParaRPr lang="en-IN" sz="1400" dirty="0">
              <a:latin typeface="Times New Roman" panose="02020603050405020304" pitchFamily="18" charset="0"/>
              <a:cs typeface="Times New Roman" panose="02020603050405020304" pitchFamily="18" charset="0"/>
            </a:endParaRPr>
          </a:p>
          <a:p>
            <a:pPr lvl="0" algn="just">
              <a:lnSpc>
                <a:spcPct val="100000"/>
              </a:lnSpc>
            </a:pPr>
            <a:r>
              <a:rPr lang="en-GB" sz="1400" dirty="0">
                <a:latin typeface="Times New Roman" panose="02020603050405020304" pitchFamily="18" charset="0"/>
                <a:cs typeface="Times New Roman" panose="02020603050405020304" pitchFamily="18" charset="0"/>
              </a:rPr>
              <a:t>M&amp;S needed to provide standard office hours</a:t>
            </a:r>
            <a:endParaRPr lang="en-IN" sz="1400" dirty="0">
              <a:latin typeface="Times New Roman" panose="02020603050405020304" pitchFamily="18" charset="0"/>
              <a:cs typeface="Times New Roman" panose="02020603050405020304" pitchFamily="18" charset="0"/>
            </a:endParaRPr>
          </a:p>
          <a:p>
            <a:pPr lvl="0" algn="just">
              <a:lnSpc>
                <a:spcPct val="100000"/>
              </a:lnSpc>
            </a:pPr>
            <a:r>
              <a:rPr lang="en-GB" sz="1400" dirty="0">
                <a:latin typeface="Times New Roman" panose="02020603050405020304" pitchFamily="18" charset="0"/>
                <a:cs typeface="Times New Roman" panose="02020603050405020304" pitchFamily="18" charset="0"/>
              </a:rPr>
              <a:t>Flexible housing ambience </a:t>
            </a:r>
            <a:endParaRPr lang="en-IN" sz="1400" dirty="0">
              <a:latin typeface="Times New Roman" panose="02020603050405020304" pitchFamily="18" charset="0"/>
              <a:cs typeface="Times New Roman" panose="02020603050405020304" pitchFamily="18" charset="0"/>
            </a:endParaRPr>
          </a:p>
          <a:p>
            <a:pPr lvl="0" algn="just">
              <a:lnSpc>
                <a:spcPct val="100000"/>
              </a:lnSpc>
            </a:pPr>
            <a:r>
              <a:rPr lang="en-GB" sz="1400" dirty="0">
                <a:latin typeface="Times New Roman" panose="02020603050405020304" pitchFamily="18" charset="0"/>
                <a:cs typeface="Times New Roman" panose="02020603050405020304" pitchFamily="18" charset="0"/>
              </a:rPr>
              <a:t>Extra hours during peak periods (Marks and Spencer, 2024). </a:t>
            </a:r>
            <a:endParaRPr lang="en-IN" sz="1400" dirty="0">
              <a:latin typeface="Times New Roman" panose="02020603050405020304" pitchFamily="18" charset="0"/>
              <a:cs typeface="Times New Roman" panose="02020603050405020304" pitchFamily="18" charset="0"/>
            </a:endParaRPr>
          </a:p>
          <a:p>
            <a:pPr lvl="0" algn="just">
              <a:lnSpc>
                <a:spcPct val="100000"/>
              </a:lnSpc>
            </a:pPr>
            <a:r>
              <a:rPr lang="en-GB" sz="1400" dirty="0">
                <a:latin typeface="Times New Roman" panose="02020603050405020304" pitchFamily="18" charset="0"/>
                <a:cs typeface="Times New Roman" panose="02020603050405020304" pitchFamily="18" charset="0"/>
              </a:rPr>
              <a:t>Collaborative environment</a:t>
            </a:r>
            <a:endParaRPr lang="en-IN" sz="1400" dirty="0">
              <a:latin typeface="Times New Roman" panose="02020603050405020304" pitchFamily="18" charset="0"/>
              <a:cs typeface="Times New Roman" panose="02020603050405020304" pitchFamily="18" charset="0"/>
            </a:endParaRPr>
          </a:p>
          <a:p>
            <a:pPr lvl="0" algn="just">
              <a:lnSpc>
                <a:spcPct val="100000"/>
              </a:lnSpc>
            </a:pPr>
            <a:r>
              <a:rPr lang="en-GB" sz="1400" dirty="0">
                <a:latin typeface="Times New Roman" panose="02020603050405020304" pitchFamily="18" charset="0"/>
                <a:cs typeface="Times New Roman" panose="02020603050405020304" pitchFamily="18" charset="0"/>
              </a:rPr>
              <a:t>Health insurance, discounts, and retirement plans (</a:t>
            </a:r>
            <a:r>
              <a:rPr lang="en-GB" sz="1400" dirty="0" err="1">
                <a:latin typeface="Times New Roman" panose="02020603050405020304" pitchFamily="18" charset="0"/>
                <a:cs typeface="Times New Roman" panose="02020603050405020304" pitchFamily="18" charset="0"/>
              </a:rPr>
              <a:t>Findlater</a:t>
            </a:r>
            <a:r>
              <a:rPr lang="en-GB" sz="1400" dirty="0">
                <a:latin typeface="Times New Roman" panose="02020603050405020304" pitchFamily="18" charset="0"/>
                <a:cs typeface="Times New Roman" panose="02020603050405020304" pitchFamily="18" charset="0"/>
              </a:rPr>
              <a:t>, 2024). </a:t>
            </a:r>
            <a:endParaRPr lang="en-IN" sz="1400" dirty="0">
              <a:latin typeface="Times New Roman" panose="02020603050405020304" pitchFamily="18" charset="0"/>
              <a:cs typeface="Times New Roman" panose="02020603050405020304" pitchFamily="18" charset="0"/>
            </a:endParaRPr>
          </a:p>
        </p:txBody>
      </p:sp>
      <p:sp>
        <p:nvSpPr>
          <p:cNvPr id="11" name="Rectangle 10"/>
          <p:cNvSpPr/>
          <p:nvPr/>
        </p:nvSpPr>
        <p:spPr>
          <a:xfrm>
            <a:off x="9112205" y="4708500"/>
            <a:ext cx="2785347" cy="1754326"/>
          </a:xfrm>
          <a:prstGeom prst="rect">
            <a:avLst/>
          </a:prstGeom>
        </p:spPr>
        <p:style>
          <a:lnRef idx="3">
            <a:schemeClr val="lt1"/>
          </a:lnRef>
          <a:fillRef idx="1">
            <a:schemeClr val="accent1"/>
          </a:fillRef>
          <a:effectRef idx="1">
            <a:schemeClr val="accent1"/>
          </a:effectRef>
          <a:fontRef idx="minor">
            <a:schemeClr val="lt1"/>
          </a:fontRef>
        </p:style>
        <p:txBody>
          <a:bodyPr wrap="square">
            <a:spAutoFit/>
          </a:bodyPr>
          <a:lstStyle/>
          <a:p>
            <a:pPr algn="ctr">
              <a:lnSpc>
                <a:spcPct val="150000"/>
              </a:lnSpc>
              <a:spcAft>
                <a:spcPts val="0"/>
              </a:spcAft>
            </a:pPr>
            <a:r>
              <a:rPr lang="en-IN" b="1" dirty="0">
                <a:latin typeface="Times New Roman" pitchFamily="18" charset="0"/>
                <a:ea typeface="Times New Roman" panose="02020603050405020304" pitchFamily="18" charset="0"/>
              </a:rPr>
              <a:t>Figure 7: Pay and Working Conditions</a:t>
            </a:r>
            <a:endParaRPr lang="en-IN" sz="1600" dirty="0">
              <a:latin typeface="Times New Roman" pitchFamily="18" charset="0"/>
              <a:ea typeface="Arial" panose="020B0604020202020204" pitchFamily="34" charset="0"/>
            </a:endParaRPr>
          </a:p>
          <a:p>
            <a:pPr algn="ctr">
              <a:lnSpc>
                <a:spcPct val="150000"/>
              </a:lnSpc>
              <a:spcAft>
                <a:spcPts val="0"/>
              </a:spcAft>
            </a:pPr>
            <a:r>
              <a:rPr lang="en-IN" dirty="0">
                <a:latin typeface="Times New Roman" pitchFamily="18" charset="0"/>
                <a:ea typeface="Times New Roman" panose="02020603050405020304" pitchFamily="18" charset="0"/>
              </a:rPr>
              <a:t>(Source: </a:t>
            </a:r>
            <a:r>
              <a:rPr lang="en-IN" dirty="0" err="1">
                <a:latin typeface="Times New Roman" pitchFamily="18" charset="0"/>
                <a:ea typeface="Times New Roman" panose="02020603050405020304" pitchFamily="18" charset="0"/>
              </a:rPr>
              <a:t>Akimov</a:t>
            </a:r>
            <a:r>
              <a:rPr lang="en-IN" dirty="0">
                <a:latin typeface="Times New Roman" pitchFamily="18" charset="0"/>
                <a:ea typeface="Times New Roman" panose="02020603050405020304" pitchFamily="18" charset="0"/>
              </a:rPr>
              <a:t> </a:t>
            </a:r>
            <a:r>
              <a:rPr lang="en-IN" i="1" dirty="0">
                <a:latin typeface="Times New Roman" pitchFamily="18" charset="0"/>
                <a:ea typeface="Times New Roman" panose="02020603050405020304" pitchFamily="18" charset="0"/>
              </a:rPr>
              <a:t>et al. </a:t>
            </a:r>
            <a:r>
              <a:rPr lang="en-IN" dirty="0">
                <a:latin typeface="Times New Roman" pitchFamily="18" charset="0"/>
                <a:ea typeface="Times New Roman" panose="02020603050405020304" pitchFamily="18" charset="0"/>
              </a:rPr>
              <a:t>2021)</a:t>
            </a:r>
            <a:endParaRPr lang="en-IN" sz="1600" dirty="0">
              <a:effectLst/>
              <a:latin typeface="Times New Roman" pitchFamily="18" charset="0"/>
              <a:ea typeface="Arial" panose="020B0604020202020204" pitchFamily="34" charset="0"/>
            </a:endParaRPr>
          </a:p>
        </p:txBody>
      </p:sp>
      <p:sp>
        <p:nvSpPr>
          <p:cNvPr id="12" name="Content Placeholder 2">
            <a:extLst>
              <a:ext uri="{FF2B5EF4-FFF2-40B4-BE49-F238E27FC236}">
                <a16:creationId xmlns:a16="http://schemas.microsoft.com/office/drawing/2014/main" id="{031A7076-D69B-DD65-FA52-5BFAA10EEA45}"/>
              </a:ext>
            </a:extLst>
          </p:cNvPr>
          <p:cNvSpPr txBox="1">
            <a:spLocks/>
          </p:cNvSpPr>
          <p:nvPr/>
        </p:nvSpPr>
        <p:spPr>
          <a:xfrm>
            <a:off x="6353503" y="1203158"/>
            <a:ext cx="5628290" cy="3069297"/>
          </a:xfrm>
          <a:prstGeom prst="rect">
            <a:avLst/>
          </a:prstGeom>
          <a:solidFill>
            <a:srgbClr val="CCECFF"/>
          </a:solidFill>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lnSpc>
                <a:spcPct val="100000"/>
              </a:lnSpc>
            </a:pPr>
            <a:r>
              <a:rPr lang="en-GB" sz="1600" b="1" i="1" dirty="0">
                <a:latin typeface="Times New Roman" panose="02020603050405020304" pitchFamily="18" charset="0"/>
                <a:cs typeface="Times New Roman" panose="02020603050405020304" pitchFamily="18" charset="0"/>
              </a:rPr>
              <a:t>Tesco</a:t>
            </a:r>
            <a:endParaRPr lang="en-IN" sz="1600" dirty="0">
              <a:latin typeface="Times New Roman" panose="02020603050405020304" pitchFamily="18" charset="0"/>
              <a:cs typeface="Times New Roman" panose="02020603050405020304" pitchFamily="18" charset="0"/>
            </a:endParaRPr>
          </a:p>
          <a:p>
            <a:pPr algn="just">
              <a:lnSpc>
                <a:spcPct val="100000"/>
              </a:lnSpc>
            </a:pPr>
            <a:r>
              <a:rPr lang="en-GB" sz="1600" b="1" i="1" dirty="0">
                <a:latin typeface="Times New Roman" panose="02020603050405020304" pitchFamily="18" charset="0"/>
                <a:cs typeface="Times New Roman" panose="02020603050405020304" pitchFamily="18" charset="0"/>
              </a:rPr>
              <a:t>Current Pay Range: </a:t>
            </a:r>
            <a:r>
              <a:rPr lang="en-GB" sz="1600" dirty="0">
                <a:latin typeface="Times New Roman" panose="02020603050405020304" pitchFamily="18" charset="0"/>
                <a:cs typeface="Times New Roman" panose="02020603050405020304" pitchFamily="18" charset="0"/>
              </a:rPr>
              <a:t>£34K–£60K per year depending on experiences and qualification (Indeed, 2024). </a:t>
            </a:r>
            <a:endParaRPr lang="en-IN" sz="1600" dirty="0">
              <a:latin typeface="Times New Roman" panose="02020603050405020304" pitchFamily="18" charset="0"/>
              <a:cs typeface="Times New Roman" panose="02020603050405020304" pitchFamily="18" charset="0"/>
            </a:endParaRPr>
          </a:p>
          <a:p>
            <a:pPr algn="just">
              <a:lnSpc>
                <a:spcPct val="100000"/>
              </a:lnSpc>
            </a:pPr>
            <a:r>
              <a:rPr lang="en-GB" sz="1600" b="1" i="1" dirty="0">
                <a:latin typeface="Times New Roman" panose="02020603050405020304" pitchFamily="18" charset="0"/>
                <a:cs typeface="Times New Roman" panose="02020603050405020304" pitchFamily="18" charset="0"/>
              </a:rPr>
              <a:t>Working condition:</a:t>
            </a:r>
            <a:endParaRPr lang="en-IN" sz="1600" dirty="0">
              <a:latin typeface="Times New Roman" panose="02020603050405020304" pitchFamily="18" charset="0"/>
              <a:cs typeface="Times New Roman" panose="02020603050405020304" pitchFamily="18" charset="0"/>
            </a:endParaRPr>
          </a:p>
          <a:p>
            <a:pPr lvl="0" algn="just">
              <a:lnSpc>
                <a:spcPct val="100000"/>
              </a:lnSpc>
            </a:pPr>
            <a:r>
              <a:rPr lang="en-GB" sz="1600" dirty="0">
                <a:latin typeface="Times New Roman" panose="02020603050405020304" pitchFamily="18" charset="0"/>
                <a:cs typeface="Times New Roman" panose="02020603050405020304" pitchFamily="18" charset="0"/>
              </a:rPr>
              <a:t>Tesco needed to provide stand office hours with flexibility.</a:t>
            </a:r>
            <a:endParaRPr lang="en-IN" sz="1600" dirty="0">
              <a:latin typeface="Times New Roman" panose="02020603050405020304" pitchFamily="18" charset="0"/>
              <a:cs typeface="Times New Roman" panose="02020603050405020304" pitchFamily="18" charset="0"/>
            </a:endParaRPr>
          </a:p>
          <a:p>
            <a:pPr lvl="0" algn="just">
              <a:lnSpc>
                <a:spcPct val="100000"/>
              </a:lnSpc>
            </a:pPr>
            <a:r>
              <a:rPr lang="en-GB" sz="1600" dirty="0">
                <a:latin typeface="Times New Roman" panose="02020603050405020304" pitchFamily="18" charset="0"/>
                <a:cs typeface="Times New Roman" panose="02020603050405020304" pitchFamily="18" charset="0"/>
              </a:rPr>
              <a:t>Collaborative work environment. </a:t>
            </a:r>
            <a:endParaRPr lang="en-IN" sz="1600" dirty="0">
              <a:latin typeface="Times New Roman" panose="02020603050405020304" pitchFamily="18" charset="0"/>
              <a:cs typeface="Times New Roman" panose="02020603050405020304" pitchFamily="18" charset="0"/>
            </a:endParaRPr>
          </a:p>
          <a:p>
            <a:pPr lvl="0" algn="just">
              <a:lnSpc>
                <a:spcPct val="100000"/>
              </a:lnSpc>
            </a:pPr>
            <a:r>
              <a:rPr lang="en-GB" sz="1600" dirty="0">
                <a:latin typeface="Times New Roman" panose="02020603050405020304" pitchFamily="18" charset="0"/>
                <a:cs typeface="Times New Roman" panose="02020603050405020304" pitchFamily="18" charset="0"/>
              </a:rPr>
              <a:t>Health benefits, employee discounts and career development opportunities. </a:t>
            </a:r>
            <a:endParaRPr lang="en-IN" sz="1600" dirty="0">
              <a:latin typeface="Times New Roman" panose="02020603050405020304" pitchFamily="18" charset="0"/>
              <a:cs typeface="Times New Roman" panose="02020603050405020304" pitchFamily="18" charset="0"/>
            </a:endParaRPr>
          </a:p>
        </p:txBody>
      </p:sp>
      <p:grpSp>
        <p:nvGrpSpPr>
          <p:cNvPr id="13" name="Group 12"/>
          <p:cNvGrpSpPr/>
          <p:nvPr/>
        </p:nvGrpSpPr>
        <p:grpSpPr>
          <a:xfrm>
            <a:off x="189186" y="4461944"/>
            <a:ext cx="8702566" cy="2183439"/>
            <a:chOff x="0" y="-93658"/>
            <a:chExt cx="6071447" cy="3258498"/>
          </a:xfrm>
        </p:grpSpPr>
        <p:sp>
          <p:nvSpPr>
            <p:cNvPr id="14" name="Rounded Rectangle 13"/>
            <p:cNvSpPr/>
            <p:nvPr/>
          </p:nvSpPr>
          <p:spPr>
            <a:xfrm>
              <a:off x="1202268" y="-1"/>
              <a:ext cx="1242990" cy="549486"/>
            </a:xfrm>
            <a:prstGeom prst="roundRect">
              <a:avLst/>
            </a:prstGeom>
          </p:spPr>
          <p:style>
            <a:lnRef idx="1">
              <a:schemeClr val="accent2"/>
            </a:lnRef>
            <a:fillRef idx="2">
              <a:schemeClr val="accent2"/>
            </a:fillRef>
            <a:effectRef idx="1">
              <a:schemeClr val="accent2"/>
            </a:effectRef>
            <a:fontRef idx="minor">
              <a:schemeClr val="dk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15000"/>
                </a:lnSpc>
                <a:spcAft>
                  <a:spcPts val="0"/>
                </a:spcAft>
              </a:pPr>
              <a:r>
                <a:rPr lang="en-GB" sz="1200" dirty="0">
                  <a:effectLst/>
                  <a:latin typeface="Times New Roman" panose="02020603050405020304" pitchFamily="18" charset="0"/>
                  <a:ea typeface="Times New Roman" panose="02020603050405020304" pitchFamily="18" charset="0"/>
                </a:rPr>
                <a:t>£29K–£40K/year</a:t>
              </a:r>
              <a:endParaRPr lang="en-IN" sz="1600" dirty="0">
                <a:effectLst/>
                <a:latin typeface="Arial" panose="020B0604020202020204" pitchFamily="34" charset="0"/>
                <a:ea typeface="Arial" panose="020B0604020202020204" pitchFamily="34" charset="0"/>
              </a:endParaRPr>
            </a:p>
          </p:txBody>
        </p:sp>
        <p:sp>
          <p:nvSpPr>
            <p:cNvPr id="15" name="Rounded Rectangle 14"/>
            <p:cNvSpPr/>
            <p:nvPr/>
          </p:nvSpPr>
          <p:spPr>
            <a:xfrm>
              <a:off x="2599060" y="0"/>
              <a:ext cx="1211473" cy="532552"/>
            </a:xfrm>
            <a:prstGeom prst="roundRect">
              <a:avLst/>
            </a:prstGeom>
          </p:spPr>
          <p:style>
            <a:lnRef idx="1">
              <a:schemeClr val="accent2"/>
            </a:lnRef>
            <a:fillRef idx="2">
              <a:schemeClr val="accent2"/>
            </a:fillRef>
            <a:effectRef idx="1">
              <a:schemeClr val="accent2"/>
            </a:effectRef>
            <a:fontRef idx="minor">
              <a:schemeClr val="dk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15000"/>
                </a:lnSpc>
                <a:spcAft>
                  <a:spcPts val="0"/>
                </a:spcAft>
              </a:pPr>
              <a:r>
                <a:rPr lang="en-GB" sz="1400" dirty="0">
                  <a:effectLst/>
                  <a:latin typeface="Times New Roman" panose="02020603050405020304" pitchFamily="18" charset="0"/>
                  <a:ea typeface="Times New Roman" panose="02020603050405020304" pitchFamily="18" charset="0"/>
                </a:rPr>
                <a:t>Health insurance</a:t>
              </a:r>
              <a:endParaRPr lang="en-IN" dirty="0">
                <a:effectLst/>
                <a:latin typeface="Arial" panose="020B0604020202020204" pitchFamily="34" charset="0"/>
                <a:ea typeface="Arial" panose="020B0604020202020204" pitchFamily="34" charset="0"/>
              </a:endParaRPr>
            </a:p>
          </p:txBody>
        </p:sp>
        <p:sp>
          <p:nvSpPr>
            <p:cNvPr id="16" name="Rounded Rectangle 15"/>
            <p:cNvSpPr/>
            <p:nvPr/>
          </p:nvSpPr>
          <p:spPr>
            <a:xfrm>
              <a:off x="1202267" y="922865"/>
              <a:ext cx="1231342" cy="522068"/>
            </a:xfrm>
            <a:prstGeom prst="roundRect">
              <a:avLst/>
            </a:prstGeom>
          </p:spPr>
          <p:style>
            <a:lnRef idx="1">
              <a:schemeClr val="accent2"/>
            </a:lnRef>
            <a:fillRef idx="2">
              <a:schemeClr val="accent2"/>
            </a:fillRef>
            <a:effectRef idx="1">
              <a:schemeClr val="accent2"/>
            </a:effectRef>
            <a:fontRef idx="minor">
              <a:schemeClr val="dk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15000"/>
                </a:lnSpc>
                <a:spcAft>
                  <a:spcPts val="0"/>
                </a:spcAft>
              </a:pPr>
              <a:r>
                <a:rPr lang="en-GB" sz="1200" dirty="0">
                  <a:effectLst/>
                  <a:latin typeface="Times New Roman" panose="02020603050405020304" pitchFamily="18" charset="0"/>
                  <a:ea typeface="Times New Roman" panose="02020603050405020304" pitchFamily="18" charset="0"/>
                </a:rPr>
                <a:t>Flexible housing ambience</a:t>
              </a:r>
              <a:endParaRPr lang="en-IN" sz="1600" dirty="0">
                <a:effectLst/>
                <a:latin typeface="Arial" panose="020B0604020202020204" pitchFamily="34" charset="0"/>
                <a:ea typeface="Arial" panose="020B0604020202020204" pitchFamily="34" charset="0"/>
              </a:endParaRPr>
            </a:p>
          </p:txBody>
        </p:sp>
        <p:sp>
          <p:nvSpPr>
            <p:cNvPr id="17" name="Rounded Rectangle 16"/>
            <p:cNvSpPr/>
            <p:nvPr/>
          </p:nvSpPr>
          <p:spPr>
            <a:xfrm>
              <a:off x="3964334" y="-93658"/>
              <a:ext cx="2107113" cy="596578"/>
            </a:xfrm>
            <a:prstGeom prst="roundRect">
              <a:avLst/>
            </a:prstGeom>
          </p:spPr>
          <p:style>
            <a:lnRef idx="1">
              <a:schemeClr val="accent2"/>
            </a:lnRef>
            <a:fillRef idx="2">
              <a:schemeClr val="accent2"/>
            </a:fillRef>
            <a:effectRef idx="1">
              <a:schemeClr val="accent2"/>
            </a:effectRef>
            <a:fontRef idx="minor">
              <a:schemeClr val="dk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15000"/>
                </a:lnSpc>
                <a:spcAft>
                  <a:spcPts val="0"/>
                </a:spcAft>
              </a:pPr>
              <a:r>
                <a:rPr lang="en-GB" sz="1400" dirty="0">
                  <a:effectLst/>
                  <a:latin typeface="Times New Roman" panose="02020603050405020304" pitchFamily="18" charset="0"/>
                  <a:ea typeface="Times New Roman" panose="02020603050405020304" pitchFamily="18" charset="0"/>
                </a:rPr>
                <a:t>Collaborative environment</a:t>
              </a:r>
              <a:endParaRPr lang="en-IN" dirty="0">
                <a:effectLst/>
                <a:latin typeface="Arial" panose="020B0604020202020204" pitchFamily="34" charset="0"/>
                <a:ea typeface="Arial" panose="020B0604020202020204" pitchFamily="34" charset="0"/>
              </a:endParaRPr>
            </a:p>
          </p:txBody>
        </p:sp>
        <p:sp>
          <p:nvSpPr>
            <p:cNvPr id="18" name="Rounded Rectangle 17"/>
            <p:cNvSpPr/>
            <p:nvPr/>
          </p:nvSpPr>
          <p:spPr>
            <a:xfrm>
              <a:off x="3896939" y="813968"/>
              <a:ext cx="2171120" cy="596578"/>
            </a:xfrm>
            <a:prstGeom prst="roundRect">
              <a:avLst/>
            </a:prstGeom>
          </p:spPr>
          <p:style>
            <a:lnRef idx="1">
              <a:schemeClr val="accent2"/>
            </a:lnRef>
            <a:fillRef idx="2">
              <a:schemeClr val="accent2"/>
            </a:fillRef>
            <a:effectRef idx="1">
              <a:schemeClr val="accent2"/>
            </a:effectRef>
            <a:fontRef idx="minor">
              <a:schemeClr val="dk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15000"/>
                </a:lnSpc>
                <a:spcAft>
                  <a:spcPts val="0"/>
                </a:spcAft>
              </a:pPr>
              <a:r>
                <a:rPr lang="en-GB" sz="1400" dirty="0">
                  <a:effectLst/>
                  <a:latin typeface="Times New Roman" panose="02020603050405020304" pitchFamily="18" charset="0"/>
                  <a:ea typeface="Times New Roman" panose="02020603050405020304" pitchFamily="18" charset="0"/>
                </a:rPr>
                <a:t>Extra pay for peak session </a:t>
              </a:r>
              <a:endParaRPr lang="en-IN" dirty="0">
                <a:effectLst/>
                <a:latin typeface="Arial" panose="020B0604020202020204" pitchFamily="34" charset="0"/>
                <a:ea typeface="Arial" panose="020B0604020202020204" pitchFamily="34" charset="0"/>
              </a:endParaRPr>
            </a:p>
          </p:txBody>
        </p:sp>
        <p:sp>
          <p:nvSpPr>
            <p:cNvPr id="19" name="Rounded Rectangle 18"/>
            <p:cNvSpPr/>
            <p:nvPr/>
          </p:nvSpPr>
          <p:spPr>
            <a:xfrm>
              <a:off x="2590800" y="876300"/>
              <a:ext cx="1148948" cy="524931"/>
            </a:xfrm>
            <a:prstGeom prst="roundRect">
              <a:avLst/>
            </a:prstGeom>
          </p:spPr>
          <p:style>
            <a:lnRef idx="1">
              <a:schemeClr val="accent2"/>
            </a:lnRef>
            <a:fillRef idx="2">
              <a:schemeClr val="accent2"/>
            </a:fillRef>
            <a:effectRef idx="1">
              <a:schemeClr val="accent2"/>
            </a:effectRef>
            <a:fontRef idx="minor">
              <a:schemeClr val="dk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15000"/>
                </a:lnSpc>
                <a:spcAft>
                  <a:spcPts val="0"/>
                </a:spcAft>
              </a:pPr>
              <a:r>
                <a:rPr lang="en-GB" sz="1400" dirty="0">
                  <a:effectLst/>
                  <a:latin typeface="Times New Roman" panose="02020603050405020304" pitchFamily="18" charset="0"/>
                  <a:ea typeface="Times New Roman" panose="02020603050405020304" pitchFamily="18" charset="0"/>
                </a:rPr>
                <a:t>Retirement plans</a:t>
              </a:r>
              <a:endParaRPr lang="en-IN" dirty="0">
                <a:effectLst/>
                <a:latin typeface="Arial" panose="020B0604020202020204" pitchFamily="34" charset="0"/>
                <a:ea typeface="Arial" panose="020B0604020202020204" pitchFamily="34" charset="0"/>
              </a:endParaRPr>
            </a:p>
          </p:txBody>
        </p:sp>
        <p:sp>
          <p:nvSpPr>
            <p:cNvPr id="20" name="Rounded Rectangle 19"/>
            <p:cNvSpPr/>
            <p:nvPr/>
          </p:nvSpPr>
          <p:spPr>
            <a:xfrm>
              <a:off x="135467" y="381000"/>
              <a:ext cx="927100" cy="495300"/>
            </a:xfrm>
            <a:prstGeom prst="roundRect">
              <a:avLst/>
            </a:prstGeom>
          </p:spPr>
          <p:style>
            <a:lnRef idx="1">
              <a:schemeClr val="dk1"/>
            </a:lnRef>
            <a:fillRef idx="2">
              <a:schemeClr val="dk1"/>
            </a:fillRef>
            <a:effectRef idx="1">
              <a:schemeClr val="dk1"/>
            </a:effectRef>
            <a:fontRef idx="minor">
              <a:schemeClr val="dk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15000"/>
                </a:lnSpc>
                <a:spcAft>
                  <a:spcPts val="0"/>
                </a:spcAft>
              </a:pPr>
              <a:r>
                <a:rPr lang="en-GB" sz="2000" b="1" dirty="0">
                  <a:solidFill>
                    <a:schemeClr val="bg1"/>
                  </a:solidFill>
                  <a:effectLst/>
                  <a:latin typeface="Times New Roman" panose="02020603050405020304" pitchFamily="18" charset="0"/>
                  <a:ea typeface="Times New Roman" panose="02020603050405020304" pitchFamily="18" charset="0"/>
                </a:rPr>
                <a:t>M&amp;S</a:t>
              </a:r>
              <a:endParaRPr lang="en-IN" sz="2000" b="1" dirty="0">
                <a:solidFill>
                  <a:schemeClr val="bg1"/>
                </a:solidFill>
                <a:effectLst/>
                <a:latin typeface="Arial" panose="020B0604020202020204" pitchFamily="34" charset="0"/>
                <a:ea typeface="Arial" panose="020B0604020202020204" pitchFamily="34" charset="0"/>
              </a:endParaRPr>
            </a:p>
          </p:txBody>
        </p:sp>
        <p:sp>
          <p:nvSpPr>
            <p:cNvPr id="21" name="Rounded Rectangle 20"/>
            <p:cNvSpPr/>
            <p:nvPr/>
          </p:nvSpPr>
          <p:spPr>
            <a:xfrm>
              <a:off x="1066801" y="1771747"/>
              <a:ext cx="1366809" cy="471068"/>
            </a:xfrm>
            <a:prstGeom prst="roundRect">
              <a:avLst/>
            </a:prstGeom>
          </p:spPr>
          <p:style>
            <a:lnRef idx="1">
              <a:schemeClr val="accent5"/>
            </a:lnRef>
            <a:fillRef idx="2">
              <a:schemeClr val="accent5"/>
            </a:fillRef>
            <a:effectRef idx="1">
              <a:schemeClr val="accent5"/>
            </a:effectRef>
            <a:fontRef idx="minor">
              <a:schemeClr val="dk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15000"/>
                </a:lnSpc>
                <a:spcAft>
                  <a:spcPts val="0"/>
                </a:spcAft>
              </a:pPr>
              <a:r>
                <a:rPr lang="en-GB" sz="1200" dirty="0">
                  <a:effectLst/>
                  <a:latin typeface="Times New Roman" panose="02020603050405020304" pitchFamily="18" charset="0"/>
                  <a:ea typeface="Times New Roman" panose="02020603050405020304" pitchFamily="18" charset="0"/>
                </a:rPr>
                <a:t>£34K–£60K/year</a:t>
              </a:r>
              <a:endParaRPr lang="en-IN" sz="1600" dirty="0">
                <a:effectLst/>
                <a:latin typeface="Arial" panose="020B0604020202020204" pitchFamily="34" charset="0"/>
                <a:ea typeface="Arial" panose="020B0604020202020204" pitchFamily="34" charset="0"/>
              </a:endParaRPr>
            </a:p>
          </p:txBody>
        </p:sp>
        <p:sp>
          <p:nvSpPr>
            <p:cNvPr id="22" name="Rounded Rectangle 21"/>
            <p:cNvSpPr/>
            <p:nvPr/>
          </p:nvSpPr>
          <p:spPr>
            <a:xfrm>
              <a:off x="2590800" y="1693334"/>
              <a:ext cx="1219732" cy="502920"/>
            </a:xfrm>
            <a:prstGeom prst="roundRect">
              <a:avLst/>
            </a:prstGeom>
          </p:spPr>
          <p:style>
            <a:lnRef idx="1">
              <a:schemeClr val="accent5"/>
            </a:lnRef>
            <a:fillRef idx="2">
              <a:schemeClr val="accent5"/>
            </a:fillRef>
            <a:effectRef idx="1">
              <a:schemeClr val="accent5"/>
            </a:effectRef>
            <a:fontRef idx="minor">
              <a:schemeClr val="dk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15000"/>
                </a:lnSpc>
                <a:spcAft>
                  <a:spcPts val="0"/>
                </a:spcAft>
              </a:pPr>
              <a:r>
                <a:rPr lang="en-GB" sz="1400" dirty="0">
                  <a:effectLst/>
                  <a:latin typeface="Times New Roman" panose="02020603050405020304" pitchFamily="18" charset="0"/>
                  <a:ea typeface="Times New Roman" panose="02020603050405020304" pitchFamily="18" charset="0"/>
                </a:rPr>
                <a:t>Flexibility</a:t>
              </a:r>
              <a:r>
                <a:rPr lang="en-GB" sz="1000" dirty="0">
                  <a:effectLst/>
                  <a:latin typeface="Times New Roman" panose="02020603050405020304" pitchFamily="18" charset="0"/>
                  <a:ea typeface="Times New Roman" panose="02020603050405020304" pitchFamily="18" charset="0"/>
                </a:rPr>
                <a:t> </a:t>
              </a:r>
              <a:endParaRPr lang="en-IN" sz="1100" dirty="0">
                <a:effectLst/>
                <a:latin typeface="Arial" panose="020B0604020202020204" pitchFamily="34" charset="0"/>
                <a:ea typeface="Arial" panose="020B0604020202020204" pitchFamily="34" charset="0"/>
              </a:endParaRPr>
            </a:p>
          </p:txBody>
        </p:sp>
        <p:sp>
          <p:nvSpPr>
            <p:cNvPr id="23" name="Rounded Rectangle 22"/>
            <p:cNvSpPr/>
            <p:nvPr/>
          </p:nvSpPr>
          <p:spPr>
            <a:xfrm>
              <a:off x="1066800" y="2569631"/>
              <a:ext cx="1281155" cy="568630"/>
            </a:xfrm>
            <a:prstGeom prst="roundRect">
              <a:avLst/>
            </a:prstGeom>
          </p:spPr>
          <p:style>
            <a:lnRef idx="1">
              <a:schemeClr val="accent5"/>
            </a:lnRef>
            <a:fillRef idx="2">
              <a:schemeClr val="accent5"/>
            </a:fillRef>
            <a:effectRef idx="1">
              <a:schemeClr val="accent5"/>
            </a:effectRef>
            <a:fontRef idx="minor">
              <a:schemeClr val="dk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15000"/>
                </a:lnSpc>
                <a:spcAft>
                  <a:spcPts val="0"/>
                </a:spcAft>
              </a:pPr>
              <a:r>
                <a:rPr lang="en-GB" sz="1200" dirty="0">
                  <a:effectLst/>
                  <a:latin typeface="Times New Roman" panose="02020603050405020304" pitchFamily="18" charset="0"/>
                  <a:ea typeface="Times New Roman" panose="02020603050405020304" pitchFamily="18" charset="0"/>
                </a:rPr>
                <a:t>Access to health benefit</a:t>
              </a:r>
              <a:endParaRPr lang="en-IN" sz="1600" dirty="0">
                <a:effectLst/>
                <a:latin typeface="Arial" panose="020B0604020202020204" pitchFamily="34" charset="0"/>
                <a:ea typeface="Arial" panose="020B0604020202020204" pitchFamily="34" charset="0"/>
              </a:endParaRPr>
            </a:p>
          </p:txBody>
        </p:sp>
        <p:sp>
          <p:nvSpPr>
            <p:cNvPr id="24" name="Rounded Rectangle 23"/>
            <p:cNvSpPr/>
            <p:nvPr/>
          </p:nvSpPr>
          <p:spPr>
            <a:xfrm>
              <a:off x="3891860" y="2569632"/>
              <a:ext cx="2049200" cy="595208"/>
            </a:xfrm>
            <a:prstGeom prst="roundRect">
              <a:avLst/>
            </a:prstGeom>
          </p:spPr>
          <p:style>
            <a:lnRef idx="1">
              <a:schemeClr val="accent5"/>
            </a:lnRef>
            <a:fillRef idx="2">
              <a:schemeClr val="accent5"/>
            </a:fillRef>
            <a:effectRef idx="1">
              <a:schemeClr val="accent5"/>
            </a:effectRef>
            <a:fontRef idx="minor">
              <a:schemeClr val="dk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15000"/>
                </a:lnSpc>
                <a:spcAft>
                  <a:spcPts val="0"/>
                </a:spcAft>
              </a:pPr>
              <a:r>
                <a:rPr lang="en-GB" sz="1400" dirty="0">
                  <a:effectLst/>
                  <a:latin typeface="Times New Roman" panose="02020603050405020304" pitchFamily="18" charset="0"/>
                  <a:ea typeface="Times New Roman" panose="02020603050405020304" pitchFamily="18" charset="0"/>
                </a:rPr>
                <a:t>Career development opportunities </a:t>
              </a:r>
              <a:endParaRPr lang="en-IN" dirty="0">
                <a:effectLst/>
                <a:latin typeface="Arial" panose="020B0604020202020204" pitchFamily="34" charset="0"/>
                <a:ea typeface="Arial" panose="020B0604020202020204" pitchFamily="34" charset="0"/>
              </a:endParaRPr>
            </a:p>
          </p:txBody>
        </p:sp>
        <p:sp>
          <p:nvSpPr>
            <p:cNvPr id="25" name="Rounded Rectangle 24"/>
            <p:cNvSpPr/>
            <p:nvPr/>
          </p:nvSpPr>
          <p:spPr>
            <a:xfrm>
              <a:off x="2500067" y="2562014"/>
              <a:ext cx="1239681" cy="550332"/>
            </a:xfrm>
            <a:prstGeom prst="roundRect">
              <a:avLst/>
            </a:prstGeom>
          </p:spPr>
          <p:style>
            <a:lnRef idx="1">
              <a:schemeClr val="accent5"/>
            </a:lnRef>
            <a:fillRef idx="2">
              <a:schemeClr val="accent5"/>
            </a:fillRef>
            <a:effectRef idx="1">
              <a:schemeClr val="accent5"/>
            </a:effectRef>
            <a:fontRef idx="minor">
              <a:schemeClr val="dk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15000"/>
                </a:lnSpc>
                <a:spcAft>
                  <a:spcPts val="0"/>
                </a:spcAft>
              </a:pPr>
              <a:r>
                <a:rPr lang="en-GB" sz="1400" dirty="0">
                  <a:effectLst/>
                  <a:latin typeface="Times New Roman" panose="02020603050405020304" pitchFamily="18" charset="0"/>
                  <a:ea typeface="Times New Roman" panose="02020603050405020304" pitchFamily="18" charset="0"/>
                </a:rPr>
                <a:t>Employee discount</a:t>
              </a:r>
              <a:endParaRPr lang="en-IN" dirty="0">
                <a:effectLst/>
                <a:latin typeface="Arial" panose="020B0604020202020204" pitchFamily="34" charset="0"/>
                <a:ea typeface="Arial" panose="020B0604020202020204" pitchFamily="34" charset="0"/>
              </a:endParaRPr>
            </a:p>
          </p:txBody>
        </p:sp>
        <p:sp>
          <p:nvSpPr>
            <p:cNvPr id="26" name="Rounded Rectangle 25"/>
            <p:cNvSpPr/>
            <p:nvPr/>
          </p:nvSpPr>
          <p:spPr>
            <a:xfrm>
              <a:off x="3891860" y="1693334"/>
              <a:ext cx="2044120" cy="502920"/>
            </a:xfrm>
            <a:prstGeom prst="roundRect">
              <a:avLst/>
            </a:prstGeom>
          </p:spPr>
          <p:style>
            <a:lnRef idx="1">
              <a:schemeClr val="accent5"/>
            </a:lnRef>
            <a:fillRef idx="2">
              <a:schemeClr val="accent5"/>
            </a:fillRef>
            <a:effectRef idx="1">
              <a:schemeClr val="accent5"/>
            </a:effectRef>
            <a:fontRef idx="minor">
              <a:schemeClr val="dk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15000"/>
                </a:lnSpc>
                <a:spcAft>
                  <a:spcPts val="0"/>
                </a:spcAft>
              </a:pPr>
              <a:r>
                <a:rPr lang="en-GB" sz="1400" dirty="0">
                  <a:effectLst/>
                  <a:latin typeface="Times New Roman" panose="02020603050405020304" pitchFamily="18" charset="0"/>
                  <a:ea typeface="Times New Roman" panose="02020603050405020304" pitchFamily="18" charset="0"/>
                </a:rPr>
                <a:t>Collaborative work environment</a:t>
              </a:r>
              <a:endParaRPr lang="en-IN" dirty="0">
                <a:effectLst/>
                <a:latin typeface="Arial" panose="020B0604020202020204" pitchFamily="34" charset="0"/>
                <a:ea typeface="Arial" panose="020B0604020202020204" pitchFamily="34" charset="0"/>
              </a:endParaRPr>
            </a:p>
          </p:txBody>
        </p:sp>
        <p:sp>
          <p:nvSpPr>
            <p:cNvPr id="27" name="Rounded Rectangle 26"/>
            <p:cNvSpPr/>
            <p:nvPr/>
          </p:nvSpPr>
          <p:spPr>
            <a:xfrm>
              <a:off x="0" y="2074333"/>
              <a:ext cx="927100" cy="495300"/>
            </a:xfrm>
            <a:prstGeom prst="roundRect">
              <a:avLst/>
            </a:prstGeom>
          </p:spPr>
          <p:style>
            <a:lnRef idx="1">
              <a:schemeClr val="dk1"/>
            </a:lnRef>
            <a:fillRef idx="2">
              <a:schemeClr val="dk1"/>
            </a:fillRef>
            <a:effectRef idx="1">
              <a:schemeClr val="dk1"/>
            </a:effectRef>
            <a:fontRef idx="minor">
              <a:schemeClr val="dk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15000"/>
                </a:lnSpc>
                <a:spcAft>
                  <a:spcPts val="0"/>
                </a:spcAft>
              </a:pPr>
              <a:r>
                <a:rPr lang="en-GB" sz="2000" b="1" dirty="0">
                  <a:solidFill>
                    <a:schemeClr val="bg1"/>
                  </a:solidFill>
                  <a:effectLst/>
                  <a:latin typeface="Times New Roman" panose="02020603050405020304" pitchFamily="18" charset="0"/>
                  <a:ea typeface="Times New Roman" panose="02020603050405020304" pitchFamily="18" charset="0"/>
                </a:rPr>
                <a:t>Tesco </a:t>
              </a:r>
              <a:endParaRPr lang="en-IN" sz="2000" b="1" dirty="0">
                <a:solidFill>
                  <a:schemeClr val="bg1"/>
                </a:solidFill>
                <a:effectLst/>
                <a:latin typeface="Arial" panose="020B0604020202020204" pitchFamily="34" charset="0"/>
                <a:ea typeface="Arial" panose="020B0604020202020204" pitchFamily="34" charset="0"/>
              </a:endParaRPr>
            </a:p>
          </p:txBody>
        </p:sp>
      </p:grpSp>
    </p:spTree>
    <p:extLst>
      <p:ext uri="{BB962C8B-B14F-4D97-AF65-F5344CB8AC3E}">
        <p14:creationId xmlns:p14="http://schemas.microsoft.com/office/powerpoint/2010/main" val="23296500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901B45-570A-A62B-8CF9-667DF5D2E0BA}"/>
              </a:ext>
            </a:extLst>
          </p:cNvPr>
          <p:cNvSpPr>
            <a:spLocks noGrp="1"/>
          </p:cNvSpPr>
          <p:nvPr>
            <p:ph type="title"/>
          </p:nvPr>
        </p:nvSpPr>
        <p:spPr>
          <a:xfrm>
            <a:off x="240632" y="125711"/>
            <a:ext cx="11697367" cy="898634"/>
          </a:xfrm>
        </p:spPr>
        <p:style>
          <a:lnRef idx="1">
            <a:schemeClr val="accent4"/>
          </a:lnRef>
          <a:fillRef idx="2">
            <a:schemeClr val="accent4"/>
          </a:fillRef>
          <a:effectRef idx="1">
            <a:schemeClr val="accent4"/>
          </a:effectRef>
          <a:fontRef idx="minor">
            <a:schemeClr val="dk1"/>
          </a:fontRef>
        </p:style>
        <p:txBody>
          <a:bodyPr>
            <a:noAutofit/>
          </a:bodyPr>
          <a:lstStyle/>
          <a:p>
            <a:pPr algn="ctr">
              <a:lnSpc>
                <a:spcPct val="150000"/>
              </a:lnSpc>
            </a:pPr>
            <a:r>
              <a:rPr lang="en-US" sz="4000" b="1" dirty="0">
                <a:latin typeface="Times New Roman" pitchFamily="18" charset="0"/>
                <a:cs typeface="Times New Roman" pitchFamily="18" charset="0"/>
              </a:rPr>
              <a:t>Flexible working arrangement with justifications </a:t>
            </a:r>
          </a:p>
        </p:txBody>
      </p:sp>
      <p:sp>
        <p:nvSpPr>
          <p:cNvPr id="3" name="Content Placeholder 2">
            <a:extLst>
              <a:ext uri="{FF2B5EF4-FFF2-40B4-BE49-F238E27FC236}">
                <a16:creationId xmlns:a16="http://schemas.microsoft.com/office/drawing/2014/main" id="{BF5C7F7B-E488-4494-31D4-BDBA4ACFED6B}"/>
              </a:ext>
            </a:extLst>
          </p:cNvPr>
          <p:cNvSpPr>
            <a:spLocks noGrp="1"/>
          </p:cNvSpPr>
          <p:nvPr>
            <p:ph idx="1"/>
          </p:nvPr>
        </p:nvSpPr>
        <p:spPr>
          <a:xfrm>
            <a:off x="240632" y="1119352"/>
            <a:ext cx="7218947" cy="5565227"/>
          </a:xfrm>
          <a:solidFill>
            <a:srgbClr val="CCECFF"/>
          </a:solidFill>
        </p:spPr>
        <p:txBody>
          <a:bodyPr>
            <a:noAutofit/>
          </a:bodyPr>
          <a:lstStyle/>
          <a:p>
            <a:pPr marL="0" indent="0" algn="just">
              <a:lnSpc>
                <a:spcPct val="170000"/>
              </a:lnSpc>
              <a:buNone/>
            </a:pPr>
            <a:r>
              <a:rPr lang="en-GB" sz="1600" b="1" i="1" dirty="0">
                <a:latin typeface="Times New Roman" panose="02020603050405020304" pitchFamily="18" charset="0"/>
                <a:cs typeface="Times New Roman" panose="02020603050405020304" pitchFamily="18" charset="0"/>
              </a:rPr>
              <a:t>Hybrid Work Model: </a:t>
            </a:r>
            <a:endParaRPr lang="en-IN" sz="1600" dirty="0">
              <a:latin typeface="Times New Roman" panose="02020603050405020304" pitchFamily="18" charset="0"/>
              <a:cs typeface="Times New Roman" panose="02020603050405020304" pitchFamily="18" charset="0"/>
            </a:endParaRPr>
          </a:p>
          <a:p>
            <a:pPr lvl="0" algn="just">
              <a:lnSpc>
                <a:spcPct val="170000"/>
              </a:lnSpc>
            </a:pPr>
            <a:r>
              <a:rPr lang="en-GB" sz="1600" dirty="0">
                <a:latin typeface="Times New Roman" panose="02020603050405020304" pitchFamily="18" charset="0"/>
                <a:cs typeface="Times New Roman" panose="02020603050405020304" pitchFamily="18" charset="0"/>
              </a:rPr>
              <a:t>From January 2023, M&amp;S offers flexible hours and compressed workweeks, enhancing family life and personal time (M&amp;S, 2024).</a:t>
            </a:r>
            <a:endParaRPr lang="en-IN" sz="1600" dirty="0">
              <a:latin typeface="Times New Roman" panose="02020603050405020304" pitchFamily="18" charset="0"/>
              <a:cs typeface="Times New Roman" panose="02020603050405020304" pitchFamily="18" charset="0"/>
            </a:endParaRPr>
          </a:p>
          <a:p>
            <a:pPr lvl="0" algn="just">
              <a:lnSpc>
                <a:spcPct val="170000"/>
              </a:lnSpc>
            </a:pPr>
            <a:r>
              <a:rPr lang="en-GB" sz="1600" dirty="0">
                <a:latin typeface="Times New Roman" panose="02020603050405020304" pitchFamily="18" charset="0"/>
                <a:cs typeface="Times New Roman" panose="02020603050405020304" pitchFamily="18" charset="0"/>
              </a:rPr>
              <a:t>Tesco also implement IWG’s plan to add 1000 new locations to its global entire for hybrid work for employees (</a:t>
            </a:r>
            <a:r>
              <a:rPr lang="en-GB" sz="1600" dirty="0" err="1">
                <a:latin typeface="Times New Roman" panose="02020603050405020304" pitchFamily="18" charset="0"/>
                <a:cs typeface="Times New Roman" panose="02020603050405020304" pitchFamily="18" charset="0"/>
              </a:rPr>
              <a:t>Sensi</a:t>
            </a:r>
            <a:r>
              <a:rPr lang="en-GB" sz="1600" dirty="0">
                <a:latin typeface="Times New Roman" panose="02020603050405020304" pitchFamily="18" charset="0"/>
                <a:cs typeface="Times New Roman" panose="02020603050405020304" pitchFamily="18" charset="0"/>
              </a:rPr>
              <a:t>, 2022). </a:t>
            </a:r>
            <a:endParaRPr lang="en-IN" sz="1600" dirty="0">
              <a:latin typeface="Times New Roman" panose="02020603050405020304" pitchFamily="18" charset="0"/>
              <a:cs typeface="Times New Roman" panose="02020603050405020304" pitchFamily="18" charset="0"/>
            </a:endParaRPr>
          </a:p>
          <a:p>
            <a:pPr marL="0" indent="0" algn="just">
              <a:lnSpc>
                <a:spcPct val="170000"/>
              </a:lnSpc>
              <a:buNone/>
            </a:pPr>
            <a:r>
              <a:rPr lang="en-GB" sz="1600" b="1" i="1" dirty="0">
                <a:latin typeface="Times New Roman" panose="02020603050405020304" pitchFamily="18" charset="0"/>
                <a:cs typeface="Times New Roman" panose="02020603050405020304" pitchFamily="18" charset="0"/>
              </a:rPr>
              <a:t>Flexible working hours</a:t>
            </a:r>
            <a:endParaRPr lang="en-IN" sz="1600" dirty="0">
              <a:latin typeface="Times New Roman" panose="02020603050405020304" pitchFamily="18" charset="0"/>
              <a:cs typeface="Times New Roman" panose="02020603050405020304" pitchFamily="18" charset="0"/>
            </a:endParaRPr>
          </a:p>
          <a:p>
            <a:pPr lvl="0" algn="just">
              <a:lnSpc>
                <a:spcPct val="170000"/>
              </a:lnSpc>
            </a:pPr>
            <a:r>
              <a:rPr lang="en-GB" sz="1600" dirty="0">
                <a:latin typeface="Times New Roman" panose="02020603050405020304" pitchFamily="18" charset="0"/>
                <a:cs typeface="Times New Roman" panose="02020603050405020304" pitchFamily="18" charset="0"/>
              </a:rPr>
              <a:t>M&amp;S offers flexible work environment by combining full time, part time and a four day compressed week and a nine day compressed fortnight (</a:t>
            </a:r>
            <a:r>
              <a:rPr lang="en-GB" sz="1600" dirty="0" err="1">
                <a:latin typeface="Times New Roman" panose="02020603050405020304" pitchFamily="18" charset="0"/>
                <a:cs typeface="Times New Roman" panose="02020603050405020304" pitchFamily="18" charset="0"/>
              </a:rPr>
              <a:t>Findlater</a:t>
            </a:r>
            <a:r>
              <a:rPr lang="en-GB" sz="1600" dirty="0">
                <a:latin typeface="Times New Roman" panose="02020603050405020304" pitchFamily="18" charset="0"/>
                <a:cs typeface="Times New Roman" panose="02020603050405020304" pitchFamily="18" charset="0"/>
              </a:rPr>
              <a:t>, 2024).  </a:t>
            </a:r>
            <a:endParaRPr lang="en-IN" sz="1600" dirty="0">
              <a:latin typeface="Times New Roman" panose="02020603050405020304" pitchFamily="18" charset="0"/>
              <a:cs typeface="Times New Roman" panose="02020603050405020304" pitchFamily="18" charset="0"/>
            </a:endParaRPr>
          </a:p>
          <a:p>
            <a:pPr lvl="0" algn="just">
              <a:lnSpc>
                <a:spcPct val="170000"/>
              </a:lnSpc>
            </a:pPr>
            <a:r>
              <a:rPr lang="en-GB" sz="1600" dirty="0">
                <a:latin typeface="Times New Roman" panose="02020603050405020304" pitchFamily="18" charset="0"/>
                <a:cs typeface="Times New Roman" panose="02020603050405020304" pitchFamily="18" charset="0"/>
              </a:rPr>
              <a:t>At Tesco, flexible working options include part time working, job shares, phased retirement, lifestyle break, Blended Working and Fixed shift patterns (Tesco, 2023). </a:t>
            </a:r>
            <a:endParaRPr lang="en-IN" sz="1600" dirty="0">
              <a:latin typeface="Times New Roman" panose="02020603050405020304" pitchFamily="18" charset="0"/>
              <a:cs typeface="Times New Roman" panose="02020603050405020304" pitchFamily="18" charset="0"/>
            </a:endParaRPr>
          </a:p>
        </p:txBody>
      </p:sp>
      <p:graphicFrame>
        <p:nvGraphicFramePr>
          <p:cNvPr id="4" name="Diagram 3"/>
          <p:cNvGraphicFramePr/>
          <p:nvPr>
            <p:extLst>
              <p:ext uri="{D42A27DB-BD31-4B8C-83A1-F6EECF244321}">
                <p14:modId xmlns:p14="http://schemas.microsoft.com/office/powerpoint/2010/main" val="958488292"/>
              </p:ext>
            </p:extLst>
          </p:nvPr>
        </p:nvGraphicFramePr>
        <p:xfrm>
          <a:off x="7797435" y="1757065"/>
          <a:ext cx="3914274" cy="320215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Rectangle 4"/>
          <p:cNvSpPr/>
          <p:nvPr/>
        </p:nvSpPr>
        <p:spPr>
          <a:xfrm>
            <a:off x="7945821" y="5100935"/>
            <a:ext cx="3845126" cy="1338828"/>
          </a:xfrm>
          <a:prstGeom prst="rect">
            <a:avLst/>
          </a:prstGeom>
        </p:spPr>
        <p:style>
          <a:lnRef idx="3">
            <a:schemeClr val="lt1"/>
          </a:lnRef>
          <a:fillRef idx="1">
            <a:schemeClr val="accent1"/>
          </a:fillRef>
          <a:effectRef idx="1">
            <a:schemeClr val="accent1"/>
          </a:effectRef>
          <a:fontRef idx="minor">
            <a:schemeClr val="lt1"/>
          </a:fontRef>
        </p:style>
        <p:txBody>
          <a:bodyPr wrap="square">
            <a:spAutoFit/>
          </a:bodyPr>
          <a:lstStyle/>
          <a:p>
            <a:pPr marL="228600" algn="ctr">
              <a:lnSpc>
                <a:spcPct val="150000"/>
              </a:lnSpc>
              <a:spcAft>
                <a:spcPts val="0"/>
              </a:spcAft>
            </a:pPr>
            <a:r>
              <a:rPr lang="en-IN" b="1" dirty="0">
                <a:latin typeface="Times New Roman" pitchFamily="18" charset="0"/>
                <a:ea typeface="Times New Roman" panose="02020603050405020304" pitchFamily="18" charset="0"/>
              </a:rPr>
              <a:t>Figure 8: Pay and Working Conditions</a:t>
            </a:r>
            <a:endParaRPr lang="en-IN" sz="1600" dirty="0">
              <a:latin typeface="Times New Roman" pitchFamily="18" charset="0"/>
              <a:ea typeface="Arial" panose="020B0604020202020204" pitchFamily="34" charset="0"/>
            </a:endParaRPr>
          </a:p>
          <a:p>
            <a:pPr marL="228600" algn="ctr">
              <a:lnSpc>
                <a:spcPct val="150000"/>
              </a:lnSpc>
              <a:spcAft>
                <a:spcPts val="0"/>
              </a:spcAft>
            </a:pPr>
            <a:r>
              <a:rPr lang="en-IN" dirty="0">
                <a:latin typeface="Times New Roman" pitchFamily="18" charset="0"/>
                <a:ea typeface="Times New Roman" panose="02020603050405020304" pitchFamily="18" charset="0"/>
              </a:rPr>
              <a:t>(Source: Self-Created)</a:t>
            </a:r>
            <a:endParaRPr lang="en-IN" sz="1600" dirty="0">
              <a:effectLst/>
              <a:latin typeface="Times New Roman" pitchFamily="18" charset="0"/>
              <a:ea typeface="Arial" panose="020B0604020202020204" pitchFamily="34" charset="0"/>
            </a:endParaRPr>
          </a:p>
        </p:txBody>
      </p:sp>
    </p:spTree>
    <p:extLst>
      <p:ext uri="{BB962C8B-B14F-4D97-AF65-F5344CB8AC3E}">
        <p14:creationId xmlns:p14="http://schemas.microsoft.com/office/powerpoint/2010/main" val="41729160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88790D-4D94-FD22-70D2-76DC4269BAF7}"/>
              </a:ext>
            </a:extLst>
          </p:cNvPr>
          <p:cNvSpPr>
            <a:spLocks noGrp="1"/>
          </p:cNvSpPr>
          <p:nvPr>
            <p:ph type="title"/>
          </p:nvPr>
        </p:nvSpPr>
        <p:spPr>
          <a:xfrm>
            <a:off x="90026" y="845598"/>
            <a:ext cx="4584032" cy="821991"/>
          </a:xfrm>
        </p:spPr>
        <p:style>
          <a:lnRef idx="1">
            <a:schemeClr val="accent4"/>
          </a:lnRef>
          <a:fillRef idx="2">
            <a:schemeClr val="accent4"/>
          </a:fillRef>
          <a:effectRef idx="1">
            <a:schemeClr val="accent4"/>
          </a:effectRef>
          <a:fontRef idx="minor">
            <a:schemeClr val="dk1"/>
          </a:fontRef>
        </p:style>
        <p:txBody>
          <a:bodyPr>
            <a:normAutofit fontScale="90000"/>
          </a:bodyPr>
          <a:lstStyle/>
          <a:p>
            <a:pPr algn="ctr">
              <a:lnSpc>
                <a:spcPct val="150000"/>
              </a:lnSpc>
            </a:pPr>
            <a:r>
              <a:rPr lang="en-US" sz="4000" b="1" dirty="0">
                <a:latin typeface="Times New Roman" pitchFamily="18" charset="0"/>
                <a:cs typeface="Times New Roman" pitchFamily="18" charset="0"/>
              </a:rPr>
              <a:t>Conclusion </a:t>
            </a:r>
          </a:p>
        </p:txBody>
      </p:sp>
      <p:sp>
        <p:nvSpPr>
          <p:cNvPr id="3" name="Content Placeholder 2">
            <a:extLst>
              <a:ext uri="{FF2B5EF4-FFF2-40B4-BE49-F238E27FC236}">
                <a16:creationId xmlns:a16="http://schemas.microsoft.com/office/drawing/2014/main" id="{C08A2CA2-1445-9956-BE03-D9BBF6FCDE75}"/>
              </a:ext>
            </a:extLst>
          </p:cNvPr>
          <p:cNvSpPr>
            <a:spLocks noGrp="1"/>
          </p:cNvSpPr>
          <p:nvPr>
            <p:ph idx="1"/>
          </p:nvPr>
        </p:nvSpPr>
        <p:spPr>
          <a:xfrm>
            <a:off x="52894" y="2141766"/>
            <a:ext cx="4658296" cy="4615680"/>
          </a:xfrm>
          <a:solidFill>
            <a:srgbClr val="CCECFF"/>
          </a:solidFill>
        </p:spPr>
        <p:txBody>
          <a:bodyPr>
            <a:noAutofit/>
          </a:bodyPr>
          <a:lstStyle/>
          <a:p>
            <a:pPr lvl="0" algn="just">
              <a:lnSpc>
                <a:spcPct val="150000"/>
              </a:lnSpc>
            </a:pPr>
            <a:r>
              <a:rPr lang="en-GB" sz="2400" dirty="0">
                <a:latin typeface="Times New Roman" panose="02020603050405020304" pitchFamily="18" charset="0"/>
                <a:cs typeface="Times New Roman" panose="02020603050405020304" pitchFamily="18" charset="0"/>
              </a:rPr>
              <a:t>Employee e commerce manager is crucial for M&amp;S’s and Tesco’s digital first strategy. </a:t>
            </a:r>
            <a:endParaRPr lang="en-IN" sz="2400" dirty="0">
              <a:latin typeface="Times New Roman" panose="02020603050405020304" pitchFamily="18" charset="0"/>
              <a:cs typeface="Times New Roman" panose="02020603050405020304" pitchFamily="18" charset="0"/>
            </a:endParaRPr>
          </a:p>
          <a:p>
            <a:pPr lvl="0" algn="just">
              <a:lnSpc>
                <a:spcPct val="150000"/>
              </a:lnSpc>
            </a:pPr>
            <a:r>
              <a:rPr lang="en-GB" sz="2400" dirty="0">
                <a:latin typeface="Times New Roman" panose="02020603050405020304" pitchFamily="18" charset="0"/>
                <a:cs typeface="Times New Roman" panose="02020603050405020304" pitchFamily="18" charset="0"/>
              </a:rPr>
              <a:t>M&amp;S and Tesco can provide competitive pay and flexible arrangements to attract top talents. </a:t>
            </a:r>
            <a:endParaRPr lang="en-IN" sz="2400" dirty="0">
              <a:latin typeface="Times New Roman" panose="02020603050405020304" pitchFamily="18" charset="0"/>
              <a:cs typeface="Times New Roman" panose="02020603050405020304" pitchFamily="18" charset="0"/>
            </a:endParaRPr>
          </a:p>
        </p:txBody>
      </p:sp>
      <p:pic>
        <p:nvPicPr>
          <p:cNvPr id="4" name="Picture 3" descr="Marks &amp; Spencer Launches £15 Million Package to Help Employees - Bloomberg"/>
          <p:cNvPicPr/>
          <p:nvPr/>
        </p:nvPicPr>
        <p:blipFill>
          <a:blip r:embed="rId3">
            <a:extLst>
              <a:ext uri="{28A0092B-C50C-407E-A947-70E740481C1C}">
                <a14:useLocalDpi xmlns:a14="http://schemas.microsoft.com/office/drawing/2010/main" val="0"/>
              </a:ext>
            </a:extLst>
          </a:blip>
          <a:srcRect/>
          <a:stretch>
            <a:fillRect/>
          </a:stretch>
        </p:blipFill>
        <p:spPr bwMode="auto">
          <a:xfrm>
            <a:off x="4999281" y="612059"/>
            <a:ext cx="4115602" cy="3251469"/>
          </a:xfrm>
          <a:prstGeom prst="rect">
            <a:avLst/>
          </a:prstGeom>
          <a:noFill/>
          <a:ln>
            <a:noFill/>
          </a:ln>
        </p:spPr>
      </p:pic>
      <p:sp>
        <p:nvSpPr>
          <p:cNvPr id="5" name="Rectangle 4"/>
          <p:cNvSpPr/>
          <p:nvPr/>
        </p:nvSpPr>
        <p:spPr>
          <a:xfrm>
            <a:off x="9270392" y="612059"/>
            <a:ext cx="2650154" cy="1289071"/>
          </a:xfrm>
          <a:prstGeom prst="rect">
            <a:avLst/>
          </a:prstGeom>
        </p:spPr>
        <p:style>
          <a:lnRef idx="3">
            <a:schemeClr val="lt1"/>
          </a:lnRef>
          <a:fillRef idx="1">
            <a:schemeClr val="accent1"/>
          </a:fillRef>
          <a:effectRef idx="1">
            <a:schemeClr val="accent1"/>
          </a:effectRef>
          <a:fontRef idx="minor">
            <a:schemeClr val="lt1"/>
          </a:fontRef>
        </p:style>
        <p:txBody>
          <a:bodyPr wrap="square">
            <a:spAutoFit/>
          </a:bodyPr>
          <a:lstStyle/>
          <a:p>
            <a:pPr marL="228600" algn="ctr">
              <a:lnSpc>
                <a:spcPct val="150000"/>
              </a:lnSpc>
              <a:spcAft>
                <a:spcPts val="0"/>
              </a:spcAft>
            </a:pPr>
            <a:r>
              <a:rPr lang="en-IN" b="1" dirty="0">
                <a:latin typeface="Times New Roman" pitchFamily="18" charset="0"/>
                <a:ea typeface="Times New Roman" panose="02020603050405020304" pitchFamily="18" charset="0"/>
              </a:rPr>
              <a:t>Figure 9: Marks &amp; Spencer</a:t>
            </a:r>
            <a:endParaRPr lang="en-IN" sz="1600" dirty="0">
              <a:latin typeface="Times New Roman" pitchFamily="18" charset="0"/>
              <a:ea typeface="Arial" panose="020B0604020202020204" pitchFamily="34" charset="0"/>
            </a:endParaRPr>
          </a:p>
          <a:p>
            <a:pPr marL="228600" algn="ctr">
              <a:lnSpc>
                <a:spcPct val="150000"/>
              </a:lnSpc>
              <a:spcAft>
                <a:spcPts val="0"/>
              </a:spcAft>
            </a:pPr>
            <a:r>
              <a:rPr lang="en-IN" dirty="0">
                <a:latin typeface="Times New Roman" pitchFamily="18" charset="0"/>
                <a:ea typeface="Times New Roman" panose="02020603050405020304" pitchFamily="18" charset="0"/>
              </a:rPr>
              <a:t>(Source: </a:t>
            </a:r>
            <a:r>
              <a:rPr lang="en-IN" dirty="0" err="1">
                <a:latin typeface="Times New Roman" pitchFamily="18" charset="0"/>
                <a:ea typeface="Times New Roman" panose="02020603050405020304" pitchFamily="18" charset="0"/>
              </a:rPr>
              <a:t>Linsell</a:t>
            </a:r>
            <a:r>
              <a:rPr lang="en-IN" dirty="0">
                <a:latin typeface="Times New Roman" pitchFamily="18" charset="0"/>
                <a:ea typeface="Times New Roman" panose="02020603050405020304" pitchFamily="18" charset="0"/>
              </a:rPr>
              <a:t>, 2022)</a:t>
            </a:r>
            <a:endParaRPr lang="en-IN" sz="1600" dirty="0">
              <a:effectLst/>
              <a:latin typeface="Times New Roman" pitchFamily="18" charset="0"/>
              <a:ea typeface="Arial" panose="020B0604020202020204" pitchFamily="34" charset="0"/>
            </a:endParaRPr>
          </a:p>
        </p:txBody>
      </p:sp>
      <p:pic>
        <p:nvPicPr>
          <p:cNvPr id="1026" name="Picture 2" descr="Kawaldeep Singh Anand on LinkedIn: Tesco - Principal Product Manager:  Grocery Home Shopping Customer… | 10 comments">
            <a:extLst>
              <a:ext uri="{FF2B5EF4-FFF2-40B4-BE49-F238E27FC236}">
                <a16:creationId xmlns:a16="http://schemas.microsoft.com/office/drawing/2014/main" id="{0A82D0E0-C5C0-1B69-0753-94D8CABF4DF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600280" y="4254906"/>
            <a:ext cx="4658297" cy="2476500"/>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a:extLst>
              <a:ext uri="{FF2B5EF4-FFF2-40B4-BE49-F238E27FC236}">
                <a16:creationId xmlns:a16="http://schemas.microsoft.com/office/drawing/2014/main" id="{E111303F-FB9E-416A-DC83-D8E27CA9D759}"/>
              </a:ext>
            </a:extLst>
          </p:cNvPr>
          <p:cNvSpPr/>
          <p:nvPr/>
        </p:nvSpPr>
        <p:spPr>
          <a:xfrm>
            <a:off x="4830658" y="5857834"/>
            <a:ext cx="2650154" cy="873572"/>
          </a:xfrm>
          <a:prstGeom prst="rect">
            <a:avLst/>
          </a:prstGeom>
        </p:spPr>
        <p:style>
          <a:lnRef idx="3">
            <a:schemeClr val="lt1"/>
          </a:lnRef>
          <a:fillRef idx="1">
            <a:schemeClr val="accent1"/>
          </a:fillRef>
          <a:effectRef idx="1">
            <a:schemeClr val="accent1"/>
          </a:effectRef>
          <a:fontRef idx="minor">
            <a:schemeClr val="lt1"/>
          </a:fontRef>
        </p:style>
        <p:txBody>
          <a:bodyPr wrap="square">
            <a:spAutoFit/>
          </a:bodyPr>
          <a:lstStyle/>
          <a:p>
            <a:pPr marL="228600" algn="ctr">
              <a:lnSpc>
                <a:spcPct val="150000"/>
              </a:lnSpc>
              <a:spcAft>
                <a:spcPts val="0"/>
              </a:spcAft>
            </a:pPr>
            <a:r>
              <a:rPr lang="en-IN" b="1" dirty="0">
                <a:latin typeface="Times New Roman" pitchFamily="18" charset="0"/>
                <a:ea typeface="Times New Roman" panose="02020603050405020304" pitchFamily="18" charset="0"/>
              </a:rPr>
              <a:t>Figure 10: Tesco</a:t>
            </a:r>
            <a:endParaRPr lang="en-IN" sz="1600" dirty="0">
              <a:latin typeface="Times New Roman" pitchFamily="18" charset="0"/>
              <a:ea typeface="Arial" panose="020B0604020202020204" pitchFamily="34" charset="0"/>
            </a:endParaRPr>
          </a:p>
          <a:p>
            <a:pPr marL="228600" algn="ctr">
              <a:lnSpc>
                <a:spcPct val="150000"/>
              </a:lnSpc>
              <a:spcAft>
                <a:spcPts val="0"/>
              </a:spcAft>
            </a:pPr>
            <a:r>
              <a:rPr lang="en-IN" dirty="0">
                <a:latin typeface="Times New Roman" pitchFamily="18" charset="0"/>
                <a:ea typeface="Times New Roman" panose="02020603050405020304" pitchFamily="18" charset="0"/>
              </a:rPr>
              <a:t>(Source: Tesco, 2023)</a:t>
            </a:r>
            <a:endParaRPr lang="en-IN" sz="1600" dirty="0">
              <a:effectLst/>
              <a:latin typeface="Times New Roman" pitchFamily="18" charset="0"/>
              <a:ea typeface="Arial" panose="020B0604020202020204" pitchFamily="34" charset="0"/>
            </a:endParaRPr>
          </a:p>
        </p:txBody>
      </p:sp>
    </p:spTree>
    <p:extLst>
      <p:ext uri="{BB962C8B-B14F-4D97-AF65-F5344CB8AC3E}">
        <p14:creationId xmlns:p14="http://schemas.microsoft.com/office/powerpoint/2010/main" val="32648089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13F2AE-DFE5-477F-BC0A-989F1707199D}"/>
              </a:ext>
            </a:extLst>
          </p:cNvPr>
          <p:cNvSpPr>
            <a:spLocks noGrp="1"/>
          </p:cNvSpPr>
          <p:nvPr>
            <p:ph type="title"/>
          </p:nvPr>
        </p:nvSpPr>
        <p:spPr>
          <a:xfrm>
            <a:off x="4074694" y="0"/>
            <a:ext cx="4792578" cy="818149"/>
          </a:xfrm>
        </p:spPr>
        <p:style>
          <a:lnRef idx="1">
            <a:schemeClr val="accent4"/>
          </a:lnRef>
          <a:fillRef idx="2">
            <a:schemeClr val="accent4"/>
          </a:fillRef>
          <a:effectRef idx="1">
            <a:schemeClr val="accent4"/>
          </a:effectRef>
          <a:fontRef idx="minor">
            <a:schemeClr val="dk1"/>
          </a:fontRef>
        </p:style>
        <p:txBody>
          <a:bodyPr>
            <a:normAutofit fontScale="90000"/>
          </a:bodyPr>
          <a:lstStyle/>
          <a:p>
            <a:pPr algn="ctr">
              <a:lnSpc>
                <a:spcPct val="150000"/>
              </a:lnSpc>
            </a:pPr>
            <a:r>
              <a:rPr lang="en-US" b="1" dirty="0">
                <a:latin typeface="Times New Roman" pitchFamily="18" charset="0"/>
                <a:cs typeface="Times New Roman" pitchFamily="18" charset="0"/>
              </a:rPr>
              <a:t>List of References </a:t>
            </a:r>
          </a:p>
        </p:txBody>
      </p:sp>
      <p:sp>
        <p:nvSpPr>
          <p:cNvPr id="3" name="Content Placeholder 2">
            <a:extLst>
              <a:ext uri="{FF2B5EF4-FFF2-40B4-BE49-F238E27FC236}">
                <a16:creationId xmlns:a16="http://schemas.microsoft.com/office/drawing/2014/main" id="{F69EECF2-CA29-D5FA-6FAE-07E04EB4EE02}"/>
              </a:ext>
            </a:extLst>
          </p:cNvPr>
          <p:cNvSpPr>
            <a:spLocks noGrp="1"/>
          </p:cNvSpPr>
          <p:nvPr>
            <p:ph idx="1"/>
          </p:nvPr>
        </p:nvSpPr>
        <p:spPr>
          <a:xfrm>
            <a:off x="296779" y="1164634"/>
            <a:ext cx="11598442" cy="5504020"/>
          </a:xfrm>
          <a:solidFill>
            <a:srgbClr val="CCECFF"/>
          </a:solidFill>
        </p:spPr>
        <p:txBody>
          <a:bodyPr>
            <a:noAutofit/>
          </a:bodyPr>
          <a:lstStyle/>
          <a:p>
            <a:pPr algn="just">
              <a:lnSpc>
                <a:spcPct val="100000"/>
              </a:lnSpc>
              <a:spcBef>
                <a:spcPts val="0"/>
              </a:spcBef>
            </a:pPr>
            <a:r>
              <a:rPr lang="en-GB" sz="1000" dirty="0" err="1">
                <a:latin typeface="Times New Roman" panose="02020603050405020304" pitchFamily="18" charset="0"/>
                <a:cs typeface="Times New Roman" panose="02020603050405020304" pitchFamily="18" charset="0"/>
              </a:rPr>
              <a:t>Akimov</a:t>
            </a:r>
            <a:r>
              <a:rPr lang="en-GB" sz="1000" dirty="0">
                <a:latin typeface="Times New Roman" panose="02020603050405020304" pitchFamily="18" charset="0"/>
                <a:cs typeface="Times New Roman" panose="02020603050405020304" pitchFamily="18" charset="0"/>
              </a:rPr>
              <a:t>, O., </a:t>
            </a:r>
            <a:r>
              <a:rPr lang="en-GB" sz="1000" dirty="0" err="1">
                <a:latin typeface="Times New Roman" panose="02020603050405020304" pitchFamily="18" charset="0"/>
                <a:cs typeface="Times New Roman" panose="02020603050405020304" pitchFamily="18" charset="0"/>
              </a:rPr>
              <a:t>Karpa</a:t>
            </a:r>
            <a:r>
              <a:rPr lang="en-GB" sz="1000" dirty="0">
                <a:latin typeface="Times New Roman" panose="02020603050405020304" pitchFamily="18" charset="0"/>
                <a:cs typeface="Times New Roman" panose="02020603050405020304" pitchFamily="18" charset="0"/>
              </a:rPr>
              <a:t>, M., </a:t>
            </a:r>
            <a:r>
              <a:rPr lang="en-GB" sz="1000" dirty="0" err="1">
                <a:latin typeface="Times New Roman" panose="02020603050405020304" pitchFamily="18" charset="0"/>
                <a:cs typeface="Times New Roman" panose="02020603050405020304" pitchFamily="18" charset="0"/>
              </a:rPr>
              <a:t>Parkhomenko-Kutsevil</a:t>
            </a:r>
            <a:r>
              <a:rPr lang="en-GB" sz="1000" dirty="0">
                <a:latin typeface="Times New Roman" panose="02020603050405020304" pitchFamily="18" charset="0"/>
                <a:cs typeface="Times New Roman" panose="02020603050405020304" pitchFamily="18" charset="0"/>
              </a:rPr>
              <a:t>, O., </a:t>
            </a:r>
            <a:r>
              <a:rPr lang="en-GB" sz="1000" dirty="0" err="1">
                <a:latin typeface="Times New Roman" panose="02020603050405020304" pitchFamily="18" charset="0"/>
                <a:cs typeface="Times New Roman" panose="02020603050405020304" pitchFamily="18" charset="0"/>
              </a:rPr>
              <a:t>Kupriichuk</a:t>
            </a:r>
            <a:r>
              <a:rPr lang="en-GB" sz="1000" dirty="0">
                <a:latin typeface="Times New Roman" panose="02020603050405020304" pitchFamily="18" charset="0"/>
                <a:cs typeface="Times New Roman" panose="02020603050405020304" pitchFamily="18" charset="0"/>
              </a:rPr>
              <a:t>, V. and </a:t>
            </a:r>
            <a:r>
              <a:rPr lang="en-GB" sz="1000" dirty="0" err="1">
                <a:latin typeface="Times New Roman" panose="02020603050405020304" pitchFamily="18" charset="0"/>
                <a:cs typeface="Times New Roman" panose="02020603050405020304" pitchFamily="18" charset="0"/>
              </a:rPr>
              <a:t>Omarov</a:t>
            </a:r>
            <a:r>
              <a:rPr lang="en-GB" sz="1000" dirty="0">
                <a:latin typeface="Times New Roman" panose="02020603050405020304" pitchFamily="18" charset="0"/>
                <a:cs typeface="Times New Roman" panose="02020603050405020304" pitchFamily="18" charset="0"/>
              </a:rPr>
              <a:t>, A., 2021. Entrepreneurship education of the formation of the e-commerce managers professional qualities. International Journal of Entrepreneurship, 25(7), pp.1-8.</a:t>
            </a:r>
            <a:endParaRPr lang="en-IN" sz="1000" dirty="0">
              <a:latin typeface="Times New Roman" panose="02020603050405020304" pitchFamily="18" charset="0"/>
              <a:cs typeface="Times New Roman" panose="02020603050405020304" pitchFamily="18" charset="0"/>
            </a:endParaRPr>
          </a:p>
          <a:p>
            <a:pPr algn="just">
              <a:lnSpc>
                <a:spcPct val="100000"/>
              </a:lnSpc>
              <a:spcBef>
                <a:spcPts val="0"/>
              </a:spcBef>
            </a:pPr>
            <a:r>
              <a:rPr lang="en-GB" sz="1000" dirty="0">
                <a:latin typeface="Times New Roman" panose="02020603050405020304" pitchFamily="18" charset="0"/>
                <a:cs typeface="Times New Roman" panose="02020603050405020304" pitchFamily="18" charset="0"/>
              </a:rPr>
              <a:t>Bedford, E., 2024a. Tesco PLC - statistics &amp; facts. Available at: </a:t>
            </a:r>
            <a:r>
              <a:rPr lang="en-GB" sz="1000" u="sng" dirty="0">
                <a:latin typeface="Times New Roman" panose="02020603050405020304" pitchFamily="18" charset="0"/>
                <a:cs typeface="Times New Roman" panose="02020603050405020304" pitchFamily="18" charset="0"/>
                <a:hlinkClick r:id="rId2"/>
              </a:rPr>
              <a:t>https://www.statista.com/topics/3807/tesco-plc/#topicOverview</a:t>
            </a:r>
            <a:r>
              <a:rPr lang="en-GB" sz="1000" dirty="0">
                <a:latin typeface="Times New Roman" panose="02020603050405020304" pitchFamily="18" charset="0"/>
                <a:cs typeface="Times New Roman" panose="02020603050405020304" pitchFamily="18" charset="0"/>
              </a:rPr>
              <a:t>  [Accessed on: 9</a:t>
            </a:r>
            <a:r>
              <a:rPr lang="en-GB" sz="1000" baseline="30000" dirty="0">
                <a:latin typeface="Times New Roman" panose="02020603050405020304" pitchFamily="18" charset="0"/>
                <a:cs typeface="Times New Roman" panose="02020603050405020304" pitchFamily="18" charset="0"/>
              </a:rPr>
              <a:t>th</a:t>
            </a:r>
            <a:r>
              <a:rPr lang="en-GB" sz="1000" dirty="0">
                <a:latin typeface="Times New Roman" panose="02020603050405020304" pitchFamily="18" charset="0"/>
                <a:cs typeface="Times New Roman" panose="02020603050405020304" pitchFamily="18" charset="0"/>
              </a:rPr>
              <a:t> August, 2024]</a:t>
            </a:r>
            <a:endParaRPr lang="en-IN" sz="1000" dirty="0">
              <a:latin typeface="Times New Roman" panose="02020603050405020304" pitchFamily="18" charset="0"/>
              <a:cs typeface="Times New Roman" panose="02020603050405020304" pitchFamily="18" charset="0"/>
            </a:endParaRPr>
          </a:p>
          <a:p>
            <a:pPr algn="just">
              <a:lnSpc>
                <a:spcPct val="100000"/>
              </a:lnSpc>
              <a:spcBef>
                <a:spcPts val="0"/>
              </a:spcBef>
            </a:pPr>
            <a:r>
              <a:rPr lang="en-GB" sz="1000" dirty="0">
                <a:latin typeface="Times New Roman" panose="02020603050405020304" pitchFamily="18" charset="0"/>
                <a:cs typeface="Times New Roman" panose="02020603050405020304" pitchFamily="18" charset="0"/>
              </a:rPr>
              <a:t>Bedford, E., 2024b. Most popular supermarket chains in the United Kingdom (UK) as of Q4 2023. Available at: </a:t>
            </a:r>
            <a:r>
              <a:rPr lang="en-GB" sz="1000" u="sng" dirty="0">
                <a:latin typeface="Times New Roman" panose="02020603050405020304" pitchFamily="18" charset="0"/>
                <a:cs typeface="Times New Roman" panose="02020603050405020304" pitchFamily="18" charset="0"/>
                <a:hlinkClick r:id="rId3"/>
              </a:rPr>
              <a:t>https://www.statista.com/statistics/1135764/most-popular-supermarkets-in-the-uk/</a:t>
            </a:r>
            <a:r>
              <a:rPr lang="en-GB" sz="1000" dirty="0">
                <a:latin typeface="Times New Roman" panose="02020603050405020304" pitchFamily="18" charset="0"/>
                <a:cs typeface="Times New Roman" panose="02020603050405020304" pitchFamily="18" charset="0"/>
              </a:rPr>
              <a:t> [Accessed on: 9</a:t>
            </a:r>
            <a:r>
              <a:rPr lang="en-GB" sz="1000" baseline="30000" dirty="0">
                <a:latin typeface="Times New Roman" panose="02020603050405020304" pitchFamily="18" charset="0"/>
                <a:cs typeface="Times New Roman" panose="02020603050405020304" pitchFamily="18" charset="0"/>
              </a:rPr>
              <a:t>th</a:t>
            </a:r>
            <a:r>
              <a:rPr lang="en-GB" sz="1000" dirty="0">
                <a:latin typeface="Times New Roman" panose="02020603050405020304" pitchFamily="18" charset="0"/>
                <a:cs typeface="Times New Roman" panose="02020603050405020304" pitchFamily="18" charset="0"/>
              </a:rPr>
              <a:t> August, 2024]</a:t>
            </a:r>
            <a:endParaRPr lang="en-IN" sz="1000" dirty="0">
              <a:latin typeface="Times New Roman" panose="02020603050405020304" pitchFamily="18" charset="0"/>
              <a:cs typeface="Times New Roman" panose="02020603050405020304" pitchFamily="18" charset="0"/>
            </a:endParaRPr>
          </a:p>
          <a:p>
            <a:pPr algn="just">
              <a:lnSpc>
                <a:spcPct val="100000"/>
              </a:lnSpc>
              <a:spcBef>
                <a:spcPts val="0"/>
              </a:spcBef>
            </a:pPr>
            <a:r>
              <a:rPr lang="en-GB" sz="1000" dirty="0" err="1">
                <a:latin typeface="Times New Roman" panose="02020603050405020304" pitchFamily="18" charset="0"/>
                <a:cs typeface="Times New Roman" panose="02020603050405020304" pitchFamily="18" charset="0"/>
              </a:rPr>
              <a:t>Fahrurrozi</a:t>
            </a:r>
            <a:r>
              <a:rPr lang="en-GB" sz="1000" dirty="0">
                <a:latin typeface="Times New Roman" panose="02020603050405020304" pitchFamily="18" charset="0"/>
                <a:cs typeface="Times New Roman" panose="02020603050405020304" pitchFamily="18" charset="0"/>
              </a:rPr>
              <a:t>, M., </a:t>
            </a:r>
            <a:r>
              <a:rPr lang="en-GB" sz="1000" dirty="0" err="1">
                <a:latin typeface="Times New Roman" panose="02020603050405020304" pitchFamily="18" charset="0"/>
                <a:cs typeface="Times New Roman" panose="02020603050405020304" pitchFamily="18" charset="0"/>
              </a:rPr>
              <a:t>Soekiman</a:t>
            </a:r>
            <a:r>
              <a:rPr lang="en-GB" sz="1000" dirty="0">
                <a:latin typeface="Times New Roman" panose="02020603050405020304" pitchFamily="18" charset="0"/>
                <a:cs typeface="Times New Roman" panose="02020603050405020304" pitchFamily="18" charset="0"/>
              </a:rPr>
              <a:t>, J.F.X., </a:t>
            </a:r>
            <a:r>
              <a:rPr lang="en-GB" sz="1000" dirty="0" err="1">
                <a:latin typeface="Times New Roman" panose="02020603050405020304" pitchFamily="18" charset="0"/>
                <a:cs typeface="Times New Roman" panose="02020603050405020304" pitchFamily="18" charset="0"/>
              </a:rPr>
              <a:t>Philipus</a:t>
            </a:r>
            <a:r>
              <a:rPr lang="en-GB" sz="1000" dirty="0">
                <a:latin typeface="Times New Roman" panose="02020603050405020304" pitchFamily="18" charset="0"/>
                <a:cs typeface="Times New Roman" panose="02020603050405020304" pitchFamily="18" charset="0"/>
              </a:rPr>
              <a:t> </a:t>
            </a:r>
            <a:r>
              <a:rPr lang="en-GB" sz="1000" dirty="0" err="1">
                <a:latin typeface="Times New Roman" panose="02020603050405020304" pitchFamily="18" charset="0"/>
                <a:cs typeface="Times New Roman" panose="02020603050405020304" pitchFamily="18" charset="0"/>
              </a:rPr>
              <a:t>Kurniawan</a:t>
            </a:r>
            <a:r>
              <a:rPr lang="en-GB" sz="1000" dirty="0">
                <a:latin typeface="Times New Roman" panose="02020603050405020304" pitchFamily="18" charset="0"/>
                <a:cs typeface="Times New Roman" panose="02020603050405020304" pitchFamily="18" charset="0"/>
              </a:rPr>
              <a:t> </a:t>
            </a:r>
            <a:r>
              <a:rPr lang="en-GB" sz="1000" dirty="0" err="1">
                <a:latin typeface="Times New Roman" panose="02020603050405020304" pitchFamily="18" charset="0"/>
                <a:cs typeface="Times New Roman" panose="02020603050405020304" pitchFamily="18" charset="0"/>
              </a:rPr>
              <a:t>Gheta</a:t>
            </a:r>
            <a:r>
              <a:rPr lang="en-GB" sz="1000" dirty="0">
                <a:latin typeface="Times New Roman" panose="02020603050405020304" pitchFamily="18" charset="0"/>
                <a:cs typeface="Times New Roman" panose="02020603050405020304" pitchFamily="18" charset="0"/>
              </a:rPr>
              <a:t>, A., </a:t>
            </a:r>
            <a:r>
              <a:rPr lang="en-GB" sz="1000" dirty="0" err="1">
                <a:latin typeface="Times New Roman" panose="02020603050405020304" pitchFamily="18" charset="0"/>
                <a:cs typeface="Times New Roman" panose="02020603050405020304" pitchFamily="18" charset="0"/>
              </a:rPr>
              <a:t>Sudaryana</a:t>
            </a:r>
            <a:r>
              <a:rPr lang="en-GB" sz="1000" dirty="0">
                <a:latin typeface="Times New Roman" panose="02020603050405020304" pitchFamily="18" charset="0"/>
                <a:cs typeface="Times New Roman" panose="02020603050405020304" pitchFamily="18" charset="0"/>
              </a:rPr>
              <a:t>, Y. and Husain, T., 2020. Business to Business ecommerce and role of Knowledge Management. Business to Business ecommerce and role of Knowledge Management, 82.</a:t>
            </a:r>
            <a:endParaRPr lang="en-IN" sz="1000" dirty="0">
              <a:latin typeface="Times New Roman" panose="02020603050405020304" pitchFamily="18" charset="0"/>
              <a:cs typeface="Times New Roman" panose="02020603050405020304" pitchFamily="18" charset="0"/>
            </a:endParaRPr>
          </a:p>
          <a:p>
            <a:pPr algn="just">
              <a:lnSpc>
                <a:spcPct val="100000"/>
              </a:lnSpc>
              <a:spcBef>
                <a:spcPts val="0"/>
              </a:spcBef>
            </a:pPr>
            <a:r>
              <a:rPr lang="en-GB" sz="1000" dirty="0" err="1">
                <a:latin typeface="Times New Roman" panose="02020603050405020304" pitchFamily="18" charset="0"/>
                <a:cs typeface="Times New Roman" panose="02020603050405020304" pitchFamily="18" charset="0"/>
              </a:rPr>
              <a:t>Findlater</a:t>
            </a:r>
            <a:r>
              <a:rPr lang="en-GB" sz="1000" dirty="0">
                <a:latin typeface="Times New Roman" panose="02020603050405020304" pitchFamily="18" charset="0"/>
                <a:cs typeface="Times New Roman" panose="02020603050405020304" pitchFamily="18" charset="0"/>
              </a:rPr>
              <a:t>, S., 2024 </a:t>
            </a:r>
            <a:r>
              <a:rPr lang="en-GB" sz="1000" dirty="0" err="1">
                <a:latin typeface="Times New Roman" panose="02020603050405020304" pitchFamily="18" charset="0"/>
                <a:cs typeface="Times New Roman" panose="02020603050405020304" pitchFamily="18" charset="0"/>
              </a:rPr>
              <a:t>Worklife</a:t>
            </a:r>
            <a:r>
              <a:rPr lang="en-GB" sz="1000" dirty="0">
                <a:latin typeface="Times New Roman" panose="02020603050405020304" pitchFamily="18" charset="0"/>
                <a:cs typeface="Times New Roman" panose="02020603050405020304" pitchFamily="18" charset="0"/>
              </a:rPr>
              <a:t>: Our new flexible working offering. Available at: </a:t>
            </a:r>
            <a:r>
              <a:rPr lang="en-GB" sz="1000" u="sng" dirty="0">
                <a:latin typeface="Times New Roman" panose="02020603050405020304" pitchFamily="18" charset="0"/>
                <a:cs typeface="Times New Roman" panose="02020603050405020304" pitchFamily="18" charset="0"/>
                <a:hlinkClick r:id="rId4"/>
              </a:rPr>
              <a:t>https://corporate.marksandspencer.com/worklife-our-new-flexible-working-offering</a:t>
            </a:r>
            <a:r>
              <a:rPr lang="en-GB" sz="1000" dirty="0">
                <a:latin typeface="Times New Roman" panose="02020603050405020304" pitchFamily="18" charset="0"/>
                <a:cs typeface="Times New Roman" panose="02020603050405020304" pitchFamily="18" charset="0"/>
              </a:rPr>
              <a:t> [Accessed on: 9</a:t>
            </a:r>
            <a:r>
              <a:rPr lang="en-GB" sz="1000" baseline="30000" dirty="0">
                <a:latin typeface="Times New Roman" panose="02020603050405020304" pitchFamily="18" charset="0"/>
                <a:cs typeface="Times New Roman" panose="02020603050405020304" pitchFamily="18" charset="0"/>
              </a:rPr>
              <a:t>th</a:t>
            </a:r>
            <a:r>
              <a:rPr lang="en-GB" sz="1000" dirty="0">
                <a:latin typeface="Times New Roman" panose="02020603050405020304" pitchFamily="18" charset="0"/>
                <a:cs typeface="Times New Roman" panose="02020603050405020304" pitchFamily="18" charset="0"/>
              </a:rPr>
              <a:t> August, 2024]</a:t>
            </a:r>
            <a:endParaRPr lang="en-IN" sz="1000" dirty="0">
              <a:latin typeface="Times New Roman" panose="02020603050405020304" pitchFamily="18" charset="0"/>
              <a:cs typeface="Times New Roman" panose="02020603050405020304" pitchFamily="18" charset="0"/>
            </a:endParaRPr>
          </a:p>
          <a:p>
            <a:pPr algn="just">
              <a:lnSpc>
                <a:spcPct val="100000"/>
              </a:lnSpc>
              <a:spcBef>
                <a:spcPts val="0"/>
              </a:spcBef>
            </a:pPr>
            <a:r>
              <a:rPr lang="en-GB" sz="1000" dirty="0" err="1">
                <a:latin typeface="Times New Roman" panose="02020603050405020304" pitchFamily="18" charset="0"/>
                <a:cs typeface="Times New Roman" panose="02020603050405020304" pitchFamily="18" charset="0"/>
              </a:rPr>
              <a:t>Findlater</a:t>
            </a:r>
            <a:r>
              <a:rPr lang="en-GB" sz="1000" dirty="0">
                <a:latin typeface="Times New Roman" panose="02020603050405020304" pitchFamily="18" charset="0"/>
                <a:cs typeface="Times New Roman" panose="02020603050405020304" pitchFamily="18" charset="0"/>
              </a:rPr>
              <a:t>, S., 2024. </a:t>
            </a:r>
            <a:r>
              <a:rPr lang="en-GB" sz="1000" dirty="0" err="1">
                <a:latin typeface="Times New Roman" panose="02020603050405020304" pitchFamily="18" charset="0"/>
                <a:cs typeface="Times New Roman" panose="02020603050405020304" pitchFamily="18" charset="0"/>
              </a:rPr>
              <a:t>Worklife</a:t>
            </a:r>
            <a:r>
              <a:rPr lang="en-GB" sz="1000" dirty="0">
                <a:latin typeface="Times New Roman" panose="02020603050405020304" pitchFamily="18" charset="0"/>
                <a:cs typeface="Times New Roman" panose="02020603050405020304" pitchFamily="18" charset="0"/>
              </a:rPr>
              <a:t>: Our new flexible working offering. Available at: </a:t>
            </a:r>
            <a:r>
              <a:rPr lang="en-GB" sz="1000" u="sng" dirty="0">
                <a:latin typeface="Times New Roman" panose="02020603050405020304" pitchFamily="18" charset="0"/>
                <a:cs typeface="Times New Roman" panose="02020603050405020304" pitchFamily="18" charset="0"/>
                <a:hlinkClick r:id="rId4"/>
              </a:rPr>
              <a:t>https://corporate.marksandspencer.com/worklife-our-new-flexible-working-offering</a:t>
            </a:r>
            <a:r>
              <a:rPr lang="en-GB" sz="1000" dirty="0">
                <a:latin typeface="Times New Roman" panose="02020603050405020304" pitchFamily="18" charset="0"/>
                <a:cs typeface="Times New Roman" panose="02020603050405020304" pitchFamily="18" charset="0"/>
              </a:rPr>
              <a:t> [Accessed on: 19</a:t>
            </a:r>
            <a:r>
              <a:rPr lang="en-GB" sz="1000" baseline="30000" dirty="0">
                <a:latin typeface="Times New Roman" panose="02020603050405020304" pitchFamily="18" charset="0"/>
                <a:cs typeface="Times New Roman" panose="02020603050405020304" pitchFamily="18" charset="0"/>
              </a:rPr>
              <a:t>th</a:t>
            </a:r>
            <a:r>
              <a:rPr lang="en-GB" sz="1000" dirty="0">
                <a:latin typeface="Times New Roman" panose="02020603050405020304" pitchFamily="18" charset="0"/>
                <a:cs typeface="Times New Roman" panose="02020603050405020304" pitchFamily="18" charset="0"/>
              </a:rPr>
              <a:t> July, 2024]</a:t>
            </a:r>
            <a:endParaRPr lang="en-IN" sz="1000" dirty="0">
              <a:latin typeface="Times New Roman" panose="02020603050405020304" pitchFamily="18" charset="0"/>
              <a:cs typeface="Times New Roman" panose="02020603050405020304" pitchFamily="18" charset="0"/>
            </a:endParaRPr>
          </a:p>
          <a:p>
            <a:pPr algn="just">
              <a:lnSpc>
                <a:spcPct val="100000"/>
              </a:lnSpc>
              <a:spcBef>
                <a:spcPts val="0"/>
              </a:spcBef>
            </a:pPr>
            <a:r>
              <a:rPr lang="en-GB" sz="1000" dirty="0">
                <a:latin typeface="Times New Roman" panose="02020603050405020304" pitchFamily="18" charset="0"/>
                <a:cs typeface="Times New Roman" panose="02020603050405020304" pitchFamily="18" charset="0"/>
              </a:rPr>
              <a:t>Glassdoor, 2024. Marks &amp; Spencer Commercial Manager Salaries. Available at: </a:t>
            </a:r>
            <a:r>
              <a:rPr lang="en-GB" sz="1000" u="sng" dirty="0">
                <a:latin typeface="Times New Roman" panose="02020603050405020304" pitchFamily="18" charset="0"/>
                <a:cs typeface="Times New Roman" panose="02020603050405020304" pitchFamily="18" charset="0"/>
                <a:hlinkClick r:id="rId5"/>
              </a:rPr>
              <a:t>https://www.glassdoor.co.uk/Salary/Marks-and-Spencer-Commercial-Manager-Salaries-E3278_D_KO18,36.htm</a:t>
            </a:r>
            <a:r>
              <a:rPr lang="en-GB" sz="1000" dirty="0">
                <a:latin typeface="Times New Roman" panose="02020603050405020304" pitchFamily="18" charset="0"/>
                <a:cs typeface="Times New Roman" panose="02020603050405020304" pitchFamily="18" charset="0"/>
              </a:rPr>
              <a:t> [Accessed on: 19</a:t>
            </a:r>
            <a:r>
              <a:rPr lang="en-GB" sz="1000" baseline="30000" dirty="0">
                <a:latin typeface="Times New Roman" panose="02020603050405020304" pitchFamily="18" charset="0"/>
                <a:cs typeface="Times New Roman" panose="02020603050405020304" pitchFamily="18" charset="0"/>
              </a:rPr>
              <a:t>th</a:t>
            </a:r>
            <a:r>
              <a:rPr lang="en-GB" sz="1000" dirty="0">
                <a:latin typeface="Times New Roman" panose="02020603050405020304" pitchFamily="18" charset="0"/>
                <a:cs typeface="Times New Roman" panose="02020603050405020304" pitchFamily="18" charset="0"/>
              </a:rPr>
              <a:t> July, 2024]</a:t>
            </a:r>
            <a:endParaRPr lang="en-IN" sz="1000" dirty="0">
              <a:latin typeface="Times New Roman" panose="02020603050405020304" pitchFamily="18" charset="0"/>
              <a:cs typeface="Times New Roman" panose="02020603050405020304" pitchFamily="18" charset="0"/>
            </a:endParaRPr>
          </a:p>
          <a:p>
            <a:pPr algn="just">
              <a:lnSpc>
                <a:spcPct val="100000"/>
              </a:lnSpc>
              <a:spcBef>
                <a:spcPts val="0"/>
              </a:spcBef>
            </a:pPr>
            <a:r>
              <a:rPr lang="en-GB" sz="1000" dirty="0">
                <a:latin typeface="Times New Roman" panose="02020603050405020304" pitchFamily="18" charset="0"/>
                <a:cs typeface="Times New Roman" panose="02020603050405020304" pitchFamily="18" charset="0"/>
              </a:rPr>
              <a:t>Goldman, S.P., van </a:t>
            </a:r>
            <a:r>
              <a:rPr lang="en-GB" sz="1000" dirty="0" err="1">
                <a:latin typeface="Times New Roman" panose="02020603050405020304" pitchFamily="18" charset="0"/>
                <a:cs typeface="Times New Roman" panose="02020603050405020304" pitchFamily="18" charset="0"/>
              </a:rPr>
              <a:t>Herk</a:t>
            </a:r>
            <a:r>
              <a:rPr lang="en-GB" sz="1000" dirty="0">
                <a:latin typeface="Times New Roman" panose="02020603050405020304" pitchFamily="18" charset="0"/>
                <a:cs typeface="Times New Roman" panose="02020603050405020304" pitchFamily="18" charset="0"/>
              </a:rPr>
              <a:t>, H., </a:t>
            </a:r>
            <a:r>
              <a:rPr lang="en-GB" sz="1000" dirty="0" err="1">
                <a:latin typeface="Times New Roman" panose="02020603050405020304" pitchFamily="18" charset="0"/>
                <a:cs typeface="Times New Roman" panose="02020603050405020304" pitchFamily="18" charset="0"/>
              </a:rPr>
              <a:t>Verhagen</a:t>
            </a:r>
            <a:r>
              <a:rPr lang="en-GB" sz="1000" dirty="0">
                <a:latin typeface="Times New Roman" panose="02020603050405020304" pitchFamily="18" charset="0"/>
                <a:cs typeface="Times New Roman" panose="02020603050405020304" pitchFamily="18" charset="0"/>
              </a:rPr>
              <a:t>, T. and </a:t>
            </a:r>
            <a:r>
              <a:rPr lang="en-GB" sz="1000" dirty="0" err="1">
                <a:latin typeface="Times New Roman" panose="02020603050405020304" pitchFamily="18" charset="0"/>
                <a:cs typeface="Times New Roman" panose="02020603050405020304" pitchFamily="18" charset="0"/>
              </a:rPr>
              <a:t>Weltevreden</a:t>
            </a:r>
            <a:r>
              <a:rPr lang="en-GB" sz="1000" dirty="0">
                <a:latin typeface="Times New Roman" panose="02020603050405020304" pitchFamily="18" charset="0"/>
                <a:cs typeface="Times New Roman" panose="02020603050405020304" pitchFamily="18" charset="0"/>
              </a:rPr>
              <a:t>, J.W., 2021. Strategic orientations and digital marketing tactics in cross-border e-commerce: Comparing developed and emerging markets. International small business journal, 39(4), pp.350-371.</a:t>
            </a:r>
            <a:endParaRPr lang="en-IN" sz="1000" dirty="0">
              <a:latin typeface="Times New Roman" panose="02020603050405020304" pitchFamily="18" charset="0"/>
              <a:cs typeface="Times New Roman" panose="02020603050405020304" pitchFamily="18" charset="0"/>
            </a:endParaRPr>
          </a:p>
          <a:p>
            <a:pPr algn="just">
              <a:lnSpc>
                <a:spcPct val="100000"/>
              </a:lnSpc>
              <a:spcBef>
                <a:spcPts val="0"/>
              </a:spcBef>
            </a:pPr>
            <a:r>
              <a:rPr lang="en-GB" sz="1000" dirty="0">
                <a:latin typeface="Times New Roman" panose="02020603050405020304" pitchFamily="18" charset="0"/>
                <a:cs typeface="Times New Roman" panose="02020603050405020304" pitchFamily="18" charset="0"/>
              </a:rPr>
              <a:t>Indeed, 2024. Managers’ salary in UK at Tesco. Available at: </a:t>
            </a:r>
            <a:r>
              <a:rPr lang="en-GB" sz="1000" u="sng" dirty="0">
                <a:latin typeface="Times New Roman" panose="02020603050405020304" pitchFamily="18" charset="0"/>
                <a:cs typeface="Times New Roman" panose="02020603050405020304" pitchFamily="18" charset="0"/>
                <a:hlinkClick r:id="rId6"/>
              </a:rPr>
              <a:t>https://uk.indeed.com/cmp/Tesco-40b6123a/salaries/Manager</a:t>
            </a:r>
            <a:r>
              <a:rPr lang="en-GB" sz="1000" dirty="0">
                <a:latin typeface="Times New Roman" panose="02020603050405020304" pitchFamily="18" charset="0"/>
                <a:cs typeface="Times New Roman" panose="02020603050405020304" pitchFamily="18" charset="0"/>
              </a:rPr>
              <a:t> [Accessed on: 9</a:t>
            </a:r>
            <a:r>
              <a:rPr lang="en-GB" sz="1000" baseline="30000" dirty="0">
                <a:latin typeface="Times New Roman" panose="02020603050405020304" pitchFamily="18" charset="0"/>
                <a:cs typeface="Times New Roman" panose="02020603050405020304" pitchFamily="18" charset="0"/>
              </a:rPr>
              <a:t>th</a:t>
            </a:r>
            <a:r>
              <a:rPr lang="en-GB" sz="1000" dirty="0">
                <a:latin typeface="Times New Roman" panose="02020603050405020304" pitchFamily="18" charset="0"/>
                <a:cs typeface="Times New Roman" panose="02020603050405020304" pitchFamily="18" charset="0"/>
              </a:rPr>
              <a:t> August, 2024]</a:t>
            </a:r>
            <a:endParaRPr lang="en-IN" sz="1000" dirty="0">
              <a:latin typeface="Times New Roman" panose="02020603050405020304" pitchFamily="18" charset="0"/>
              <a:cs typeface="Times New Roman" panose="02020603050405020304" pitchFamily="18" charset="0"/>
            </a:endParaRPr>
          </a:p>
          <a:p>
            <a:pPr algn="just">
              <a:lnSpc>
                <a:spcPct val="100000"/>
              </a:lnSpc>
              <a:spcBef>
                <a:spcPts val="0"/>
              </a:spcBef>
            </a:pPr>
            <a:r>
              <a:rPr lang="en-GB" sz="1000" dirty="0" err="1">
                <a:latin typeface="Times New Roman" panose="02020603050405020304" pitchFamily="18" charset="0"/>
                <a:cs typeface="Times New Roman" panose="02020603050405020304" pitchFamily="18" charset="0"/>
              </a:rPr>
              <a:t>Kovács</a:t>
            </a:r>
            <a:r>
              <a:rPr lang="en-GB" sz="1000" dirty="0">
                <a:latin typeface="Times New Roman" panose="02020603050405020304" pitchFamily="18" charset="0"/>
                <a:cs typeface="Times New Roman" panose="02020603050405020304" pitchFamily="18" charset="0"/>
              </a:rPr>
              <a:t>, I. and </a:t>
            </a:r>
            <a:r>
              <a:rPr lang="en-GB" sz="1000" dirty="0" err="1">
                <a:latin typeface="Times New Roman" panose="02020603050405020304" pitchFamily="18" charset="0"/>
                <a:cs typeface="Times New Roman" panose="02020603050405020304" pitchFamily="18" charset="0"/>
              </a:rPr>
              <a:t>Keresztes</a:t>
            </a:r>
            <a:r>
              <a:rPr lang="en-GB" sz="1000" dirty="0">
                <a:latin typeface="Times New Roman" panose="02020603050405020304" pitchFamily="18" charset="0"/>
                <a:cs typeface="Times New Roman" panose="02020603050405020304" pitchFamily="18" charset="0"/>
              </a:rPr>
              <a:t>, É.R., 2022. Young Employees’ Perceptions about Employability Skills for E-Commerce. Economies, 10(12), p.309.</a:t>
            </a:r>
            <a:endParaRPr lang="en-IN" sz="1000" dirty="0">
              <a:latin typeface="Times New Roman" panose="02020603050405020304" pitchFamily="18" charset="0"/>
              <a:cs typeface="Times New Roman" panose="02020603050405020304" pitchFamily="18" charset="0"/>
            </a:endParaRPr>
          </a:p>
          <a:p>
            <a:pPr algn="just">
              <a:lnSpc>
                <a:spcPct val="100000"/>
              </a:lnSpc>
              <a:spcBef>
                <a:spcPts val="0"/>
              </a:spcBef>
            </a:pPr>
            <a:r>
              <a:rPr lang="en-GB" sz="1000" dirty="0">
                <a:latin typeface="Times New Roman" panose="02020603050405020304" pitchFamily="18" charset="0"/>
                <a:cs typeface="Times New Roman" panose="02020603050405020304" pitchFamily="18" charset="0"/>
              </a:rPr>
              <a:t>M&amp;S, 2024. M&amp;S Launches New Flexible Working Offering for Store Colleagues. Available at: </a:t>
            </a:r>
            <a:r>
              <a:rPr lang="en-GB" sz="1000" u="sng" dirty="0">
                <a:latin typeface="Times New Roman" panose="02020603050405020304" pitchFamily="18" charset="0"/>
                <a:cs typeface="Times New Roman" panose="02020603050405020304" pitchFamily="18" charset="0"/>
                <a:hlinkClick r:id="rId7"/>
              </a:rPr>
              <a:t>https://corporate.marksandspencer.com/media/press-releases/ms-launches-new-flexible-working-offering-store-colleagues</a:t>
            </a:r>
            <a:r>
              <a:rPr lang="en-GB" sz="1000" dirty="0">
                <a:latin typeface="Times New Roman" panose="02020603050405020304" pitchFamily="18" charset="0"/>
                <a:cs typeface="Times New Roman" panose="02020603050405020304" pitchFamily="18" charset="0"/>
              </a:rPr>
              <a:t> [Accessed on: 9</a:t>
            </a:r>
            <a:r>
              <a:rPr lang="en-GB" sz="1000" baseline="30000" dirty="0">
                <a:latin typeface="Times New Roman" panose="02020603050405020304" pitchFamily="18" charset="0"/>
                <a:cs typeface="Times New Roman" panose="02020603050405020304" pitchFamily="18" charset="0"/>
              </a:rPr>
              <a:t>th</a:t>
            </a:r>
            <a:r>
              <a:rPr lang="en-GB" sz="1000" dirty="0">
                <a:latin typeface="Times New Roman" panose="02020603050405020304" pitchFamily="18" charset="0"/>
                <a:cs typeface="Times New Roman" panose="02020603050405020304" pitchFamily="18" charset="0"/>
              </a:rPr>
              <a:t> August, 2024]</a:t>
            </a:r>
            <a:endParaRPr lang="en-IN" sz="1000" dirty="0">
              <a:latin typeface="Times New Roman" panose="02020603050405020304" pitchFamily="18" charset="0"/>
              <a:cs typeface="Times New Roman" panose="02020603050405020304" pitchFamily="18" charset="0"/>
            </a:endParaRPr>
          </a:p>
          <a:p>
            <a:pPr algn="just">
              <a:lnSpc>
                <a:spcPct val="100000"/>
              </a:lnSpc>
              <a:spcBef>
                <a:spcPts val="0"/>
              </a:spcBef>
            </a:pPr>
            <a:r>
              <a:rPr lang="en-GB" sz="1000" dirty="0">
                <a:latin typeface="Times New Roman" panose="02020603050405020304" pitchFamily="18" charset="0"/>
                <a:cs typeface="Times New Roman" panose="02020603050405020304" pitchFamily="18" charset="0"/>
              </a:rPr>
              <a:t>Marks and Spencer, 2024. Policies. Available at: </a:t>
            </a:r>
            <a:r>
              <a:rPr lang="en-GB" sz="1000" u="sng" dirty="0">
                <a:latin typeface="Times New Roman" panose="02020603050405020304" pitchFamily="18" charset="0"/>
                <a:cs typeface="Times New Roman" panose="02020603050405020304" pitchFamily="18" charset="0"/>
                <a:hlinkClick r:id="rId8"/>
              </a:rPr>
              <a:t>https://corporate.marksandspencer.com/about-us/corporate-governance/policies</a:t>
            </a:r>
            <a:r>
              <a:rPr lang="en-GB" sz="1000" dirty="0">
                <a:latin typeface="Times New Roman" panose="02020603050405020304" pitchFamily="18" charset="0"/>
                <a:cs typeface="Times New Roman" panose="02020603050405020304" pitchFamily="18" charset="0"/>
              </a:rPr>
              <a:t> [Accessed on: 19</a:t>
            </a:r>
            <a:r>
              <a:rPr lang="en-GB" sz="1000" baseline="30000" dirty="0">
                <a:latin typeface="Times New Roman" panose="02020603050405020304" pitchFamily="18" charset="0"/>
                <a:cs typeface="Times New Roman" panose="02020603050405020304" pitchFamily="18" charset="0"/>
              </a:rPr>
              <a:t>th</a:t>
            </a:r>
            <a:r>
              <a:rPr lang="en-GB" sz="1000" dirty="0">
                <a:latin typeface="Times New Roman" panose="02020603050405020304" pitchFamily="18" charset="0"/>
                <a:cs typeface="Times New Roman" panose="02020603050405020304" pitchFamily="18" charset="0"/>
              </a:rPr>
              <a:t> July, 2024]</a:t>
            </a:r>
            <a:endParaRPr lang="en-IN" sz="1000" dirty="0">
              <a:latin typeface="Times New Roman" panose="02020603050405020304" pitchFamily="18" charset="0"/>
              <a:cs typeface="Times New Roman" panose="02020603050405020304" pitchFamily="18" charset="0"/>
            </a:endParaRPr>
          </a:p>
          <a:p>
            <a:pPr algn="just">
              <a:lnSpc>
                <a:spcPct val="100000"/>
              </a:lnSpc>
              <a:spcBef>
                <a:spcPts val="0"/>
              </a:spcBef>
            </a:pPr>
            <a:r>
              <a:rPr lang="en-GB" sz="1000" dirty="0">
                <a:latin typeface="Times New Roman" panose="02020603050405020304" pitchFamily="18" charset="0"/>
                <a:cs typeface="Times New Roman" panose="02020603050405020304" pitchFamily="18" charset="0"/>
              </a:rPr>
              <a:t>Marks and Spencer, 2024a. </a:t>
            </a:r>
            <a:r>
              <a:rPr lang="en-GB" sz="1000" i="1" dirty="0">
                <a:latin typeface="Times New Roman" panose="02020603050405020304" pitchFamily="18" charset="0"/>
                <a:cs typeface="Times New Roman" panose="02020603050405020304" pitchFamily="18" charset="0"/>
              </a:rPr>
              <a:t>About Us.</a:t>
            </a:r>
            <a:r>
              <a:rPr lang="en-GB" sz="1000" dirty="0">
                <a:latin typeface="Times New Roman" panose="02020603050405020304" pitchFamily="18" charset="0"/>
                <a:cs typeface="Times New Roman" panose="02020603050405020304" pitchFamily="18" charset="0"/>
              </a:rPr>
              <a:t> Available at: </a:t>
            </a:r>
            <a:r>
              <a:rPr lang="en-GB" sz="1000" u="sng" dirty="0">
                <a:latin typeface="Times New Roman" panose="02020603050405020304" pitchFamily="18" charset="0"/>
                <a:cs typeface="Times New Roman" panose="02020603050405020304" pitchFamily="18" charset="0"/>
                <a:hlinkClick r:id="rId9"/>
              </a:rPr>
              <a:t>https://corporate.marksandspencer.com/about-us</a:t>
            </a:r>
            <a:r>
              <a:rPr lang="en-GB" sz="1000" dirty="0">
                <a:latin typeface="Times New Roman" panose="02020603050405020304" pitchFamily="18" charset="0"/>
                <a:cs typeface="Times New Roman" panose="02020603050405020304" pitchFamily="18" charset="0"/>
              </a:rPr>
              <a:t> [Accessed on: 19</a:t>
            </a:r>
            <a:r>
              <a:rPr lang="en-GB" sz="1000" baseline="30000" dirty="0">
                <a:latin typeface="Times New Roman" panose="02020603050405020304" pitchFamily="18" charset="0"/>
                <a:cs typeface="Times New Roman" panose="02020603050405020304" pitchFamily="18" charset="0"/>
              </a:rPr>
              <a:t>th</a:t>
            </a:r>
            <a:r>
              <a:rPr lang="en-GB" sz="1000" dirty="0">
                <a:latin typeface="Times New Roman" panose="02020603050405020304" pitchFamily="18" charset="0"/>
                <a:cs typeface="Times New Roman" panose="02020603050405020304" pitchFamily="18" charset="0"/>
              </a:rPr>
              <a:t> July, 2024]</a:t>
            </a:r>
            <a:endParaRPr lang="en-IN" sz="1000" dirty="0">
              <a:latin typeface="Times New Roman" panose="02020603050405020304" pitchFamily="18" charset="0"/>
              <a:cs typeface="Times New Roman" panose="02020603050405020304" pitchFamily="18" charset="0"/>
            </a:endParaRPr>
          </a:p>
          <a:p>
            <a:pPr algn="just">
              <a:lnSpc>
                <a:spcPct val="100000"/>
              </a:lnSpc>
              <a:spcBef>
                <a:spcPts val="0"/>
              </a:spcBef>
            </a:pPr>
            <a:r>
              <a:rPr lang="en-GB" sz="1000" dirty="0">
                <a:latin typeface="Times New Roman" panose="02020603050405020304" pitchFamily="18" charset="0"/>
                <a:cs typeface="Times New Roman" panose="02020603050405020304" pitchFamily="18" charset="0"/>
              </a:rPr>
              <a:t>Marks and Spencer, 2024b. </a:t>
            </a:r>
            <a:r>
              <a:rPr lang="en-GB" sz="1000" i="1" dirty="0">
                <a:latin typeface="Times New Roman" panose="02020603050405020304" pitchFamily="18" charset="0"/>
                <a:cs typeface="Times New Roman" panose="02020603050405020304" pitchFamily="18" charset="0"/>
              </a:rPr>
              <a:t>Sustainability.</a:t>
            </a:r>
            <a:r>
              <a:rPr lang="en-GB" sz="1000" dirty="0">
                <a:latin typeface="Times New Roman" panose="02020603050405020304" pitchFamily="18" charset="0"/>
                <a:cs typeface="Times New Roman" panose="02020603050405020304" pitchFamily="18" charset="0"/>
              </a:rPr>
              <a:t> Available at: </a:t>
            </a:r>
            <a:r>
              <a:rPr lang="en-GB" sz="1000" u="sng" dirty="0">
                <a:latin typeface="Times New Roman" panose="02020603050405020304" pitchFamily="18" charset="0"/>
                <a:cs typeface="Times New Roman" panose="02020603050405020304" pitchFamily="18" charset="0"/>
                <a:hlinkClick r:id="rId10"/>
              </a:rPr>
              <a:t>https://corporate.marksandspencer.com/sustainability</a:t>
            </a:r>
            <a:r>
              <a:rPr lang="en-GB" sz="1000" dirty="0">
                <a:latin typeface="Times New Roman" panose="02020603050405020304" pitchFamily="18" charset="0"/>
                <a:cs typeface="Times New Roman" panose="02020603050405020304" pitchFamily="18" charset="0"/>
              </a:rPr>
              <a:t> [Accessed on: 19</a:t>
            </a:r>
            <a:r>
              <a:rPr lang="en-GB" sz="1000" baseline="30000" dirty="0">
                <a:latin typeface="Times New Roman" panose="02020603050405020304" pitchFamily="18" charset="0"/>
                <a:cs typeface="Times New Roman" panose="02020603050405020304" pitchFamily="18" charset="0"/>
              </a:rPr>
              <a:t>th</a:t>
            </a:r>
            <a:r>
              <a:rPr lang="en-GB" sz="1000" dirty="0">
                <a:latin typeface="Times New Roman" panose="02020603050405020304" pitchFamily="18" charset="0"/>
                <a:cs typeface="Times New Roman" panose="02020603050405020304" pitchFamily="18" charset="0"/>
              </a:rPr>
              <a:t> July, 2024]</a:t>
            </a:r>
            <a:endParaRPr lang="en-IN" sz="1000" dirty="0">
              <a:latin typeface="Times New Roman" panose="02020603050405020304" pitchFamily="18" charset="0"/>
              <a:cs typeface="Times New Roman" panose="02020603050405020304" pitchFamily="18" charset="0"/>
            </a:endParaRPr>
          </a:p>
          <a:p>
            <a:pPr algn="just">
              <a:lnSpc>
                <a:spcPct val="100000"/>
              </a:lnSpc>
              <a:spcBef>
                <a:spcPts val="0"/>
              </a:spcBef>
            </a:pPr>
            <a:r>
              <a:rPr lang="en-GB" sz="1000" dirty="0" err="1">
                <a:latin typeface="Times New Roman" panose="02020603050405020304" pitchFamily="18" charset="0"/>
                <a:cs typeface="Times New Roman" panose="02020603050405020304" pitchFamily="18" charset="0"/>
              </a:rPr>
              <a:t>Melović</a:t>
            </a:r>
            <a:r>
              <a:rPr lang="en-GB" sz="1000" dirty="0">
                <a:latin typeface="Times New Roman" panose="02020603050405020304" pitchFamily="18" charset="0"/>
                <a:cs typeface="Times New Roman" panose="02020603050405020304" pitchFamily="18" charset="0"/>
              </a:rPr>
              <a:t>, B., </a:t>
            </a:r>
            <a:r>
              <a:rPr lang="en-GB" sz="1000" dirty="0" err="1">
                <a:latin typeface="Times New Roman" panose="02020603050405020304" pitchFamily="18" charset="0"/>
                <a:cs typeface="Times New Roman" panose="02020603050405020304" pitchFamily="18" charset="0"/>
              </a:rPr>
              <a:t>Jocović</a:t>
            </a:r>
            <a:r>
              <a:rPr lang="en-GB" sz="1000" dirty="0">
                <a:latin typeface="Times New Roman" panose="02020603050405020304" pitchFamily="18" charset="0"/>
                <a:cs typeface="Times New Roman" panose="02020603050405020304" pitchFamily="18" charset="0"/>
              </a:rPr>
              <a:t>, M., </a:t>
            </a:r>
            <a:r>
              <a:rPr lang="en-GB" sz="1000" dirty="0" err="1">
                <a:latin typeface="Times New Roman" panose="02020603050405020304" pitchFamily="18" charset="0"/>
                <a:cs typeface="Times New Roman" panose="02020603050405020304" pitchFamily="18" charset="0"/>
              </a:rPr>
              <a:t>Dabić</a:t>
            </a:r>
            <a:r>
              <a:rPr lang="en-GB" sz="1000" dirty="0">
                <a:latin typeface="Times New Roman" panose="02020603050405020304" pitchFamily="18" charset="0"/>
                <a:cs typeface="Times New Roman" panose="02020603050405020304" pitchFamily="18" charset="0"/>
              </a:rPr>
              <a:t>, M., </a:t>
            </a:r>
            <a:r>
              <a:rPr lang="en-GB" sz="1000" dirty="0" err="1">
                <a:latin typeface="Times New Roman" panose="02020603050405020304" pitchFamily="18" charset="0"/>
                <a:cs typeface="Times New Roman" panose="02020603050405020304" pitchFamily="18" charset="0"/>
              </a:rPr>
              <a:t>Vulić</a:t>
            </a:r>
            <a:r>
              <a:rPr lang="en-GB" sz="1000" dirty="0">
                <a:latin typeface="Times New Roman" panose="02020603050405020304" pitchFamily="18" charset="0"/>
                <a:cs typeface="Times New Roman" panose="02020603050405020304" pitchFamily="18" charset="0"/>
              </a:rPr>
              <a:t>, T.B. and </a:t>
            </a:r>
            <a:r>
              <a:rPr lang="en-GB" sz="1000" dirty="0" err="1">
                <a:latin typeface="Times New Roman" panose="02020603050405020304" pitchFamily="18" charset="0"/>
                <a:cs typeface="Times New Roman" panose="02020603050405020304" pitchFamily="18" charset="0"/>
              </a:rPr>
              <a:t>Dudic</a:t>
            </a:r>
            <a:r>
              <a:rPr lang="en-GB" sz="1000" dirty="0">
                <a:latin typeface="Times New Roman" panose="02020603050405020304" pitchFamily="18" charset="0"/>
                <a:cs typeface="Times New Roman" panose="02020603050405020304" pitchFamily="18" charset="0"/>
              </a:rPr>
              <a:t>, B., 2020. The impact of digital transformation and digital marketing on the brand promotion, positioning and electronic business in Montenegro. Technology in Society, 63, p.101425.</a:t>
            </a:r>
            <a:endParaRPr lang="en-IN" sz="1000" dirty="0">
              <a:latin typeface="Times New Roman" panose="02020603050405020304" pitchFamily="18" charset="0"/>
              <a:cs typeface="Times New Roman" panose="02020603050405020304" pitchFamily="18" charset="0"/>
            </a:endParaRPr>
          </a:p>
          <a:p>
            <a:pPr algn="just">
              <a:lnSpc>
                <a:spcPct val="100000"/>
              </a:lnSpc>
              <a:spcBef>
                <a:spcPts val="0"/>
              </a:spcBef>
            </a:pPr>
            <a:r>
              <a:rPr lang="en-GB" sz="1000" dirty="0">
                <a:latin typeface="Times New Roman" panose="02020603050405020304" pitchFamily="18" charset="0"/>
                <a:cs typeface="Times New Roman" panose="02020603050405020304" pitchFamily="18" charset="0"/>
              </a:rPr>
              <a:t>Mission-statement, 2024. Marks &amp; Spencer Mission Statement Analysis. Available at: </a:t>
            </a:r>
            <a:r>
              <a:rPr lang="en-GB" sz="1000" u="sng" dirty="0">
                <a:latin typeface="Times New Roman" panose="02020603050405020304" pitchFamily="18" charset="0"/>
                <a:cs typeface="Times New Roman" panose="02020603050405020304" pitchFamily="18" charset="0"/>
                <a:hlinkClick r:id="rId11"/>
              </a:rPr>
              <a:t>https://mission-statement.com/marks-spencer/</a:t>
            </a:r>
            <a:r>
              <a:rPr lang="en-GB" sz="1000" dirty="0">
                <a:latin typeface="Times New Roman" panose="02020603050405020304" pitchFamily="18" charset="0"/>
                <a:cs typeface="Times New Roman" panose="02020603050405020304" pitchFamily="18" charset="0"/>
              </a:rPr>
              <a:t> [Accessed on: 19</a:t>
            </a:r>
            <a:r>
              <a:rPr lang="en-GB" sz="1000" baseline="30000" dirty="0">
                <a:latin typeface="Times New Roman" panose="02020603050405020304" pitchFamily="18" charset="0"/>
                <a:cs typeface="Times New Roman" panose="02020603050405020304" pitchFamily="18" charset="0"/>
              </a:rPr>
              <a:t>th</a:t>
            </a:r>
            <a:r>
              <a:rPr lang="en-GB" sz="1000" dirty="0">
                <a:latin typeface="Times New Roman" panose="02020603050405020304" pitchFamily="18" charset="0"/>
                <a:cs typeface="Times New Roman" panose="02020603050405020304" pitchFamily="18" charset="0"/>
              </a:rPr>
              <a:t> July, 2024]</a:t>
            </a:r>
            <a:endParaRPr lang="en-IN" sz="1000" dirty="0">
              <a:latin typeface="Times New Roman" panose="02020603050405020304" pitchFamily="18" charset="0"/>
              <a:cs typeface="Times New Roman" panose="02020603050405020304" pitchFamily="18" charset="0"/>
            </a:endParaRPr>
          </a:p>
          <a:p>
            <a:pPr algn="just">
              <a:lnSpc>
                <a:spcPct val="100000"/>
              </a:lnSpc>
              <a:spcBef>
                <a:spcPts val="0"/>
              </a:spcBef>
            </a:pPr>
            <a:r>
              <a:rPr lang="en-GB" sz="1000" dirty="0" err="1">
                <a:latin typeface="Times New Roman" panose="02020603050405020304" pitchFamily="18" charset="0"/>
                <a:cs typeface="Times New Roman" panose="02020603050405020304" pitchFamily="18" charset="0"/>
              </a:rPr>
              <a:t>Sensi</a:t>
            </a:r>
            <a:r>
              <a:rPr lang="en-GB" sz="1000" dirty="0">
                <a:latin typeface="Times New Roman" panose="02020603050405020304" pitchFamily="18" charset="0"/>
                <a:cs typeface="Times New Roman" panose="02020603050405020304" pitchFamily="18" charset="0"/>
              </a:rPr>
              <a:t>, J., 2022. Tesco to offer hybrid workers flexible working space </a:t>
            </a:r>
            <a:r>
              <a:rPr lang="en-GB" sz="1000" dirty="0" err="1">
                <a:latin typeface="Times New Roman" panose="02020603050405020304" pitchFamily="18" charset="0"/>
                <a:cs typeface="Times New Roman" panose="02020603050405020304" pitchFamily="18" charset="0"/>
              </a:rPr>
              <a:t>instore</a:t>
            </a:r>
            <a:r>
              <a:rPr lang="en-GB" sz="1000" dirty="0">
                <a:latin typeface="Times New Roman" panose="02020603050405020304" pitchFamily="18" charset="0"/>
                <a:cs typeface="Times New Roman" panose="02020603050405020304" pitchFamily="18" charset="0"/>
              </a:rPr>
              <a:t>. Available at: </a:t>
            </a:r>
            <a:r>
              <a:rPr lang="en-GB" sz="1000" u="sng" dirty="0">
                <a:latin typeface="Times New Roman" panose="02020603050405020304" pitchFamily="18" charset="0"/>
                <a:cs typeface="Times New Roman" panose="02020603050405020304" pitchFamily="18" charset="0"/>
                <a:hlinkClick r:id="rId12"/>
              </a:rPr>
              <a:t>https://www.grocerygazette.co.uk/2022/05/12/tesco-signs-deal-with-iwg/</a:t>
            </a:r>
            <a:r>
              <a:rPr lang="en-GB" sz="1000" dirty="0">
                <a:latin typeface="Times New Roman" panose="02020603050405020304" pitchFamily="18" charset="0"/>
                <a:cs typeface="Times New Roman" panose="02020603050405020304" pitchFamily="18" charset="0"/>
              </a:rPr>
              <a:t> [Accessed on: 9</a:t>
            </a:r>
            <a:r>
              <a:rPr lang="en-GB" sz="1000" baseline="30000" dirty="0">
                <a:latin typeface="Times New Roman" panose="02020603050405020304" pitchFamily="18" charset="0"/>
                <a:cs typeface="Times New Roman" panose="02020603050405020304" pitchFamily="18" charset="0"/>
              </a:rPr>
              <a:t>th</a:t>
            </a:r>
            <a:r>
              <a:rPr lang="en-GB" sz="1000" dirty="0">
                <a:latin typeface="Times New Roman" panose="02020603050405020304" pitchFamily="18" charset="0"/>
                <a:cs typeface="Times New Roman" panose="02020603050405020304" pitchFamily="18" charset="0"/>
              </a:rPr>
              <a:t> August, 2024]</a:t>
            </a:r>
            <a:endParaRPr lang="en-IN" sz="1000" dirty="0">
              <a:latin typeface="Times New Roman" panose="02020603050405020304" pitchFamily="18" charset="0"/>
              <a:cs typeface="Times New Roman" panose="02020603050405020304" pitchFamily="18" charset="0"/>
            </a:endParaRPr>
          </a:p>
          <a:p>
            <a:pPr algn="just">
              <a:lnSpc>
                <a:spcPct val="100000"/>
              </a:lnSpc>
              <a:spcBef>
                <a:spcPts val="0"/>
              </a:spcBef>
            </a:pPr>
            <a:r>
              <a:rPr lang="en-GB" sz="1000" dirty="0" err="1">
                <a:latin typeface="Times New Roman" panose="02020603050405020304" pitchFamily="18" charset="0"/>
                <a:cs typeface="Times New Roman" panose="02020603050405020304" pitchFamily="18" charset="0"/>
              </a:rPr>
              <a:t>Sensuse</a:t>
            </a:r>
            <a:r>
              <a:rPr lang="en-GB" sz="1000" dirty="0">
                <a:latin typeface="Times New Roman" panose="02020603050405020304" pitchFamily="18" charset="0"/>
                <a:cs typeface="Times New Roman" panose="02020603050405020304" pitchFamily="18" charset="0"/>
              </a:rPr>
              <a:t>, D.I., </a:t>
            </a:r>
            <a:r>
              <a:rPr lang="en-GB" sz="1000" dirty="0" err="1">
                <a:latin typeface="Times New Roman" panose="02020603050405020304" pitchFamily="18" charset="0"/>
                <a:cs typeface="Times New Roman" panose="02020603050405020304" pitchFamily="18" charset="0"/>
              </a:rPr>
              <a:t>Sipahutar</a:t>
            </a:r>
            <a:r>
              <a:rPr lang="en-GB" sz="1000" dirty="0">
                <a:latin typeface="Times New Roman" panose="02020603050405020304" pitchFamily="18" charset="0"/>
                <a:cs typeface="Times New Roman" panose="02020603050405020304" pitchFamily="18" charset="0"/>
              </a:rPr>
              <a:t>, R.J., </a:t>
            </a:r>
            <a:r>
              <a:rPr lang="en-GB" sz="1000" dirty="0" err="1">
                <a:latin typeface="Times New Roman" panose="02020603050405020304" pitchFamily="18" charset="0"/>
                <a:cs typeface="Times New Roman" panose="02020603050405020304" pitchFamily="18" charset="0"/>
              </a:rPr>
              <a:t>Jamra</a:t>
            </a:r>
            <a:r>
              <a:rPr lang="en-GB" sz="1000" dirty="0">
                <a:latin typeface="Times New Roman" panose="02020603050405020304" pitchFamily="18" charset="0"/>
                <a:cs typeface="Times New Roman" panose="02020603050405020304" pitchFamily="18" charset="0"/>
              </a:rPr>
              <a:t>, R.K. and </a:t>
            </a:r>
            <a:r>
              <a:rPr lang="en-GB" sz="1000" dirty="0" err="1">
                <a:latin typeface="Times New Roman" panose="02020603050405020304" pitchFamily="18" charset="0"/>
                <a:cs typeface="Times New Roman" panose="02020603050405020304" pitchFamily="18" charset="0"/>
              </a:rPr>
              <a:t>Suryono</a:t>
            </a:r>
            <a:r>
              <a:rPr lang="en-GB" sz="1000" dirty="0">
                <a:latin typeface="Times New Roman" panose="02020603050405020304" pitchFamily="18" charset="0"/>
                <a:cs typeface="Times New Roman" panose="02020603050405020304" pitchFamily="18" charset="0"/>
              </a:rPr>
              <a:t>, R.R., 2020, October. Challenges and recommended solutions for change management in Indonesian E-Commerce. In 2020 International Conference on Information Technology Systems and Innovation (ICITSI) (pp. 250-255). IEEE.</a:t>
            </a:r>
            <a:endParaRPr lang="en-IN" sz="1000" dirty="0">
              <a:latin typeface="Times New Roman" panose="02020603050405020304" pitchFamily="18" charset="0"/>
              <a:cs typeface="Times New Roman" panose="02020603050405020304" pitchFamily="18" charset="0"/>
            </a:endParaRPr>
          </a:p>
          <a:p>
            <a:pPr algn="just">
              <a:lnSpc>
                <a:spcPct val="100000"/>
              </a:lnSpc>
              <a:spcBef>
                <a:spcPts val="0"/>
              </a:spcBef>
            </a:pPr>
            <a:r>
              <a:rPr lang="en-GB" sz="1000" dirty="0">
                <a:latin typeface="Times New Roman" panose="02020603050405020304" pitchFamily="18" charset="0"/>
                <a:cs typeface="Times New Roman" panose="02020603050405020304" pitchFamily="18" charset="0"/>
              </a:rPr>
              <a:t>Smith, P., 2023. Number of employees of Marks &amp; Spencer worldwide from 2014 to 2023. Available at: </a:t>
            </a:r>
            <a:r>
              <a:rPr lang="en-GB" sz="1000" u="sng" dirty="0">
                <a:latin typeface="Times New Roman" panose="02020603050405020304" pitchFamily="18" charset="0"/>
                <a:cs typeface="Times New Roman" panose="02020603050405020304" pitchFamily="18" charset="0"/>
                <a:hlinkClick r:id="rId13"/>
              </a:rPr>
              <a:t>https://www.statista.com/statistics/872828/marks-and-spencer-number-of-employees-worldwide-uk/</a:t>
            </a:r>
            <a:r>
              <a:rPr lang="en-GB" sz="1000" dirty="0">
                <a:latin typeface="Times New Roman" panose="02020603050405020304" pitchFamily="18" charset="0"/>
                <a:cs typeface="Times New Roman" panose="02020603050405020304" pitchFamily="18" charset="0"/>
              </a:rPr>
              <a:t> [Accessed on: 19</a:t>
            </a:r>
            <a:r>
              <a:rPr lang="en-GB" sz="1000" baseline="30000" dirty="0">
                <a:latin typeface="Times New Roman" panose="02020603050405020304" pitchFamily="18" charset="0"/>
                <a:cs typeface="Times New Roman" panose="02020603050405020304" pitchFamily="18" charset="0"/>
              </a:rPr>
              <a:t>th</a:t>
            </a:r>
            <a:r>
              <a:rPr lang="en-GB" sz="1000" dirty="0">
                <a:latin typeface="Times New Roman" panose="02020603050405020304" pitchFamily="18" charset="0"/>
                <a:cs typeface="Times New Roman" panose="02020603050405020304" pitchFamily="18" charset="0"/>
              </a:rPr>
              <a:t> July, 2024]</a:t>
            </a:r>
            <a:endParaRPr lang="en-IN" sz="1000" dirty="0">
              <a:latin typeface="Times New Roman" panose="02020603050405020304" pitchFamily="18" charset="0"/>
              <a:cs typeface="Times New Roman" panose="02020603050405020304" pitchFamily="18" charset="0"/>
            </a:endParaRPr>
          </a:p>
          <a:p>
            <a:pPr algn="just">
              <a:lnSpc>
                <a:spcPct val="100000"/>
              </a:lnSpc>
              <a:spcBef>
                <a:spcPts val="0"/>
              </a:spcBef>
            </a:pPr>
            <a:r>
              <a:rPr lang="en-GB" sz="1000" dirty="0">
                <a:latin typeface="Times New Roman" panose="02020603050405020304" pitchFamily="18" charset="0"/>
                <a:cs typeface="Times New Roman" panose="02020603050405020304" pitchFamily="18" charset="0"/>
              </a:rPr>
              <a:t>Smith, P., 2024. Marks and Spencer - Statistics &amp; Facts. Available at: </a:t>
            </a:r>
            <a:r>
              <a:rPr lang="en-GB" sz="1000" u="sng" dirty="0">
                <a:latin typeface="Times New Roman" panose="02020603050405020304" pitchFamily="18" charset="0"/>
                <a:cs typeface="Times New Roman" panose="02020603050405020304" pitchFamily="18" charset="0"/>
                <a:hlinkClick r:id="rId14"/>
              </a:rPr>
              <a:t>https://www.statista.com/topics/3707/marks-and-spencer/</a:t>
            </a:r>
            <a:r>
              <a:rPr lang="en-GB" sz="1000" u="sng" dirty="0">
                <a:latin typeface="Times New Roman" panose="02020603050405020304" pitchFamily="18" charset="0"/>
                <a:cs typeface="Times New Roman" panose="02020603050405020304" pitchFamily="18" charset="0"/>
              </a:rPr>
              <a:t> </a:t>
            </a:r>
            <a:r>
              <a:rPr lang="en-GB" sz="1000" dirty="0">
                <a:latin typeface="Times New Roman" panose="02020603050405020304" pitchFamily="18" charset="0"/>
                <a:cs typeface="Times New Roman" panose="02020603050405020304" pitchFamily="18" charset="0"/>
              </a:rPr>
              <a:t>[Accessed on: 19</a:t>
            </a:r>
            <a:r>
              <a:rPr lang="en-GB" sz="1000" baseline="30000" dirty="0">
                <a:latin typeface="Times New Roman" panose="02020603050405020304" pitchFamily="18" charset="0"/>
                <a:cs typeface="Times New Roman" panose="02020603050405020304" pitchFamily="18" charset="0"/>
              </a:rPr>
              <a:t>th</a:t>
            </a:r>
            <a:r>
              <a:rPr lang="en-GB" sz="1000" dirty="0">
                <a:latin typeface="Times New Roman" panose="02020603050405020304" pitchFamily="18" charset="0"/>
                <a:cs typeface="Times New Roman" panose="02020603050405020304" pitchFamily="18" charset="0"/>
              </a:rPr>
              <a:t> July, 2024] </a:t>
            </a:r>
            <a:endParaRPr lang="en-IN" sz="1000" dirty="0">
              <a:latin typeface="Times New Roman" panose="02020603050405020304" pitchFamily="18" charset="0"/>
              <a:cs typeface="Times New Roman" panose="02020603050405020304" pitchFamily="18" charset="0"/>
            </a:endParaRPr>
          </a:p>
          <a:p>
            <a:pPr algn="just">
              <a:lnSpc>
                <a:spcPct val="100000"/>
              </a:lnSpc>
              <a:spcBef>
                <a:spcPts val="0"/>
              </a:spcBef>
            </a:pPr>
            <a:r>
              <a:rPr lang="en-GB" sz="1000" dirty="0" err="1">
                <a:latin typeface="Times New Roman" panose="02020603050405020304" pitchFamily="18" charset="0"/>
                <a:cs typeface="Times New Roman" panose="02020603050405020304" pitchFamily="18" charset="0"/>
              </a:rPr>
              <a:t>Taher</a:t>
            </a:r>
            <a:r>
              <a:rPr lang="en-GB" sz="1000" dirty="0">
                <a:latin typeface="Times New Roman" panose="02020603050405020304" pitchFamily="18" charset="0"/>
                <a:cs typeface="Times New Roman" panose="02020603050405020304" pitchFamily="18" charset="0"/>
              </a:rPr>
              <a:t>, G., 2021. E-commerce: advantages and limitations. International Journal of Academic Research in Accounting Finance and Management Sciences, 11(1), pp.153-165.</a:t>
            </a:r>
            <a:endParaRPr lang="en-IN" sz="1000" dirty="0">
              <a:latin typeface="Times New Roman" panose="02020603050405020304" pitchFamily="18" charset="0"/>
              <a:cs typeface="Times New Roman" panose="02020603050405020304" pitchFamily="18" charset="0"/>
            </a:endParaRPr>
          </a:p>
          <a:p>
            <a:pPr algn="just">
              <a:lnSpc>
                <a:spcPct val="100000"/>
              </a:lnSpc>
              <a:spcBef>
                <a:spcPts val="0"/>
              </a:spcBef>
            </a:pPr>
            <a:r>
              <a:rPr lang="en-GB" sz="1000" dirty="0">
                <a:latin typeface="Times New Roman" panose="02020603050405020304" pitchFamily="18" charset="0"/>
                <a:cs typeface="Times New Roman" panose="02020603050405020304" pitchFamily="18" charset="0"/>
              </a:rPr>
              <a:t>Tesco, 2023. Flexible Working at Tesco. Available at: </a:t>
            </a:r>
            <a:r>
              <a:rPr lang="en-GB" sz="1000" u="sng" dirty="0">
                <a:latin typeface="Times New Roman" panose="02020603050405020304" pitchFamily="18" charset="0"/>
                <a:cs typeface="Times New Roman" panose="02020603050405020304" pitchFamily="18" charset="0"/>
                <a:hlinkClick r:id="rId15"/>
              </a:rPr>
              <a:t>https://www.tescoplc.com/sustainability/documents/policies/flexible-working-at-tesco/</a:t>
            </a:r>
            <a:r>
              <a:rPr lang="en-GB" sz="1000" dirty="0">
                <a:latin typeface="Times New Roman" panose="02020603050405020304" pitchFamily="18" charset="0"/>
                <a:cs typeface="Times New Roman" panose="02020603050405020304" pitchFamily="18" charset="0"/>
              </a:rPr>
              <a:t> [Accessed on: 9</a:t>
            </a:r>
            <a:r>
              <a:rPr lang="en-GB" sz="1000" baseline="30000" dirty="0">
                <a:latin typeface="Times New Roman" panose="02020603050405020304" pitchFamily="18" charset="0"/>
                <a:cs typeface="Times New Roman" panose="02020603050405020304" pitchFamily="18" charset="0"/>
              </a:rPr>
              <a:t>th</a:t>
            </a:r>
            <a:r>
              <a:rPr lang="en-GB" sz="1000" dirty="0">
                <a:latin typeface="Times New Roman" panose="02020603050405020304" pitchFamily="18" charset="0"/>
                <a:cs typeface="Times New Roman" panose="02020603050405020304" pitchFamily="18" charset="0"/>
              </a:rPr>
              <a:t> August, 2024]</a:t>
            </a:r>
            <a:endParaRPr lang="en-IN" sz="1000" dirty="0">
              <a:latin typeface="Times New Roman" panose="02020603050405020304" pitchFamily="18" charset="0"/>
              <a:cs typeface="Times New Roman" panose="02020603050405020304" pitchFamily="18" charset="0"/>
            </a:endParaRPr>
          </a:p>
          <a:p>
            <a:pPr algn="just">
              <a:lnSpc>
                <a:spcPct val="100000"/>
              </a:lnSpc>
              <a:spcBef>
                <a:spcPts val="0"/>
              </a:spcBef>
            </a:pPr>
            <a:r>
              <a:rPr lang="en-GB" sz="1000" dirty="0">
                <a:latin typeface="Times New Roman" panose="02020603050405020304" pitchFamily="18" charset="0"/>
                <a:cs typeface="Times New Roman" panose="02020603050405020304" pitchFamily="18" charset="0"/>
              </a:rPr>
              <a:t>Tesco, 2024. Climate change. Available at: </a:t>
            </a:r>
            <a:r>
              <a:rPr lang="en-GB" sz="1000" u="sng" dirty="0">
                <a:latin typeface="Times New Roman" panose="02020603050405020304" pitchFamily="18" charset="0"/>
                <a:cs typeface="Times New Roman" panose="02020603050405020304" pitchFamily="18" charset="0"/>
                <a:hlinkClick r:id="rId16"/>
              </a:rPr>
              <a:t>https://www.tescoplc.com/sustainability/planet/protecting-nature/climate-change</a:t>
            </a:r>
            <a:r>
              <a:rPr lang="en-GB" sz="1000" dirty="0">
                <a:latin typeface="Times New Roman" panose="02020603050405020304" pitchFamily="18" charset="0"/>
                <a:cs typeface="Times New Roman" panose="02020603050405020304" pitchFamily="18" charset="0"/>
              </a:rPr>
              <a:t> [Accessed on: 9</a:t>
            </a:r>
            <a:r>
              <a:rPr lang="en-GB" sz="1000" baseline="30000" dirty="0">
                <a:latin typeface="Times New Roman" panose="02020603050405020304" pitchFamily="18" charset="0"/>
                <a:cs typeface="Times New Roman" panose="02020603050405020304" pitchFamily="18" charset="0"/>
              </a:rPr>
              <a:t>th</a:t>
            </a:r>
            <a:r>
              <a:rPr lang="en-GB" sz="1000" dirty="0">
                <a:latin typeface="Times New Roman" panose="02020603050405020304" pitchFamily="18" charset="0"/>
                <a:cs typeface="Times New Roman" panose="02020603050405020304" pitchFamily="18" charset="0"/>
              </a:rPr>
              <a:t> August, 2024]</a:t>
            </a:r>
          </a:p>
          <a:p>
            <a:pPr algn="just">
              <a:lnSpc>
                <a:spcPct val="100000"/>
              </a:lnSpc>
              <a:spcBef>
                <a:spcPts val="0"/>
              </a:spcBef>
            </a:pPr>
            <a:r>
              <a:rPr lang="en-US" sz="1000" dirty="0" err="1">
                <a:latin typeface="Times New Roman" panose="02020603050405020304" pitchFamily="18" charset="0"/>
                <a:cs typeface="Times New Roman" panose="02020603050405020304" pitchFamily="18" charset="0"/>
              </a:rPr>
              <a:t>Linsell</a:t>
            </a:r>
            <a:r>
              <a:rPr lang="en-US" sz="1000" dirty="0">
                <a:latin typeface="Times New Roman" panose="02020603050405020304" pitchFamily="18" charset="0"/>
                <a:cs typeface="Times New Roman" panose="02020603050405020304" pitchFamily="18" charset="0"/>
              </a:rPr>
              <a:t>, K., 2022. </a:t>
            </a:r>
            <a:r>
              <a:rPr lang="en-US" sz="1000" i="1" dirty="0">
                <a:latin typeface="Times New Roman" panose="02020603050405020304" pitchFamily="18" charset="0"/>
                <a:cs typeface="Times New Roman" panose="02020603050405020304" pitchFamily="18" charset="0"/>
              </a:rPr>
              <a:t>M&amp;S Launches £15 Million Package to Help Employees in Cost of Living Crisis</a:t>
            </a:r>
            <a:r>
              <a:rPr lang="en-US" sz="1000" dirty="0">
                <a:latin typeface="Times New Roman" panose="02020603050405020304" pitchFamily="18" charset="0"/>
                <a:cs typeface="Times New Roman" panose="02020603050405020304" pitchFamily="18" charset="0"/>
              </a:rPr>
              <a:t>. Available at: </a:t>
            </a:r>
            <a:r>
              <a:rPr lang="en-IN" sz="1000" dirty="0">
                <a:latin typeface="Times New Roman" panose="02020603050405020304" pitchFamily="18" charset="0"/>
                <a:cs typeface="Times New Roman" panose="02020603050405020304" pitchFamily="18" charset="0"/>
                <a:hlinkClick r:id="rId17"/>
              </a:rPr>
              <a:t>https://www.bloomberg.com/news/articles/2022-09-21/marks-spencer-launches-15-million-package-to-help-employees</a:t>
            </a:r>
            <a:r>
              <a:rPr lang="en-IN" sz="1000" dirty="0">
                <a:latin typeface="Times New Roman" panose="02020603050405020304" pitchFamily="18" charset="0"/>
                <a:cs typeface="Times New Roman" panose="02020603050405020304" pitchFamily="18" charset="0"/>
              </a:rPr>
              <a:t> </a:t>
            </a:r>
            <a:r>
              <a:rPr lang="en-GB" sz="1000" dirty="0">
                <a:latin typeface="Times New Roman" panose="02020603050405020304" pitchFamily="18" charset="0"/>
                <a:cs typeface="Times New Roman" panose="02020603050405020304" pitchFamily="18" charset="0"/>
              </a:rPr>
              <a:t>[Accessed on: 9</a:t>
            </a:r>
            <a:r>
              <a:rPr lang="en-GB" sz="1000" baseline="30000" dirty="0">
                <a:latin typeface="Times New Roman" panose="02020603050405020304" pitchFamily="18" charset="0"/>
                <a:cs typeface="Times New Roman" panose="02020603050405020304" pitchFamily="18" charset="0"/>
              </a:rPr>
              <a:t>th</a:t>
            </a:r>
            <a:r>
              <a:rPr lang="en-GB" sz="1000" dirty="0">
                <a:latin typeface="Times New Roman" panose="02020603050405020304" pitchFamily="18" charset="0"/>
                <a:cs typeface="Times New Roman" panose="02020603050405020304" pitchFamily="18" charset="0"/>
              </a:rPr>
              <a:t> August, 2024]</a:t>
            </a:r>
          </a:p>
          <a:p>
            <a:pPr>
              <a:lnSpc>
                <a:spcPct val="100000"/>
              </a:lnSpc>
              <a:spcBef>
                <a:spcPts val="0"/>
              </a:spcBef>
            </a:pPr>
            <a:endParaRPr lang="en-GB" sz="1000" dirty="0">
              <a:latin typeface="Times New Roman" panose="02020603050405020304" pitchFamily="18" charset="0"/>
              <a:cs typeface="Times New Roman" panose="02020603050405020304" pitchFamily="18" charset="0"/>
            </a:endParaRPr>
          </a:p>
          <a:p>
            <a:pPr>
              <a:lnSpc>
                <a:spcPct val="100000"/>
              </a:lnSpc>
              <a:spcBef>
                <a:spcPts val="0"/>
              </a:spcBef>
            </a:pPr>
            <a:endParaRPr lang="en-IN" sz="1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590812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13F2AE-DFE5-477F-BC0A-989F1707199D}"/>
              </a:ext>
            </a:extLst>
          </p:cNvPr>
          <p:cNvSpPr>
            <a:spLocks noGrp="1"/>
          </p:cNvSpPr>
          <p:nvPr>
            <p:ph type="title"/>
          </p:nvPr>
        </p:nvSpPr>
        <p:spPr>
          <a:xfrm>
            <a:off x="3699711" y="1136216"/>
            <a:ext cx="4792578" cy="3238836"/>
          </a:xfrm>
        </p:spPr>
        <p:style>
          <a:lnRef idx="1">
            <a:schemeClr val="accent4"/>
          </a:lnRef>
          <a:fillRef idx="2">
            <a:schemeClr val="accent4"/>
          </a:fillRef>
          <a:effectRef idx="1">
            <a:schemeClr val="accent4"/>
          </a:effectRef>
          <a:fontRef idx="minor">
            <a:schemeClr val="dk1"/>
          </a:fontRef>
        </p:style>
        <p:txBody>
          <a:bodyPr>
            <a:noAutofit/>
          </a:bodyPr>
          <a:lstStyle/>
          <a:p>
            <a:pPr algn="ctr"/>
            <a:r>
              <a:rPr lang="en-US" sz="9600" b="1" dirty="0">
                <a:latin typeface="Times New Roman" pitchFamily="18" charset="0"/>
                <a:cs typeface="Times New Roman" pitchFamily="18" charset="0"/>
              </a:rPr>
              <a:t>Thank you</a:t>
            </a:r>
          </a:p>
        </p:txBody>
      </p:sp>
    </p:spTree>
    <p:extLst>
      <p:ext uri="{BB962C8B-B14F-4D97-AF65-F5344CB8AC3E}">
        <p14:creationId xmlns:p14="http://schemas.microsoft.com/office/powerpoint/2010/main" val="23091093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138</TotalTime>
  <Words>2418</Words>
  <Application>Microsoft Office PowerPoint</Application>
  <PresentationFormat>Widescreen</PresentationFormat>
  <Paragraphs>195</Paragraphs>
  <Slides>13</Slides>
  <Notes>9</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13</vt:i4>
      </vt:variant>
    </vt:vector>
  </HeadingPairs>
  <TitlesOfParts>
    <vt:vector size="21" baseType="lpstr">
      <vt:lpstr>Aptos</vt:lpstr>
      <vt:lpstr>Aptos Display</vt:lpstr>
      <vt:lpstr>Arial</vt:lpstr>
      <vt:lpstr>Calibri</vt:lpstr>
      <vt:lpstr>Segoe UI</vt:lpstr>
      <vt:lpstr>Times New Roman</vt:lpstr>
      <vt:lpstr>Wingdings</vt:lpstr>
      <vt:lpstr>office theme</vt:lpstr>
      <vt:lpstr>Student Name - Miten Sajanbhai Kanara Student Id-2332670 Course Name: Human Capital management  Lecturer Name: Gladius David Kulothungan Session: June 2024 Term  </vt:lpstr>
      <vt:lpstr>Table of Contents</vt:lpstr>
      <vt:lpstr>Introduction of Marks and Spencer</vt:lpstr>
      <vt:lpstr>Strategic Goals</vt:lpstr>
      <vt:lpstr>Job Analysis and Position</vt:lpstr>
      <vt:lpstr>Job Description </vt:lpstr>
      <vt:lpstr>Person Specification </vt:lpstr>
      <vt:lpstr>Required Skills for Tesco and M&amp;S </vt:lpstr>
      <vt:lpstr>Pay and Working Conditions </vt:lpstr>
      <vt:lpstr>Flexible working arrangement with justifications </vt:lpstr>
      <vt:lpstr>Conclusion </vt:lpstr>
      <vt:lpstr>List of References </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Gladius David Kulothungan</dc:creator>
  <cp:lastModifiedBy>dell</cp:lastModifiedBy>
  <cp:revision>119</cp:revision>
  <dcterms:created xsi:type="dcterms:W3CDTF">2024-06-27T11:21:54Z</dcterms:created>
  <dcterms:modified xsi:type="dcterms:W3CDTF">2024-08-12T02:49:06Z</dcterms:modified>
</cp:coreProperties>
</file>