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136F-E81A-EA00-A784-D7793F4A6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016A52-B8BC-A953-8236-61FB89AD78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A86EB8-EC32-91FF-ABBA-71A70EA85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233D03-1E9C-D604-8ED9-B4DC68B0C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09907-D446-BFFA-34D8-CC20D7E40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510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6D5C3-D326-492D-FEA1-AC00BC7F1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714BD-8CF6-DEA1-1CFA-374AA54E3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6423B-24A1-4DCE-64BD-702F428B9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9D352-FF5E-A472-CF3D-8B6566A5C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D7CD33-BFB0-786E-F9E7-6D82CF52D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7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623AF-C07C-101E-0A7B-7DDC71AFD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D1AC9-F3B8-DCBE-6FED-599EEE8FAE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72EC1-7B4A-599B-441C-CADC3AB11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E3A2B-1228-C097-9B70-39C6DB475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6B5D7-ECFC-DE69-7D2C-8FA623C4E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69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3E52C-A88A-528C-221D-572840718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446C6-CF5F-2401-44C8-85918A077C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9D0A6-CD7E-30AC-BD1A-D98DDBF290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DB6AB5-44D7-4866-2D3C-F51C4B1EC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34010A-A5A0-D588-210D-6C74EEAF7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F3F8D-C7A8-9CF5-5976-0FABEDF43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885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F6809-BDC8-6237-8CEB-D850236CC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D3786E-1C11-A30B-65A4-3E0DF5B76F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9EE334-9DD1-32C9-EAB5-0ACFF5BED9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B789FD-BA94-B83F-9E35-4EB4007E9C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BB3A1C-4C31-B460-2B16-FC608CA617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693C25-0B68-0E88-0D37-E144DEB32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720440-E9E5-AF00-52FD-B648F0D2A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B142F7-AD46-A9FD-E4FE-F0CEA2B8B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793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B2608-0731-E6C7-4F46-BD7C05B03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BB100D-4F2E-F6B8-666E-DFA3F603F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27C4A3-F743-0D36-416A-0B1A729A7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72F46D-4881-DC79-09EB-F956FFEF6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50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BBAA8F-B7C8-E204-41A7-4DC33C687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745C35-9806-B39D-930F-1F8A1D7F0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0282B9-88CC-4803-C71B-2E3CD4828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809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168AE-6F55-6BA5-012D-54028A659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15153-EBCF-3CB5-5FFA-F62FA4C15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AB64F1-4025-BA00-07EA-3633BD7FDC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FDA718-9190-DD73-2AF5-C9B1619E8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571DC8-A958-D1A6-AF30-C2DA72314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CED5C-C170-2C61-31E3-ED3E53357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15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BEB3E-8429-AD66-CAC2-E334A5575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5E4297-12C4-4260-2137-58110F9D8A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AD2706-5A54-5405-1786-C142BB0FA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003F79-A4F3-16DF-27D4-914A576B6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97AF44-BE05-A1FB-7C53-42A137991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48B768-E46A-1F48-2CF8-3BA5834CD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691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26CB-AC0E-3E6E-F058-5A26FDC29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CF2667-E802-E09B-E7C1-F9EE6EAD9B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0CF9F-355F-9A3C-034D-B84DCE09E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12E080-812E-8301-3720-8C2911F06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78B943-E4B0-823F-50A6-115A13509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503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F6B2D0-4A89-299F-1E0B-0C96FF262C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CCCC23-309F-C01D-918B-E7A2DAD77E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D5F6C-EEA6-2CA5-4F61-C63232B7F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F275B-19C5-BF36-4F31-BDBBB0A24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CD7CF-F179-04FB-64D2-E7EBB4AE3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86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F58599-0B86-6086-2A5F-3800EDB99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D833E-883E-CB4C-E719-353223BFE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AB31DA-CAA7-59DC-6595-FACB5271A9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FDC089-2B0A-4BE1-A022-B7EEE3476BA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FAF82-E911-4063-C116-45C4947344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A1097-ABE5-00F8-3BD9-16C3AF0F08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599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xists.org/archive/marx/works/1845/condition-working-class/ch02.htm" TargetMode="External"/><Relationship Id="rId2" Type="http://schemas.openxmlformats.org/officeDocument/2006/relationships/hyperlink" Target="https://webs.bcp.org/sites/vcleary/ModernWorldHistoryTextbook/IndustrialRevolution/IRbegin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conlib.org/library/Enc/IndustrialRevolutionandtheStandardofLiving.html" TargetMode="External"/><Relationship Id="rId5" Type="http://schemas.openxmlformats.org/officeDocument/2006/relationships/hyperlink" Target="http://www.historydiscussion.net/history/industrial-revolution/history-of-the-industrial-revolution/1784" TargetMode="External"/><Relationship Id="rId4" Type="http://schemas.openxmlformats.org/officeDocument/2006/relationships/hyperlink" Target="https://www.historic-uk.com/HistoryUK/HistoryofBritain/Timeline-Industrial-Revolu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8F64AA-5BE2-4280-BEFA-DC28811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0BF42E-0FDC-8B08-3707-D0750FC3C4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982" r="-1" b="-1"/>
          <a:stretch/>
        </p:blipFill>
        <p:spPr>
          <a:xfrm>
            <a:off x="20" y="2"/>
            <a:ext cx="7534620" cy="4197368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FE92952-B3B2-E3F2-40D8-0911E32683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653" r="17452" b="-1"/>
          <a:stretch/>
        </p:blipFill>
        <p:spPr>
          <a:xfrm>
            <a:off x="7653536" y="1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2803C0-CA7C-736D-4FAE-2AD62F84378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1953" r="1" b="10595"/>
          <a:stretch/>
        </p:blipFill>
        <p:spPr>
          <a:xfrm>
            <a:off x="1" y="4316255"/>
            <a:ext cx="6836850" cy="2541737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177BD5-4E24-935F-A283-8B92148DE8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3650" y="3996130"/>
            <a:ext cx="5505814" cy="1786662"/>
          </a:xfrm>
        </p:spPr>
        <p:txBody>
          <a:bodyPr anchor="b">
            <a:normAutofit/>
          </a:bodyPr>
          <a:lstStyle/>
          <a:p>
            <a:pPr algn="l"/>
            <a:r>
              <a:rPr lang="en-US" sz="36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Swansea and South Wales During the Industrial Revolution</a:t>
            </a:r>
            <a:endParaRPr lang="en-GB" sz="36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065E80-3F03-4D9C-4422-00FC2FA9CC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6099153"/>
            <a:ext cx="5505814" cy="646785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Presentation </a:t>
            </a:r>
            <a:endParaRPr lang="en-GB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1575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113EC7C-368D-469A-9B5C-F3555B088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200CED-C012-734B-197A-F5878BE042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49" r="15966" b="-1"/>
          <a:stretch/>
        </p:blipFill>
        <p:spPr>
          <a:xfrm>
            <a:off x="-3" y="2257425"/>
            <a:ext cx="4196274" cy="4600575"/>
          </a:xfrm>
          <a:custGeom>
            <a:avLst/>
            <a:gdLst/>
            <a:ahLst/>
            <a:cxnLst/>
            <a:rect l="l" t="t" r="r" b="b"/>
            <a:pathLst>
              <a:path w="4196274" h="4600575">
                <a:moveTo>
                  <a:pt x="698533" y="23"/>
                </a:moveTo>
                <a:cubicBezTo>
                  <a:pt x="1054085" y="-1460"/>
                  <a:pt x="2609539" y="68645"/>
                  <a:pt x="3265768" y="1088109"/>
                </a:cubicBezTo>
                <a:cubicBezTo>
                  <a:pt x="3279190" y="1093398"/>
                  <a:pt x="3294289" y="1107275"/>
                  <a:pt x="3298987" y="1120493"/>
                </a:cubicBezTo>
                <a:cubicBezTo>
                  <a:pt x="3321470" y="1182283"/>
                  <a:pt x="3376502" y="1209047"/>
                  <a:pt x="3426164" y="1242419"/>
                </a:cubicBezTo>
                <a:cubicBezTo>
                  <a:pt x="3469788" y="1271828"/>
                  <a:pt x="3516097" y="1302557"/>
                  <a:pt x="3534217" y="1352122"/>
                </a:cubicBezTo>
                <a:cubicBezTo>
                  <a:pt x="3558041" y="1418206"/>
                  <a:pt x="3490259" y="1364016"/>
                  <a:pt x="3477841" y="1389129"/>
                </a:cubicBezTo>
                <a:cubicBezTo>
                  <a:pt x="3503679" y="1423492"/>
                  <a:pt x="3543613" y="1454883"/>
                  <a:pt x="3554015" y="1493873"/>
                </a:cubicBezTo>
                <a:cubicBezTo>
                  <a:pt x="3591931" y="1634635"/>
                  <a:pt x="3673808" y="1737067"/>
                  <a:pt x="3796288" y="1816698"/>
                </a:cubicBezTo>
                <a:cubicBezTo>
                  <a:pt x="3831522" y="1839498"/>
                  <a:pt x="3854674" y="1881132"/>
                  <a:pt x="3902658" y="1887738"/>
                </a:cubicBezTo>
                <a:cubicBezTo>
                  <a:pt x="4009367" y="1902279"/>
                  <a:pt x="3975811" y="2015945"/>
                  <a:pt x="4032186" y="2066499"/>
                </a:cubicBezTo>
                <a:cubicBezTo>
                  <a:pt x="4042924" y="2076084"/>
                  <a:pt x="4052655" y="2094915"/>
                  <a:pt x="4050642" y="2107801"/>
                </a:cubicBezTo>
                <a:cubicBezTo>
                  <a:pt x="4047624" y="2126309"/>
                  <a:pt x="4034870" y="2143820"/>
                  <a:pt x="4024133" y="2160342"/>
                </a:cubicBezTo>
                <a:cubicBezTo>
                  <a:pt x="4013059" y="2176862"/>
                  <a:pt x="3996282" y="2191402"/>
                  <a:pt x="4004335" y="2213209"/>
                </a:cubicBezTo>
                <a:cubicBezTo>
                  <a:pt x="4007687" y="2222130"/>
                  <a:pt x="4005342" y="2253190"/>
                  <a:pt x="4030173" y="2228740"/>
                </a:cubicBezTo>
                <a:cubicBezTo>
                  <a:pt x="4098290" y="2161662"/>
                  <a:pt x="4137888" y="2225102"/>
                  <a:pt x="4196274" y="2255503"/>
                </a:cubicBezTo>
                <a:cubicBezTo>
                  <a:pt x="4149296" y="2286895"/>
                  <a:pt x="4107016" y="2309031"/>
                  <a:pt x="4099968" y="2355951"/>
                </a:cubicBezTo>
                <a:cubicBezTo>
                  <a:pt x="4085540" y="2452767"/>
                  <a:pt x="4023800" y="2497043"/>
                  <a:pt x="3930177" y="2505635"/>
                </a:cubicBezTo>
                <a:cubicBezTo>
                  <a:pt x="3964739" y="2599144"/>
                  <a:pt x="3964739" y="2599144"/>
                  <a:pt x="3852997" y="2612033"/>
                </a:cubicBezTo>
                <a:cubicBezTo>
                  <a:pt x="3895949" y="2671508"/>
                  <a:pt x="3895949" y="2686707"/>
                  <a:pt x="3843936" y="2707194"/>
                </a:cubicBezTo>
                <a:cubicBezTo>
                  <a:pt x="3793938" y="2726690"/>
                  <a:pt x="3738572" y="2733299"/>
                  <a:pt x="3692263" y="2763365"/>
                </a:cubicBezTo>
                <a:cubicBezTo>
                  <a:pt x="3734880" y="2839364"/>
                  <a:pt x="3746960" y="2927586"/>
                  <a:pt x="3834876" y="2964596"/>
                </a:cubicBezTo>
                <a:cubicBezTo>
                  <a:pt x="3848634" y="2970213"/>
                  <a:pt x="3858030" y="2993012"/>
                  <a:pt x="3849307" y="3006229"/>
                </a:cubicBezTo>
                <a:cubicBezTo>
                  <a:pt x="3817428" y="3054139"/>
                  <a:pt x="3863064" y="3145008"/>
                  <a:pt x="3763740" y="3155250"/>
                </a:cubicBezTo>
                <a:cubicBezTo>
                  <a:pt x="3751322" y="3156241"/>
                  <a:pt x="3739912" y="3166155"/>
                  <a:pt x="3749644" y="3179042"/>
                </a:cubicBezTo>
                <a:cubicBezTo>
                  <a:pt x="3783202" y="3223978"/>
                  <a:pt x="3742598" y="3221006"/>
                  <a:pt x="3718104" y="3226623"/>
                </a:cubicBezTo>
                <a:cubicBezTo>
                  <a:pt x="3688572" y="3233560"/>
                  <a:pt x="3655017" y="3213736"/>
                  <a:pt x="3627501" y="3238187"/>
                </a:cubicBezTo>
                <a:cubicBezTo>
                  <a:pt x="3633878" y="3263961"/>
                  <a:pt x="3657701" y="3263631"/>
                  <a:pt x="3674479" y="3271890"/>
                </a:cubicBezTo>
                <a:cubicBezTo>
                  <a:pt x="3723470" y="3295682"/>
                  <a:pt x="3763404" y="3324097"/>
                  <a:pt x="3765753" y="3385888"/>
                </a:cubicBezTo>
                <a:cubicBezTo>
                  <a:pt x="3767428" y="3435782"/>
                  <a:pt x="3772798" y="3479727"/>
                  <a:pt x="3705014" y="3494928"/>
                </a:cubicBezTo>
                <a:cubicBezTo>
                  <a:pt x="3676828" y="3501208"/>
                  <a:pt x="3684884" y="3537222"/>
                  <a:pt x="3700990" y="3555066"/>
                </a:cubicBezTo>
                <a:cubicBezTo>
                  <a:pt x="3729848" y="3586786"/>
                  <a:pt x="3753670" y="3629080"/>
                  <a:pt x="3803335" y="3632054"/>
                </a:cubicBezTo>
                <a:cubicBezTo>
                  <a:pt x="3833535" y="3634035"/>
                  <a:pt x="3856689" y="3647255"/>
                  <a:pt x="3880513" y="3662453"/>
                </a:cubicBezTo>
                <a:cubicBezTo>
                  <a:pt x="3897626" y="3673360"/>
                  <a:pt x="3918095" y="3682610"/>
                  <a:pt x="3916083" y="3706069"/>
                </a:cubicBezTo>
                <a:cubicBezTo>
                  <a:pt x="3914069" y="3728539"/>
                  <a:pt x="3894273" y="3737791"/>
                  <a:pt x="3874137" y="3742416"/>
                </a:cubicBezTo>
                <a:cubicBezTo>
                  <a:pt x="3807024" y="3757285"/>
                  <a:pt x="3743942" y="3779093"/>
                  <a:pt x="3687901" y="3828987"/>
                </a:cubicBezTo>
                <a:cubicBezTo>
                  <a:pt x="3725150" y="3855422"/>
                  <a:pt x="3760718" y="3874586"/>
                  <a:pt x="3788234" y="3901352"/>
                </a:cubicBezTo>
                <a:cubicBezTo>
                  <a:pt x="3854674" y="3966112"/>
                  <a:pt x="3291941" y="4169986"/>
                  <a:pt x="3263755" y="4242681"/>
                </a:cubicBezTo>
                <a:cubicBezTo>
                  <a:pt x="3255030" y="4265149"/>
                  <a:pt x="3225166" y="4288278"/>
                  <a:pt x="3200332" y="4294887"/>
                </a:cubicBezTo>
                <a:cubicBezTo>
                  <a:pt x="3083895" y="4325948"/>
                  <a:pt x="2982893" y="4395668"/>
                  <a:pt x="2863768" y="4421442"/>
                </a:cubicBezTo>
                <a:cubicBezTo>
                  <a:pt x="2751355" y="4445892"/>
                  <a:pt x="2640621" y="4478605"/>
                  <a:pt x="2517472" y="4510985"/>
                </a:cubicBezTo>
                <a:cubicBezTo>
                  <a:pt x="2555222" y="4551627"/>
                  <a:pt x="2607569" y="4569553"/>
                  <a:pt x="2654380" y="4591980"/>
                </a:cubicBezTo>
                <a:lnTo>
                  <a:pt x="2667892" y="4600575"/>
                </a:lnTo>
                <a:lnTo>
                  <a:pt x="0" y="4600575"/>
                </a:lnTo>
                <a:lnTo>
                  <a:pt x="0" y="144733"/>
                </a:lnTo>
                <a:lnTo>
                  <a:pt x="121106" y="102309"/>
                </a:lnTo>
                <a:cubicBezTo>
                  <a:pt x="290510" y="47726"/>
                  <a:pt x="463596" y="8200"/>
                  <a:pt x="644044" y="1014"/>
                </a:cubicBezTo>
                <a:cubicBezTo>
                  <a:pt x="656459" y="538"/>
                  <a:pt x="674830" y="121"/>
                  <a:pt x="698533" y="23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E9977C-EBCA-1432-D488-864EB6939D0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537" r="16390" b="-2"/>
          <a:stretch/>
        </p:blipFill>
        <p:spPr>
          <a:xfrm>
            <a:off x="5314848" y="464683"/>
            <a:ext cx="3241499" cy="3354472"/>
          </a:xfrm>
          <a:custGeom>
            <a:avLst/>
            <a:gdLst/>
            <a:ahLst/>
            <a:cxnLst/>
            <a:rect l="l" t="t" r="r" b="b"/>
            <a:pathLst>
              <a:path w="3359190" h="3476265">
                <a:moveTo>
                  <a:pt x="450539" y="15"/>
                </a:moveTo>
                <a:cubicBezTo>
                  <a:pt x="458434" y="271"/>
                  <a:pt x="466600" y="3856"/>
                  <a:pt x="473999" y="4995"/>
                </a:cubicBezTo>
                <a:cubicBezTo>
                  <a:pt x="637327" y="30493"/>
                  <a:pt x="800653" y="58040"/>
                  <a:pt x="964158" y="82398"/>
                </a:cubicBezTo>
                <a:cubicBezTo>
                  <a:pt x="1117018" y="105163"/>
                  <a:pt x="1270959" y="110398"/>
                  <a:pt x="1424540" y="122237"/>
                </a:cubicBezTo>
                <a:cubicBezTo>
                  <a:pt x="1610425" y="136579"/>
                  <a:pt x="1795950" y="156841"/>
                  <a:pt x="1980752" y="188711"/>
                </a:cubicBezTo>
                <a:cubicBezTo>
                  <a:pt x="2109067" y="211022"/>
                  <a:pt x="2238645" y="226502"/>
                  <a:pt x="2368766" y="208745"/>
                </a:cubicBezTo>
                <a:cubicBezTo>
                  <a:pt x="2375261" y="207834"/>
                  <a:pt x="2382661" y="204876"/>
                  <a:pt x="2388075" y="207834"/>
                </a:cubicBezTo>
                <a:cubicBezTo>
                  <a:pt x="2451242" y="241073"/>
                  <a:pt x="2520180" y="217168"/>
                  <a:pt x="2585691" y="238113"/>
                </a:cubicBezTo>
                <a:cubicBezTo>
                  <a:pt x="2568908" y="318930"/>
                  <a:pt x="2496899" y="312327"/>
                  <a:pt x="2456294" y="368331"/>
                </a:cubicBezTo>
                <a:cubicBezTo>
                  <a:pt x="2522527" y="390639"/>
                  <a:pt x="2582081" y="413178"/>
                  <a:pt x="2642540" y="430023"/>
                </a:cubicBezTo>
                <a:cubicBezTo>
                  <a:pt x="2706608" y="447780"/>
                  <a:pt x="2760929" y="495816"/>
                  <a:pt x="2823551" y="517215"/>
                </a:cubicBezTo>
                <a:cubicBezTo>
                  <a:pt x="2836907" y="521769"/>
                  <a:pt x="2852969" y="537704"/>
                  <a:pt x="2857661" y="553184"/>
                </a:cubicBezTo>
                <a:cubicBezTo>
                  <a:pt x="2872820" y="603269"/>
                  <a:pt x="3175470" y="743732"/>
                  <a:pt x="3139737" y="788350"/>
                </a:cubicBezTo>
                <a:cubicBezTo>
                  <a:pt x="3124939" y="806790"/>
                  <a:pt x="3105809" y="819994"/>
                  <a:pt x="3085776" y="838207"/>
                </a:cubicBezTo>
                <a:cubicBezTo>
                  <a:pt x="3115916" y="872582"/>
                  <a:pt x="3149843" y="887608"/>
                  <a:pt x="3185938" y="897851"/>
                </a:cubicBezTo>
                <a:cubicBezTo>
                  <a:pt x="3196767" y="901039"/>
                  <a:pt x="3207414" y="907413"/>
                  <a:pt x="3208497" y="922894"/>
                </a:cubicBezTo>
                <a:cubicBezTo>
                  <a:pt x="3209580" y="939056"/>
                  <a:pt x="3198571" y="945429"/>
                  <a:pt x="3189367" y="952944"/>
                </a:cubicBezTo>
                <a:cubicBezTo>
                  <a:pt x="3176554" y="963415"/>
                  <a:pt x="3164101" y="972523"/>
                  <a:pt x="3147859" y="973888"/>
                </a:cubicBezTo>
                <a:cubicBezTo>
                  <a:pt x="3121148" y="975937"/>
                  <a:pt x="3108336" y="1005076"/>
                  <a:pt x="3092816" y="1026930"/>
                </a:cubicBezTo>
                <a:cubicBezTo>
                  <a:pt x="3084153" y="1039224"/>
                  <a:pt x="3079821" y="1064037"/>
                  <a:pt x="3094980" y="1068363"/>
                </a:cubicBezTo>
                <a:cubicBezTo>
                  <a:pt x="3131436" y="1078836"/>
                  <a:pt x="3128548" y="1109114"/>
                  <a:pt x="3127647" y="1143489"/>
                </a:cubicBezTo>
                <a:cubicBezTo>
                  <a:pt x="3126383" y="1186061"/>
                  <a:pt x="3104906" y="1205638"/>
                  <a:pt x="3078557" y="1222030"/>
                </a:cubicBezTo>
                <a:cubicBezTo>
                  <a:pt x="3069534" y="1227720"/>
                  <a:pt x="3056721" y="1227493"/>
                  <a:pt x="3053292" y="1245250"/>
                </a:cubicBezTo>
                <a:cubicBezTo>
                  <a:pt x="3068090" y="1262097"/>
                  <a:pt x="3086137" y="1248439"/>
                  <a:pt x="3102020" y="1253218"/>
                </a:cubicBezTo>
                <a:cubicBezTo>
                  <a:pt x="3115193" y="1257088"/>
                  <a:pt x="3137031" y="1255040"/>
                  <a:pt x="3118983" y="1286000"/>
                </a:cubicBezTo>
                <a:cubicBezTo>
                  <a:pt x="3113749" y="1294878"/>
                  <a:pt x="3119885" y="1301709"/>
                  <a:pt x="3126564" y="1302392"/>
                </a:cubicBezTo>
                <a:cubicBezTo>
                  <a:pt x="3179982" y="1309448"/>
                  <a:pt x="3155438" y="1372054"/>
                  <a:pt x="3172584" y="1405063"/>
                </a:cubicBezTo>
                <a:cubicBezTo>
                  <a:pt x="3177275" y="1414169"/>
                  <a:pt x="3172222" y="1429877"/>
                  <a:pt x="3164822" y="1433747"/>
                </a:cubicBezTo>
                <a:cubicBezTo>
                  <a:pt x="3117539" y="1459245"/>
                  <a:pt x="3111043" y="1520028"/>
                  <a:pt x="3088122" y="1572389"/>
                </a:cubicBezTo>
                <a:cubicBezTo>
                  <a:pt x="3113028" y="1593104"/>
                  <a:pt x="3142805" y="1597657"/>
                  <a:pt x="3169695" y="1611089"/>
                </a:cubicBezTo>
                <a:cubicBezTo>
                  <a:pt x="3197669" y="1625204"/>
                  <a:pt x="3197669" y="1635676"/>
                  <a:pt x="3174569" y="1676653"/>
                </a:cubicBezTo>
                <a:cubicBezTo>
                  <a:pt x="3234665" y="1685532"/>
                  <a:pt x="3234665" y="1685532"/>
                  <a:pt x="3216077" y="1749957"/>
                </a:cubicBezTo>
                <a:cubicBezTo>
                  <a:pt x="3266430" y="1755877"/>
                  <a:pt x="3299635" y="1786382"/>
                  <a:pt x="3307395" y="1853085"/>
                </a:cubicBezTo>
                <a:cubicBezTo>
                  <a:pt x="3311185" y="1885411"/>
                  <a:pt x="3333924" y="1900663"/>
                  <a:pt x="3359190" y="1922291"/>
                </a:cubicBezTo>
                <a:cubicBezTo>
                  <a:pt x="3327789" y="1943236"/>
                  <a:pt x="3306492" y="1986945"/>
                  <a:pt x="3269857" y="1940730"/>
                </a:cubicBezTo>
                <a:cubicBezTo>
                  <a:pt x="3256503" y="1923885"/>
                  <a:pt x="3257764" y="1945284"/>
                  <a:pt x="3255961" y="1951430"/>
                </a:cubicBezTo>
                <a:cubicBezTo>
                  <a:pt x="3251630" y="1966455"/>
                  <a:pt x="3260653" y="1976472"/>
                  <a:pt x="3266609" y="1987854"/>
                </a:cubicBezTo>
                <a:cubicBezTo>
                  <a:pt x="3272384" y="1999237"/>
                  <a:pt x="3279243" y="2011302"/>
                  <a:pt x="3280866" y="2024054"/>
                </a:cubicBezTo>
                <a:cubicBezTo>
                  <a:pt x="3281948" y="2032931"/>
                  <a:pt x="3276715" y="2045905"/>
                  <a:pt x="3270940" y="2052509"/>
                </a:cubicBezTo>
                <a:cubicBezTo>
                  <a:pt x="3240620" y="2087340"/>
                  <a:pt x="3258667" y="2165652"/>
                  <a:pt x="3201277" y="2175670"/>
                </a:cubicBezTo>
                <a:cubicBezTo>
                  <a:pt x="3175470" y="2180221"/>
                  <a:pt x="3163018" y="2208906"/>
                  <a:pt x="3144069" y="2224614"/>
                </a:cubicBezTo>
                <a:cubicBezTo>
                  <a:pt x="3078197" y="2279478"/>
                  <a:pt x="3034161" y="2350051"/>
                  <a:pt x="3013769" y="2447031"/>
                </a:cubicBezTo>
                <a:cubicBezTo>
                  <a:pt x="3008175" y="2473894"/>
                  <a:pt x="2986698" y="2495522"/>
                  <a:pt x="2972802" y="2519197"/>
                </a:cubicBezTo>
                <a:cubicBezTo>
                  <a:pt x="2979480" y="2536499"/>
                  <a:pt x="3015935" y="2499164"/>
                  <a:pt x="3003121" y="2544694"/>
                </a:cubicBezTo>
                <a:cubicBezTo>
                  <a:pt x="2993376" y="2578843"/>
                  <a:pt x="2968470" y="2600014"/>
                  <a:pt x="2945008" y="2620276"/>
                </a:cubicBezTo>
                <a:cubicBezTo>
                  <a:pt x="2918299" y="2643268"/>
                  <a:pt x="2888702" y="2661708"/>
                  <a:pt x="2876610" y="2704279"/>
                </a:cubicBezTo>
                <a:cubicBezTo>
                  <a:pt x="2874083" y="2713386"/>
                  <a:pt x="2865963" y="2722947"/>
                  <a:pt x="2858744" y="2726591"/>
                </a:cubicBezTo>
                <a:cubicBezTo>
                  <a:pt x="2482281" y="3475797"/>
                  <a:pt x="1555563" y="3480805"/>
                  <a:pt x="1448724" y="3475568"/>
                </a:cubicBezTo>
                <a:cubicBezTo>
                  <a:pt x="1319326" y="3468966"/>
                  <a:pt x="1196966" y="3422753"/>
                  <a:pt x="1076954" y="3365156"/>
                </a:cubicBezTo>
                <a:cubicBezTo>
                  <a:pt x="1026241" y="3340797"/>
                  <a:pt x="979138" y="3306195"/>
                  <a:pt x="929868" y="3279332"/>
                </a:cubicBezTo>
                <a:cubicBezTo>
                  <a:pt x="861832" y="3242223"/>
                  <a:pt x="809315" y="3171424"/>
                  <a:pt x="741457" y="3141601"/>
                </a:cubicBezTo>
                <a:cubicBezTo>
                  <a:pt x="671616" y="3110867"/>
                  <a:pt x="611879" y="3054638"/>
                  <a:pt x="540052" y="3030734"/>
                </a:cubicBezTo>
                <a:cubicBezTo>
                  <a:pt x="502153" y="3017985"/>
                  <a:pt x="465517" y="2994993"/>
                  <a:pt x="471471" y="2929200"/>
                </a:cubicBezTo>
                <a:cubicBezTo>
                  <a:pt x="473096" y="2910532"/>
                  <a:pt x="463171" y="2895282"/>
                  <a:pt x="447469" y="2900745"/>
                </a:cubicBezTo>
                <a:cubicBezTo>
                  <a:pt x="417513" y="2910989"/>
                  <a:pt x="403977" y="2883898"/>
                  <a:pt x="387373" y="2863636"/>
                </a:cubicBezTo>
                <a:cubicBezTo>
                  <a:pt x="357776" y="2827667"/>
                  <a:pt x="329623" y="2789422"/>
                  <a:pt x="282519" y="2783503"/>
                </a:cubicBezTo>
                <a:cubicBezTo>
                  <a:pt x="291543" y="2755272"/>
                  <a:pt x="306883" y="2759371"/>
                  <a:pt x="320959" y="2765290"/>
                </a:cubicBezTo>
                <a:cubicBezTo>
                  <a:pt x="357956" y="2780772"/>
                  <a:pt x="394592" y="2798300"/>
                  <a:pt x="431588" y="2813781"/>
                </a:cubicBezTo>
                <a:cubicBezTo>
                  <a:pt x="455771" y="2823799"/>
                  <a:pt x="479775" y="2837912"/>
                  <a:pt x="512079" y="2826755"/>
                </a:cubicBezTo>
                <a:cubicBezTo>
                  <a:pt x="484286" y="2769843"/>
                  <a:pt x="437003" y="2759598"/>
                  <a:pt x="398743" y="2742071"/>
                </a:cubicBezTo>
                <a:cubicBezTo>
                  <a:pt x="350919" y="2719988"/>
                  <a:pt x="322765" y="2678326"/>
                  <a:pt x="289016" y="2631885"/>
                </a:cubicBezTo>
                <a:cubicBezTo>
                  <a:pt x="324209" y="2620730"/>
                  <a:pt x="346045" y="2654879"/>
                  <a:pt x="373657" y="2653056"/>
                </a:cubicBezTo>
                <a:cubicBezTo>
                  <a:pt x="375101" y="2647140"/>
                  <a:pt x="377627" y="2638488"/>
                  <a:pt x="377267" y="2638259"/>
                </a:cubicBezTo>
                <a:cubicBezTo>
                  <a:pt x="332149" y="2612763"/>
                  <a:pt x="311034" y="2564956"/>
                  <a:pt x="303995" y="2507131"/>
                </a:cubicBezTo>
                <a:cubicBezTo>
                  <a:pt x="300386" y="2477310"/>
                  <a:pt x="283963" y="2467976"/>
                  <a:pt x="267720" y="2454316"/>
                </a:cubicBezTo>
                <a:cubicBezTo>
                  <a:pt x="211053" y="2405826"/>
                  <a:pt x="151137" y="2361890"/>
                  <a:pt x="104574" y="2295188"/>
                </a:cubicBezTo>
                <a:cubicBezTo>
                  <a:pt x="158355" y="2304066"/>
                  <a:pt x="201487" y="2347547"/>
                  <a:pt x="259420" y="2366215"/>
                </a:cubicBezTo>
                <a:cubicBezTo>
                  <a:pt x="213400" y="2292910"/>
                  <a:pt x="153843" y="2255803"/>
                  <a:pt x="99521" y="2211409"/>
                </a:cubicBezTo>
                <a:cubicBezTo>
                  <a:pt x="74797" y="2191149"/>
                  <a:pt x="51878" y="2165197"/>
                  <a:pt x="21920" y="2154269"/>
                </a:cubicBezTo>
                <a:cubicBezTo>
                  <a:pt x="11271" y="2150400"/>
                  <a:pt x="-6235" y="2142204"/>
                  <a:pt x="2248" y="2120577"/>
                </a:cubicBezTo>
                <a:cubicBezTo>
                  <a:pt x="9466" y="2102593"/>
                  <a:pt x="23723" y="2108055"/>
                  <a:pt x="36718" y="2113292"/>
                </a:cubicBezTo>
                <a:cubicBezTo>
                  <a:pt x="67939" y="2126269"/>
                  <a:pt x="100244" y="2126495"/>
                  <a:pt x="142474" y="2126269"/>
                </a:cubicBezTo>
                <a:cubicBezTo>
                  <a:pt x="107102" y="2066851"/>
                  <a:pt x="42311" y="2084608"/>
                  <a:pt x="11993" y="2022231"/>
                </a:cubicBezTo>
                <a:cubicBezTo>
                  <a:pt x="49892" y="2011302"/>
                  <a:pt x="79128" y="2033841"/>
                  <a:pt x="109809" y="2038166"/>
                </a:cubicBezTo>
                <a:cubicBezTo>
                  <a:pt x="137600" y="2042036"/>
                  <a:pt x="144459" y="2031565"/>
                  <a:pt x="137962" y="1997188"/>
                </a:cubicBezTo>
                <a:cubicBezTo>
                  <a:pt x="127856" y="1943690"/>
                  <a:pt x="143015" y="1916371"/>
                  <a:pt x="183441" y="1930941"/>
                </a:cubicBezTo>
                <a:cubicBezTo>
                  <a:pt x="220978" y="1944601"/>
                  <a:pt x="224948" y="1924568"/>
                  <a:pt x="214842" y="1894062"/>
                </a:cubicBezTo>
                <a:cubicBezTo>
                  <a:pt x="200405" y="1849671"/>
                  <a:pt x="216827" y="1815295"/>
                  <a:pt x="228017" y="1777960"/>
                </a:cubicBezTo>
                <a:cubicBezTo>
                  <a:pt x="245162" y="1721045"/>
                  <a:pt x="237944" y="1693272"/>
                  <a:pt x="200946" y="1650929"/>
                </a:cubicBezTo>
                <a:cubicBezTo>
                  <a:pt x="180193" y="1627251"/>
                  <a:pt x="157815" y="1607219"/>
                  <a:pt x="127675" y="1586731"/>
                </a:cubicBezTo>
                <a:cubicBezTo>
                  <a:pt x="197157" y="1575576"/>
                  <a:pt x="124246" y="1538013"/>
                  <a:pt x="148791" y="1514564"/>
                </a:cubicBezTo>
                <a:cubicBezTo>
                  <a:pt x="197878" y="1505003"/>
                  <a:pt x="237944" y="1579673"/>
                  <a:pt x="304718" y="1558274"/>
                </a:cubicBezTo>
                <a:cubicBezTo>
                  <a:pt x="222243" y="1493618"/>
                  <a:pt x="131104" y="1472448"/>
                  <a:pt x="71369" y="1386396"/>
                </a:cubicBezTo>
                <a:cubicBezTo>
                  <a:pt x="85084" y="1366817"/>
                  <a:pt x="98799" y="1385029"/>
                  <a:pt x="110530" y="1377745"/>
                </a:cubicBezTo>
                <a:cubicBezTo>
                  <a:pt x="110169" y="1373192"/>
                  <a:pt x="111073" y="1366361"/>
                  <a:pt x="108906" y="1364313"/>
                </a:cubicBezTo>
                <a:cubicBezTo>
                  <a:pt x="64330" y="1317416"/>
                  <a:pt x="63607" y="1316279"/>
                  <a:pt x="111433" y="1281675"/>
                </a:cubicBezTo>
                <a:cubicBezTo>
                  <a:pt x="128217" y="1269609"/>
                  <a:pt x="126772" y="1258909"/>
                  <a:pt x="117930" y="1243657"/>
                </a:cubicBezTo>
                <a:cubicBezTo>
                  <a:pt x="111612" y="1232957"/>
                  <a:pt x="104033" y="1223395"/>
                  <a:pt x="107643" y="1199947"/>
                </a:cubicBezTo>
                <a:cubicBezTo>
                  <a:pt x="133810" y="1229998"/>
                  <a:pt x="260321" y="1220208"/>
                  <a:pt x="282700" y="1217021"/>
                </a:cubicBezTo>
                <a:cubicBezTo>
                  <a:pt x="307786" y="1213607"/>
                  <a:pt x="332510" y="1199037"/>
                  <a:pt x="358858" y="1207003"/>
                </a:cubicBezTo>
                <a:cubicBezTo>
                  <a:pt x="379973" y="1213381"/>
                  <a:pt x="477788" y="1275073"/>
                  <a:pt x="491685" y="1204273"/>
                </a:cubicBezTo>
                <a:cubicBezTo>
                  <a:pt x="492408" y="1200857"/>
                  <a:pt x="531930" y="1208826"/>
                  <a:pt x="553226" y="1212696"/>
                </a:cubicBezTo>
                <a:cubicBezTo>
                  <a:pt x="571995" y="1215883"/>
                  <a:pt x="593110" y="1229998"/>
                  <a:pt x="605743" y="1201769"/>
                </a:cubicBezTo>
                <a:cubicBezTo>
                  <a:pt x="613143" y="1185150"/>
                  <a:pt x="582643" y="1153051"/>
                  <a:pt x="555391" y="1150320"/>
                </a:cubicBezTo>
                <a:cubicBezTo>
                  <a:pt x="531749" y="1147814"/>
                  <a:pt x="507025" y="1144172"/>
                  <a:pt x="484466" y="1151001"/>
                </a:cubicBezTo>
                <a:cubicBezTo>
                  <a:pt x="456674" y="1159198"/>
                  <a:pt x="441696" y="1145994"/>
                  <a:pt x="433934" y="1117538"/>
                </a:cubicBezTo>
                <a:cubicBezTo>
                  <a:pt x="425273" y="1086122"/>
                  <a:pt x="408668" y="1071550"/>
                  <a:pt x="385749" y="1056980"/>
                </a:cubicBezTo>
                <a:cubicBezTo>
                  <a:pt x="330163" y="1021696"/>
                  <a:pt x="276744" y="980946"/>
                  <a:pt x="215745" y="960456"/>
                </a:cubicBezTo>
                <a:cubicBezTo>
                  <a:pt x="203653" y="956358"/>
                  <a:pt x="190298" y="950894"/>
                  <a:pt x="184704" y="923805"/>
                </a:cubicBezTo>
                <a:cubicBezTo>
                  <a:pt x="349836" y="964326"/>
                  <a:pt x="500349" y="1069958"/>
                  <a:pt x="670713" y="1063811"/>
                </a:cubicBezTo>
                <a:cubicBezTo>
                  <a:pt x="624151" y="1030346"/>
                  <a:pt x="570192" y="1028524"/>
                  <a:pt x="520561" y="1005076"/>
                </a:cubicBezTo>
                <a:cubicBezTo>
                  <a:pt x="555753" y="987546"/>
                  <a:pt x="588779" y="1005759"/>
                  <a:pt x="622167" y="1015777"/>
                </a:cubicBezTo>
                <a:cubicBezTo>
                  <a:pt x="650140" y="1023970"/>
                  <a:pt x="675405" y="1025337"/>
                  <a:pt x="678473" y="976393"/>
                </a:cubicBezTo>
                <a:cubicBezTo>
                  <a:pt x="677389" y="973205"/>
                  <a:pt x="677570" y="969107"/>
                  <a:pt x="677751" y="965238"/>
                </a:cubicBezTo>
                <a:cubicBezTo>
                  <a:pt x="668365" y="944976"/>
                  <a:pt x="653749" y="934504"/>
                  <a:pt x="636423" y="928584"/>
                </a:cubicBezTo>
                <a:cubicBezTo>
                  <a:pt x="625955" y="924942"/>
                  <a:pt x="612060" y="919478"/>
                  <a:pt x="612239" y="904909"/>
                </a:cubicBezTo>
                <a:cubicBezTo>
                  <a:pt x="612781" y="850955"/>
                  <a:pt x="579394" y="835246"/>
                  <a:pt x="546007" y="819539"/>
                </a:cubicBezTo>
                <a:cubicBezTo>
                  <a:pt x="564596" y="792676"/>
                  <a:pt x="579213" y="812481"/>
                  <a:pt x="593290" y="810433"/>
                </a:cubicBezTo>
                <a:cubicBezTo>
                  <a:pt x="602495" y="809067"/>
                  <a:pt x="610796" y="806563"/>
                  <a:pt x="610796" y="792676"/>
                </a:cubicBezTo>
                <a:cubicBezTo>
                  <a:pt x="610977" y="781065"/>
                  <a:pt x="606645" y="767861"/>
                  <a:pt x="597622" y="767635"/>
                </a:cubicBezTo>
                <a:cubicBezTo>
                  <a:pt x="541135" y="765585"/>
                  <a:pt x="509913" y="690914"/>
                  <a:pt x="451260" y="690687"/>
                </a:cubicBezTo>
                <a:cubicBezTo>
                  <a:pt x="416248" y="690687"/>
                  <a:pt x="469488" y="648571"/>
                  <a:pt x="439891" y="631042"/>
                </a:cubicBezTo>
                <a:cubicBezTo>
                  <a:pt x="433393" y="627171"/>
                  <a:pt x="456855" y="621254"/>
                  <a:pt x="467323" y="622164"/>
                </a:cubicBezTo>
                <a:cubicBezTo>
                  <a:pt x="477609" y="623074"/>
                  <a:pt x="486813" y="634229"/>
                  <a:pt x="499265" y="626261"/>
                </a:cubicBezTo>
                <a:cubicBezTo>
                  <a:pt x="506123" y="597806"/>
                  <a:pt x="488438" y="587332"/>
                  <a:pt x="473818" y="579365"/>
                </a:cubicBezTo>
                <a:cubicBezTo>
                  <a:pt x="440070" y="560925"/>
                  <a:pt x="407224" y="538615"/>
                  <a:pt x="370228" y="532013"/>
                </a:cubicBezTo>
                <a:cubicBezTo>
                  <a:pt x="357055" y="529737"/>
                  <a:pt x="389177" y="499231"/>
                  <a:pt x="395494" y="488532"/>
                </a:cubicBezTo>
                <a:cubicBezTo>
                  <a:pt x="376883" y="474474"/>
                  <a:pt x="357801" y="462263"/>
                  <a:pt x="338331" y="451478"/>
                </a:cubicBezTo>
                <a:lnTo>
                  <a:pt x="331729" y="448316"/>
                </a:lnTo>
                <a:lnTo>
                  <a:pt x="333477" y="428106"/>
                </a:lnTo>
                <a:cubicBezTo>
                  <a:pt x="333477" y="428106"/>
                  <a:pt x="322127" y="376930"/>
                  <a:pt x="314427" y="351906"/>
                </a:cubicBezTo>
                <a:lnTo>
                  <a:pt x="296726" y="307655"/>
                </a:lnTo>
                <a:lnTo>
                  <a:pt x="312139" y="309596"/>
                </a:lnTo>
                <a:cubicBezTo>
                  <a:pt x="327682" y="313807"/>
                  <a:pt x="343879" y="321889"/>
                  <a:pt x="357956" y="329174"/>
                </a:cubicBezTo>
                <a:cubicBezTo>
                  <a:pt x="381237" y="341238"/>
                  <a:pt x="403435" y="344425"/>
                  <a:pt x="434297" y="329174"/>
                </a:cubicBezTo>
                <a:cubicBezTo>
                  <a:pt x="406324" y="319841"/>
                  <a:pt x="384846" y="311645"/>
                  <a:pt x="362829" y="305953"/>
                </a:cubicBezTo>
                <a:cubicBezTo>
                  <a:pt x="345323" y="301400"/>
                  <a:pt x="387012" y="282960"/>
                  <a:pt x="408307" y="285237"/>
                </a:cubicBezTo>
                <a:cubicBezTo>
                  <a:pt x="438085" y="288423"/>
                  <a:pt x="421302" y="276586"/>
                  <a:pt x="416248" y="260195"/>
                </a:cubicBezTo>
                <a:cubicBezTo>
                  <a:pt x="410835" y="242665"/>
                  <a:pt x="426897" y="237203"/>
                  <a:pt x="437003" y="240844"/>
                </a:cubicBezTo>
                <a:cubicBezTo>
                  <a:pt x="475803" y="255187"/>
                  <a:pt x="514425" y="229917"/>
                  <a:pt x="554491" y="250407"/>
                </a:cubicBezTo>
                <a:cubicBezTo>
                  <a:pt x="544384" y="199867"/>
                  <a:pt x="522546" y="177784"/>
                  <a:pt x="476887" y="170726"/>
                </a:cubicBezTo>
                <a:cubicBezTo>
                  <a:pt x="459741" y="167996"/>
                  <a:pt x="441876" y="172093"/>
                  <a:pt x="427076" y="157522"/>
                </a:cubicBezTo>
                <a:cubicBezTo>
                  <a:pt x="418594" y="149101"/>
                  <a:pt x="409030" y="139084"/>
                  <a:pt x="415707" y="123603"/>
                </a:cubicBezTo>
                <a:cubicBezTo>
                  <a:pt x="420400" y="112674"/>
                  <a:pt x="430506" y="112674"/>
                  <a:pt x="438808" y="116318"/>
                </a:cubicBezTo>
                <a:cubicBezTo>
                  <a:pt x="475984" y="132483"/>
                  <a:pt x="514786" y="138400"/>
                  <a:pt x="553586" y="144320"/>
                </a:cubicBezTo>
                <a:cubicBezTo>
                  <a:pt x="559543" y="145230"/>
                  <a:pt x="566220" y="148191"/>
                  <a:pt x="572898" y="133164"/>
                </a:cubicBezTo>
                <a:cubicBezTo>
                  <a:pt x="500349" y="108805"/>
                  <a:pt x="431408" y="74202"/>
                  <a:pt x="356874" y="60770"/>
                </a:cubicBezTo>
                <a:cubicBezTo>
                  <a:pt x="357956" y="54397"/>
                  <a:pt x="359038" y="48022"/>
                  <a:pt x="360122" y="41649"/>
                </a:cubicBezTo>
                <a:cubicBezTo>
                  <a:pt x="418413" y="50753"/>
                  <a:pt x="476707" y="59859"/>
                  <a:pt x="550338" y="71243"/>
                </a:cubicBezTo>
                <a:cubicBezTo>
                  <a:pt x="505041" y="35045"/>
                  <a:pt x="462269" y="47111"/>
                  <a:pt x="428701" y="15013"/>
                </a:cubicBezTo>
                <a:cubicBezTo>
                  <a:pt x="435018" y="2833"/>
                  <a:pt x="442643" y="-241"/>
                  <a:pt x="450539" y="1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F81076-2B34-A58D-A4CE-BF15B8A93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8850" y="3819157"/>
            <a:ext cx="6864412" cy="464671"/>
          </a:xfrm>
        </p:spPr>
        <p:txBody>
          <a:bodyPr anchor="b">
            <a:normAutofit/>
          </a:bodyPr>
          <a:lstStyle/>
          <a:p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Industrial Revolution and South Wales' Role</a:t>
            </a:r>
            <a:endParaRPr lang="en-GB" sz="20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E01ACA-6FD0-0F2F-467A-7DE9CB5021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366"/>
          <a:stretch/>
        </p:blipFill>
        <p:spPr>
          <a:xfrm>
            <a:off x="480177" y="3"/>
            <a:ext cx="4980517" cy="2440831"/>
          </a:xfrm>
          <a:custGeom>
            <a:avLst/>
            <a:gdLst/>
            <a:ahLst/>
            <a:cxnLst/>
            <a:rect l="l" t="t" r="r" b="b"/>
            <a:pathLst>
              <a:path w="4980517" h="2440831">
                <a:moveTo>
                  <a:pt x="287929" y="0"/>
                </a:moveTo>
                <a:lnTo>
                  <a:pt x="4817890" y="0"/>
                </a:lnTo>
                <a:lnTo>
                  <a:pt x="4816841" y="3177"/>
                </a:lnTo>
                <a:cubicBezTo>
                  <a:pt x="4816707" y="6109"/>
                  <a:pt x="4816908" y="9403"/>
                  <a:pt x="4816641" y="12038"/>
                </a:cubicBezTo>
                <a:cubicBezTo>
                  <a:pt x="4834033" y="20468"/>
                  <a:pt x="4854369" y="-611"/>
                  <a:pt x="4874703" y="22050"/>
                </a:cubicBezTo>
                <a:cubicBezTo>
                  <a:pt x="4786137" y="121645"/>
                  <a:pt x="4651010" y="146147"/>
                  <a:pt x="4528727" y="220979"/>
                </a:cubicBezTo>
                <a:cubicBezTo>
                  <a:pt x="4627731" y="245745"/>
                  <a:pt x="4687133" y="159323"/>
                  <a:pt x="4759914" y="170389"/>
                </a:cubicBezTo>
                <a:cubicBezTo>
                  <a:pt x="4796305" y="197528"/>
                  <a:pt x="4688204" y="241003"/>
                  <a:pt x="4791221" y="253914"/>
                </a:cubicBezTo>
                <a:cubicBezTo>
                  <a:pt x="4746534" y="277627"/>
                  <a:pt x="4713355" y="300811"/>
                  <a:pt x="4682585" y="328215"/>
                </a:cubicBezTo>
                <a:cubicBezTo>
                  <a:pt x="4627731" y="377223"/>
                  <a:pt x="4617028" y="409367"/>
                  <a:pt x="4642449" y="475239"/>
                </a:cubicBezTo>
                <a:cubicBezTo>
                  <a:pt x="4659039" y="518450"/>
                  <a:pt x="4683387" y="558237"/>
                  <a:pt x="4661983" y="609614"/>
                </a:cubicBezTo>
                <a:cubicBezTo>
                  <a:pt x="4646998" y="644922"/>
                  <a:pt x="4652885" y="668107"/>
                  <a:pt x="4708539" y="652298"/>
                </a:cubicBezTo>
                <a:cubicBezTo>
                  <a:pt x="4768476" y="635435"/>
                  <a:pt x="4790952" y="667053"/>
                  <a:pt x="4775969" y="728971"/>
                </a:cubicBezTo>
                <a:cubicBezTo>
                  <a:pt x="4766336" y="768758"/>
                  <a:pt x="4776506" y="780877"/>
                  <a:pt x="4817710" y="776398"/>
                </a:cubicBezTo>
                <a:cubicBezTo>
                  <a:pt x="4863199" y="771392"/>
                  <a:pt x="4906546" y="745306"/>
                  <a:pt x="4962737" y="757955"/>
                </a:cubicBezTo>
                <a:cubicBezTo>
                  <a:pt x="4917786" y="830149"/>
                  <a:pt x="4821724" y="809597"/>
                  <a:pt x="4769279" y="878367"/>
                </a:cubicBezTo>
                <a:cubicBezTo>
                  <a:pt x="4831892" y="878629"/>
                  <a:pt x="4879788" y="878367"/>
                  <a:pt x="4926079" y="863347"/>
                </a:cubicBezTo>
                <a:cubicBezTo>
                  <a:pt x="4945346" y="857286"/>
                  <a:pt x="4966484" y="850965"/>
                  <a:pt x="4977186" y="871779"/>
                </a:cubicBezTo>
                <a:cubicBezTo>
                  <a:pt x="4989762" y="896809"/>
                  <a:pt x="4963808" y="906295"/>
                  <a:pt x="4948019" y="910774"/>
                </a:cubicBezTo>
                <a:cubicBezTo>
                  <a:pt x="4903602" y="923421"/>
                  <a:pt x="4869621" y="953458"/>
                  <a:pt x="4832963" y="976907"/>
                </a:cubicBezTo>
                <a:cubicBezTo>
                  <a:pt x="4752423" y="1028288"/>
                  <a:pt x="4664121" y="1071235"/>
                  <a:pt x="4595889" y="1156077"/>
                </a:cubicBezTo>
                <a:cubicBezTo>
                  <a:pt x="4681783" y="1134471"/>
                  <a:pt x="4745733" y="1084147"/>
                  <a:pt x="4825471" y="1073871"/>
                </a:cubicBezTo>
                <a:cubicBezTo>
                  <a:pt x="4756436" y="1151071"/>
                  <a:pt x="4667600" y="1201922"/>
                  <a:pt x="4583583" y="1258044"/>
                </a:cubicBezTo>
                <a:cubicBezTo>
                  <a:pt x="4559500" y="1273853"/>
                  <a:pt x="4535151" y="1284656"/>
                  <a:pt x="4529799" y="1319171"/>
                </a:cubicBezTo>
                <a:cubicBezTo>
                  <a:pt x="4519362" y="1386097"/>
                  <a:pt x="4488056" y="1441427"/>
                  <a:pt x="4421163" y="1470936"/>
                </a:cubicBezTo>
                <a:cubicBezTo>
                  <a:pt x="4420628" y="1471202"/>
                  <a:pt x="4424373" y="1481215"/>
                  <a:pt x="4426515" y="1488062"/>
                </a:cubicBezTo>
                <a:cubicBezTo>
                  <a:pt x="4467453" y="1490172"/>
                  <a:pt x="4499829" y="1450649"/>
                  <a:pt x="4552008" y="1463559"/>
                </a:cubicBezTo>
                <a:cubicBezTo>
                  <a:pt x="4501970" y="1517309"/>
                  <a:pt x="4460227" y="1565528"/>
                  <a:pt x="4389321" y="1591086"/>
                </a:cubicBezTo>
                <a:cubicBezTo>
                  <a:pt x="4332594" y="1611373"/>
                  <a:pt x="4262490" y="1623230"/>
                  <a:pt x="4221282" y="1689099"/>
                </a:cubicBezTo>
                <a:cubicBezTo>
                  <a:pt x="4269178" y="1702012"/>
                  <a:pt x="4304768" y="1685677"/>
                  <a:pt x="4340623" y="1674082"/>
                </a:cubicBezTo>
                <a:cubicBezTo>
                  <a:pt x="4395475" y="1656165"/>
                  <a:pt x="4449794" y="1635878"/>
                  <a:pt x="4504647" y="1617960"/>
                </a:cubicBezTo>
                <a:cubicBezTo>
                  <a:pt x="4525518" y="1611110"/>
                  <a:pt x="4548262" y="1606365"/>
                  <a:pt x="4561640" y="1639039"/>
                </a:cubicBezTo>
                <a:cubicBezTo>
                  <a:pt x="4491801" y="1645890"/>
                  <a:pt x="4450060" y="1690154"/>
                  <a:pt x="4406179" y="1731784"/>
                </a:cubicBezTo>
                <a:cubicBezTo>
                  <a:pt x="4381561" y="1755234"/>
                  <a:pt x="4361492" y="1786589"/>
                  <a:pt x="4317076" y="1774733"/>
                </a:cubicBezTo>
                <a:cubicBezTo>
                  <a:pt x="4293796" y="1768410"/>
                  <a:pt x="4279080" y="1786061"/>
                  <a:pt x="4281490" y="1807667"/>
                </a:cubicBezTo>
                <a:cubicBezTo>
                  <a:pt x="4290317" y="1883815"/>
                  <a:pt x="4236000" y="1910425"/>
                  <a:pt x="4179809" y="1925180"/>
                </a:cubicBezTo>
                <a:cubicBezTo>
                  <a:pt x="4073313" y="1952846"/>
                  <a:pt x="3984744" y="2017925"/>
                  <a:pt x="3881194" y="2053496"/>
                </a:cubicBezTo>
                <a:cubicBezTo>
                  <a:pt x="3780584" y="2088012"/>
                  <a:pt x="3702720" y="2169955"/>
                  <a:pt x="3601845" y="2212904"/>
                </a:cubicBezTo>
                <a:cubicBezTo>
                  <a:pt x="3528795" y="2243995"/>
                  <a:pt x="3458958" y="2284043"/>
                  <a:pt x="3383767" y="2312235"/>
                </a:cubicBezTo>
                <a:cubicBezTo>
                  <a:pt x="3205831" y="2378897"/>
                  <a:pt x="3024414" y="2432384"/>
                  <a:pt x="2832561" y="2440024"/>
                </a:cubicBezTo>
                <a:cubicBezTo>
                  <a:pt x="2674156" y="2446085"/>
                  <a:pt x="1300154" y="2440289"/>
                  <a:pt x="741989" y="1573170"/>
                </a:cubicBezTo>
                <a:cubicBezTo>
                  <a:pt x="731286" y="1568953"/>
                  <a:pt x="719246" y="1557887"/>
                  <a:pt x="715500" y="1547347"/>
                </a:cubicBezTo>
                <a:cubicBezTo>
                  <a:pt x="697572" y="1498075"/>
                  <a:pt x="653689" y="1476733"/>
                  <a:pt x="614088" y="1450123"/>
                </a:cubicBezTo>
                <a:cubicBezTo>
                  <a:pt x="579303" y="1426672"/>
                  <a:pt x="542376" y="1402169"/>
                  <a:pt x="527927" y="1362645"/>
                </a:cubicBezTo>
                <a:cubicBezTo>
                  <a:pt x="508929" y="1309949"/>
                  <a:pt x="562979" y="1353160"/>
                  <a:pt x="572881" y="1333136"/>
                </a:cubicBezTo>
                <a:cubicBezTo>
                  <a:pt x="552277" y="1305735"/>
                  <a:pt x="520434" y="1280703"/>
                  <a:pt x="512140" y="1249612"/>
                </a:cubicBezTo>
                <a:cubicBezTo>
                  <a:pt x="481905" y="1137368"/>
                  <a:pt x="416616" y="1055689"/>
                  <a:pt x="318951" y="992190"/>
                </a:cubicBezTo>
                <a:cubicBezTo>
                  <a:pt x="290855" y="974010"/>
                  <a:pt x="272393" y="940811"/>
                  <a:pt x="234131" y="935543"/>
                </a:cubicBezTo>
                <a:cubicBezTo>
                  <a:pt x="149040" y="923949"/>
                  <a:pt x="175798" y="833311"/>
                  <a:pt x="130844" y="792998"/>
                </a:cubicBezTo>
                <a:cubicBezTo>
                  <a:pt x="122282" y="785355"/>
                  <a:pt x="114523" y="770339"/>
                  <a:pt x="116127" y="760064"/>
                </a:cubicBezTo>
                <a:cubicBezTo>
                  <a:pt x="118534" y="745306"/>
                  <a:pt x="128704" y="731343"/>
                  <a:pt x="137266" y="718168"/>
                </a:cubicBezTo>
                <a:cubicBezTo>
                  <a:pt x="146097" y="704995"/>
                  <a:pt x="159474" y="693400"/>
                  <a:pt x="153053" y="676011"/>
                </a:cubicBezTo>
                <a:cubicBezTo>
                  <a:pt x="150380" y="668898"/>
                  <a:pt x="152250" y="644130"/>
                  <a:pt x="132450" y="663627"/>
                </a:cubicBezTo>
                <a:cubicBezTo>
                  <a:pt x="78133" y="717115"/>
                  <a:pt x="46557" y="666528"/>
                  <a:pt x="0" y="642286"/>
                </a:cubicBezTo>
                <a:cubicBezTo>
                  <a:pt x="37460" y="617254"/>
                  <a:pt x="71175" y="599602"/>
                  <a:pt x="76795" y="562188"/>
                </a:cubicBezTo>
                <a:cubicBezTo>
                  <a:pt x="88300" y="484987"/>
                  <a:pt x="137532" y="449681"/>
                  <a:pt x="212187" y="442830"/>
                </a:cubicBezTo>
                <a:cubicBezTo>
                  <a:pt x="184627" y="368265"/>
                  <a:pt x="184627" y="368265"/>
                  <a:pt x="273730" y="357988"/>
                </a:cubicBezTo>
                <a:cubicBezTo>
                  <a:pt x="239480" y="310562"/>
                  <a:pt x="239480" y="298442"/>
                  <a:pt x="280956" y="282106"/>
                </a:cubicBezTo>
                <a:cubicBezTo>
                  <a:pt x="320824" y="266560"/>
                  <a:pt x="364973" y="261290"/>
                  <a:pt x="401900" y="237315"/>
                </a:cubicBezTo>
                <a:cubicBezTo>
                  <a:pt x="367917" y="176713"/>
                  <a:pt x="358285" y="106364"/>
                  <a:pt x="288180" y="76852"/>
                </a:cubicBezTo>
                <a:cubicBezTo>
                  <a:pt x="277209" y="72374"/>
                  <a:pt x="269717" y="54193"/>
                  <a:pt x="276673" y="43654"/>
                </a:cubicBezTo>
                <a:cubicBezTo>
                  <a:pt x="283028" y="34103"/>
                  <a:pt x="285520" y="22412"/>
                  <a:pt x="286921" y="10118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57D83F-9C30-891C-7172-2C317DF0348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999" r="19528" b="2"/>
          <a:stretch/>
        </p:blipFill>
        <p:spPr>
          <a:xfrm>
            <a:off x="8556350" y="10"/>
            <a:ext cx="3635653" cy="3660317"/>
          </a:xfrm>
          <a:custGeom>
            <a:avLst/>
            <a:gdLst/>
            <a:ahLst/>
            <a:cxnLst/>
            <a:rect l="l" t="t" r="r" b="b"/>
            <a:pathLst>
              <a:path w="3635653" h="3660327">
                <a:moveTo>
                  <a:pt x="402121" y="0"/>
                </a:moveTo>
                <a:lnTo>
                  <a:pt x="3635653" y="0"/>
                </a:lnTo>
                <a:lnTo>
                  <a:pt x="3635653" y="3605403"/>
                </a:lnTo>
                <a:lnTo>
                  <a:pt x="3616543" y="3610878"/>
                </a:lnTo>
                <a:cubicBezTo>
                  <a:pt x="3510165" y="3637200"/>
                  <a:pt x="3401766" y="3654952"/>
                  <a:pt x="3290337" y="3659389"/>
                </a:cubicBezTo>
                <a:cubicBezTo>
                  <a:pt x="3106332" y="3666430"/>
                  <a:pt x="1510274" y="3659697"/>
                  <a:pt x="861903" y="2652440"/>
                </a:cubicBezTo>
                <a:cubicBezTo>
                  <a:pt x="849470" y="2647542"/>
                  <a:pt x="835485" y="2634687"/>
                  <a:pt x="831133" y="2622444"/>
                </a:cubicBezTo>
                <a:cubicBezTo>
                  <a:pt x="810307" y="2565210"/>
                  <a:pt x="759333" y="2540419"/>
                  <a:pt x="713332" y="2509507"/>
                </a:cubicBezTo>
                <a:cubicBezTo>
                  <a:pt x="672925" y="2482267"/>
                  <a:pt x="630030" y="2453803"/>
                  <a:pt x="613246" y="2407892"/>
                </a:cubicBezTo>
                <a:cubicBezTo>
                  <a:pt x="591178" y="2346680"/>
                  <a:pt x="653963" y="2396875"/>
                  <a:pt x="665465" y="2373614"/>
                </a:cubicBezTo>
                <a:cubicBezTo>
                  <a:pt x="641532" y="2341785"/>
                  <a:pt x="604543" y="2312707"/>
                  <a:pt x="594908" y="2276592"/>
                </a:cubicBezTo>
                <a:cubicBezTo>
                  <a:pt x="559787" y="2146208"/>
                  <a:pt x="483946" y="2051328"/>
                  <a:pt x="370497" y="1977567"/>
                </a:cubicBezTo>
                <a:cubicBezTo>
                  <a:pt x="337860" y="1956449"/>
                  <a:pt x="316415" y="1917884"/>
                  <a:pt x="271969" y="1911765"/>
                </a:cubicBezTo>
                <a:cubicBezTo>
                  <a:pt x="173127" y="1898297"/>
                  <a:pt x="204209" y="1793011"/>
                  <a:pt x="151990" y="1746183"/>
                </a:cubicBezTo>
                <a:cubicBezTo>
                  <a:pt x="142044" y="1737306"/>
                  <a:pt x="133031" y="1719862"/>
                  <a:pt x="134895" y="1707927"/>
                </a:cubicBezTo>
                <a:cubicBezTo>
                  <a:pt x="137691" y="1690784"/>
                  <a:pt x="149504" y="1674564"/>
                  <a:pt x="159450" y="1659260"/>
                </a:cubicBezTo>
                <a:cubicBezTo>
                  <a:pt x="169707" y="1643958"/>
                  <a:pt x="185247" y="1630489"/>
                  <a:pt x="177788" y="1610290"/>
                </a:cubicBezTo>
                <a:cubicBezTo>
                  <a:pt x="174683" y="1602027"/>
                  <a:pt x="176855" y="1573257"/>
                  <a:pt x="153855" y="1595904"/>
                </a:cubicBezTo>
                <a:cubicBezTo>
                  <a:pt x="90759" y="1658037"/>
                  <a:pt x="54081" y="1599274"/>
                  <a:pt x="0" y="1571114"/>
                </a:cubicBezTo>
                <a:cubicBezTo>
                  <a:pt x="43514" y="1542037"/>
                  <a:pt x="82677" y="1521532"/>
                  <a:pt x="89205" y="1478072"/>
                </a:cubicBezTo>
                <a:cubicBezTo>
                  <a:pt x="102570" y="1388394"/>
                  <a:pt x="159758" y="1347382"/>
                  <a:pt x="246479" y="1339424"/>
                </a:cubicBezTo>
                <a:cubicBezTo>
                  <a:pt x="214465" y="1252808"/>
                  <a:pt x="214465" y="1252808"/>
                  <a:pt x="317968" y="1240870"/>
                </a:cubicBezTo>
                <a:cubicBezTo>
                  <a:pt x="278183" y="1185780"/>
                  <a:pt x="278183" y="1171701"/>
                  <a:pt x="326361" y="1152725"/>
                </a:cubicBezTo>
                <a:cubicBezTo>
                  <a:pt x="372673" y="1134666"/>
                  <a:pt x="423957" y="1128545"/>
                  <a:pt x="466852" y="1100695"/>
                </a:cubicBezTo>
                <a:cubicBezTo>
                  <a:pt x="427377" y="1030299"/>
                  <a:pt x="416187" y="948581"/>
                  <a:pt x="334753" y="914300"/>
                </a:cubicBezTo>
                <a:cubicBezTo>
                  <a:pt x="322010" y="909097"/>
                  <a:pt x="313307" y="887979"/>
                  <a:pt x="321386" y="875737"/>
                </a:cubicBezTo>
                <a:cubicBezTo>
                  <a:pt x="350915" y="831359"/>
                  <a:pt x="308644" y="747189"/>
                  <a:pt x="400645" y="737702"/>
                </a:cubicBezTo>
                <a:cubicBezTo>
                  <a:pt x="412147" y="736784"/>
                  <a:pt x="422716" y="727601"/>
                  <a:pt x="413701" y="715664"/>
                </a:cubicBezTo>
                <a:cubicBezTo>
                  <a:pt x="382618" y="674041"/>
                  <a:pt x="420228" y="676794"/>
                  <a:pt x="442916" y="671592"/>
                </a:cubicBezTo>
                <a:cubicBezTo>
                  <a:pt x="470270" y="665166"/>
                  <a:pt x="501352" y="683528"/>
                  <a:pt x="526840" y="660880"/>
                </a:cubicBezTo>
                <a:cubicBezTo>
                  <a:pt x="520932" y="637006"/>
                  <a:pt x="498866" y="637312"/>
                  <a:pt x="483325" y="629661"/>
                </a:cubicBezTo>
                <a:cubicBezTo>
                  <a:pt x="437945" y="607624"/>
                  <a:pt x="400956" y="581304"/>
                  <a:pt x="398780" y="524068"/>
                </a:cubicBezTo>
                <a:cubicBezTo>
                  <a:pt x="397228" y="477853"/>
                  <a:pt x="392254" y="437148"/>
                  <a:pt x="455041" y="423067"/>
                </a:cubicBezTo>
                <a:cubicBezTo>
                  <a:pt x="481149" y="417251"/>
                  <a:pt x="473687" y="383892"/>
                  <a:pt x="458768" y="367363"/>
                </a:cubicBezTo>
                <a:cubicBezTo>
                  <a:pt x="432038" y="337982"/>
                  <a:pt x="409972" y="298806"/>
                  <a:pt x="363968" y="296052"/>
                </a:cubicBezTo>
                <a:cubicBezTo>
                  <a:pt x="335995" y="294216"/>
                  <a:pt x="314548" y="281971"/>
                  <a:pt x="292481" y="267894"/>
                </a:cubicBezTo>
                <a:cubicBezTo>
                  <a:pt x="276630" y="257791"/>
                  <a:pt x="257670" y="249223"/>
                  <a:pt x="259533" y="227493"/>
                </a:cubicBezTo>
                <a:cubicBezTo>
                  <a:pt x="261399" y="206680"/>
                  <a:pt x="279736" y="198111"/>
                  <a:pt x="298387" y="193826"/>
                </a:cubicBezTo>
                <a:cubicBezTo>
                  <a:pt x="360552" y="180054"/>
                  <a:pt x="418983" y="159853"/>
                  <a:pt x="470893" y="113638"/>
                </a:cubicBezTo>
                <a:cubicBezTo>
                  <a:pt x="436390" y="89152"/>
                  <a:pt x="403444" y="71400"/>
                  <a:pt x="377957" y="46608"/>
                </a:cubicBezTo>
                <a:cubicBezTo>
                  <a:pt x="370264" y="39110"/>
                  <a:pt x="371678" y="29598"/>
                  <a:pt x="380092" y="18562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B3064-E899-B40C-13D6-128D187B8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6271" y="4417166"/>
            <a:ext cx="7995729" cy="2440833"/>
          </a:xfrm>
        </p:spPr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 marked a shift from agrarian economies to industrialized societies.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Steam power revolutionized production capabilities, expanding railways and maritime trade.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South Wales was resource-rich, particularly in coal and copper.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Coal, formed around 300 million years ago, was ideal for fueling factories and railways.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Copper was crucial for electrical applications and machinery manufacturing (Evans, 2014).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Swansea's location on the southwestern coast of Wales provided a natural deep-water harbor, facilitating efficient shipping and global trade.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Areas like Hafod and the Lower Swansea Valley became industrial hubs, housing extensive copper smelting operations.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467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B4CCFEE-78C3-492E-93EB-649F7548F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AFF1A-A00F-2C49-C04E-5E39DCDC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2103436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Swansea's Industrial Landscape: Key Players and Milestones</a:t>
            </a:r>
            <a:endParaRPr lang="en-GB" sz="20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39163-A71D-2387-0E9F-E5148E076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252" y="2647949"/>
            <a:ext cx="4288221" cy="3529013"/>
          </a:xfrm>
        </p:spPr>
        <p:txBody>
          <a:bodyPr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Pioneers Samuel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Homfray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John Josiah Guest pioneered coal mines and copper smelting.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Robert Grainger Ker and William Thomas introduced the reverse-flowing condenser, enhancing copper production efficiency (Historic UK,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Richard Hill and Lewis Llewelyn Dillwyn shaped Swansea's economic and social structures.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Industrialization began in the late 18th century with coal mines and copper smelting.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advancements in the mid-19th century reinforced Swansea's global copper smelting leadership.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Swansea became the world's top copper smelting center, boosting Britain's trade balance.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Socially, harsh working conditions led to labor unions and improved worker rights, fostering a strong community identity.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ACF402-5E39-4108-A22D-B303DF896B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91" r="1" b="38152"/>
          <a:stretch/>
        </p:blipFill>
        <p:spPr>
          <a:xfrm>
            <a:off x="4726375" y="-3"/>
            <a:ext cx="4228635" cy="3694372"/>
          </a:xfrm>
          <a:custGeom>
            <a:avLst/>
            <a:gdLst/>
            <a:ahLst/>
            <a:cxnLst/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747424-608E-6897-9DDC-CD0101C757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140" r="27341" b="1"/>
          <a:stretch/>
        </p:blipFill>
        <p:spPr>
          <a:xfrm>
            <a:off x="9082588" y="-3"/>
            <a:ext cx="3109415" cy="36943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FCC1A9-76F9-AFFC-1683-E686217FA9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744" r="2" b="30257"/>
          <a:stretch/>
        </p:blipFill>
        <p:spPr>
          <a:xfrm>
            <a:off x="4726725" y="3802960"/>
            <a:ext cx="4228282" cy="3055043"/>
          </a:xfrm>
          <a:custGeom>
            <a:avLst/>
            <a:gdLst/>
            <a:ahLst/>
            <a:cxnLst/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AD07B45-2F20-0C09-438C-E382A4B730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9744" r="-1" b="6286"/>
          <a:stretch/>
        </p:blipFill>
        <p:spPr>
          <a:xfrm>
            <a:off x="9082585" y="3802960"/>
            <a:ext cx="3109415" cy="305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366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07ED9-4A67-BA7F-B7D8-28AE33360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D3A60-40DA-406F-DE39-090190440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382061"/>
            <a:ext cx="8276026" cy="4754880"/>
          </a:xfrm>
        </p:spPr>
        <p:txBody>
          <a:bodyPr anchor="ctr">
            <a:normAutofit/>
          </a:bodyPr>
          <a:lstStyle/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Anon. (2020).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Revolution begins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https://webs.bcp.org/sites/vcleary/ModernWorldHistoryTextbook/IndustrialRevolution/IRbegins.html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Coleman, D. C. (1992).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Myth, history and the Industrial Revolution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Hambledon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Engels, F. (1998).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Condition of the working class in England (Original work published 1845)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https://www.marxists.org/archive/marx/works/1845/condition-working-class/ch02.htm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Falkus, M. (1987).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Britain transformed: An economic and social history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1700–1914. Alden.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 UK. (2020).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the Industrial Revolution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https://www.historic-uk.com/HistoryUK/HistoryofBritain/Timeline-Industrial-Revolution/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Discussion - Discuss Anything About History. (2020).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of the Industrial Revolution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http://www.historydiscussion.net/history/industrial-revolution/history-of-the-industrial-revolution/1784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Smelser, N. (1959).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change in the industrial revolution: An application of theory to the Lancashire cotton industry, 1740–1840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Routledge &amp; Kegan Paul.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Voth, H.-J. (1998). Time and work in eighteenth-century London.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Economic History, 58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29–58.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Voth, H.-J. (2001).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and work in England, 1760–1830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 University Press.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https://www.econlib.org/library/Enc/IndustrialRevolutionandtheStandardofLiving.html</a:t>
            </a:r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1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1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742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549</Words>
  <Application>Microsoft Office PowerPoint</Application>
  <PresentationFormat>Widescreen</PresentationFormat>
  <Paragraphs>32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Swansea and South Wales During the Industrial Revolution</vt:lpstr>
      <vt:lpstr>Industrial Revolution and South Wales' Role</vt:lpstr>
      <vt:lpstr>Swansea's Industrial Landscape: Key Players and Milestones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2025-01-22T18:36:25Z</dcterms:created>
  <dcterms:modified xsi:type="dcterms:W3CDTF">2025-01-22T19:00:51Z</dcterms:modified>
</cp:coreProperties>
</file>