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1" r:id="rId1"/>
  </p:sldMasterIdLst>
  <p:notesMasterIdLst>
    <p:notesMasterId r:id="rId14"/>
  </p:notesMasterIdLst>
  <p:handoutMasterIdLst>
    <p:handoutMasterId r:id="rId15"/>
  </p:handoutMasterIdLst>
  <p:sldIdLst>
    <p:sldId id="256" r:id="rId2"/>
    <p:sldId id="290" r:id="rId3"/>
    <p:sldId id="280" r:id="rId4"/>
    <p:sldId id="281" r:id="rId5"/>
    <p:sldId id="282" r:id="rId6"/>
    <p:sldId id="286" r:id="rId7"/>
    <p:sldId id="285" r:id="rId8"/>
    <p:sldId id="287" r:id="rId9"/>
    <p:sldId id="284" r:id="rId10"/>
    <p:sldId id="288" r:id="rId11"/>
    <p:sldId id="289" r:id="rId12"/>
    <p:sldId id="291" r:id="rId13"/>
  </p:sldIdLst>
  <p:sldSz cx="9144000" cy="6858000" type="screen4x3"/>
  <p:notesSz cx="6858000" cy="9144000"/>
  <p:defaultTextStyle>
    <a:defPPr>
      <a:defRPr lang="en-GB"/>
    </a:defPPr>
    <a:lvl1pPr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Onbekende gebruiker" initials="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BFBFF"/>
    <a:srgbClr val="E9E9FF"/>
    <a:srgbClr val="EAF7FE"/>
    <a:srgbClr val="CCCCFF"/>
    <a:srgbClr val="99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ijl, gemiddeld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75" autoAdjust="0"/>
    <p:restoredTop sz="94660"/>
  </p:normalViewPr>
  <p:slideViewPr>
    <p:cSldViewPr>
      <p:cViewPr varScale="1">
        <p:scale>
          <a:sx n="108" d="100"/>
          <a:sy n="108" d="100"/>
        </p:scale>
        <p:origin x="1716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43" d="100"/>
          <a:sy n="43" d="100"/>
        </p:scale>
        <p:origin x="-1476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7-11-04T15:45:17.168" idx="1">
    <p:pos x="10" y="10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Times New Roman" charset="0"/>
              </a:defRPr>
            </a:lvl1pPr>
          </a:lstStyle>
          <a:p>
            <a:pPr>
              <a:defRPr/>
            </a:pPr>
            <a:fld id="{0CA3C6C2-7195-440A-8A16-B1169F92FDE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111101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277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Times New Roman" charset="0"/>
              </a:defRPr>
            </a:lvl1pPr>
          </a:lstStyle>
          <a:p>
            <a:pPr>
              <a:defRPr/>
            </a:pPr>
            <a:fld id="{3E5BCE8D-B6A5-42A0-AFB8-81D255A910B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43260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ＭＳ Ｐゴシック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28BF29-7C4A-40DF-990E-2B126E01DCBA}" type="slidenum">
              <a:rPr lang="en-GB"/>
              <a:pPr/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E5BCE8D-B6A5-42A0-AFB8-81D255A910BB}" type="slidenum">
              <a:rPr lang="en-GB"/>
              <a:pPr>
                <a:defRPr/>
              </a:pPr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96313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 dirty="0">
              <a:cs typeface="Times New Roman"/>
            </a:endParaRPr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E5BCE8D-B6A5-42A0-AFB8-81D255A910BB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5007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591AE13-D18F-4E10-A2E7-C90AEBDDD273}" type="datetime1">
              <a:rPr lang="en-US" smtClean="0"/>
              <a:pPr>
                <a:defRPr/>
              </a:pPr>
              <a:t>11/6/2017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3B63A32-6D15-439E-B7E5-061EE14DD38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2704741-104B-42B0-BBD1-3D7564D053AC}" type="datetime1">
              <a:rPr lang="en-US" smtClean="0"/>
              <a:pPr>
                <a:defRPr/>
              </a:pPr>
              <a:t>11/6/2017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BC7370-B10C-4041-BD1E-9A215DDF10C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F6DD1F7-50CC-46A9-BF7F-FE96BA6799C3}" type="datetime1">
              <a:rPr lang="en-US" smtClean="0"/>
              <a:pPr>
                <a:defRPr/>
              </a:pPr>
              <a:t>11/6/2017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DBB4935-EB28-42A4-83E3-04102CB0A97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C02BE6D-47E6-4A23-A9CE-C14D8DA40A81}" type="datetime1">
              <a:rPr lang="en-US" smtClean="0"/>
              <a:pPr>
                <a:defRPr/>
              </a:pPr>
              <a:t>11/6/2017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1EEE27-76A4-4ADA-9EA4-692758175BA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E38CE6C-8C02-49C3-A922-CAF30C290AE5}" type="datetime1">
              <a:rPr lang="en-US" smtClean="0"/>
              <a:pPr>
                <a:defRPr/>
              </a:pPr>
              <a:t>11/6/2017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EF190F0-17B6-4ADD-90AC-33DA49B3352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9D14AA-EF1C-4CA4-AE31-5412742DE5CA}" type="datetime1">
              <a:rPr lang="en-US" smtClean="0"/>
              <a:pPr>
                <a:defRPr/>
              </a:pPr>
              <a:t>11/6/2017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E02CC6D-04FC-4D1C-A977-99E0316ABCC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E041A45-C189-4666-AE6D-3F741EFEC662}" type="datetime1">
              <a:rPr lang="en-US" smtClean="0"/>
              <a:pPr>
                <a:defRPr/>
              </a:pPr>
              <a:t>11/6/2017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3DD87C-E17A-4FBF-9199-FEC22BA00E9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1CC1B0B-5E8D-4BB3-9756-78F292C05283}" type="datetime1">
              <a:rPr lang="en-US" smtClean="0"/>
              <a:pPr>
                <a:defRPr/>
              </a:pPr>
              <a:t>11/6/2017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43A960-0564-43DC-B58F-876480B2A71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DC0AEB0-7C1D-4A0C-8404-D252F02A59FD}" type="datetime1">
              <a:rPr lang="en-US" smtClean="0"/>
              <a:pPr>
                <a:defRPr/>
              </a:pPr>
              <a:t>11/6/2017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6CDED6D-05DF-45B8-8764-B845EEC3598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74A80BD-E266-41E7-BB34-71A62C3DCC8A}" type="datetime1">
              <a:rPr lang="en-US" smtClean="0"/>
              <a:pPr>
                <a:defRPr/>
              </a:pPr>
              <a:t>11/6/2017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FFC44C3-B745-42F2-90C4-8EAD691DD2C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4846E36-EFC4-44D4-8057-05AD641C1966}" type="datetime1">
              <a:rPr lang="en-US" smtClean="0"/>
              <a:pPr>
                <a:defRPr/>
              </a:pPr>
              <a:t>11/6/2017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628078-932C-44FC-8158-C9505182BC8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C781D369-BE8B-430B-9C46-31180413BE47}" type="datetime1">
              <a:rPr lang="en-US" smtClean="0"/>
              <a:pPr>
                <a:defRPr/>
              </a:pPr>
              <a:t>11/6/2017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8B3E9249-0606-4056-A9D5-31FA590FD67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42" r:id="rId1"/>
    <p:sldLayoutId id="2147483843" r:id="rId2"/>
    <p:sldLayoutId id="2147483844" r:id="rId3"/>
    <p:sldLayoutId id="2147483845" r:id="rId4"/>
    <p:sldLayoutId id="2147483846" r:id="rId5"/>
    <p:sldLayoutId id="2147483847" r:id="rId6"/>
    <p:sldLayoutId id="2147483848" r:id="rId7"/>
    <p:sldLayoutId id="2147483849" r:id="rId8"/>
    <p:sldLayoutId id="2147483850" r:id="rId9"/>
    <p:sldLayoutId id="2147483851" r:id="rId10"/>
    <p:sldLayoutId id="2147483852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knowledge-base.supersurvey.com/glossary.htm" TargetMode="External"/><Relationship Id="rId1" Type="http://schemas.openxmlformats.org/officeDocument/2006/relationships/slideLayout" Target="../slideLayouts/slideLayout2.xml"/><Relationship Id="rId4" Type="http://schemas.openxmlformats.org/officeDocument/2006/relationships/comments" Target="../comments/commen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hartford.com/business-playbook/in-depth/business-primary-second-research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13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0504C6E2-6BFD-46C2-AD3B-EA7983042F85}" type="slidenum">
              <a:rPr lang="en-GB"/>
              <a:pPr/>
              <a:t>1</a:t>
            </a:fld>
            <a:endParaRPr lang="en-GB"/>
          </a:p>
        </p:txBody>
      </p:sp>
      <p:sp>
        <p:nvSpPr>
          <p:cNvPr id="8196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eaLnBrk="1" hangingPunct="1">
              <a:spcBef>
                <a:spcPct val="0"/>
              </a:spcBef>
            </a:pPr>
            <a:r>
              <a:rPr lang="en-GB" sz="3600" dirty="0">
                <a:latin typeface="+mj-lt"/>
              </a:rPr>
              <a:t>Primary Data </a:t>
            </a:r>
          </a:p>
          <a:p>
            <a:pPr eaLnBrk="1" hangingPunct="1">
              <a:spcBef>
                <a:spcPct val="0"/>
              </a:spcBef>
            </a:pPr>
            <a:r>
              <a:rPr lang="en-GB" sz="3600" dirty="0">
                <a:latin typeface="+mj-lt"/>
              </a:rPr>
              <a:t>Collection Methods</a:t>
            </a:r>
          </a:p>
        </p:txBody>
      </p:sp>
      <p:sp>
        <p:nvSpPr>
          <p:cNvPr id="4099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560" y="1556792"/>
            <a:ext cx="7772400" cy="1470025"/>
          </a:xfrm>
        </p:spPr>
        <p:txBody>
          <a:bodyPr/>
          <a:lstStyle/>
          <a:p>
            <a:pPr>
              <a:defRPr/>
            </a:pPr>
            <a:r>
              <a:rPr lang="en-GB" dirty="0"/>
              <a:t>EMPL4012</a:t>
            </a:r>
            <a:br>
              <a:rPr lang="en-GB" dirty="0"/>
            </a:b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Researching and analysing Data</a:t>
            </a:r>
            <a:endParaRPr lang="en-GB" dirty="0">
              <a:solidFill>
                <a:srgbClr val="FFFFFF"/>
              </a:solidFill>
              <a:ea typeface="+mj-ea"/>
              <a:cs typeface="+mj-cs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5BDEB5-E4F7-497E-B62A-C9A5C971B8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B789DA0-59FD-4ACB-9D60-A9C7585305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BC7370-B10C-4041-BD1E-9A215DDF10CC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7FE7C5-AEA9-4BE3-A284-68E84289FAA2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400" dirty="0"/>
              <a:t>Recap week 3</a:t>
            </a:r>
            <a:endParaRPr lang="en-US" sz="2400" dirty="0"/>
          </a:p>
          <a:p>
            <a:pPr>
              <a:lnSpc>
                <a:spcPct val="150000"/>
              </a:lnSpc>
            </a:pPr>
            <a:r>
              <a:rPr lang="en-GB" sz="2400" dirty="0"/>
              <a:t>Primary data</a:t>
            </a:r>
            <a:r>
              <a:rPr lang="nl-NL" sz="2400" dirty="0"/>
              <a:t> methodology</a:t>
            </a:r>
            <a:endParaRPr lang="en-GB" sz="2400" dirty="0"/>
          </a:p>
          <a:p>
            <a:pPr lvl="1">
              <a:lnSpc>
                <a:spcPct val="150000"/>
              </a:lnSpc>
            </a:pPr>
            <a:r>
              <a:rPr lang="nl-NL" sz="2400" dirty="0"/>
              <a:t>Questionnaires</a:t>
            </a:r>
            <a:endParaRPr lang="en-GB" sz="2400" dirty="0"/>
          </a:p>
          <a:p>
            <a:pPr>
              <a:lnSpc>
                <a:spcPct val="150000"/>
              </a:lnSpc>
            </a:pPr>
            <a:r>
              <a:rPr lang="en-GB" sz="2400" dirty="0"/>
              <a:t>Discussion exercise 'student survey' (</a:t>
            </a:r>
            <a:r>
              <a:rPr lang="en-GB" sz="2400"/>
              <a:t>week 3)</a:t>
            </a:r>
            <a:endParaRPr lang="en-GB" sz="2400" dirty="0"/>
          </a:p>
          <a:p>
            <a:pPr>
              <a:lnSpc>
                <a:spcPct val="150000"/>
              </a:lnSpc>
            </a:pPr>
            <a:r>
              <a:rPr lang="en-GB" sz="2400" dirty="0"/>
              <a:t>Support assessment 1</a:t>
            </a:r>
          </a:p>
        </p:txBody>
      </p:sp>
    </p:spTree>
    <p:extLst>
      <p:ext uri="{BB962C8B-B14F-4D97-AF65-F5344CB8AC3E}">
        <p14:creationId xmlns:p14="http://schemas.microsoft.com/office/powerpoint/2010/main" val="33688834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0"/>
            <a:ext cx="7924800" cy="706090"/>
          </a:xfrm>
        </p:spPr>
        <p:txBody>
          <a:bodyPr/>
          <a:lstStyle/>
          <a:p>
            <a:pPr algn="ctr"/>
            <a:r>
              <a:rPr lang="en-GB" sz="3600" cap="none" dirty="0">
                <a:solidFill>
                  <a:schemeClr val="tx2"/>
                </a:solidFill>
              </a:rPr>
              <a:t>Questionnaires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BC7370-B10C-4041-BD1E-9A215DDF10CC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>
          <a:xfrm>
            <a:off x="539750" y="889901"/>
            <a:ext cx="7924800" cy="598238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200" dirty="0">
                <a:solidFill>
                  <a:schemeClr val="tx2"/>
                </a:solidFill>
                <a:latin typeface="+mj-lt"/>
              </a:rPr>
              <a:t>May be conducted in different ways: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self completion (e.g. online or postal)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telephone survey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face to face interview</a:t>
            </a:r>
            <a:br>
              <a:rPr lang="en-GB" sz="2200" dirty="0">
                <a:latin typeface="+mn-ea"/>
                <a:cs typeface="+mn-ea"/>
              </a:rPr>
            </a:br>
            <a:endParaRPr lang="en-GB" sz="2200" dirty="0">
              <a:latin typeface="Calibri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200" dirty="0">
                <a:solidFill>
                  <a:schemeClr val="tx2"/>
                </a:solidFill>
                <a:latin typeface="+mj-lt"/>
              </a:rPr>
              <a:t>May seek to discover any of the following types of information:</a:t>
            </a:r>
          </a:p>
          <a:p>
            <a:pPr marL="533400" indent="-533400">
              <a:spcBef>
                <a:spcPct val="50000"/>
              </a:spcBef>
            </a:pPr>
            <a:r>
              <a:rPr lang="en-GB" sz="2200" dirty="0">
                <a:cs typeface="Times New Roman" charset="0"/>
              </a:rPr>
              <a:t>facts</a:t>
            </a:r>
          </a:p>
          <a:p>
            <a:pPr marL="533400" indent="-533400">
              <a:spcBef>
                <a:spcPct val="50000"/>
              </a:spcBef>
            </a:pPr>
            <a:r>
              <a:rPr lang="en-GB" sz="2200" dirty="0">
                <a:cs typeface="Times New Roman" charset="0"/>
              </a:rPr>
              <a:t>behaviour</a:t>
            </a:r>
          </a:p>
          <a:p>
            <a:pPr marL="533400" indent="-533400">
              <a:spcBef>
                <a:spcPct val="50000"/>
              </a:spcBef>
            </a:pPr>
            <a:r>
              <a:rPr lang="en-GB" sz="2200" dirty="0">
                <a:cs typeface="Times New Roman" charset="0"/>
              </a:rPr>
              <a:t>opinion based</a:t>
            </a:r>
          </a:p>
          <a:p>
            <a:pPr marL="533400" indent="-533400">
              <a:spcBef>
                <a:spcPct val="50000"/>
              </a:spcBef>
            </a:pPr>
            <a:r>
              <a:rPr lang="en-GB" sz="2200" dirty="0">
                <a:cs typeface="Times New Roman" charset="0"/>
              </a:rPr>
              <a:t>attitudes</a:t>
            </a:r>
          </a:p>
          <a:p>
            <a:pPr marL="533400" indent="-533400">
              <a:spcBef>
                <a:spcPct val="50000"/>
              </a:spcBef>
            </a:pPr>
            <a:r>
              <a:rPr lang="en-GB" sz="2200" dirty="0">
                <a:cs typeface="Times New Roman" charset="0"/>
              </a:rPr>
              <a:t>beliefs</a:t>
            </a:r>
          </a:p>
          <a:p>
            <a:pPr>
              <a:lnSpc>
                <a:spcPct val="90000"/>
              </a:lnSpc>
            </a:pPr>
            <a:endParaRPr lang="en-GB" sz="2200" dirty="0">
              <a:latin typeface="Calibri" pitchFamily="34" charset="0"/>
            </a:endParaRPr>
          </a:p>
          <a:p>
            <a:pPr>
              <a:lnSpc>
                <a:spcPct val="90000"/>
              </a:lnSpc>
            </a:pPr>
            <a:endParaRPr lang="en-GB" sz="2200" dirty="0">
              <a:latin typeface="Calibri" pitchFamily="34" charset="0"/>
            </a:endParaRPr>
          </a:p>
          <a:p>
            <a:endParaRPr lang="en-GB" sz="22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8625" y="6124575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65119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706090"/>
          </a:xfrm>
        </p:spPr>
        <p:txBody>
          <a:bodyPr/>
          <a:lstStyle/>
          <a:p>
            <a:pPr algn="ctr"/>
            <a:r>
              <a:rPr lang="en-GB" sz="3600" cap="none" dirty="0">
                <a:solidFill>
                  <a:schemeClr val="tx2"/>
                </a:solidFill>
              </a:rPr>
              <a:t>Questionnaire Design 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BC7370-B10C-4041-BD1E-9A215DDF10CC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>
          <a:xfrm>
            <a:off x="539552" y="1196752"/>
            <a:ext cx="7924800" cy="439248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600" dirty="0">
                <a:solidFill>
                  <a:schemeClr val="tx2"/>
                </a:solidFill>
              </a:rPr>
              <a:t>Good Design:</a:t>
            </a:r>
          </a:p>
          <a:p>
            <a:pPr lvl="1"/>
            <a:r>
              <a:rPr lang="en-GB" sz="2400" dirty="0"/>
              <a:t>Respondent knows exactly what to do</a:t>
            </a:r>
          </a:p>
          <a:p>
            <a:pPr lvl="1"/>
            <a:r>
              <a:rPr lang="en-GB" sz="2400" dirty="0"/>
              <a:t>Clear, neat, attractive layout</a:t>
            </a:r>
          </a:p>
          <a:p>
            <a:pPr lvl="1"/>
            <a:r>
              <a:rPr lang="en-GB" sz="2400" dirty="0"/>
              <a:t>Polite and professional tone</a:t>
            </a:r>
          </a:p>
          <a:p>
            <a:pPr lvl="1"/>
            <a:r>
              <a:rPr lang="en-GB" sz="2400" dirty="0"/>
              <a:t>Questions ask what you need to know – no more, no less</a:t>
            </a:r>
            <a:br>
              <a:rPr lang="en-GB" dirty="0">
                <a:latin typeface="Calibri" pitchFamily="34" charset="0"/>
              </a:rPr>
            </a:br>
            <a:endParaRPr lang="en-GB" dirty="0">
              <a:latin typeface="Calibri" pitchFamily="34" charset="0"/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</a:rPr>
              <a:t>Poor  Design:</a:t>
            </a:r>
          </a:p>
          <a:p>
            <a:pPr lvl="1"/>
            <a:r>
              <a:rPr lang="en-GB" sz="2400" dirty="0"/>
              <a:t>Too long</a:t>
            </a:r>
          </a:p>
          <a:p>
            <a:pPr lvl="1"/>
            <a:r>
              <a:rPr lang="en-GB" sz="2400" dirty="0"/>
              <a:t>Inappropriate design or language</a:t>
            </a:r>
          </a:p>
          <a:p>
            <a:pPr lvl="1"/>
            <a:r>
              <a:rPr lang="en-GB" sz="2400" dirty="0"/>
              <a:t>Poor questions</a:t>
            </a:r>
          </a:p>
          <a:p>
            <a:pPr>
              <a:lnSpc>
                <a:spcPct val="90000"/>
              </a:lnSpc>
            </a:pPr>
            <a:endParaRPr lang="en-GB" dirty="0">
              <a:latin typeface="Calibri" pitchFamily="34" charset="0"/>
            </a:endParaRPr>
          </a:p>
          <a:p>
            <a:pPr>
              <a:lnSpc>
                <a:spcPct val="90000"/>
              </a:lnSpc>
            </a:pPr>
            <a:endParaRPr lang="en-GB" dirty="0">
              <a:latin typeface="Calibri" pitchFamily="34" charset="0"/>
            </a:endParaRP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1210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706090"/>
          </a:xfrm>
        </p:spPr>
        <p:txBody>
          <a:bodyPr/>
          <a:lstStyle/>
          <a:p>
            <a:pPr algn="ctr"/>
            <a:r>
              <a:rPr lang="en-GB" sz="3600" cap="none" dirty="0">
                <a:solidFill>
                  <a:schemeClr val="tx2"/>
                </a:solidFill>
              </a:rPr>
              <a:t>Questionnaire Design 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BC7370-B10C-4041-BD1E-9A215DDF10CC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>
          <a:xfrm>
            <a:off x="539552" y="1196752"/>
            <a:ext cx="7924800" cy="4392488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400050" lvl="1" indent="0">
              <a:lnSpc>
                <a:spcPct val="90000"/>
              </a:lnSpc>
              <a:buNone/>
            </a:pPr>
            <a:r>
              <a:rPr lang="en-GB" sz="2400" dirty="0">
                <a:solidFill>
                  <a:schemeClr val="tx2"/>
                </a:solidFill>
                <a:cs typeface="Times New Roman" charset="0"/>
              </a:rPr>
              <a:t>Poor Question types: </a:t>
            </a:r>
          </a:p>
          <a:p>
            <a:pPr marL="933450" lvl="1" indent="-533400">
              <a:lnSpc>
                <a:spcPct val="90000"/>
              </a:lnSpc>
            </a:pPr>
            <a:r>
              <a:rPr lang="en-GB" sz="2400" dirty="0">
                <a:cs typeface="Times New Roman" charset="0"/>
              </a:rPr>
              <a:t>Negatives or double negatives </a:t>
            </a:r>
            <a:r>
              <a:rPr lang="en-GB" sz="2400" b="1" dirty="0">
                <a:cs typeface="Times New Roman" charset="0"/>
              </a:rPr>
              <a:t>(don't you make use of none of our services?) </a:t>
            </a:r>
          </a:p>
          <a:p>
            <a:pPr marL="933450" lvl="1" indent="-533400">
              <a:lnSpc>
                <a:spcPct val="90000"/>
              </a:lnSpc>
            </a:pPr>
            <a:r>
              <a:rPr lang="en-GB" sz="2400" dirty="0">
                <a:cs typeface="Times New Roman" charset="0"/>
              </a:rPr>
              <a:t>Ambiguous </a:t>
            </a:r>
            <a:r>
              <a:rPr lang="en-GB" sz="2400" b="1" dirty="0">
                <a:cs typeface="Times New Roman" charset="0"/>
              </a:rPr>
              <a:t>(where do you like to shop?)</a:t>
            </a:r>
          </a:p>
          <a:p>
            <a:pPr marL="933450" lvl="1" indent="-533400">
              <a:lnSpc>
                <a:spcPct val="90000"/>
              </a:lnSpc>
            </a:pPr>
            <a:r>
              <a:rPr lang="en-GB" sz="2400" dirty="0">
                <a:cs typeface="Times New Roman" charset="0"/>
              </a:rPr>
              <a:t>Questions with the words ‘usually’ or ‘recently’ etc. </a:t>
            </a:r>
            <a:r>
              <a:rPr lang="en-GB" sz="2400" b="1" dirty="0">
                <a:cs typeface="Times New Roman" charset="0"/>
              </a:rPr>
              <a:t>(do you usually visit our website?)</a:t>
            </a:r>
          </a:p>
          <a:p>
            <a:pPr marL="933450" lvl="1" indent="-533400">
              <a:lnSpc>
                <a:spcPct val="90000"/>
              </a:lnSpc>
            </a:pPr>
            <a:r>
              <a:rPr lang="en-GB" sz="2400" dirty="0">
                <a:cs typeface="Times New Roman" charset="0"/>
              </a:rPr>
              <a:t>Leading questions </a:t>
            </a:r>
            <a:r>
              <a:rPr lang="en-GB" sz="2400" b="1" dirty="0">
                <a:cs typeface="Times New Roman" charset="0"/>
              </a:rPr>
              <a:t>(how soon do you want the services transformed?)</a:t>
            </a:r>
          </a:p>
          <a:p>
            <a:pPr marL="933450" lvl="1" indent="-533400">
              <a:lnSpc>
                <a:spcPct val="90000"/>
              </a:lnSpc>
            </a:pPr>
            <a:r>
              <a:rPr lang="en-GB" sz="2400" dirty="0">
                <a:cs typeface="Times New Roman" charset="0"/>
              </a:rPr>
              <a:t>Questions that don’t itemise alternatives </a:t>
            </a:r>
            <a:r>
              <a:rPr lang="en-GB" sz="2400" b="1" dirty="0">
                <a:cs typeface="Times New Roman" charset="0"/>
              </a:rPr>
              <a:t>(closed ended pre-descriptions are not presented)</a:t>
            </a:r>
          </a:p>
          <a:p>
            <a:pPr marL="933450" lvl="1" indent="-533400">
              <a:lnSpc>
                <a:spcPct val="90000"/>
              </a:lnSpc>
            </a:pPr>
            <a:r>
              <a:rPr lang="en-GB" sz="2400" dirty="0">
                <a:cs typeface="Times New Roman" charset="0"/>
              </a:rPr>
              <a:t>Inconsistent questions </a:t>
            </a:r>
            <a:r>
              <a:rPr lang="nl-NL" sz="2400" b="1" dirty="0">
                <a:cs typeface="Times New Roman" charset="0"/>
              </a:rPr>
              <a:t>(options </a:t>
            </a:r>
            <a:r>
              <a:rPr lang="nl-NL" sz="2400" b="1" dirty="0" err="1">
                <a:cs typeface="Times New Roman" charset="0"/>
              </a:rPr>
              <a:t>to</a:t>
            </a:r>
            <a:r>
              <a:rPr lang="nl-NL" sz="2400" b="1" dirty="0">
                <a:cs typeface="Times New Roman" charset="0"/>
              </a:rPr>
              <a:t> select, </a:t>
            </a:r>
            <a:r>
              <a:rPr lang="nl-NL" sz="2400" b="1" dirty="0" err="1">
                <a:cs typeface="Times New Roman" charset="0"/>
              </a:rPr>
              <a:t>language</a:t>
            </a:r>
            <a:r>
              <a:rPr lang="nl-NL" sz="2400" b="1" dirty="0">
                <a:cs typeface="Times New Roman" charset="0"/>
              </a:rPr>
              <a:t>, logic order, )</a:t>
            </a:r>
          </a:p>
          <a:p>
            <a:pPr marL="933450" lvl="1" indent="-533400">
              <a:lnSpc>
                <a:spcPct val="90000"/>
              </a:lnSpc>
            </a:pPr>
            <a:r>
              <a:rPr lang="en-GB" sz="2400" dirty="0">
                <a:cs typeface="Times New Roman" charset="0"/>
              </a:rPr>
              <a:t>Potentially embarrassing questions</a:t>
            </a:r>
            <a:r>
              <a:rPr lang="nl-NL" sz="2400" dirty="0">
                <a:cs typeface="Times New Roman" charset="0"/>
              </a:rPr>
              <a:t> </a:t>
            </a:r>
            <a:r>
              <a:rPr lang="nl-NL" sz="2400" b="1" dirty="0">
                <a:cs typeface="Times New Roman" charset="0"/>
              </a:rPr>
              <a:t>(</a:t>
            </a:r>
            <a:r>
              <a:rPr lang="nl-NL" sz="2400" b="1" dirty="0" err="1">
                <a:cs typeface="Times New Roman" charset="0"/>
              </a:rPr>
              <a:t>political</a:t>
            </a:r>
            <a:r>
              <a:rPr lang="nl-NL" sz="2400" b="1" dirty="0">
                <a:cs typeface="Times New Roman" charset="0"/>
              </a:rPr>
              <a:t>, </a:t>
            </a:r>
            <a:r>
              <a:rPr lang="nl-NL" sz="2400" b="1" dirty="0" err="1">
                <a:cs typeface="Times New Roman" charset="0"/>
              </a:rPr>
              <a:t>sexual</a:t>
            </a:r>
            <a:r>
              <a:rPr lang="nl-NL" sz="2400" b="1" dirty="0">
                <a:cs typeface="Times New Roman" charset="0"/>
              </a:rPr>
              <a:t> </a:t>
            </a:r>
            <a:r>
              <a:rPr lang="nl-NL" sz="2400" b="1" dirty="0" err="1">
                <a:cs typeface="Times New Roman" charset="0"/>
              </a:rPr>
              <a:t>orientation</a:t>
            </a:r>
            <a:r>
              <a:rPr lang="nl-NL" sz="2400" b="1" dirty="0">
                <a:cs typeface="Times New Roman" charset="0"/>
              </a:rPr>
              <a:t>,..)</a:t>
            </a:r>
            <a:endParaRPr lang="en-GB" sz="2400" b="1" dirty="0">
              <a:cs typeface="Times New Roman" charset="0"/>
            </a:endParaRPr>
          </a:p>
          <a:p>
            <a:pPr marL="933450" lvl="1" indent="-533400">
              <a:lnSpc>
                <a:spcPct val="90000"/>
              </a:lnSpc>
            </a:pPr>
            <a:r>
              <a:rPr lang="en-GB" sz="2400" dirty="0">
                <a:cs typeface="Times New Roman" charset="0"/>
              </a:rPr>
              <a:t>Direct classification questions </a:t>
            </a:r>
            <a:r>
              <a:rPr lang="en-GB" sz="2400" b="1" dirty="0">
                <a:cs typeface="Times New Roman" charset="0"/>
              </a:rPr>
              <a:t>(how old are you</a:t>
            </a:r>
            <a:r>
              <a:rPr lang="nl-NL" sz="2400" b="1" dirty="0">
                <a:cs typeface="Times New Roman" charset="0"/>
              </a:rPr>
              <a:t>?)</a:t>
            </a:r>
            <a:endParaRPr lang="en-GB" sz="2400" b="1" dirty="0">
              <a:cs typeface="Times New Roman" charset="0"/>
            </a:endParaRPr>
          </a:p>
          <a:p>
            <a:pPr>
              <a:lnSpc>
                <a:spcPct val="90000"/>
              </a:lnSpc>
            </a:pPr>
            <a:endParaRPr lang="en-GB" dirty="0">
              <a:latin typeface="Calibri" pitchFamily="34" charset="0"/>
            </a:endParaRPr>
          </a:p>
          <a:p>
            <a:pPr>
              <a:lnSpc>
                <a:spcPct val="90000"/>
              </a:lnSpc>
            </a:pPr>
            <a:endParaRPr lang="en-GB" dirty="0">
              <a:latin typeface="Calibri" pitchFamily="34" charset="0"/>
            </a:endParaRP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52116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0"/>
            <a:ext cx="7924800" cy="706090"/>
          </a:xfrm>
        </p:spPr>
        <p:txBody>
          <a:bodyPr/>
          <a:lstStyle/>
          <a:p>
            <a:pPr algn="ctr"/>
            <a:r>
              <a:rPr lang="en-GB" sz="3600" cap="none" dirty="0">
                <a:solidFill>
                  <a:schemeClr val="tx2"/>
                </a:solidFill>
              </a:rPr>
              <a:t>Questionnaire Design 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BC7370-B10C-4041-BD1E-9A215DDF10CC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>
          <a:xfrm>
            <a:off x="467544" y="1124744"/>
            <a:ext cx="7924800" cy="5040560"/>
          </a:xfrm>
        </p:spPr>
        <p:txBody>
          <a:bodyPr>
            <a:normAutofit/>
          </a:bodyPr>
          <a:lstStyle/>
          <a:p>
            <a:pPr>
              <a:lnSpc>
                <a:spcPct val="160000"/>
              </a:lnSpc>
              <a:defRPr/>
            </a:pPr>
            <a:r>
              <a:rPr lang="en-GB" sz="3200" dirty="0">
                <a:solidFill>
                  <a:schemeClr val="tx2"/>
                </a:solidFill>
              </a:rPr>
              <a:t>Avoid double-barrelled questions</a:t>
            </a:r>
          </a:p>
          <a:p>
            <a:pPr marL="0" indent="0">
              <a:lnSpc>
                <a:spcPct val="160000"/>
              </a:lnSpc>
              <a:buNone/>
              <a:defRPr/>
            </a:pPr>
            <a:endParaRPr lang="en-GB" sz="2400" dirty="0">
              <a:solidFill>
                <a:schemeClr val="tx2"/>
              </a:solidFill>
            </a:endParaRPr>
          </a:p>
          <a:p>
            <a:pPr>
              <a:lnSpc>
                <a:spcPct val="160000"/>
              </a:lnSpc>
              <a:defRPr/>
            </a:pPr>
            <a:r>
              <a:rPr lang="en-GB" sz="2400" dirty="0"/>
              <a:t>A double-barrelled question combines two or more issues or </a:t>
            </a:r>
            <a:r>
              <a:rPr lang="en-GB" sz="2400" dirty="0">
                <a:hlinkClick r:id="rId2"/>
              </a:rPr>
              <a:t>attitudinal objects</a:t>
            </a:r>
            <a:r>
              <a:rPr lang="en-GB" sz="2400" dirty="0"/>
              <a:t> (the person place or thing (</a:t>
            </a:r>
            <a:r>
              <a:rPr lang="en-GB" sz="2400" dirty="0">
                <a:solidFill>
                  <a:schemeClr val="tx2"/>
                </a:solidFill>
              </a:rPr>
              <a:t>object</a:t>
            </a:r>
            <a:r>
              <a:rPr lang="en-GB" sz="2400" dirty="0"/>
              <a:t>) that one has feelings opinions about (</a:t>
            </a:r>
            <a:r>
              <a:rPr lang="en-GB" sz="2400" dirty="0">
                <a:solidFill>
                  <a:schemeClr val="tx2"/>
                </a:solidFill>
              </a:rPr>
              <a:t>attitudes</a:t>
            </a:r>
            <a:r>
              <a:rPr lang="en-GB" sz="2400" dirty="0"/>
              <a:t>) in a single </a:t>
            </a:r>
            <a:r>
              <a:rPr lang="en-GB" sz="2400"/>
              <a:t>question.</a:t>
            </a:r>
            <a:endParaRPr lang="nl-NL" sz="2400"/>
          </a:p>
          <a:p>
            <a:pPr>
              <a:lnSpc>
                <a:spcPct val="160000"/>
              </a:lnSpc>
              <a:defRPr/>
            </a:pPr>
            <a:r>
              <a:rPr lang="nl-NL" sz="2400"/>
              <a:t>However just 1 answer is possible </a:t>
            </a:r>
            <a:endParaRPr lang="en-GB" sz="2400" dirty="0"/>
          </a:p>
          <a:p>
            <a:pPr>
              <a:lnSpc>
                <a:spcPct val="90000"/>
              </a:lnSpc>
            </a:pPr>
            <a:endParaRPr lang="en-GB" sz="2400" dirty="0"/>
          </a:p>
          <a:p>
            <a:pPr>
              <a:lnSpc>
                <a:spcPct val="90000"/>
              </a:lnSpc>
            </a:pPr>
            <a:endParaRPr lang="en-GB" dirty="0">
              <a:latin typeface="Calibri" pitchFamily="34" charset="0"/>
            </a:endParaRP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55784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0"/>
            <a:ext cx="7924800" cy="706090"/>
          </a:xfrm>
        </p:spPr>
        <p:txBody>
          <a:bodyPr/>
          <a:lstStyle/>
          <a:p>
            <a:pPr algn="ctr"/>
            <a:r>
              <a:rPr lang="en-GB" sz="3600" cap="none" dirty="0">
                <a:solidFill>
                  <a:schemeClr val="tx2"/>
                </a:solidFill>
              </a:rPr>
              <a:t>Questionnaire Design 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BC7370-B10C-4041-BD1E-9A215DDF10CC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>
          <a:xfrm>
            <a:off x="468313" y="765175"/>
            <a:ext cx="8509000" cy="517191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60000"/>
              </a:lnSpc>
              <a:buNone/>
              <a:defRPr/>
            </a:pPr>
            <a:r>
              <a:rPr lang="en-GB" sz="2000" i="1" dirty="0"/>
              <a:t>Example</a:t>
            </a:r>
            <a:br>
              <a:rPr lang="en-GB" sz="2000" dirty="0">
                <a:latin typeface="+mn-ea"/>
                <a:cs typeface="+mn-ea"/>
              </a:rPr>
            </a:br>
            <a:r>
              <a:rPr lang="en-GB" sz="2000" dirty="0">
                <a:solidFill>
                  <a:schemeClr val="tx2"/>
                </a:solidFill>
              </a:rPr>
              <a:t>Do you think professors should have more contact with university staff and university administrators? </a:t>
            </a:r>
            <a:br>
              <a:rPr lang="en-GB" sz="2000" dirty="0">
                <a:latin typeface="+mn-ea"/>
                <a:cs typeface="+mn-ea"/>
              </a:rPr>
            </a:br>
            <a:endParaRPr lang="en-GB" sz="2000" dirty="0">
              <a:solidFill>
                <a:schemeClr val="tx2"/>
              </a:solidFill>
            </a:endParaRPr>
          </a:p>
          <a:p>
            <a:pPr marL="0" indent="0">
              <a:lnSpc>
                <a:spcPct val="160000"/>
              </a:lnSpc>
              <a:buNone/>
              <a:defRPr/>
            </a:pPr>
            <a:r>
              <a:rPr lang="en-GB" sz="2000" dirty="0"/>
              <a:t>Clearly, this question asks about two different issues: </a:t>
            </a:r>
            <a:br>
              <a:rPr lang="en-GB" sz="2000" dirty="0">
                <a:latin typeface="+mn-ea"/>
                <a:cs typeface="+mn-ea"/>
              </a:rPr>
            </a:br>
            <a:endParaRPr lang="en-GB" sz="2000" dirty="0"/>
          </a:p>
          <a:p>
            <a:pPr marL="0" indent="0">
              <a:buNone/>
              <a:defRPr/>
            </a:pPr>
            <a:r>
              <a:rPr lang="en-GB" sz="2000" dirty="0"/>
              <a:t>1. Do you think professors should have more contact with university staff? </a:t>
            </a:r>
            <a:br>
              <a:rPr lang="en-GB" sz="2000" dirty="0">
                <a:latin typeface="+mn-ea"/>
                <a:cs typeface="+mn-ea"/>
              </a:rPr>
            </a:br>
            <a:br>
              <a:rPr lang="en-GB" sz="2000" dirty="0">
                <a:latin typeface="+mn-ea"/>
                <a:cs typeface="+mn-ea"/>
              </a:rPr>
            </a:br>
            <a:r>
              <a:rPr lang="en-GB" sz="2000" dirty="0"/>
              <a:t>2. Do you think that professors should have more contact with university administrators? </a:t>
            </a:r>
            <a:br>
              <a:rPr lang="en-GB" sz="2000" dirty="0">
                <a:latin typeface="+mn-ea"/>
                <a:cs typeface="+mn-ea"/>
              </a:rPr>
            </a:br>
            <a:endParaRPr lang="en-GB" sz="2000" dirty="0"/>
          </a:p>
          <a:p>
            <a:pPr>
              <a:lnSpc>
                <a:spcPct val="90000"/>
              </a:lnSpc>
            </a:pPr>
            <a:endParaRPr lang="en-GB" sz="2000" dirty="0">
              <a:latin typeface="Calibri" pitchFamily="34" charset="0"/>
            </a:endParaRPr>
          </a:p>
          <a:p>
            <a:pPr>
              <a:lnSpc>
                <a:spcPct val="90000"/>
              </a:lnSpc>
            </a:pPr>
            <a:endParaRPr lang="en-GB" sz="2000" dirty="0">
              <a:latin typeface="Calibri" pitchFamily="34" charset="0"/>
            </a:endParaRPr>
          </a:p>
          <a:p>
            <a:endParaRPr lang="en-GB" sz="20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9225" y="6153150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04745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0"/>
            <a:ext cx="7924800" cy="706090"/>
          </a:xfrm>
        </p:spPr>
        <p:txBody>
          <a:bodyPr/>
          <a:lstStyle/>
          <a:p>
            <a:pPr algn="ctr"/>
            <a:r>
              <a:rPr lang="en-GB" sz="3600" cap="none" dirty="0">
                <a:solidFill>
                  <a:schemeClr val="tx2"/>
                </a:solidFill>
              </a:rPr>
              <a:t>Questionnaire Design 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BC7370-B10C-4041-BD1E-9A215DDF10CC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>
          <a:xfrm>
            <a:off x="467544" y="836712"/>
            <a:ext cx="7924800" cy="504056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60000"/>
              </a:lnSpc>
              <a:defRPr/>
            </a:pPr>
            <a:r>
              <a:rPr lang="en-GB" sz="2400" dirty="0"/>
              <a:t>Combining the two questions into one question makes it unclear which attitude is being measured, as each question may prompt a different attitude.</a:t>
            </a:r>
          </a:p>
          <a:p>
            <a:pPr>
              <a:lnSpc>
                <a:spcPct val="160000"/>
              </a:lnSpc>
              <a:defRPr/>
            </a:pPr>
            <a:r>
              <a:rPr lang="en-GB" sz="2400" dirty="0"/>
              <a:t>Tip: if the word </a:t>
            </a:r>
            <a:r>
              <a:rPr lang="en-GB" sz="2400" dirty="0">
                <a:solidFill>
                  <a:schemeClr val="tx2"/>
                </a:solidFill>
              </a:rPr>
              <a:t>“and” </a:t>
            </a:r>
            <a:r>
              <a:rPr lang="en-GB" sz="2400" dirty="0"/>
              <a:t>appears in a question, check to verify whether it is a double-barrelled question.</a:t>
            </a:r>
          </a:p>
          <a:p>
            <a:pPr>
              <a:lnSpc>
                <a:spcPct val="90000"/>
              </a:lnSpc>
            </a:pPr>
            <a:endParaRPr lang="en-GB" dirty="0">
              <a:latin typeface="Calibri" pitchFamily="34" charset="0"/>
            </a:endParaRPr>
          </a:p>
          <a:p>
            <a:pPr>
              <a:lnSpc>
                <a:spcPct val="90000"/>
              </a:lnSpc>
            </a:pPr>
            <a:endParaRPr lang="en-GB" dirty="0">
              <a:latin typeface="Calibri" pitchFamily="34" charset="0"/>
            </a:endParaRP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37108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706090"/>
          </a:xfrm>
        </p:spPr>
        <p:txBody>
          <a:bodyPr/>
          <a:lstStyle/>
          <a:p>
            <a:pPr algn="ctr"/>
            <a:r>
              <a:rPr lang="en-GB" sz="3600" cap="none" dirty="0">
                <a:solidFill>
                  <a:schemeClr val="tx2"/>
                </a:solidFill>
              </a:rPr>
              <a:t>Which method to use?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BC7370-B10C-4041-BD1E-9A215DDF10CC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>
          <a:xfrm>
            <a:off x="539552" y="1196752"/>
            <a:ext cx="7924800" cy="5040560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533400" indent="-533400">
              <a:lnSpc>
                <a:spcPct val="150000"/>
              </a:lnSpc>
              <a:buNone/>
            </a:pPr>
            <a:r>
              <a:rPr lang="en-GB" sz="1800" dirty="0"/>
              <a:t>The </a:t>
            </a:r>
            <a:r>
              <a:rPr lang="en-GB" sz="1800" u="sng" dirty="0"/>
              <a:t>need to know how many</a:t>
            </a:r>
            <a:r>
              <a:rPr lang="en-GB" sz="1800" dirty="0"/>
              <a:t> staff would like training in IT skills development.</a:t>
            </a:r>
          </a:p>
          <a:p>
            <a:pPr marL="533400" indent="-533400">
              <a:lnSpc>
                <a:spcPct val="150000"/>
              </a:lnSpc>
              <a:buNone/>
            </a:pPr>
            <a:r>
              <a:rPr lang="en-GB" sz="1800" dirty="0"/>
              <a:t>	This requires a little information, in the same format, from a large number of staff.  </a:t>
            </a:r>
            <a:r>
              <a:rPr lang="en-GB" sz="1800" dirty="0">
                <a:solidFill>
                  <a:schemeClr val="tx2"/>
                </a:solidFill>
              </a:rPr>
              <a:t>Use questionnaires</a:t>
            </a:r>
            <a:r>
              <a:rPr lang="en-GB" sz="1800" dirty="0"/>
              <a:t>.</a:t>
            </a:r>
          </a:p>
          <a:p>
            <a:pPr marL="533400" indent="-533400">
              <a:lnSpc>
                <a:spcPct val="150000"/>
              </a:lnSpc>
              <a:buNone/>
            </a:pPr>
            <a:r>
              <a:rPr lang="en-GB" sz="1800" dirty="0"/>
              <a:t>The </a:t>
            </a:r>
            <a:r>
              <a:rPr lang="en-GB" sz="1800" u="sng" dirty="0"/>
              <a:t>need to know in detail</a:t>
            </a:r>
            <a:r>
              <a:rPr lang="en-GB" sz="1800" dirty="0"/>
              <a:t> how people feel about a new product.</a:t>
            </a:r>
          </a:p>
          <a:p>
            <a:pPr marL="533400" indent="-533400">
              <a:lnSpc>
                <a:spcPct val="150000"/>
              </a:lnSpc>
              <a:buNone/>
            </a:pPr>
            <a:r>
              <a:rPr lang="en-GB" sz="1800" dirty="0"/>
              <a:t>	This requires detailed information on personal views.  </a:t>
            </a:r>
            <a:r>
              <a:rPr lang="en-GB" sz="1800" dirty="0">
                <a:solidFill>
                  <a:schemeClr val="tx2"/>
                </a:solidFill>
              </a:rPr>
              <a:t>Use interviews </a:t>
            </a:r>
            <a:r>
              <a:rPr lang="en-GB" sz="1800" dirty="0"/>
              <a:t>(either individual or group).</a:t>
            </a:r>
          </a:p>
          <a:p>
            <a:pPr marL="533400" indent="-533400">
              <a:lnSpc>
                <a:spcPct val="150000"/>
              </a:lnSpc>
              <a:buNone/>
            </a:pPr>
            <a:r>
              <a:rPr lang="en-GB" sz="1800" dirty="0"/>
              <a:t>The </a:t>
            </a:r>
            <a:r>
              <a:rPr lang="en-GB" sz="1800" u="sng" dirty="0"/>
              <a:t>need to know how many</a:t>
            </a:r>
            <a:r>
              <a:rPr lang="en-GB" sz="1800" dirty="0"/>
              <a:t> shoppers enter the store each day of the week.</a:t>
            </a:r>
          </a:p>
          <a:p>
            <a:pPr marL="533400" indent="-533400">
              <a:lnSpc>
                <a:spcPct val="150000"/>
              </a:lnSpc>
              <a:buNone/>
            </a:pPr>
            <a:r>
              <a:rPr lang="en-GB" sz="1800" dirty="0"/>
              <a:t>	This requires information about consumer behaviour, most easily obtained by counting events. </a:t>
            </a:r>
            <a:r>
              <a:rPr lang="en-GB" sz="1800" dirty="0">
                <a:solidFill>
                  <a:schemeClr val="tx2"/>
                </a:solidFill>
              </a:rPr>
              <a:t>Use observation</a:t>
            </a:r>
            <a:r>
              <a:rPr lang="en-GB" sz="1800" dirty="0"/>
              <a:t>.</a:t>
            </a:r>
          </a:p>
          <a:p>
            <a:pPr>
              <a:lnSpc>
                <a:spcPct val="90000"/>
              </a:lnSpc>
            </a:pPr>
            <a:endParaRPr lang="en-GB" dirty="0">
              <a:latin typeface="Calibri" pitchFamily="34" charset="0"/>
            </a:endParaRPr>
          </a:p>
          <a:p>
            <a:pPr>
              <a:lnSpc>
                <a:spcPct val="90000"/>
              </a:lnSpc>
            </a:pPr>
            <a:endParaRPr lang="en-GB" dirty="0">
              <a:latin typeface="Calibri" pitchFamily="34" charset="0"/>
            </a:endParaRP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07584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7924800" cy="706090"/>
          </a:xfrm>
        </p:spPr>
        <p:txBody>
          <a:bodyPr/>
          <a:lstStyle/>
          <a:p>
            <a:pPr algn="ctr"/>
            <a:r>
              <a:rPr lang="en-GB" sz="3200" cap="none" dirty="0">
                <a:solidFill>
                  <a:schemeClr val="tx2"/>
                </a:solidFill>
              </a:rPr>
              <a:t>Who do you include in your survey?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BC7370-B10C-4041-BD1E-9A215DDF10CC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>
          <a:xfrm>
            <a:off x="539552" y="1268760"/>
            <a:ext cx="7924800" cy="504056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dirty="0">
                <a:solidFill>
                  <a:schemeClr val="tx2"/>
                </a:solidFill>
              </a:rPr>
              <a:t>Census</a:t>
            </a:r>
            <a:r>
              <a:rPr lang="en-GB" sz="2800" dirty="0"/>
              <a:t> – </a:t>
            </a:r>
            <a:r>
              <a:rPr lang="en-GB" sz="2800" i="1" dirty="0"/>
              <a:t>include 100% </a:t>
            </a:r>
            <a:r>
              <a:rPr lang="en-GB" sz="2800" dirty="0"/>
              <a:t>of the relevant group (population)</a:t>
            </a:r>
          </a:p>
          <a:p>
            <a:pPr lvl="1"/>
            <a:r>
              <a:rPr lang="en-GB" sz="2800" dirty="0"/>
              <a:t>Rarely used for research, unless the population is very small</a:t>
            </a:r>
            <a:br>
              <a:rPr lang="en-GB" sz="2800" dirty="0">
                <a:latin typeface="+mn-ea"/>
                <a:cs typeface="+mn-ea"/>
              </a:rPr>
            </a:br>
            <a:endParaRPr lang="en-GB" sz="2800" dirty="0"/>
          </a:p>
          <a:p>
            <a:r>
              <a:rPr lang="en-GB" sz="2800" dirty="0">
                <a:solidFill>
                  <a:schemeClr val="tx2"/>
                </a:solidFill>
              </a:rPr>
              <a:t>Sampling</a:t>
            </a:r>
            <a:r>
              <a:rPr lang="en-GB" sz="2800" dirty="0"/>
              <a:t> – </a:t>
            </a:r>
            <a:r>
              <a:rPr lang="en-GB" sz="2800" i="1" dirty="0"/>
              <a:t>include a specially selected</a:t>
            </a:r>
            <a:r>
              <a:rPr lang="en-GB" sz="2800" dirty="0"/>
              <a:t> subset of the population</a:t>
            </a:r>
          </a:p>
          <a:p>
            <a:pPr>
              <a:lnSpc>
                <a:spcPct val="90000"/>
              </a:lnSpc>
            </a:pPr>
            <a:endParaRPr lang="en-GB" dirty="0">
              <a:latin typeface="Calibri" pitchFamily="34" charset="0"/>
            </a:endParaRP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76749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7924800" cy="706090"/>
          </a:xfrm>
        </p:spPr>
        <p:txBody>
          <a:bodyPr/>
          <a:lstStyle/>
          <a:p>
            <a:pPr algn="ctr"/>
            <a:r>
              <a:rPr lang="en-GB" sz="3600" cap="none" dirty="0">
                <a:solidFill>
                  <a:schemeClr val="tx2"/>
                </a:solidFill>
              </a:rPr>
              <a:t>Sampling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BC7370-B10C-4041-BD1E-9A215DDF10CC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>
          <a:xfrm>
            <a:off x="539552" y="1196752"/>
            <a:ext cx="7924800" cy="5040560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cs typeface="Times New Roman" charset="0"/>
              </a:rPr>
              <a:t>Virtually all statistical results are based on the measurements of a sample drawn from a population. </a:t>
            </a:r>
          </a:p>
          <a:p>
            <a:pPr lvl="1">
              <a:lnSpc>
                <a:spcPct val="150000"/>
              </a:lnSpc>
            </a:pPr>
            <a:r>
              <a:rPr lang="en-GB" sz="2400" dirty="0">
                <a:cs typeface="Times New Roman" charset="0"/>
              </a:rPr>
              <a:t>E.g., Nielson ratings gather information on a small sample of homes for TV ratings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cs typeface="Times New Roman" charset="0"/>
              </a:rPr>
              <a:t>Measuring the entire population could be very expensive or even impossible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cs typeface="Times New Roman" charset="0"/>
              </a:rPr>
              <a:t>We can get very accurate information from samples</a:t>
            </a:r>
            <a:endParaRPr lang="en-GB" sz="2400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73430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A401D0B-0629-D44A-9EF6-53BFA1598D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/>
              <a:t>Sources </a:t>
            </a:r>
          </a:p>
        </p:txBody>
      </p:sp>
      <p:sp>
        <p:nvSpPr>
          <p:cNvPr id="3" name="Tijdelijke aanduiding voor dianummer 2">
            <a:extLst>
              <a:ext uri="{FF2B5EF4-FFF2-40B4-BE49-F238E27FC236}">
                <a16:creationId xmlns:a16="http://schemas.microsoft.com/office/drawing/2014/main" id="{6F14081A-2CEF-0A43-B370-A09BDAB8DA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BC7370-B10C-4041-BD1E-9A215DDF10CC}" type="slidenum">
              <a:rPr lang="en-GB" smtClean="0"/>
              <a:pPr>
                <a:defRPr/>
              </a:pPr>
              <a:t>12</a:t>
            </a:fld>
            <a:endParaRPr lang="en-GB"/>
          </a:p>
        </p:txBody>
      </p:sp>
      <p:sp>
        <p:nvSpPr>
          <p:cNvPr id="4" name="Tijdelijke aanduiding voor inhoud 3">
            <a:extLst>
              <a:ext uri="{FF2B5EF4-FFF2-40B4-BE49-F238E27FC236}">
                <a16:creationId xmlns:a16="http://schemas.microsoft.com/office/drawing/2014/main" id="{866C203F-DEDA-0146-8C38-E5ABD6C2D1B5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nl-NL" dirty="0" err="1"/>
              <a:t>Cottrell</a:t>
            </a:r>
            <a:r>
              <a:rPr lang="nl-NL" dirty="0"/>
              <a:t>, S. The </a:t>
            </a:r>
            <a:r>
              <a:rPr lang="nl-NL" dirty="0" err="1"/>
              <a:t>Study</a:t>
            </a:r>
            <a:r>
              <a:rPr lang="nl-NL" dirty="0"/>
              <a:t> Skills </a:t>
            </a:r>
            <a:r>
              <a:rPr lang="nl-NL" dirty="0" err="1"/>
              <a:t>Handbook</a:t>
            </a:r>
            <a:r>
              <a:rPr lang="nl-NL" dirty="0"/>
              <a:t> (2nd </a:t>
            </a:r>
            <a:r>
              <a:rPr lang="nl-NL" dirty="0" err="1"/>
              <a:t>edition</a:t>
            </a:r>
            <a:r>
              <a:rPr lang="nl-NL" dirty="0"/>
              <a:t>). Hampshire: </a:t>
            </a:r>
            <a:r>
              <a:rPr lang="nl-NL" dirty="0" err="1"/>
              <a:t>Palgrave</a:t>
            </a:r>
            <a:r>
              <a:rPr lang="nl-NL" dirty="0"/>
              <a:t> </a:t>
            </a:r>
            <a:r>
              <a:rPr lang="nl-NL" dirty="0" err="1"/>
              <a:t>MacMillan</a:t>
            </a:r>
            <a:r>
              <a:rPr lang="nl-NL" dirty="0"/>
              <a:t>, 2003</a:t>
            </a:r>
          </a:p>
          <a:p>
            <a:r>
              <a:rPr lang="nl-NL" dirty="0"/>
              <a:t>John </a:t>
            </a:r>
            <a:r>
              <a:rPr lang="nl-NL" dirty="0" err="1"/>
              <a:t>Fatteros</a:t>
            </a:r>
            <a:r>
              <a:rPr lang="nl-NL" dirty="0"/>
              <a:t>, Market Research The Basics, 2017, Business </a:t>
            </a:r>
            <a:r>
              <a:rPr lang="nl-NL" dirty="0" err="1"/>
              <a:t>Owners</a:t>
            </a:r>
            <a:r>
              <a:rPr lang="nl-NL" dirty="0"/>
              <a:t> </a:t>
            </a:r>
            <a:r>
              <a:rPr lang="nl-NL" dirty="0" err="1"/>
              <a:t>Playbook</a:t>
            </a:r>
            <a:r>
              <a:rPr lang="nl-NL" dirty="0"/>
              <a:t>, </a:t>
            </a:r>
            <a:r>
              <a:rPr lang="nl-NL" dirty="0">
                <a:hlinkClick r:id="rId2"/>
              </a:rPr>
              <a:t>https://www.thehartford.com/business-playbook/in-depth/business-primary-second-research</a:t>
            </a:r>
            <a:endParaRPr lang="nl-NL" dirty="0"/>
          </a:p>
          <a:p>
            <a:r>
              <a:rPr lang="nl-NL" dirty="0" err="1"/>
              <a:t>Hox</a:t>
            </a:r>
            <a:r>
              <a:rPr lang="nl-NL" dirty="0"/>
              <a:t>, J &amp; </a:t>
            </a:r>
            <a:r>
              <a:rPr lang="nl-NL" dirty="0" err="1"/>
              <a:t>Boeije</a:t>
            </a:r>
            <a:r>
              <a:rPr lang="nl-NL" dirty="0"/>
              <a:t> H (2005) Data Collection </a:t>
            </a:r>
            <a:r>
              <a:rPr lang="nl-NL" dirty="0" err="1"/>
              <a:t>Primary</a:t>
            </a:r>
            <a:r>
              <a:rPr lang="nl-NL" dirty="0"/>
              <a:t> </a:t>
            </a:r>
            <a:r>
              <a:rPr lang="nl-NL" dirty="0" err="1"/>
              <a:t>vs</a:t>
            </a:r>
            <a:r>
              <a:rPr lang="nl-NL" dirty="0"/>
              <a:t> </a:t>
            </a:r>
            <a:r>
              <a:rPr lang="nl-NL" dirty="0" err="1"/>
              <a:t>Secondary</a:t>
            </a:r>
            <a:r>
              <a:rPr lang="nl-NL" dirty="0"/>
              <a:t>, Encyclopedia of </a:t>
            </a:r>
            <a:r>
              <a:rPr lang="nl-NL" dirty="0" err="1"/>
              <a:t>Social</a:t>
            </a:r>
            <a:r>
              <a:rPr lang="nl-NL" dirty="0"/>
              <a:t> </a:t>
            </a:r>
            <a:r>
              <a:rPr lang="nl-NL" dirty="0" err="1"/>
              <a:t>Measurement</a:t>
            </a:r>
            <a:r>
              <a:rPr lang="nl-NL" dirty="0"/>
              <a:t>, (1), 593-599.</a:t>
            </a:r>
          </a:p>
          <a:p>
            <a:endParaRPr lang="nl-NL" dirty="0"/>
          </a:p>
          <a:p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2437385036"/>
      </p:ext>
    </p:extLst>
  </p:cSld>
  <p:clrMapOvr>
    <a:masterClrMapping/>
  </p:clrMapOvr>
</p:sld>
</file>

<file path=ppt/theme/theme1.xml><?xml version="1.0" encoding="utf-8"?>
<a:theme xmlns:a="http://schemas.openxmlformats.org/drawingml/2006/main" name="ja_certhetheme">
  <a:themeElements>
    <a:clrScheme name="JA Theme 1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EBC576"/>
      </a:hlink>
      <a:folHlink>
        <a:srgbClr val="EBC576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Horizon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ja_certhetheme</Template>
  <TotalTime>1306</TotalTime>
  <Words>342</Words>
  <Application>Microsoft Office PowerPoint</Application>
  <PresentationFormat>On-screen Show (4:3)</PresentationFormat>
  <Paragraphs>94</Paragraphs>
  <Slides>12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ＭＳ Ｐゴシック</vt:lpstr>
      <vt:lpstr>Arial</vt:lpstr>
      <vt:lpstr>Calibri</vt:lpstr>
      <vt:lpstr>Century Gothic</vt:lpstr>
      <vt:lpstr>Times New Roman</vt:lpstr>
      <vt:lpstr>ja_certhetheme</vt:lpstr>
      <vt:lpstr>EMPL4012   Researching and analysing Data</vt:lpstr>
      <vt:lpstr>Content</vt:lpstr>
      <vt:lpstr>Questionnaires</vt:lpstr>
      <vt:lpstr>Questionnaire Design </vt:lpstr>
      <vt:lpstr>Questionnaire Design </vt:lpstr>
      <vt:lpstr>Questionnaire Design </vt:lpstr>
      <vt:lpstr>Questionnaire Design </vt:lpstr>
      <vt:lpstr>Questionnaire Design </vt:lpstr>
      <vt:lpstr>Which method to use?</vt:lpstr>
      <vt:lpstr>Who do you include in your survey?</vt:lpstr>
      <vt:lpstr>Sampling</vt:lpstr>
      <vt:lpstr>Sources </vt:lpstr>
    </vt:vector>
  </TitlesOfParts>
  <Company>home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Primary Data collection Methods</dc:title>
  <dc:creator>Julia Ault</dc:creator>
  <cp:lastModifiedBy>user</cp:lastModifiedBy>
  <cp:revision>217</cp:revision>
  <dcterms:created xsi:type="dcterms:W3CDTF">2011-10-16T17:13:51Z</dcterms:created>
  <dcterms:modified xsi:type="dcterms:W3CDTF">2017-11-06T07:26:58Z</dcterms:modified>
</cp:coreProperties>
</file>