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8" r:id="rId3"/>
    <p:sldId id="257" r:id="rId4"/>
    <p:sldId id="259" r:id="rId5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1" d="100"/>
          <a:sy n="71" d="100"/>
        </p:scale>
        <p:origin x="-1500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B62452-6749-48EC-AC70-3FE1710616A6}" type="datetimeFigureOut">
              <a:rPr lang="en-GB" smtClean="0"/>
              <a:t>20/02/2017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560837-2D3D-4D19-B1E7-17A806F3D8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8275464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B62452-6749-48EC-AC70-3FE1710616A6}" type="datetimeFigureOut">
              <a:rPr lang="en-GB" smtClean="0"/>
              <a:t>20/02/2017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560837-2D3D-4D19-B1E7-17A806F3D8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002395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B62452-6749-48EC-AC70-3FE1710616A6}" type="datetimeFigureOut">
              <a:rPr lang="en-GB" smtClean="0"/>
              <a:t>20/02/2017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560837-2D3D-4D19-B1E7-17A806F3D8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4674690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B62452-6749-48EC-AC70-3FE1710616A6}" type="datetimeFigureOut">
              <a:rPr lang="en-GB" smtClean="0"/>
              <a:t>20/02/2017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560837-2D3D-4D19-B1E7-17A806F3D8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6870798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B62452-6749-48EC-AC70-3FE1710616A6}" type="datetimeFigureOut">
              <a:rPr lang="en-GB" smtClean="0"/>
              <a:t>20/02/2017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560837-2D3D-4D19-B1E7-17A806F3D8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1284567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B62452-6749-48EC-AC70-3FE1710616A6}" type="datetimeFigureOut">
              <a:rPr lang="en-GB" smtClean="0"/>
              <a:t>20/02/2017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560837-2D3D-4D19-B1E7-17A806F3D8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4736039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B62452-6749-48EC-AC70-3FE1710616A6}" type="datetimeFigureOut">
              <a:rPr lang="en-GB" smtClean="0"/>
              <a:t>20/02/2017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560837-2D3D-4D19-B1E7-17A806F3D8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575490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B62452-6749-48EC-AC70-3FE1710616A6}" type="datetimeFigureOut">
              <a:rPr lang="en-GB" smtClean="0"/>
              <a:t>20/02/2017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560837-2D3D-4D19-B1E7-17A806F3D8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2608940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B62452-6749-48EC-AC70-3FE1710616A6}" type="datetimeFigureOut">
              <a:rPr lang="en-GB" smtClean="0"/>
              <a:t>20/02/2017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560837-2D3D-4D19-B1E7-17A806F3D8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3973736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B62452-6749-48EC-AC70-3FE1710616A6}" type="datetimeFigureOut">
              <a:rPr lang="en-GB" smtClean="0"/>
              <a:t>20/02/2017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560837-2D3D-4D19-B1E7-17A806F3D8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1688805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B62452-6749-48EC-AC70-3FE1710616A6}" type="datetimeFigureOut">
              <a:rPr lang="en-GB" smtClean="0"/>
              <a:t>20/02/2017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560837-2D3D-4D19-B1E7-17A806F3D8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2330271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DB62452-6749-48EC-AC70-3FE1710616A6}" type="datetimeFigureOut">
              <a:rPr lang="en-GB" smtClean="0"/>
              <a:t>20/02/2017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8560837-2D3D-4D19-B1E7-17A806F3D8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4569831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Gradient </a:t>
            </a:r>
            <a:r>
              <a:rPr lang="en-GB" dirty="0"/>
              <a:t>D</a:t>
            </a:r>
            <a:r>
              <a:rPr lang="en-GB" dirty="0" smtClean="0"/>
              <a:t>escent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8364061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9821" y="260648"/>
            <a:ext cx="8843724" cy="6408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46955439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The gradient descent algorithm is:</a:t>
            </a:r>
            <a:endParaRPr lang="en-GB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457200" y="1600200"/>
                <a:ext cx="8229600" cy="4781128"/>
              </a:xfrm>
            </p:spPr>
            <p:txBody>
              <a:bodyPr>
                <a:normAutofit fontScale="55000" lnSpcReduction="20000"/>
              </a:bodyPr>
              <a:lstStyle/>
              <a:p>
                <a:pPr marL="0" indent="0">
                  <a:buNone/>
                </a:pPr>
                <a:r>
                  <a:rPr lang="en-GB" dirty="0" smtClean="0"/>
                  <a:t>Repeat </a:t>
                </a:r>
                <a:r>
                  <a:rPr lang="en-GB" dirty="0"/>
                  <a:t>until convergence:</a:t>
                </a:r>
                <a:endParaRPr lang="en-GB" dirty="0" smtClean="0"/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sz="2800" i="1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en-GB" sz="2800" i="1">
                              <a:latin typeface="Cambria Math"/>
                              <a:ea typeface="Cambria Math"/>
                            </a:rPr>
                            <m:t>𝜃</m:t>
                          </m:r>
                        </m:e>
                        <m:sub>
                          <m:r>
                            <a:rPr lang="en-GB" sz="2800" b="0" i="1" smtClean="0">
                              <a:latin typeface="Cambria Math"/>
                              <a:ea typeface="Cambria Math"/>
                            </a:rPr>
                            <m:t>𝑗</m:t>
                          </m:r>
                        </m:sub>
                      </m:sSub>
                      <m:r>
                        <a:rPr lang="en-GB" sz="2800" i="1">
                          <a:latin typeface="Cambria Math"/>
                        </a:rPr>
                        <m:t>=</m:t>
                      </m:r>
                      <m:sSub>
                        <m:sSubPr>
                          <m:ctrlPr>
                            <a:rPr lang="en-GB" sz="280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en-GB" sz="2800" i="1">
                              <a:latin typeface="Cambria Math"/>
                              <a:ea typeface="Cambria Math"/>
                            </a:rPr>
                            <m:t>𝜃</m:t>
                          </m:r>
                        </m:e>
                        <m:sub>
                          <m:r>
                            <a:rPr lang="en-GB" sz="2800" b="0" i="1" smtClean="0">
                              <a:latin typeface="Cambria Math"/>
                              <a:ea typeface="Cambria Math"/>
                            </a:rPr>
                            <m:t>𝑗</m:t>
                          </m:r>
                        </m:sub>
                      </m:sSub>
                      <m:r>
                        <a:rPr lang="en-GB" sz="2800" b="0" i="0" smtClean="0">
                          <a:latin typeface="Cambria Math"/>
                          <a:ea typeface="Cambria Math"/>
                        </a:rPr>
                        <m:t>−</m:t>
                      </m:r>
                      <m:r>
                        <a:rPr lang="en-GB" sz="2800" b="1" i="1" smtClean="0">
                          <a:latin typeface="Cambria Math"/>
                        </a:rPr>
                        <m:t>𝛈</m:t>
                      </m:r>
                      <m:f>
                        <m:fPr>
                          <m:ctrlPr>
                            <a:rPr lang="en-GB" sz="2800" b="0" i="1" smtClean="0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en-GB" sz="2800" b="0" i="1" smtClean="0">
                              <a:latin typeface="Cambria Math"/>
                              <a:ea typeface="Cambria Math"/>
                            </a:rPr>
                            <m:t>𝜕</m:t>
                          </m:r>
                        </m:num>
                        <m:den>
                          <m:r>
                            <a:rPr lang="en-GB" sz="2800" b="0" i="1" smtClean="0">
                              <a:latin typeface="Cambria Math"/>
                              <a:ea typeface="Cambria Math"/>
                            </a:rPr>
                            <m:t>𝜕</m:t>
                          </m:r>
                          <m:sSub>
                            <m:sSubPr>
                              <m:ctrlPr>
                                <a:rPr lang="en-GB" sz="2800" i="1" smtClean="0">
                                  <a:latin typeface="Cambria Math"/>
                                </a:rPr>
                              </m:ctrlPr>
                            </m:sSubPr>
                            <m:e>
                              <m:r>
                                <a:rPr lang="en-GB" sz="2800" i="1">
                                  <a:latin typeface="Cambria Math"/>
                                  <a:ea typeface="Cambria Math"/>
                                </a:rPr>
                                <m:t>𝜃</m:t>
                              </m:r>
                            </m:e>
                            <m:sub>
                              <m:r>
                                <a:rPr lang="en-GB" sz="2800" b="0" i="1" smtClean="0">
                                  <a:latin typeface="Cambria Math"/>
                                  <a:ea typeface="Cambria Math"/>
                                </a:rPr>
                                <m:t>𝑗</m:t>
                              </m:r>
                            </m:sub>
                          </m:sSub>
                        </m:den>
                      </m:f>
                      <m:r>
                        <a:rPr lang="en-GB" sz="2800" b="0" i="1" smtClean="0">
                          <a:latin typeface="Cambria Math"/>
                          <a:ea typeface="Cambria Math"/>
                        </a:rPr>
                        <m:t>𝐽</m:t>
                      </m:r>
                      <m:r>
                        <a:rPr lang="en-GB" sz="2800" b="0" i="1" smtClean="0">
                          <a:latin typeface="Cambria Math"/>
                          <a:ea typeface="Cambria Math"/>
                        </a:rPr>
                        <m:t>(</m:t>
                      </m:r>
                      <m:sSub>
                        <m:sSubPr>
                          <m:ctrlPr>
                            <a:rPr lang="en-GB" sz="280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en-GB" sz="2800" i="1">
                              <a:latin typeface="Cambria Math"/>
                              <a:ea typeface="Cambria Math"/>
                            </a:rPr>
                            <m:t>𝜃</m:t>
                          </m:r>
                        </m:e>
                        <m:sub>
                          <m:r>
                            <a:rPr lang="en-GB" sz="2800" b="0" i="1" smtClean="0">
                              <a:latin typeface="Cambria Math"/>
                              <a:ea typeface="Cambria Math"/>
                            </a:rPr>
                            <m:t>0</m:t>
                          </m:r>
                        </m:sub>
                      </m:sSub>
                      <m:r>
                        <a:rPr lang="en-GB" sz="2800" b="0" i="1" smtClean="0">
                          <a:latin typeface="Cambria Math"/>
                          <a:ea typeface="Cambria Math"/>
                        </a:rPr>
                        <m:t>,</m:t>
                      </m:r>
                      <m:sSub>
                        <m:sSubPr>
                          <m:ctrlPr>
                            <a:rPr lang="en-GB" sz="280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en-GB" sz="2800" i="1">
                              <a:latin typeface="Cambria Math"/>
                              <a:ea typeface="Cambria Math"/>
                            </a:rPr>
                            <m:t>𝜃</m:t>
                          </m:r>
                        </m:e>
                        <m:sub>
                          <m:r>
                            <a:rPr lang="en-GB" sz="2800" b="0" i="1" smtClean="0">
                              <a:latin typeface="Cambria Math"/>
                              <a:ea typeface="Cambria Math"/>
                            </a:rPr>
                            <m:t>1</m:t>
                          </m:r>
                        </m:sub>
                      </m:sSub>
                      <m:r>
                        <a:rPr lang="en-GB" sz="2800" b="0" i="1" smtClean="0">
                          <a:latin typeface="Cambria Math"/>
                          <a:ea typeface="Cambria Math"/>
                        </a:rPr>
                        <m:t>)</m:t>
                      </m:r>
                      <a:fld id="{0D180A1E-3C59-4527-A1AB-727339B5C018}" type="mathplaceholder">
                        <a:rPr lang="en-GB" sz="2800" b="0" i="1" smtClean="0">
                          <a:latin typeface="Cambria Math"/>
                          <a:ea typeface="Cambria Math"/>
                        </a:rPr>
                        <a:t>.</a:t>
                      </a:fld>
                    </m:oMath>
                  </m:oMathPara>
                </a14:m>
                <a:endParaRPr lang="en-GB" sz="2800" dirty="0" smtClean="0"/>
              </a:p>
              <a:p>
                <a:pPr marL="0" indent="0">
                  <a:buNone/>
                </a:pPr>
                <a:r>
                  <a:rPr lang="en-GB" dirty="0" smtClean="0"/>
                  <a:t>where</a:t>
                </a:r>
                <a:endParaRPr lang="en-GB" dirty="0"/>
              </a:p>
              <a:p>
                <a:pPr marL="0" indent="0">
                  <a:buNone/>
                </a:pPr>
                <a:r>
                  <a:rPr lang="en-GB" dirty="0" smtClean="0"/>
                  <a:t>j=0,1 </a:t>
                </a:r>
                <a:r>
                  <a:rPr lang="en-GB" dirty="0"/>
                  <a:t>represents the feature index </a:t>
                </a:r>
                <a:r>
                  <a:rPr lang="en-GB" dirty="0" smtClean="0"/>
                  <a:t>number;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r>
                      <a:rPr lang="en-GB" b="1" i="1" smtClean="0">
                        <a:latin typeface="Cambria Math"/>
                      </a:rPr>
                      <m:t>𝛈</m:t>
                    </m:r>
                  </m:oMath>
                </a14:m>
                <a:r>
                  <a:rPr lang="en-GB" dirty="0" smtClean="0"/>
                  <a:t> </a:t>
                </a:r>
                <a:r>
                  <a:rPr lang="en-GB" dirty="0" smtClean="0"/>
                  <a:t>(eta) i</a:t>
                </a:r>
                <a:r>
                  <a:rPr lang="en-GB" dirty="0" smtClean="0"/>
                  <a:t>s learning rate which governs the speed at which the algorithm converges.</a:t>
                </a:r>
              </a:p>
              <a:p>
                <a:pPr marL="0" indent="0">
                  <a:buNone/>
                </a:pPr>
                <a:endParaRPr lang="en-GB" dirty="0"/>
              </a:p>
              <a:p>
                <a:pPr marL="0" indent="0">
                  <a:buNone/>
                </a:pPr>
                <a:r>
                  <a:rPr lang="en-GB" dirty="0" smtClean="0"/>
                  <a:t>We can write the above as:-</a:t>
                </a:r>
              </a:p>
              <a:p>
                <a:pPr marL="0" indent="0">
                  <a:buNone/>
                </a:pPr>
                <a:r>
                  <a:rPr lang="en-GB" dirty="0" smtClean="0"/>
                  <a:t>Temp0=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/>
                            <a:ea typeface="Cambria Math"/>
                          </a:rPr>
                          <m:t>𝜃</m:t>
                        </m:r>
                      </m:e>
                      <m:sub>
                        <m:r>
                          <a:rPr lang="en-GB" b="0" i="1" smtClean="0">
                            <a:latin typeface="Cambria Math"/>
                            <a:ea typeface="Cambria Math"/>
                          </a:rPr>
                          <m:t>𝑗</m:t>
                        </m:r>
                      </m:sub>
                    </m:sSub>
                    <m:r>
                      <a:rPr lang="en-GB" b="0" i="0" smtClean="0">
                        <a:latin typeface="Cambria Math"/>
                        <a:ea typeface="Cambria Math"/>
                      </a:rPr>
                      <m:t>−</m:t>
                    </m:r>
                    <m:r>
                      <a:rPr lang="en-GB" b="1" i="1" smtClean="0">
                        <a:latin typeface="Cambria Math"/>
                      </a:rPr>
                      <m:t>𝛈</m:t>
                    </m:r>
                    <m:f>
                      <m:fPr>
                        <m:ctrlPr>
                          <a:rPr lang="en-GB" b="0" i="1" smtClean="0">
                            <a:latin typeface="Cambria Math"/>
                            <a:ea typeface="Cambria Math"/>
                          </a:rPr>
                        </m:ctrlPr>
                      </m:fPr>
                      <m:num>
                        <m:r>
                          <a:rPr lang="en-GB" b="0" i="1" smtClean="0">
                            <a:latin typeface="Cambria Math"/>
                            <a:ea typeface="Cambria Math"/>
                          </a:rPr>
                          <m:t>𝜕</m:t>
                        </m:r>
                      </m:num>
                      <m:den>
                        <m:r>
                          <a:rPr lang="en-GB" b="0" i="1" smtClean="0">
                            <a:latin typeface="Cambria Math"/>
                            <a:ea typeface="Cambria Math"/>
                          </a:rPr>
                          <m:t>𝜕</m:t>
                        </m:r>
                        <m:sSub>
                          <m:sSubPr>
                            <m:ctrlPr>
                              <a:rPr lang="en-GB" i="1" smtClean="0"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a:rPr lang="en-GB" i="1">
                                <a:latin typeface="Cambria Math"/>
                                <a:ea typeface="Cambria Math"/>
                              </a:rPr>
                              <m:t>𝜃</m:t>
                            </m:r>
                          </m:e>
                          <m:sub>
                            <m:r>
                              <a:rPr lang="en-GB" b="0" i="1" smtClean="0">
                                <a:latin typeface="Cambria Math"/>
                                <a:ea typeface="Cambria Math"/>
                              </a:rPr>
                              <m:t>𝑗</m:t>
                            </m:r>
                          </m:sub>
                        </m:sSub>
                      </m:den>
                    </m:f>
                    <m:r>
                      <a:rPr lang="en-GB" b="0" i="1" smtClean="0">
                        <a:latin typeface="Cambria Math"/>
                        <a:ea typeface="Cambria Math"/>
                      </a:rPr>
                      <m:t>𝐽</m:t>
                    </m:r>
                    <m:r>
                      <a:rPr lang="en-GB" b="0" i="1" smtClean="0">
                        <a:latin typeface="Cambria Math"/>
                        <a:ea typeface="Cambria Math"/>
                      </a:rPr>
                      <m:t>(</m:t>
                    </m:r>
                    <m:sSub>
                      <m:sSubPr>
                        <m:ctrlPr>
                          <a:rPr lang="en-GB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/>
                            <a:ea typeface="Cambria Math"/>
                          </a:rPr>
                          <m:t>𝜃</m:t>
                        </m:r>
                      </m:e>
                      <m:sub>
                        <m:r>
                          <a:rPr lang="en-GB" b="0" i="1" smtClean="0">
                            <a:latin typeface="Cambria Math"/>
                            <a:ea typeface="Cambria Math"/>
                          </a:rPr>
                          <m:t>0</m:t>
                        </m:r>
                      </m:sub>
                    </m:sSub>
                    <m:r>
                      <a:rPr lang="en-GB" b="0" i="1" smtClean="0">
                        <a:latin typeface="Cambria Math"/>
                        <a:ea typeface="Cambria Math"/>
                      </a:rPr>
                      <m:t>,</m:t>
                    </m:r>
                    <m:sSub>
                      <m:sSubPr>
                        <m:ctrlPr>
                          <a:rPr lang="en-GB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/>
                            <a:ea typeface="Cambria Math"/>
                          </a:rPr>
                          <m:t>𝜃</m:t>
                        </m:r>
                      </m:e>
                      <m:sub>
                        <m:r>
                          <a:rPr lang="en-GB" b="0" i="1" smtClean="0">
                            <a:latin typeface="Cambria Math"/>
                            <a:ea typeface="Cambria Math"/>
                          </a:rPr>
                          <m:t>1</m:t>
                        </m:r>
                      </m:sub>
                    </m:sSub>
                    <m:r>
                      <a:rPr lang="en-GB" b="0" i="1" smtClean="0">
                        <a:latin typeface="Cambria Math"/>
                        <a:ea typeface="Cambria Math"/>
                      </a:rPr>
                      <m:t>)</m:t>
                    </m:r>
                    <a:fld id="{3C985989-37F2-41C9-9DDE-AD213AAA8FB7}" type="mathplaceholder">
                      <a:rPr lang="en-GB" b="0" i="1" smtClean="0">
                        <a:latin typeface="Cambria Math"/>
                        <a:ea typeface="Cambria Math"/>
                      </a:rPr>
                      <a:t>.</a:t>
                    </a:fld>
                  </m:oMath>
                </a14:m>
                <a:endParaRPr lang="en-GB" dirty="0" smtClean="0"/>
              </a:p>
              <a:p>
                <a:pPr marL="0" indent="0">
                  <a:buNone/>
                </a:pPr>
                <a:r>
                  <a:rPr lang="en-GB" dirty="0" smtClean="0"/>
                  <a:t>Temp1=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/>
                            <a:ea typeface="Cambria Math"/>
                          </a:rPr>
                          <m:t>𝜃</m:t>
                        </m:r>
                      </m:e>
                      <m:sub>
                        <m:r>
                          <a:rPr lang="en-GB" b="0" i="1" smtClean="0">
                            <a:latin typeface="Cambria Math"/>
                            <a:ea typeface="Cambria Math"/>
                          </a:rPr>
                          <m:t>𝑗</m:t>
                        </m:r>
                      </m:sub>
                    </m:sSub>
                    <m:r>
                      <a:rPr lang="en-GB" b="0" i="0" smtClean="0">
                        <a:latin typeface="Cambria Math"/>
                        <a:ea typeface="Cambria Math"/>
                      </a:rPr>
                      <m:t>−</m:t>
                    </m:r>
                    <m:r>
                      <a:rPr lang="en-GB" b="1" i="1" smtClean="0">
                        <a:latin typeface="Cambria Math"/>
                      </a:rPr>
                      <m:t>𝛈</m:t>
                    </m:r>
                    <m:f>
                      <m:fPr>
                        <m:ctrlPr>
                          <a:rPr lang="en-GB" b="0" i="1" smtClean="0">
                            <a:latin typeface="Cambria Math"/>
                            <a:ea typeface="Cambria Math"/>
                          </a:rPr>
                        </m:ctrlPr>
                      </m:fPr>
                      <m:num>
                        <m:r>
                          <a:rPr lang="en-GB" b="0" i="1" smtClean="0">
                            <a:latin typeface="Cambria Math"/>
                            <a:ea typeface="Cambria Math"/>
                          </a:rPr>
                          <m:t>𝜕</m:t>
                        </m:r>
                      </m:num>
                      <m:den>
                        <m:r>
                          <a:rPr lang="en-GB" b="0" i="1" smtClean="0">
                            <a:latin typeface="Cambria Math"/>
                            <a:ea typeface="Cambria Math"/>
                          </a:rPr>
                          <m:t>𝜕</m:t>
                        </m:r>
                        <m:sSub>
                          <m:sSubPr>
                            <m:ctrlPr>
                              <a:rPr lang="en-GB" i="1" smtClean="0"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a:rPr lang="en-GB" i="1">
                                <a:latin typeface="Cambria Math"/>
                                <a:ea typeface="Cambria Math"/>
                              </a:rPr>
                              <m:t>𝜃</m:t>
                            </m:r>
                          </m:e>
                          <m:sub>
                            <m:r>
                              <a:rPr lang="en-GB" b="0" i="1" smtClean="0">
                                <a:latin typeface="Cambria Math"/>
                                <a:ea typeface="Cambria Math"/>
                              </a:rPr>
                              <m:t>𝑗</m:t>
                            </m:r>
                          </m:sub>
                        </m:sSub>
                      </m:den>
                    </m:f>
                    <m:r>
                      <a:rPr lang="en-GB" b="0" i="1" smtClean="0">
                        <a:latin typeface="Cambria Math"/>
                        <a:ea typeface="Cambria Math"/>
                      </a:rPr>
                      <m:t>𝐽</m:t>
                    </m:r>
                    <m:r>
                      <a:rPr lang="en-GB" b="0" i="1" smtClean="0">
                        <a:latin typeface="Cambria Math"/>
                        <a:ea typeface="Cambria Math"/>
                      </a:rPr>
                      <m:t>(</m:t>
                    </m:r>
                    <m:sSub>
                      <m:sSubPr>
                        <m:ctrlPr>
                          <a:rPr lang="en-GB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/>
                            <a:ea typeface="Cambria Math"/>
                          </a:rPr>
                          <m:t>𝜃</m:t>
                        </m:r>
                      </m:e>
                      <m:sub>
                        <m:r>
                          <a:rPr lang="en-GB" b="0" i="1" smtClean="0">
                            <a:latin typeface="Cambria Math"/>
                            <a:ea typeface="Cambria Math"/>
                          </a:rPr>
                          <m:t>0</m:t>
                        </m:r>
                      </m:sub>
                    </m:sSub>
                    <m:r>
                      <a:rPr lang="en-GB" b="0" i="1" smtClean="0">
                        <a:latin typeface="Cambria Math"/>
                        <a:ea typeface="Cambria Math"/>
                      </a:rPr>
                      <m:t>,</m:t>
                    </m:r>
                    <m:sSub>
                      <m:sSubPr>
                        <m:ctrlPr>
                          <a:rPr lang="en-GB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/>
                            <a:ea typeface="Cambria Math"/>
                          </a:rPr>
                          <m:t>𝜃</m:t>
                        </m:r>
                      </m:e>
                      <m:sub>
                        <m:r>
                          <a:rPr lang="en-GB" b="0" i="1" smtClean="0">
                            <a:latin typeface="Cambria Math"/>
                            <a:ea typeface="Cambria Math"/>
                          </a:rPr>
                          <m:t>1</m:t>
                        </m:r>
                      </m:sub>
                    </m:sSub>
                    <m:r>
                      <a:rPr lang="en-GB" b="0" i="1" smtClean="0">
                        <a:latin typeface="Cambria Math"/>
                        <a:ea typeface="Cambria Math"/>
                      </a:rPr>
                      <m:t>)</m:t>
                    </m:r>
                    <a:fld id="{324FB73B-51B8-4388-A454-91F1430B946C}" type="mathplaceholder">
                      <a:rPr lang="en-GB" b="0" i="1" smtClean="0">
                        <a:latin typeface="Cambria Math"/>
                        <a:ea typeface="Cambria Math"/>
                      </a:rPr>
                      <a:t>.</a:t>
                    </a:fld>
                  </m:oMath>
                </a14:m>
                <a:endParaRPr lang="en-GB" dirty="0" smtClean="0"/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GB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/>
                            <a:ea typeface="Cambria Math"/>
                          </a:rPr>
                          <m:t>𝜃</m:t>
                        </m:r>
                      </m:e>
                      <m:sub>
                        <m:r>
                          <a:rPr lang="en-GB" b="0" i="1" smtClean="0">
                            <a:latin typeface="Cambria Math"/>
                            <a:ea typeface="Cambria Math"/>
                          </a:rPr>
                          <m:t>0</m:t>
                        </m:r>
                      </m:sub>
                    </m:sSub>
                  </m:oMath>
                </a14:m>
                <a:r>
                  <a:rPr lang="en-GB" dirty="0" smtClean="0"/>
                  <a:t>=Temp0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GB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/>
                            <a:ea typeface="Cambria Math"/>
                          </a:rPr>
                          <m:t>𝜃</m:t>
                        </m:r>
                      </m:e>
                      <m:sub>
                        <m:r>
                          <a:rPr lang="en-GB" b="0" i="1" smtClean="0">
                            <a:latin typeface="Cambria Math"/>
                            <a:ea typeface="Cambria Math"/>
                          </a:rPr>
                          <m:t>1</m:t>
                        </m:r>
                      </m:sub>
                    </m:sSub>
                  </m:oMath>
                </a14:m>
                <a:r>
                  <a:rPr lang="en-GB" dirty="0" smtClean="0"/>
                  <a:t>=</a:t>
                </a:r>
                <a:r>
                  <a:rPr lang="en-GB" dirty="0" smtClean="0"/>
                  <a:t>Temp1</a:t>
                </a:r>
              </a:p>
              <a:p>
                <a:pPr marL="0" indent="0">
                  <a:buNone/>
                </a:pPr>
                <a:endParaRPr lang="en-GB" dirty="0"/>
              </a:p>
              <a:p>
                <a:pPr marL="0" indent="0">
                  <a:buNone/>
                </a:pPr>
                <a:r>
                  <a:rPr lang="en-GB" dirty="0" smtClean="0"/>
                  <a:t>Note that the parameters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en-GB" b="0" i="1" smtClean="0">
                            <a:latin typeface="Cambria Math"/>
                          </a:rPr>
                          <m:t> </m:t>
                        </m:r>
                        <m:r>
                          <a:rPr lang="en-GB" i="1">
                            <a:latin typeface="Cambria Math"/>
                            <a:ea typeface="Cambria Math"/>
                          </a:rPr>
                          <m:t>𝜃</m:t>
                        </m:r>
                      </m:e>
                      <m:sub>
                        <m:r>
                          <a:rPr lang="en-GB" b="0" i="1" smtClean="0">
                            <a:latin typeface="Cambria Math"/>
                            <a:ea typeface="Cambria Math"/>
                          </a:rPr>
                          <m:t>0</m:t>
                        </m:r>
                      </m:sub>
                    </m:sSub>
                  </m:oMath>
                </a14:m>
                <a:r>
                  <a:rPr lang="en-GB" dirty="0" smtClean="0"/>
                  <a:t> and 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/>
                            <a:ea typeface="Cambria Math"/>
                          </a:rPr>
                          <m:t>𝜃</m:t>
                        </m:r>
                      </m:e>
                      <m:sub>
                        <m:r>
                          <a:rPr lang="en-GB" b="0" i="1" smtClean="0">
                            <a:latin typeface="Cambria Math"/>
                            <a:ea typeface="Cambria Math"/>
                          </a:rPr>
                          <m:t>1</m:t>
                        </m:r>
                      </m:sub>
                    </m:sSub>
                  </m:oMath>
                </a14:m>
                <a:r>
                  <a:rPr lang="en-GB" dirty="0" smtClean="0"/>
                  <a:t> must be updated simultaneously.</a:t>
                </a:r>
                <a:endParaRPr lang="en-GB" dirty="0" smtClean="0"/>
              </a:p>
              <a:p>
                <a:pPr marL="0" indent="0">
                  <a:buNone/>
                </a:pPr>
                <a:endParaRPr lang="en-GB" dirty="0" smtClean="0"/>
              </a:p>
              <a:p>
                <a:pPr marL="0" indent="0">
                  <a:buNone/>
                </a:pPr>
                <a:endParaRPr lang="en-GB" dirty="0"/>
              </a:p>
            </p:txBody>
          </p:sp>
        </mc:Choice>
        <mc:Fallback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57200" y="1600200"/>
                <a:ext cx="8229600" cy="4781128"/>
              </a:xfrm>
              <a:blipFill rotWithShape="1">
                <a:blip r:embed="rId2"/>
                <a:stretch>
                  <a:fillRect l="-593" t="-1658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17337514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18837" y="3140968"/>
            <a:ext cx="6107113" cy="16954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mc:AlternateContent xmlns:mc="http://schemas.openxmlformats.org/markup-compatibility/2006">
        <mc:Choice xmlns:a14="http://schemas.microsoft.com/office/drawing/2010/main" Requires="a14">
          <p:sp>
            <p:nvSpPr>
              <p:cNvPr id="2" name="Title 1"/>
              <p:cNvSpPr>
                <a:spLocks noGrp="1"/>
              </p:cNvSpPr>
              <p:nvPr>
                <p:ph type="title"/>
              </p:nvPr>
            </p:nvSpPr>
            <p:spPr/>
            <p:txBody>
              <a:bodyPr/>
              <a:lstStyle/>
              <a:p>
                <a:r>
                  <a:rPr lang="en-GB" dirty="0" smtClean="0"/>
                  <a:t>The l</a:t>
                </a:r>
                <a:r>
                  <a:rPr lang="en-GB" dirty="0" smtClean="0"/>
                  <a:t>earning rate variable, </a:t>
                </a:r>
                <a14:m>
                  <m:oMath xmlns:m="http://schemas.openxmlformats.org/officeDocument/2006/math">
                    <m:r>
                      <a:rPr lang="en-GB" b="1" i="1">
                        <a:latin typeface="Cambria Math"/>
                      </a:rPr>
                      <m:t>𝛈</m:t>
                    </m:r>
                  </m:oMath>
                </a14:m>
                <a:r>
                  <a:rPr lang="en-GB" dirty="0"/>
                  <a:t>. </a:t>
                </a:r>
                <a:endParaRPr lang="en-GB" dirty="0"/>
              </a:p>
            </p:txBody>
          </p:sp>
        </mc:Choice>
        <mc:Fallback>
          <p:sp>
            <p:nvSpPr>
              <p:cNvPr id="2" name="Title 1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type="title"/>
              </p:nvPr>
            </p:nvSpPr>
            <p:spPr>
              <a:blipFill rotWithShape="1">
                <a:blip r:embed="rId3"/>
                <a:stretch>
                  <a:fillRect b="-8511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/>
            <p:txBody>
              <a:bodyPr>
                <a:normAutofit/>
              </a:bodyPr>
              <a:lstStyle/>
              <a:p>
                <a:pPr marL="0" indent="0">
                  <a:buNone/>
                </a:pPr>
                <a:r>
                  <a:rPr lang="en-GB" sz="2400" dirty="0" smtClean="0"/>
                  <a:t>The </a:t>
                </a:r>
                <a:r>
                  <a:rPr lang="en-GB" sz="2400" dirty="0"/>
                  <a:t>three graphs below show a plot of the number of iterations of the algorithm against the cost function</a:t>
                </a:r>
                <a:r>
                  <a:rPr lang="en-GB" sz="2400" b="1" i="1" dirty="0"/>
                  <a:t>, J(x).</a:t>
                </a:r>
                <a:r>
                  <a:rPr lang="en-GB" sz="2400" dirty="0"/>
                  <a:t> </a:t>
                </a:r>
                <a:r>
                  <a:rPr lang="en-GB" dirty="0"/>
                  <a:t> </a:t>
                </a:r>
              </a:p>
              <a:p>
                <a:pPr marL="0" indent="0">
                  <a:buNone/>
                </a:pPr>
                <a:r>
                  <a:rPr lang="en-GB" dirty="0"/>
                  <a:t> </a:t>
                </a:r>
                <a:r>
                  <a:rPr lang="en-GB" dirty="0" smtClean="0"/>
                  <a:t>          </a:t>
                </a:r>
                <a:r>
                  <a:rPr lang="en-GB" sz="2000" b="1" dirty="0" smtClean="0">
                    <a:latin typeface="+mj-lt"/>
                  </a:rPr>
                  <a:t> </a:t>
                </a:r>
                <a14:m>
                  <m:oMath xmlns:m="http://schemas.openxmlformats.org/officeDocument/2006/math">
                    <m:r>
                      <a:rPr lang="en-GB" sz="2000" b="1" i="1">
                        <a:latin typeface="+mj-lt"/>
                      </a:rPr>
                      <m:t>𝛈</m:t>
                    </m:r>
                  </m:oMath>
                </a14:m>
                <a:r>
                  <a:rPr lang="en-GB" sz="2000" dirty="0" smtClean="0">
                    <a:effectLst/>
                    <a:latin typeface="+mj-lt"/>
                  </a:rPr>
                  <a:t> too small           </a:t>
                </a:r>
                <a14:m>
                  <m:oMath xmlns:m="http://schemas.openxmlformats.org/officeDocument/2006/math">
                    <m:r>
                      <a:rPr lang="en-GB" sz="2000" b="1" i="1" smtClean="0">
                        <a:latin typeface="+mj-lt"/>
                      </a:rPr>
                      <m:t>𝛈</m:t>
                    </m:r>
                  </m:oMath>
                </a14:m>
                <a:r>
                  <a:rPr lang="en-GB" sz="2000" dirty="0" smtClean="0">
                    <a:effectLst/>
                    <a:latin typeface="+mj-lt"/>
                  </a:rPr>
                  <a:t> </a:t>
                </a:r>
                <a:r>
                  <a:rPr lang="en-GB" sz="2000" dirty="0" smtClean="0">
                    <a:effectLst/>
                    <a:latin typeface="+mj-lt"/>
                  </a:rPr>
                  <a:t>a</a:t>
                </a:r>
                <a14:m>
                  <m:oMath xmlns:m="http://schemas.openxmlformats.org/officeDocument/2006/math">
                    <m:r>
                      <m:rPr>
                        <m:sty m:val="p"/>
                      </m:rPr>
                      <a:rPr lang="en-GB" sz="2000" b="0" i="0" smtClean="0">
                        <a:latin typeface="+mj-lt"/>
                      </a:rPr>
                      <m:t>bout</m:t>
                    </m:r>
                    <m:r>
                      <a:rPr lang="en-GB" sz="2000" b="0" i="0" smtClean="0">
                        <a:latin typeface="+mj-lt"/>
                      </a:rPr>
                      <m:t> </m:t>
                    </m:r>
                    <m:r>
                      <m:rPr>
                        <m:sty m:val="p"/>
                      </m:rPr>
                      <a:rPr lang="en-GB" sz="2000" b="0" i="0" smtClean="0">
                        <a:latin typeface="+mj-lt"/>
                      </a:rPr>
                      <m:t>right</m:t>
                    </m:r>
                    <m:r>
                      <a:rPr lang="en-GB" sz="2000" b="0" i="0" smtClean="0">
                        <a:latin typeface="+mj-lt"/>
                      </a:rPr>
                      <m:t>     </m:t>
                    </m:r>
                    <m:r>
                      <a:rPr lang="en-GB" sz="2000" b="1" i="1" smtClean="0">
                        <a:latin typeface="Cambria Math"/>
                      </a:rPr>
                      <m:t>           </m:t>
                    </m:r>
                    <m:r>
                      <a:rPr lang="en-GB" sz="2000" b="1" i="1" smtClean="0">
                        <a:latin typeface="+mj-lt"/>
                      </a:rPr>
                      <m:t>𝛈</m:t>
                    </m:r>
                  </m:oMath>
                </a14:m>
                <a:r>
                  <a:rPr lang="en-GB" sz="2000" dirty="0" smtClean="0">
                    <a:effectLst/>
                    <a:latin typeface="+mj-lt"/>
                  </a:rPr>
                  <a:t> too </a:t>
                </a:r>
                <a:r>
                  <a:rPr lang="en-GB" sz="2000" dirty="0" smtClean="0">
                    <a:effectLst/>
                    <a:latin typeface="+mj-lt"/>
                  </a:rPr>
                  <a:t>big</a:t>
                </a:r>
                <a:r>
                  <a:rPr lang="en-GB" dirty="0">
                    <a:effectLst/>
                  </a:rPr>
                  <a:t/>
                </a:r>
                <a:br>
                  <a:rPr lang="en-GB" dirty="0">
                    <a:effectLst/>
                  </a:rPr>
                </a:br>
                <a:r>
                  <a:rPr lang="en-GB" dirty="0"/>
                  <a:t> </a:t>
                </a:r>
                <a:endParaRPr lang="en-GB" dirty="0" smtClean="0"/>
              </a:p>
              <a:p>
                <a:pPr marL="0" indent="0">
                  <a:buNone/>
                </a:pPr>
                <a:endParaRPr lang="en-GB" dirty="0"/>
              </a:p>
              <a:p>
                <a:pPr marL="0" indent="0">
                  <a:buNone/>
                </a:pPr>
                <a:endParaRPr lang="en-GB" sz="1800" dirty="0" smtClean="0"/>
              </a:p>
              <a:p>
                <a:pPr marL="0" indent="0">
                  <a:buNone/>
                </a:pPr>
                <a:r>
                  <a:rPr lang="en-GB" sz="1800" dirty="0" smtClean="0"/>
                  <a:t>                   </a:t>
                </a:r>
                <a:r>
                  <a:rPr lang="en-GB" sz="1400" dirty="0" smtClean="0"/>
                  <a:t>No. of Iterations,</a:t>
                </a:r>
                <a:r>
                  <a:rPr lang="en-GB" sz="1400" b="1" i="1" dirty="0" smtClean="0"/>
                  <a:t> </a:t>
                </a:r>
                <a:r>
                  <a:rPr lang="en-GB" sz="1400" b="1" i="1" dirty="0" err="1" smtClean="0"/>
                  <a:t>i</a:t>
                </a:r>
                <a:r>
                  <a:rPr lang="en-GB" sz="1400" dirty="0" smtClean="0"/>
                  <a:t>	      No. of Iterations,</a:t>
                </a:r>
                <a:r>
                  <a:rPr lang="en-GB" sz="1400" b="1" i="1" dirty="0" smtClean="0"/>
                  <a:t> </a:t>
                </a:r>
                <a:r>
                  <a:rPr lang="en-GB" sz="1400" b="1" i="1" dirty="0" err="1" smtClean="0"/>
                  <a:t>i</a:t>
                </a:r>
                <a:r>
                  <a:rPr lang="en-GB" sz="1400" b="1" i="1" dirty="0" smtClean="0"/>
                  <a:t>      </a:t>
                </a:r>
                <a:r>
                  <a:rPr lang="en-GB" sz="1400" dirty="0" smtClean="0"/>
                  <a:t>No. of Iterations,</a:t>
                </a:r>
                <a:r>
                  <a:rPr lang="en-GB" sz="1400" b="1" i="1" dirty="0" smtClean="0"/>
                  <a:t> </a:t>
                </a:r>
                <a:r>
                  <a:rPr lang="en-GB" sz="1400" b="1" i="1" dirty="0" err="1" smtClean="0"/>
                  <a:t>i</a:t>
                </a:r>
                <a:endParaRPr lang="en-GB" sz="1400" dirty="0" smtClean="0"/>
              </a:p>
              <a:p>
                <a:pPr marL="0" indent="0">
                  <a:buNone/>
                </a:pPr>
                <a:r>
                  <a:rPr lang="en-GB" sz="2800" dirty="0" smtClean="0"/>
                  <a:t>If </a:t>
                </a:r>
                <a14:m>
                  <m:oMath xmlns:m="http://schemas.openxmlformats.org/officeDocument/2006/math">
                    <m:r>
                      <a:rPr lang="en-GB" sz="2800" b="1" i="1" smtClean="0">
                        <a:latin typeface="Cambria Math"/>
                      </a:rPr>
                      <m:t>𝛈</m:t>
                    </m:r>
                  </m:oMath>
                </a14:m>
                <a:r>
                  <a:rPr lang="en-GB" sz="2800" dirty="0"/>
                  <a:t> </a:t>
                </a:r>
                <a:r>
                  <a:rPr lang="en-GB" sz="2800" dirty="0" smtClean="0"/>
                  <a:t>is to large gradient descent can overshoot the minimum.  It </a:t>
                </a:r>
                <a:r>
                  <a:rPr lang="en-GB" sz="2800" dirty="0" err="1" smtClean="0"/>
                  <a:t>mau</a:t>
                </a:r>
                <a:r>
                  <a:rPr lang="en-GB" sz="2800" dirty="0" smtClean="0"/>
                  <a:t> fail to </a:t>
                </a:r>
                <a:r>
                  <a:rPr lang="en-GB" sz="2800" dirty="0" err="1" smtClean="0"/>
                  <a:t>coverge</a:t>
                </a:r>
                <a:r>
                  <a:rPr lang="en-GB" sz="2800" dirty="0" smtClean="0"/>
                  <a:t> or even diverge</a:t>
                </a:r>
                <a:r>
                  <a:rPr lang="en-GB" dirty="0" smtClean="0"/>
                  <a:t>.</a:t>
                </a:r>
              </a:p>
            </p:txBody>
          </p:sp>
        </mc:Choice>
        <mc:Fallback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4"/>
                <a:stretch>
                  <a:fillRect l="-1481" t="-1078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73953205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2649</TotalTime>
  <Words>189</Words>
  <Application>Microsoft Office PowerPoint</Application>
  <PresentationFormat>On-screen Show (4:3)</PresentationFormat>
  <Paragraphs>22</Paragraphs>
  <Slides>4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5" baseType="lpstr">
      <vt:lpstr>Office Theme</vt:lpstr>
      <vt:lpstr>Gradient Descent</vt:lpstr>
      <vt:lpstr>PowerPoint Presentation</vt:lpstr>
      <vt:lpstr>The gradient descent algorithm is:</vt:lpstr>
      <vt:lpstr>The learning rate variable, η.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Linear Regression and gradient descent</dc:title>
  <dc:creator>Dickers, Gordon</dc:creator>
  <cp:lastModifiedBy>Dickers, Gordon</cp:lastModifiedBy>
  <cp:revision>5</cp:revision>
  <dcterms:created xsi:type="dcterms:W3CDTF">2017-02-20T14:54:02Z</dcterms:created>
  <dcterms:modified xsi:type="dcterms:W3CDTF">2017-02-22T11:03:55Z</dcterms:modified>
</cp:coreProperties>
</file>