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67" r:id="rId5"/>
    <p:sldId id="268" r:id="rId6"/>
    <p:sldId id="269" r:id="rId7"/>
    <p:sldId id="270" r:id="rId8"/>
    <p:sldId id="271" r:id="rId9"/>
    <p:sldId id="27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80" d="100"/>
          <a:sy n="80" d="100"/>
        </p:scale>
        <p:origin x="13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296DB-9B4B-4CD0-02D6-7888F003A2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152E33-A44B-FD13-4FAA-2569545FE9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1653B4-3169-8AD8-4DC7-FF761A0B3D28}"/>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5" name="Footer Placeholder 4">
            <a:extLst>
              <a:ext uri="{FF2B5EF4-FFF2-40B4-BE49-F238E27FC236}">
                <a16:creationId xmlns:a16="http://schemas.microsoft.com/office/drawing/2014/main" id="{C3C64B87-2BC5-3797-0717-3FF71CDAC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F18B7-FD67-D24E-4F93-6511CAA226BA}"/>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2164331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8FB3C-85F7-37E4-81B6-261EF58236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B68282-DE29-9283-072E-841E11C9A9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9DD52E-E59E-7FE6-74E7-C9D26EA3F7DB}"/>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5" name="Footer Placeholder 4">
            <a:extLst>
              <a:ext uri="{FF2B5EF4-FFF2-40B4-BE49-F238E27FC236}">
                <a16:creationId xmlns:a16="http://schemas.microsoft.com/office/drawing/2014/main" id="{DE45A56A-DAE2-BDF0-B917-F939501D03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986AE-07CB-8C27-8681-7AA311EA63BA}"/>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397107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14068-FD0A-B468-A458-60ECFEFE5E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9B659C-561E-E059-8F0E-8CCAA123FF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207254-C901-AF81-0DFC-09CBD6585C9D}"/>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5" name="Footer Placeholder 4">
            <a:extLst>
              <a:ext uri="{FF2B5EF4-FFF2-40B4-BE49-F238E27FC236}">
                <a16:creationId xmlns:a16="http://schemas.microsoft.com/office/drawing/2014/main" id="{5BB6D9C8-888B-7BB7-0312-556112CE55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F94E3E-124E-A726-2AA2-299C0DED65BA}"/>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734163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E9616-7FE2-5E7E-AA34-D8952E1AC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9C62F-65B8-BB8B-4702-FB715A4FAF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A35984-60AB-1412-DABD-CE2242A093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743328-E14D-AEBB-DDB3-B37AC54D21E8}"/>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6" name="Footer Placeholder 5">
            <a:extLst>
              <a:ext uri="{FF2B5EF4-FFF2-40B4-BE49-F238E27FC236}">
                <a16:creationId xmlns:a16="http://schemas.microsoft.com/office/drawing/2014/main" id="{A80E3466-CBE1-4EFB-7E4D-E71842DF99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0A7CF6-CE00-C9AE-1D47-5EF93717A244}"/>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802860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20367-55B8-AF9A-1D9F-5574D34BCF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900295-7D4A-7DBF-6B21-C76546486D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914031-D9AA-7627-E9D8-76EE60CE61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34F094-8FA8-FCD3-2606-91864252FF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7B4E6B-7223-24F2-59FC-A08E0E34EC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0B8DA3-9921-01F1-4867-E3C582B34D9A}"/>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8" name="Footer Placeholder 7">
            <a:extLst>
              <a:ext uri="{FF2B5EF4-FFF2-40B4-BE49-F238E27FC236}">
                <a16:creationId xmlns:a16="http://schemas.microsoft.com/office/drawing/2014/main" id="{A941B4BB-47E8-E166-8492-ED767DA736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21E941-996C-89C3-1D59-E6553AA59150}"/>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4259263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4AF6E-F13F-DD54-6142-B478869CD1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FE0E37-8BFE-875F-0D2D-EBCDB758C1FA}"/>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4" name="Footer Placeholder 3">
            <a:extLst>
              <a:ext uri="{FF2B5EF4-FFF2-40B4-BE49-F238E27FC236}">
                <a16:creationId xmlns:a16="http://schemas.microsoft.com/office/drawing/2014/main" id="{389E5732-2457-E930-E349-671CE0D176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361D88-395D-856B-50E4-BA3FEFFD739A}"/>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2879152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6AB55D-4949-39CD-FEB9-0E0485A1A3D3}"/>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3" name="Footer Placeholder 2">
            <a:extLst>
              <a:ext uri="{FF2B5EF4-FFF2-40B4-BE49-F238E27FC236}">
                <a16:creationId xmlns:a16="http://schemas.microsoft.com/office/drawing/2014/main" id="{E48436EF-F1D6-1CB5-C40C-7ADE17BBFD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57D3E8-88DE-68DE-A4B0-03D09CC4A4A2}"/>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2393931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6D77-7650-FB25-7D60-0B375B87E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871CF7-83C4-90C0-2737-4C1F02E7D6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71DD8C-D871-3377-9F2E-48516D2A90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B079F9-C3D6-7185-C8A0-B61D7F455045}"/>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6" name="Footer Placeholder 5">
            <a:extLst>
              <a:ext uri="{FF2B5EF4-FFF2-40B4-BE49-F238E27FC236}">
                <a16:creationId xmlns:a16="http://schemas.microsoft.com/office/drawing/2014/main" id="{51FEB91D-A5BF-BD19-DA1E-5511DF89E6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B423E0-0374-8D10-9ECD-513F2BB9A0A2}"/>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2334512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3A9ED-4DC0-E78B-C122-84DCD2C639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940E98-8441-424D-A926-3709D42FD0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1593C0-A39B-AFB1-3114-CABFE15632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1ABA88-513F-8C27-054D-D76317B39EC4}"/>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6" name="Footer Placeholder 5">
            <a:extLst>
              <a:ext uri="{FF2B5EF4-FFF2-40B4-BE49-F238E27FC236}">
                <a16:creationId xmlns:a16="http://schemas.microsoft.com/office/drawing/2014/main" id="{C9D8A8C3-4521-5062-B43A-C008AE1E1F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563AAC-2374-D1BD-BF21-E849085FEBB0}"/>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2677774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24945-D0A0-FCA3-B731-A2ABDC3F9F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EE349E-833A-7E17-EF06-D5B7661D48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5AD443-3D8F-42A7-FD2F-95049A36879A}"/>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5" name="Footer Placeholder 4">
            <a:extLst>
              <a:ext uri="{FF2B5EF4-FFF2-40B4-BE49-F238E27FC236}">
                <a16:creationId xmlns:a16="http://schemas.microsoft.com/office/drawing/2014/main" id="{B6E8A4C3-9A8E-55B9-B2FD-440AAE0E82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08E981-B1C3-1288-EA00-D4DA8393C89A}"/>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804970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6AA41E-DE8C-2460-414F-16B88B7812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A68A0A-945D-622F-F336-6FBAE3162D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7779AB-F5D8-A935-AC92-836D9C72E88F}"/>
              </a:ext>
            </a:extLst>
          </p:cNvPr>
          <p:cNvSpPr>
            <a:spLocks noGrp="1"/>
          </p:cNvSpPr>
          <p:nvPr>
            <p:ph type="dt" sz="half" idx="10"/>
          </p:nvPr>
        </p:nvSpPr>
        <p:spPr/>
        <p:txBody>
          <a:bodyPr/>
          <a:lstStyle/>
          <a:p>
            <a:fld id="{D217CAFB-E0A7-4F74-A200-D46162CD5B95}" type="datetimeFigureOut">
              <a:rPr lang="en-GB" smtClean="0"/>
              <a:t>03/11/2025</a:t>
            </a:fld>
            <a:endParaRPr lang="en-GB"/>
          </a:p>
        </p:txBody>
      </p:sp>
      <p:sp>
        <p:nvSpPr>
          <p:cNvPr id="5" name="Footer Placeholder 4">
            <a:extLst>
              <a:ext uri="{FF2B5EF4-FFF2-40B4-BE49-F238E27FC236}">
                <a16:creationId xmlns:a16="http://schemas.microsoft.com/office/drawing/2014/main" id="{7F757A90-FA71-2530-3BE6-32DDAE69B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FAE426-6BDF-DBDB-9973-38E0CCFA6489}"/>
              </a:ext>
            </a:extLst>
          </p:cNvPr>
          <p:cNvSpPr>
            <a:spLocks noGrp="1"/>
          </p:cNvSpPr>
          <p:nvPr>
            <p:ph type="sldNum" sz="quarter" idx="12"/>
          </p:nvPr>
        </p:nvSpPr>
        <p:spPr/>
        <p:txBody>
          <a:bodyPr/>
          <a:lstStyle/>
          <a:p>
            <a:fld id="{6E420D07-3AE4-4ECE-8CCC-6A6EDC9907AF}" type="slidenum">
              <a:rPr lang="en-GB" smtClean="0"/>
              <a:t>‹#›</a:t>
            </a:fld>
            <a:endParaRPr lang="en-GB"/>
          </a:p>
        </p:txBody>
      </p:sp>
    </p:spTree>
    <p:extLst>
      <p:ext uri="{BB962C8B-B14F-4D97-AF65-F5344CB8AC3E}">
        <p14:creationId xmlns:p14="http://schemas.microsoft.com/office/powerpoint/2010/main" val="3034929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2A9A4-BDD1-7305-031D-3378C1CF12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3FAB23-6A5C-D75C-855F-D1C21D4D07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62DCBA-3653-2BB5-E9AC-D9CCB9CC59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17CAFB-E0A7-4F74-A200-D46162CD5B95}" type="datetimeFigureOut">
              <a:rPr lang="en-GB" smtClean="0"/>
              <a:t>03/11/2025</a:t>
            </a:fld>
            <a:endParaRPr lang="en-GB"/>
          </a:p>
        </p:txBody>
      </p:sp>
      <p:sp>
        <p:nvSpPr>
          <p:cNvPr id="5" name="Footer Placeholder 4">
            <a:extLst>
              <a:ext uri="{FF2B5EF4-FFF2-40B4-BE49-F238E27FC236}">
                <a16:creationId xmlns:a16="http://schemas.microsoft.com/office/drawing/2014/main" id="{108F1963-06F9-81C3-1EE0-8399F3B597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9CFFBB1-FDBD-202C-B8C6-00D9B4F82C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420D07-3AE4-4ECE-8CCC-6A6EDC9907AF}" type="slidenum">
              <a:rPr lang="en-GB" smtClean="0"/>
              <a:t>‹#›</a:t>
            </a:fld>
            <a:endParaRPr lang="en-GB"/>
          </a:p>
        </p:txBody>
      </p:sp>
    </p:spTree>
    <p:extLst>
      <p:ext uri="{BB962C8B-B14F-4D97-AF65-F5344CB8AC3E}">
        <p14:creationId xmlns:p14="http://schemas.microsoft.com/office/powerpoint/2010/main" val="4310171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CF667-5C83-8D35-D554-CC6391D0CFFE}"/>
              </a:ext>
            </a:extLst>
          </p:cNvPr>
          <p:cNvSpPr>
            <a:spLocks noGrp="1"/>
          </p:cNvSpPr>
          <p:nvPr>
            <p:ph type="ctrTitle"/>
          </p:nvPr>
        </p:nvSpPr>
        <p:spPr/>
        <p:txBody>
          <a:bodyPr>
            <a:normAutofit/>
          </a:bodyPr>
          <a:lstStyle/>
          <a:p>
            <a:r>
              <a:rPr lang="en-GB" sz="2800" b="1" dirty="0">
                <a:solidFill>
                  <a:srgbClr val="0070C0"/>
                </a:solidFill>
              </a:rPr>
              <a:t>Student Name. Maryam Qudoos</a:t>
            </a:r>
            <a:br>
              <a:rPr lang="en-GB" sz="2800" dirty="0">
                <a:solidFill>
                  <a:srgbClr val="0070C0"/>
                </a:solidFill>
              </a:rPr>
            </a:br>
            <a:r>
              <a:rPr lang="en-GB" sz="2800" b="1" dirty="0">
                <a:solidFill>
                  <a:srgbClr val="0070C0"/>
                </a:solidFill>
              </a:rPr>
              <a:t>Student ID. 2313040</a:t>
            </a:r>
            <a:br>
              <a:rPr lang="en-GB" sz="2800" dirty="0">
                <a:solidFill>
                  <a:srgbClr val="0070C0"/>
                </a:solidFill>
              </a:rPr>
            </a:br>
            <a:r>
              <a:rPr lang="en-GB" sz="2800" b="1" dirty="0">
                <a:solidFill>
                  <a:srgbClr val="0070C0"/>
                </a:solidFill>
              </a:rPr>
              <a:t>Module Title. Advance Cyber Security </a:t>
            </a:r>
            <a:r>
              <a:rPr lang="en-GB" sz="2800" b="1" i="1" dirty="0">
                <a:solidFill>
                  <a:srgbClr val="0070C0"/>
                </a:solidFill>
              </a:rPr>
              <a:t> </a:t>
            </a:r>
            <a:br>
              <a:rPr lang="en-GB" sz="2800" dirty="0">
                <a:solidFill>
                  <a:srgbClr val="0070C0"/>
                </a:solidFill>
              </a:rPr>
            </a:br>
            <a:r>
              <a:rPr lang="en-GB" sz="2800" b="1" dirty="0">
                <a:solidFill>
                  <a:srgbClr val="0070C0"/>
                </a:solidFill>
              </a:rPr>
              <a:t>Lecturer Name. Sana</a:t>
            </a:r>
            <a:br>
              <a:rPr lang="en-GB" sz="2800" dirty="0">
                <a:solidFill>
                  <a:srgbClr val="0070C0"/>
                </a:solidFill>
              </a:rPr>
            </a:br>
            <a:endParaRPr lang="en-GB" sz="2800" dirty="0">
              <a:solidFill>
                <a:srgbClr val="0070C0"/>
              </a:solidFill>
            </a:endParaRPr>
          </a:p>
        </p:txBody>
      </p:sp>
    </p:spTree>
    <p:extLst>
      <p:ext uri="{BB962C8B-B14F-4D97-AF65-F5344CB8AC3E}">
        <p14:creationId xmlns:p14="http://schemas.microsoft.com/office/powerpoint/2010/main" val="285971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6800880-C789-831C-5BD3-4426AFD4B0D6}"/>
              </a:ext>
            </a:extLst>
          </p:cNvPr>
          <p:cNvSpPr>
            <a:spLocks noGrp="1"/>
          </p:cNvSpPr>
          <p:nvPr>
            <p:ph type="subTitle" idx="1"/>
          </p:nvPr>
        </p:nvSpPr>
        <p:spPr>
          <a:xfrm>
            <a:off x="1524000" y="634182"/>
            <a:ext cx="9144000" cy="1165122"/>
          </a:xfrm>
        </p:spPr>
        <p:txBody>
          <a:bodyPr/>
          <a:lstStyle/>
          <a:p>
            <a:r>
              <a:rPr lang="en-GB" dirty="0"/>
              <a:t>Initial network status </a:t>
            </a:r>
          </a:p>
        </p:txBody>
      </p:sp>
      <p:pic>
        <p:nvPicPr>
          <p:cNvPr id="4" name="Picture 3" descr="A screenshot of a computer&#10;&#10;AI-generated content may be incorrect.">
            <a:extLst>
              <a:ext uri="{FF2B5EF4-FFF2-40B4-BE49-F238E27FC236}">
                <a16:creationId xmlns:a16="http://schemas.microsoft.com/office/drawing/2014/main" id="{3903CB77-C30B-1D0B-B75E-44AA6952EA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799304"/>
            <a:ext cx="10972800" cy="5058696"/>
          </a:xfrm>
          <a:prstGeom prst="rect">
            <a:avLst/>
          </a:prstGeom>
        </p:spPr>
      </p:pic>
    </p:spTree>
    <p:extLst>
      <p:ext uri="{BB962C8B-B14F-4D97-AF65-F5344CB8AC3E}">
        <p14:creationId xmlns:p14="http://schemas.microsoft.com/office/powerpoint/2010/main" val="1411092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computer&#10;&#10;AI-generated content may be incorrect.">
            <a:extLst>
              <a:ext uri="{FF2B5EF4-FFF2-40B4-BE49-F238E27FC236}">
                <a16:creationId xmlns:a16="http://schemas.microsoft.com/office/drawing/2014/main" id="{0E1A6CBC-9C9C-6F53-9207-666531C37D8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18279" y="1589921"/>
            <a:ext cx="4192694" cy="2357239"/>
          </a:xfrm>
        </p:spPr>
      </p:pic>
      <p:pic>
        <p:nvPicPr>
          <p:cNvPr id="9" name="Content Placeholder 8" descr="A screenshot of a computer&#10;&#10;AI-generated content may be incorrect.">
            <a:extLst>
              <a:ext uri="{FF2B5EF4-FFF2-40B4-BE49-F238E27FC236}">
                <a16:creationId xmlns:a16="http://schemas.microsoft.com/office/drawing/2014/main" id="{5E827F1A-B0BA-651A-8163-C1803F46AAF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2042" y="4231373"/>
            <a:ext cx="4538655" cy="2357239"/>
          </a:xfrm>
        </p:spPr>
      </p:pic>
      <p:sp>
        <p:nvSpPr>
          <p:cNvPr id="5" name="Rectangle 1">
            <a:extLst>
              <a:ext uri="{FF2B5EF4-FFF2-40B4-BE49-F238E27FC236}">
                <a16:creationId xmlns:a16="http://schemas.microsoft.com/office/drawing/2014/main" id="{6A85A4CD-E5AD-AB8F-D35E-3E722D7A91A7}"/>
              </a:ext>
            </a:extLst>
          </p:cNvPr>
          <p:cNvSpPr>
            <a:spLocks noGrp="1" noChangeArrowheads="1"/>
          </p:cNvSpPr>
          <p:nvPr>
            <p:ph type="title"/>
          </p:nvPr>
        </p:nvSpPr>
        <p:spPr bwMode="auto">
          <a:xfrm>
            <a:off x="838200" y="766296"/>
            <a:ext cx="861492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Vulnerability Assessment Report using website</a:t>
            </a:r>
            <a:endParaRPr kumimoji="0" lang="en-US" altLang="en-US" sz="2800" b="1" i="0" u="none" strike="noStrike" cap="none" normalizeH="0" baseline="0" dirty="0">
              <a:ln>
                <a:noFill/>
              </a:ln>
              <a:solidFill>
                <a:schemeClr val="tx1"/>
              </a:solidFill>
              <a:effectLst/>
              <a:latin typeface="Arial" panose="020B0604020202020204" pitchFamily="34" charset="0"/>
            </a:endParaRPr>
          </a:p>
        </p:txBody>
      </p:sp>
      <p:pic>
        <p:nvPicPr>
          <p:cNvPr id="11" name="Picture 10" descr="A screenshot of a computer&#10;&#10;AI-generated content may be incorrect.">
            <a:extLst>
              <a:ext uri="{FF2B5EF4-FFF2-40B4-BE49-F238E27FC236}">
                <a16:creationId xmlns:a16="http://schemas.microsoft.com/office/drawing/2014/main" id="{25AD77BF-1992-1E13-0235-E0579A97A5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2041" y="1306093"/>
            <a:ext cx="4538655" cy="2858995"/>
          </a:xfrm>
          <a:prstGeom prst="rect">
            <a:avLst/>
          </a:prstGeom>
        </p:spPr>
      </p:pic>
      <p:pic>
        <p:nvPicPr>
          <p:cNvPr id="13" name="Picture 12" descr="A screenshot of a computer&#10;&#10;AI-generated content may be incorrect.">
            <a:extLst>
              <a:ext uri="{FF2B5EF4-FFF2-40B4-BE49-F238E27FC236}">
                <a16:creationId xmlns:a16="http://schemas.microsoft.com/office/drawing/2014/main" id="{84656F36-0A06-D3AD-95E1-AFC78EF980A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8279" y="3947545"/>
            <a:ext cx="4215127" cy="2641068"/>
          </a:xfrm>
          <a:prstGeom prst="rect">
            <a:avLst/>
          </a:prstGeom>
        </p:spPr>
      </p:pic>
    </p:spTree>
    <p:extLst>
      <p:ext uri="{BB962C8B-B14F-4D97-AF65-F5344CB8AC3E}">
        <p14:creationId xmlns:p14="http://schemas.microsoft.com/office/powerpoint/2010/main" val="4249662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1">
            <a:extLst>
              <a:ext uri="{FF2B5EF4-FFF2-40B4-BE49-F238E27FC236}">
                <a16:creationId xmlns:a16="http://schemas.microsoft.com/office/drawing/2014/main" id="{77AB1977-CD48-DBA5-B983-6569535A77D0}"/>
              </a:ext>
            </a:extLst>
          </p:cNvPr>
          <p:cNvSpPr>
            <a:spLocks noGrp="1" noChangeArrowheads="1"/>
          </p:cNvSpPr>
          <p:nvPr>
            <p:ph type="title"/>
          </p:nvPr>
        </p:nvSpPr>
        <p:spPr bwMode="auto">
          <a:xfrm>
            <a:off x="4603468" y="4741948"/>
            <a:ext cx="6829520" cy="8620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2" rtlCol="0" anchor="b" anchorCtr="0" compatLnSpc="1">
            <a:prstTxWarp prst="textNoShape">
              <a:avLst/>
            </a:prstTxWarp>
            <a:normAutofit/>
          </a:bodyPr>
          <a:lstStyle/>
          <a:p>
            <a:pPr marL="0" marR="0" lvl="0" indent="0" fontAlgn="base">
              <a:spcAft>
                <a:spcPct val="0"/>
              </a:spcAft>
              <a:buClrTx/>
              <a:buSzTx/>
              <a:tabLst/>
            </a:pPr>
            <a:r>
              <a:rPr kumimoji="0" lang="en-US" altLang="en-US" sz="1600" b="0" i="0" u="none" strike="noStrike" kern="1200" cap="none" normalizeH="0" baseline="0">
                <a:ln>
                  <a:noFill/>
                </a:ln>
                <a:solidFill>
                  <a:srgbClr val="FFFFFF"/>
                </a:solidFill>
                <a:effectLst/>
                <a:latin typeface="+mj-lt"/>
                <a:ea typeface="+mj-ea"/>
                <a:cs typeface="+mj-cs"/>
              </a:rPr>
              <a:t>Slide 3: Screenshots of Ip address configuration in the OS Terminal (security-focused OS), Test connectivity (ping) with Swansea and London Servers and Clients.</a:t>
            </a:r>
          </a:p>
        </p:txBody>
      </p:sp>
      <p:pic>
        <p:nvPicPr>
          <p:cNvPr id="8" name="Content Placeholder 7" descr="A computer screen shot of a computer screen&#10;&#10;AI-generated content may be incorrect.">
            <a:extLst>
              <a:ext uri="{FF2B5EF4-FFF2-40B4-BE49-F238E27FC236}">
                <a16:creationId xmlns:a16="http://schemas.microsoft.com/office/drawing/2014/main" id="{AD99D6B2-BA75-1432-0776-8E0173DAF74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24941" r="25926"/>
          <a:stretch>
            <a:fillRect/>
          </a:stretch>
        </p:blipFill>
        <p:spPr>
          <a:xfrm>
            <a:off x="307840" y="321732"/>
            <a:ext cx="3793472" cy="4111323"/>
          </a:xfrm>
          <a:prstGeom prst="rect">
            <a:avLst/>
          </a:prstGeom>
        </p:spPr>
      </p:pic>
      <p:pic>
        <p:nvPicPr>
          <p:cNvPr id="14" name="Picture 13" descr="A screenshot of a computer&#10;&#10;AI-generated content may be incorrect.">
            <a:extLst>
              <a:ext uri="{FF2B5EF4-FFF2-40B4-BE49-F238E27FC236}">
                <a16:creationId xmlns:a16="http://schemas.microsoft.com/office/drawing/2014/main" id="{1E371C87-222E-340D-D0A0-6B59A27DF7E2}"/>
              </a:ext>
            </a:extLst>
          </p:cNvPr>
          <p:cNvPicPr>
            <a:picLocks noChangeAspect="1"/>
          </p:cNvPicPr>
          <p:nvPr/>
        </p:nvPicPr>
        <p:blipFill>
          <a:blip r:embed="rId3">
            <a:extLst>
              <a:ext uri="{28A0092B-C50C-407E-A947-70E740481C1C}">
                <a14:useLocalDpi xmlns:a14="http://schemas.microsoft.com/office/drawing/2010/main" val="0"/>
              </a:ext>
            </a:extLst>
          </a:blip>
          <a:srcRect t="5879" r="1" b="1"/>
          <a:stretch>
            <a:fillRect/>
          </a:stretch>
        </p:blipFill>
        <p:spPr>
          <a:xfrm>
            <a:off x="4194959" y="321734"/>
            <a:ext cx="3797570" cy="2010551"/>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7EBBA51B-476E-176A-C941-E4CA26F20B42}"/>
              </a:ext>
            </a:extLst>
          </p:cNvPr>
          <p:cNvPicPr>
            <a:picLocks noChangeAspect="1"/>
          </p:cNvPicPr>
          <p:nvPr/>
        </p:nvPicPr>
        <p:blipFill>
          <a:blip r:embed="rId4">
            <a:extLst>
              <a:ext uri="{28A0092B-C50C-407E-A947-70E740481C1C}">
                <a14:useLocalDpi xmlns:a14="http://schemas.microsoft.com/office/drawing/2010/main" val="0"/>
              </a:ext>
            </a:extLst>
          </a:blip>
          <a:srcRect r="1" b="343"/>
          <a:stretch>
            <a:fillRect/>
          </a:stretch>
        </p:blipFill>
        <p:spPr>
          <a:xfrm>
            <a:off x="4190180" y="2422097"/>
            <a:ext cx="3794760" cy="2013804"/>
          </a:xfrm>
          <a:prstGeom prst="rect">
            <a:avLst/>
          </a:prstGeom>
        </p:spPr>
      </p:pic>
      <p:pic>
        <p:nvPicPr>
          <p:cNvPr id="6" name="Content Placeholder 5" descr="A screenshot of a computer&#10;&#10;AI-generated content may be incorrect.">
            <a:extLst>
              <a:ext uri="{FF2B5EF4-FFF2-40B4-BE49-F238E27FC236}">
                <a16:creationId xmlns:a16="http://schemas.microsoft.com/office/drawing/2014/main" id="{FE55050E-1DCD-9C61-A36D-2A2F0C70EDEF}"/>
              </a:ext>
            </a:extLst>
          </p:cNvPr>
          <p:cNvPicPr>
            <a:picLocks noGrp="1" noChangeAspect="1"/>
          </p:cNvPicPr>
          <p:nvPr>
            <p:ph sz="half" idx="1"/>
          </p:nvPr>
        </p:nvPicPr>
        <p:blipFill>
          <a:blip r:embed="rId5">
            <a:extLst>
              <a:ext uri="{28A0092B-C50C-407E-A947-70E740481C1C}">
                <a14:useLocalDpi xmlns:a14="http://schemas.microsoft.com/office/drawing/2010/main" val="0"/>
              </a:ext>
            </a:extLst>
          </a:blip>
          <a:srcRect r="51039"/>
          <a:stretch>
            <a:fillRect/>
          </a:stretch>
        </p:blipFill>
        <p:spPr>
          <a:xfrm>
            <a:off x="8086176" y="321733"/>
            <a:ext cx="3797984" cy="4111321"/>
          </a:xfrm>
          <a:prstGeom prst="rect">
            <a:avLst/>
          </a:prstGeom>
        </p:spPr>
      </p:pic>
      <p:pic>
        <p:nvPicPr>
          <p:cNvPr id="12" name="Picture 11" descr="A screenshot of a computer&#10;&#10;AI-generated content may be incorrect.">
            <a:extLst>
              <a:ext uri="{FF2B5EF4-FFF2-40B4-BE49-F238E27FC236}">
                <a16:creationId xmlns:a16="http://schemas.microsoft.com/office/drawing/2014/main" id="{B9740CF0-AFA4-BD26-EE3E-2818A56A2C66}"/>
              </a:ext>
            </a:extLst>
          </p:cNvPr>
          <p:cNvPicPr>
            <a:picLocks noChangeAspect="1"/>
          </p:cNvPicPr>
          <p:nvPr/>
        </p:nvPicPr>
        <p:blipFill>
          <a:blip r:embed="rId6">
            <a:extLst>
              <a:ext uri="{28A0092B-C50C-407E-A947-70E740481C1C}">
                <a14:useLocalDpi xmlns:a14="http://schemas.microsoft.com/office/drawing/2010/main" val="0"/>
              </a:ext>
            </a:extLst>
          </a:blip>
          <a:srcRect r="1" b="34"/>
          <a:stretch>
            <a:fillRect/>
          </a:stretch>
        </p:blipFill>
        <p:spPr>
          <a:xfrm>
            <a:off x="307840" y="4525715"/>
            <a:ext cx="3794760" cy="2010551"/>
          </a:xfrm>
          <a:prstGeom prst="rect">
            <a:avLst/>
          </a:prstGeom>
        </p:spPr>
      </p:pic>
      <p:cxnSp>
        <p:nvCxnSpPr>
          <p:cNvPr id="21" name="Straight Connector 20">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899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C12C61C1-27AA-8305-CFBC-CD3CB43DD21D}"/>
              </a:ext>
            </a:extLst>
          </p:cNvPr>
          <p:cNvSpPr>
            <a:spLocks noGrp="1" noChangeArrowheads="1"/>
          </p:cNvSpPr>
          <p:nvPr>
            <p:ph type="title"/>
          </p:nvPr>
        </p:nvSpPr>
        <p:spPr bwMode="auto">
          <a:xfrm>
            <a:off x="838200" y="843240"/>
            <a:ext cx="691727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lnSpc>
                <a:spcPct val="100000"/>
              </a:lnSpc>
              <a:spcAft>
                <a:spcPct val="0"/>
              </a:spcAf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Slide 4: </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Summarise</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the information gathered using website</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15" name="Content Placeholder 14" descr="A screenshot of a computer&#10;&#10;AI-generated content may be incorrect.">
            <a:extLst>
              <a:ext uri="{FF2B5EF4-FFF2-40B4-BE49-F238E27FC236}">
                <a16:creationId xmlns:a16="http://schemas.microsoft.com/office/drawing/2014/main" id="{5EB2B009-6709-51D3-3516-7D69C2E7600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2549077"/>
            <a:ext cx="5181600" cy="2904433"/>
          </a:xfrm>
        </p:spPr>
      </p:pic>
      <p:pic>
        <p:nvPicPr>
          <p:cNvPr id="17" name="Content Placeholder 16" descr="A screenshot of a computer&#10;&#10;AI-generated content may be incorrect.">
            <a:extLst>
              <a:ext uri="{FF2B5EF4-FFF2-40B4-BE49-F238E27FC236}">
                <a16:creationId xmlns:a16="http://schemas.microsoft.com/office/drawing/2014/main" id="{DE81958D-CE06-1A5F-2387-DE945904357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550978"/>
            <a:ext cx="5181600" cy="2900631"/>
          </a:xfrm>
        </p:spPr>
      </p:pic>
    </p:spTree>
    <p:extLst>
      <p:ext uri="{BB962C8B-B14F-4D97-AF65-F5344CB8AC3E}">
        <p14:creationId xmlns:p14="http://schemas.microsoft.com/office/powerpoint/2010/main" val="190067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screenshot of a computer&#10;&#10;AI-generated content may be incorrect.">
            <a:extLst>
              <a:ext uri="{FF2B5EF4-FFF2-40B4-BE49-F238E27FC236}">
                <a16:creationId xmlns:a16="http://schemas.microsoft.com/office/drawing/2014/main" id="{CA84F7A9-D1D6-FF7B-F8DE-4AED09A6E1F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1344505"/>
            <a:ext cx="5181600" cy="2817303"/>
          </a:xfrm>
        </p:spPr>
      </p:pic>
      <p:pic>
        <p:nvPicPr>
          <p:cNvPr id="11" name="Content Placeholder 10" descr="A screenshot of a computer&#10;&#10;AI-generated content may be incorrect.">
            <a:extLst>
              <a:ext uri="{FF2B5EF4-FFF2-40B4-BE49-F238E27FC236}">
                <a16:creationId xmlns:a16="http://schemas.microsoft.com/office/drawing/2014/main" id="{F33578F6-6320-2F27-6DAD-67EE348FCC4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38200" y="3890180"/>
            <a:ext cx="5181600" cy="2967820"/>
          </a:xfrm>
        </p:spPr>
      </p:pic>
      <p:sp>
        <p:nvSpPr>
          <p:cNvPr id="5" name="Rectangle 1">
            <a:extLst>
              <a:ext uri="{FF2B5EF4-FFF2-40B4-BE49-F238E27FC236}">
                <a16:creationId xmlns:a16="http://schemas.microsoft.com/office/drawing/2014/main" id="{5B76EAEA-39A0-A078-BAD6-740B6AD5EB51}"/>
              </a:ext>
            </a:extLst>
          </p:cNvPr>
          <p:cNvSpPr>
            <a:spLocks noGrp="1" noChangeArrowheads="1"/>
          </p:cNvSpPr>
          <p:nvPr>
            <p:ph type="title"/>
          </p:nvPr>
        </p:nvSpPr>
        <p:spPr bwMode="auto">
          <a:xfrm>
            <a:off x="838200" y="843240"/>
            <a:ext cx="547239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Slide 5: Present the 6 Vulnerabilities using website.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descr="A screenshot of a computer&#10;&#10;AI-generated content may be incorrect.">
            <a:extLst>
              <a:ext uri="{FF2B5EF4-FFF2-40B4-BE49-F238E27FC236}">
                <a16:creationId xmlns:a16="http://schemas.microsoft.com/office/drawing/2014/main" id="{E90906DC-A0E5-4D77-5FA7-BA39B09C4E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62610" y="2492676"/>
            <a:ext cx="4465023" cy="2795007"/>
          </a:xfrm>
          <a:prstGeom prst="rect">
            <a:avLst/>
          </a:prstGeom>
        </p:spPr>
      </p:pic>
    </p:spTree>
    <p:extLst>
      <p:ext uri="{BB962C8B-B14F-4D97-AF65-F5344CB8AC3E}">
        <p14:creationId xmlns:p14="http://schemas.microsoft.com/office/powerpoint/2010/main" val="3254603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computer&#10;&#10;AI-generated content may be incorrect.">
            <a:extLst>
              <a:ext uri="{FF2B5EF4-FFF2-40B4-BE49-F238E27FC236}">
                <a16:creationId xmlns:a16="http://schemas.microsoft.com/office/drawing/2014/main" id="{71AF199B-2AD5-4026-BF6E-5EF3478645E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43328" y="1380951"/>
            <a:ext cx="5181600" cy="2846275"/>
          </a:xfrm>
        </p:spPr>
      </p:pic>
      <p:pic>
        <p:nvPicPr>
          <p:cNvPr id="9" name="Content Placeholder 8" descr="A computer screen shot of a computer screen&#10;&#10;AI-generated content may be incorrect.">
            <a:extLst>
              <a:ext uri="{FF2B5EF4-FFF2-40B4-BE49-F238E27FC236}">
                <a16:creationId xmlns:a16="http://schemas.microsoft.com/office/drawing/2014/main" id="{6F36AAD4-DC67-1F71-CDFB-A460B66AE8D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3328" y="4043825"/>
            <a:ext cx="5181600" cy="2814175"/>
          </a:xfrm>
        </p:spPr>
      </p:pic>
      <p:sp>
        <p:nvSpPr>
          <p:cNvPr id="5" name="Rectangle 1">
            <a:extLst>
              <a:ext uri="{FF2B5EF4-FFF2-40B4-BE49-F238E27FC236}">
                <a16:creationId xmlns:a16="http://schemas.microsoft.com/office/drawing/2014/main" id="{7C4623E6-627E-C889-D44A-9AB36EDEFD45}"/>
              </a:ext>
            </a:extLst>
          </p:cNvPr>
          <p:cNvSpPr>
            <a:spLocks noGrp="1" noChangeArrowheads="1"/>
          </p:cNvSpPr>
          <p:nvPr>
            <p:ph type="title"/>
          </p:nvPr>
        </p:nvSpPr>
        <p:spPr bwMode="auto">
          <a:xfrm>
            <a:off x="838200" y="843240"/>
            <a:ext cx="705417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Slide 6: Highlights of Exploitation &amp; Post Exploitation using Website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descr="A screenshot of a computer&#10;&#10;AI-generated content may be incorrect.">
            <a:extLst>
              <a:ext uri="{FF2B5EF4-FFF2-40B4-BE49-F238E27FC236}">
                <a16:creationId xmlns:a16="http://schemas.microsoft.com/office/drawing/2014/main" id="{3FD92FA4-9FFE-B257-5CD3-1A80A50052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4191" y="2203555"/>
            <a:ext cx="4551187" cy="2846275"/>
          </a:xfrm>
          <a:prstGeom prst="rect">
            <a:avLst/>
          </a:prstGeom>
        </p:spPr>
      </p:pic>
    </p:spTree>
    <p:extLst>
      <p:ext uri="{BB962C8B-B14F-4D97-AF65-F5344CB8AC3E}">
        <p14:creationId xmlns:p14="http://schemas.microsoft.com/office/powerpoint/2010/main" val="4167871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71561F4C-A440-A484-68FF-A58E1CF56974}"/>
              </a:ext>
            </a:extLst>
          </p:cNvPr>
          <p:cNvSpPr>
            <a:spLocks noGrp="1" noChangeArrowheads="1"/>
          </p:cNvSpPr>
          <p:nvPr>
            <p:ph type="title"/>
          </p:nvPr>
        </p:nvSpPr>
        <p:spPr bwMode="auto">
          <a:xfrm>
            <a:off x="103239" y="704741"/>
            <a:ext cx="1184295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3"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Slide 7: Implemented Security Measures (as bullet points) these will be the mitigation measures that you  will also be demonstration. Do not add any screen shots just write about what you will be demonstrating.</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0DC75CC9-C0C6-BE86-C801-B936D7A06555}"/>
              </a:ext>
            </a:extLst>
          </p:cNvPr>
          <p:cNvSpPr txBox="1"/>
          <p:nvPr/>
        </p:nvSpPr>
        <p:spPr>
          <a:xfrm>
            <a:off x="206829" y="1654629"/>
            <a:ext cx="11985171" cy="2031325"/>
          </a:xfrm>
          <a:prstGeom prst="rect">
            <a:avLst/>
          </a:prstGeom>
          <a:noFill/>
        </p:spPr>
        <p:txBody>
          <a:bodyPr wrap="square" rtlCol="0">
            <a:spAutoFit/>
          </a:bodyPr>
          <a:lstStyle/>
          <a:p>
            <a:r>
              <a:rPr lang="en-US" dirty="0"/>
              <a:t>1. Keeping operating system up to date by installing updates and any security patches that are available [1].</a:t>
            </a:r>
          </a:p>
          <a:p>
            <a:r>
              <a:rPr lang="en-GB" dirty="0"/>
              <a:t>2. Installing firewalls to protect system against viruses or attacks </a:t>
            </a:r>
          </a:p>
          <a:p>
            <a:r>
              <a:rPr lang="en-GB" dirty="0"/>
              <a:t>3. Access control on users to make sure that they have restrictions on accessing material [2]. </a:t>
            </a:r>
          </a:p>
          <a:p>
            <a:r>
              <a:rPr lang="en-GB" dirty="0"/>
              <a:t>4. Security Monitoring. Continuously monitor network traffic and user activities to detect and respond to potential breaches promptly [3] .</a:t>
            </a:r>
          </a:p>
          <a:p>
            <a:r>
              <a:rPr lang="en-GB" dirty="0"/>
              <a:t>5.Conduct threat modelling to identify specific threats and align security measures according , ensuring comprehensive protection [4].</a:t>
            </a:r>
          </a:p>
        </p:txBody>
      </p:sp>
    </p:spTree>
    <p:extLst>
      <p:ext uri="{BB962C8B-B14F-4D97-AF65-F5344CB8AC3E}">
        <p14:creationId xmlns:p14="http://schemas.microsoft.com/office/powerpoint/2010/main" val="3007705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66F5A-4BE3-6999-B999-4C152E7427E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63EE8AC5-FF22-AC04-97BE-649CDA9464E1}"/>
              </a:ext>
            </a:extLst>
          </p:cNvPr>
          <p:cNvSpPr>
            <a:spLocks noGrp="1" noChangeArrowheads="1"/>
          </p:cNvSpPr>
          <p:nvPr>
            <p:ph type="title"/>
          </p:nvPr>
        </p:nvSpPr>
        <p:spPr bwMode="auto">
          <a:xfrm>
            <a:off x="206829" y="556993"/>
            <a:ext cx="1184295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3"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References</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682DEF27-5705-40C6-E8C2-9F4FC6CDC8F0}"/>
              </a:ext>
            </a:extLst>
          </p:cNvPr>
          <p:cNvSpPr txBox="1"/>
          <p:nvPr/>
        </p:nvSpPr>
        <p:spPr>
          <a:xfrm>
            <a:off x="206829" y="1654629"/>
            <a:ext cx="11985171" cy="2585323"/>
          </a:xfrm>
          <a:prstGeom prst="rect">
            <a:avLst/>
          </a:prstGeom>
          <a:noFill/>
        </p:spPr>
        <p:txBody>
          <a:bodyPr wrap="square" rtlCol="0">
            <a:spAutoFit/>
          </a:bodyPr>
          <a:lstStyle/>
          <a:p>
            <a:r>
              <a:rPr lang="en-US" dirty="0"/>
              <a:t>[1]	M. Fanti, </a:t>
            </a:r>
            <a:r>
              <a:rPr lang="en-US" i="1" dirty="0"/>
              <a:t>Implementing Multifactor Authentication: Protect Your Applications from   Cyberattacks with the Help 	of MFA</a:t>
            </a:r>
            <a:r>
              <a:rPr lang="en-US" dirty="0"/>
              <a:t>. Birmingham, U.K. </a:t>
            </a:r>
            <a:r>
              <a:rPr lang="en-US" dirty="0" err="1"/>
              <a:t>Packt</a:t>
            </a:r>
            <a:r>
              <a:rPr lang="en-US" dirty="0"/>
              <a:t> Publishing, 2023.</a:t>
            </a:r>
          </a:p>
          <a:p>
            <a:r>
              <a:rPr lang="en-US" dirty="0"/>
              <a:t>[2]	J. R. Vacca, </a:t>
            </a:r>
            <a:r>
              <a:rPr lang="en-US" i="1" dirty="0"/>
              <a:t>Computer and Information Security Handbook</a:t>
            </a:r>
            <a:r>
              <a:rPr lang="en-US" dirty="0"/>
              <a:t>. Netherlands: Morgan Kaufmann,   2024.</a:t>
            </a:r>
          </a:p>
          <a:p>
            <a:r>
              <a:rPr lang="en-US" dirty="0"/>
              <a:t>[3]	J. Edwards and G. Weaver, </a:t>
            </a:r>
            <a:r>
              <a:rPr lang="en-US" i="1" dirty="0"/>
              <a:t>Building Effective Privacy Programs: Cybersecurity from Principles   to  Practice</a:t>
            </a:r>
            <a:r>
              <a:rPr lang="en-US" dirty="0"/>
              <a:t>. 	United Kingdom: John Wiley &amp; Sons, Limited, 2025.</a:t>
            </a:r>
          </a:p>
          <a:p>
            <a:r>
              <a:rPr lang="en-US" dirty="0"/>
              <a:t>[4]	M. Chapple, J. Shelley, and J. M. Stewart, </a:t>
            </a:r>
            <a:r>
              <a:rPr lang="en-US" i="1" dirty="0"/>
              <a:t>Information Security and Privacy Quick Reference:   The  Essential 	Handbook for Every CISO, CSO, and Chief Privacy Officer</a:t>
            </a:r>
            <a:r>
              <a:rPr lang="en-US" dirty="0"/>
              <a:t>. United States:   Wiley, 2025.</a:t>
            </a:r>
          </a:p>
          <a:p>
            <a:endParaRPr lang="en-GB" dirty="0"/>
          </a:p>
          <a:p>
            <a:endParaRPr lang="en-GB" dirty="0"/>
          </a:p>
        </p:txBody>
      </p:sp>
    </p:spTree>
    <p:extLst>
      <p:ext uri="{BB962C8B-B14F-4D97-AF65-F5344CB8AC3E}">
        <p14:creationId xmlns:p14="http://schemas.microsoft.com/office/powerpoint/2010/main" val="2839678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3780</TotalTime>
  <Words>369</Words>
  <Application>Microsoft Office PowerPoint</Application>
  <PresentationFormat>Widescreen</PresentationFormat>
  <Paragraphs>18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Student Name. Maryam Qudoos Student ID. 2313040 Module Title. Advance Cyber Security   Lecturer Name. Sana </vt:lpstr>
      <vt:lpstr>PowerPoint Presentation</vt:lpstr>
      <vt:lpstr> Vulnerability Assessment Report using website</vt:lpstr>
      <vt:lpstr>Slide 3: Screenshots of Ip address configuration in the OS Terminal (security-focused OS), Test connectivity (ping) with Swansea and London Servers and Clients.</vt:lpstr>
      <vt:lpstr>Slide 4: Summarise the information gathered using website</vt:lpstr>
      <vt:lpstr>Slide 5: Present the 6 Vulnerabilities using website. </vt:lpstr>
      <vt:lpstr>Slide 6: Highlights of Exploitation &amp; Post Exploitation using Website</vt:lpstr>
      <vt:lpstr>Slide 7: Implemented Security Measures (as bullet points) these will be the mitigation measures that you  will also be demonstration. Do not add any screen shots just write about what you will be demonstrating.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Amir Majeed (2315812)</dc:creator>
  <cp:lastModifiedBy>Maryam Qudoos (2313040)</cp:lastModifiedBy>
  <cp:revision>7</cp:revision>
  <dcterms:created xsi:type="dcterms:W3CDTF">2025-10-26T20:50:12Z</dcterms:created>
  <dcterms:modified xsi:type="dcterms:W3CDTF">2025-11-06T03:29:17Z</dcterms:modified>
</cp:coreProperties>
</file>