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270" r:id="rId6"/>
    <p:sldId id="257" r:id="rId7"/>
    <p:sldId id="259" r:id="rId8"/>
    <p:sldId id="262" r:id="rId9"/>
    <p:sldId id="263" r:id="rId10"/>
    <p:sldId id="260" r:id="rId11"/>
    <p:sldId id="261" r:id="rId12"/>
    <p:sldId id="264" r:id="rId13"/>
    <p:sldId id="266" r:id="rId14"/>
    <p:sldId id="267" r:id="rId15"/>
    <p:sldId id="268" r:id="rId16"/>
    <p:sldId id="269" r:id="rId17"/>
  </p:sldIdLst>
  <p:sldSz cx="9144000" cy="6858000" type="screen4x3"/>
  <p:notesSz cx="6761163"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32" userDrawn="1">
          <p15:clr>
            <a:srgbClr val="A4A3A4"/>
          </p15:clr>
        </p15:guide>
        <p15:guide id="2" pos="213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122"/>
    <p:restoredTop sz="37158" autoAdjust="0"/>
  </p:normalViewPr>
  <p:slideViewPr>
    <p:cSldViewPr>
      <p:cViewPr varScale="1">
        <p:scale>
          <a:sx n="34" d="100"/>
          <a:sy n="34" d="100"/>
        </p:scale>
        <p:origin x="2328" y="15"/>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32"/>
        <p:guide pos="213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9837" cy="49712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29761" y="0"/>
            <a:ext cx="2929837" cy="497126"/>
          </a:xfrm>
          <a:prstGeom prst="rect">
            <a:avLst/>
          </a:prstGeom>
        </p:spPr>
        <p:txBody>
          <a:bodyPr vert="horz" lIns="91440" tIns="45720" rIns="91440" bIns="45720" rtlCol="0"/>
          <a:lstStyle>
            <a:lvl1pPr algn="r">
              <a:defRPr sz="1200"/>
            </a:lvl1pPr>
          </a:lstStyle>
          <a:p>
            <a:fld id="{96D292DE-8B7A-4254-AA83-74C1F4DD4AF0}" type="datetimeFigureOut">
              <a:rPr lang="en-GB" smtClean="0"/>
              <a:t>12/11/2018</a:t>
            </a:fld>
            <a:endParaRPr lang="en-GB"/>
          </a:p>
        </p:txBody>
      </p:sp>
      <p:sp>
        <p:nvSpPr>
          <p:cNvPr id="4" name="Footer Placeholder 3"/>
          <p:cNvSpPr>
            <a:spLocks noGrp="1"/>
          </p:cNvSpPr>
          <p:nvPr>
            <p:ph type="ftr" sz="quarter" idx="2"/>
          </p:nvPr>
        </p:nvSpPr>
        <p:spPr>
          <a:xfrm>
            <a:off x="0" y="9443662"/>
            <a:ext cx="2929837" cy="497126"/>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29761" y="9443662"/>
            <a:ext cx="2929837" cy="497126"/>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9837" cy="49885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29761" y="0"/>
            <a:ext cx="2929837" cy="498852"/>
          </a:xfrm>
          <a:prstGeom prst="rect">
            <a:avLst/>
          </a:prstGeom>
        </p:spPr>
        <p:txBody>
          <a:bodyPr vert="horz" lIns="91440" tIns="45720" rIns="91440" bIns="45720" rtlCol="0"/>
          <a:lstStyle>
            <a:lvl1pPr algn="r">
              <a:defRPr sz="1200"/>
            </a:lvl1pPr>
          </a:lstStyle>
          <a:p>
            <a:fld id="{BC6E19B0-7965-4C47-9D25-173CC9289C26}" type="datetimeFigureOut">
              <a:rPr lang="en-GB" smtClean="0"/>
              <a:t>12/11/2018</a:t>
            </a:fld>
            <a:endParaRPr lang="en-GB"/>
          </a:p>
        </p:txBody>
      </p:sp>
      <p:sp>
        <p:nvSpPr>
          <p:cNvPr id="4" name="Slide Image Placeholder 3"/>
          <p:cNvSpPr>
            <a:spLocks noGrp="1" noRot="1" noChangeAspect="1"/>
          </p:cNvSpPr>
          <p:nvPr>
            <p:ph type="sldImg" idx="2"/>
          </p:nvPr>
        </p:nvSpPr>
        <p:spPr>
          <a:xfrm>
            <a:off x="1144588" y="1243013"/>
            <a:ext cx="4471987" cy="33559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6117" y="4784835"/>
            <a:ext cx="5408930" cy="391486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3662"/>
            <a:ext cx="2929837" cy="49885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29761" y="9443662"/>
            <a:ext cx="2929837" cy="498851"/>
          </a:xfrm>
          <a:prstGeom prst="rect">
            <a:avLst/>
          </a:prstGeom>
        </p:spPr>
        <p:txBody>
          <a:bodyPr vert="horz" lIns="91440" tIns="45720" rIns="91440" bIns="45720" rtlCol="0" anchor="b"/>
          <a:lstStyle>
            <a:lvl1pPr algn="r">
              <a:defRPr sz="1200"/>
            </a:lvl1pPr>
          </a:lstStyle>
          <a:p>
            <a:fld id="{A80CA6D1-0977-4DF1-B506-225EBAF2EBFD}" type="slidenum">
              <a:rPr lang="en-GB" smtClean="0"/>
              <a:t>‹#›</a:t>
            </a:fld>
            <a:endParaRPr lang="en-GB"/>
          </a:p>
        </p:txBody>
      </p:sp>
    </p:spTree>
    <p:extLst>
      <p:ext uri="{BB962C8B-B14F-4D97-AF65-F5344CB8AC3E}">
        <p14:creationId xmlns:p14="http://schemas.microsoft.com/office/powerpoint/2010/main" val="1244004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a:solidFill>
                  <a:schemeClr val="tx1"/>
                </a:solidFill>
                <a:effectLst/>
                <a:latin typeface="+mn-lt"/>
                <a:ea typeface="+mn-ea"/>
                <a:cs typeface="+mn-cs"/>
              </a:rPr>
              <a:t>Helo, f’enw i yw Caroline Lewis ac rwy’n gweithio o fewn Cyfiawnder a Chynhwysiant Cymdeithasol sy’n rhan o’r Athrofa yn y Drindod Dewi Sant a hoffwn i siarad â chi am y nod ‘Cymru o gymunedau cydlynus’ sy’n rhan o Ddeddf Llesiant Cenedlaethau’r Dyfodol. </a:t>
            </a:r>
            <a:endParaRPr lang="en-GB"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A80CA6D1-0977-4DF1-B506-225EBAF2EBFD}" type="slidenum">
              <a:rPr lang="en-GB" smtClean="0"/>
              <a:t>1</a:t>
            </a:fld>
            <a:endParaRPr lang="en-GB"/>
          </a:p>
        </p:txBody>
      </p:sp>
    </p:spTree>
    <p:extLst>
      <p:ext uri="{BB962C8B-B14F-4D97-AF65-F5344CB8AC3E}">
        <p14:creationId xmlns:p14="http://schemas.microsoft.com/office/powerpoint/2010/main" val="1650845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a:solidFill>
                  <a:schemeClr val="tx1"/>
                </a:solidFill>
                <a:effectLst/>
                <a:latin typeface="+mn-lt"/>
                <a:ea typeface="+mn-ea"/>
                <a:cs typeface="+mn-cs"/>
              </a:rPr>
              <a:t>Fel y gwelwch</a:t>
            </a:r>
            <a:r>
              <a:rPr lang="cy-GB" sz="1200" kern="1200" dirty="0">
                <a:solidFill>
                  <a:srgbClr val="FF0000"/>
                </a:solidFill>
                <a:effectLst/>
                <a:latin typeface="+mn-lt"/>
                <a:ea typeface="+mn-ea"/>
                <a:cs typeface="+mn-cs"/>
              </a:rPr>
              <a:t> chi </a:t>
            </a:r>
            <a:r>
              <a:rPr lang="cy-GB" sz="1200" kern="1200" dirty="0">
                <a:solidFill>
                  <a:schemeClr val="tx1"/>
                </a:solidFill>
                <a:effectLst/>
                <a:latin typeface="+mn-lt"/>
                <a:ea typeface="+mn-ea"/>
                <a:cs typeface="+mn-cs"/>
              </a:rPr>
              <a:t>o’r canllawiau, bwriad y cyflwyniad hwn yw’ch galluogi chi i adfyfyrio ac ystyried beth mae cymuned yn ei olygu i chi yn ei hystyr damcaniaethol ac ymarferol.  Rwy’n eich annog i adfyfyrio ar y syniadau sy’n cael eu codi a meddwl am sut maen nhw’n berthnasol i chi a sut rydych chi’n ymgysylltu â’r cymunedau rydych chi’n perthyn iddyn nhw.  Ar hyd y cyflwyniad fe welwch chi gyfres o swigod siarad glas sy’n nodi cwestiynau efallai yr hoffech chi eu gofyn i chi’ch hun a nodi syniadau yn eu cylch er mwyn eich helpu chi i ddeall rôl cymuned yn eich bywyd chi.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80CA6D1-0977-4DF1-B506-225EBAF2EBFD}" type="slidenum">
              <a:rPr lang="en-GB" smtClean="0"/>
              <a:t>2</a:t>
            </a:fld>
            <a:endParaRPr lang="en-GB"/>
          </a:p>
        </p:txBody>
      </p:sp>
    </p:spTree>
    <p:extLst>
      <p:ext uri="{BB962C8B-B14F-4D97-AF65-F5344CB8AC3E}">
        <p14:creationId xmlns:p14="http://schemas.microsoft.com/office/powerpoint/2010/main" val="42835801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a:solidFill>
                  <a:schemeClr val="tx1"/>
                </a:solidFill>
                <a:effectLst/>
                <a:latin typeface="+mn-lt"/>
                <a:ea typeface="+mn-ea"/>
                <a:cs typeface="+mn-cs"/>
              </a:rPr>
              <a:t>Fel y gwelwn ni o eiriad y nod ei hun, mae creu a hyrwyddo cymunedau deniadol, hyfyw, diogel ac aml-gyswllt yn un o brif gyfarwyddiadau Deddf Llesiant Cenedlaethau’r Dyfodol, ond beth mae hynny’n ei olygu yn ein bywydau o ddydd i ddydd?   Wel i ateb hynny, yn gyntaf rhaid i ni feddwl am y cymunedau rydym ni’n perthyn iddyn nhw a sut rydym ni i gyd yn ffitio i’n gilydd.  Beth sy’n ein tynnu ni at ein gilydd fel grŵp ac wedyn sut byddwn ni’n cymryd rhan yn y grŵp hwnnw er mwyn sicrhau llesiant a hapusrwydd i bawb?  Mae sefydlu cymunedau sy’n ddiogel i’r holl aelodau a lle gall pobl eu gweld eu hun ac eraill yn ffynnu yn hanfodol i hyrwyddo iechyd corfforol a meddwl cadarnhaol a darparu'r ymdeimlad hwnnw o berthyn sydd ei angen ar fodau dynol yn y gymdeithas.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80CA6D1-0977-4DF1-B506-225EBAF2EBFD}" type="slidenum">
              <a:rPr lang="en-GB" smtClean="0"/>
              <a:t>3</a:t>
            </a:fld>
            <a:endParaRPr lang="en-GB"/>
          </a:p>
        </p:txBody>
      </p:sp>
    </p:spTree>
    <p:extLst>
      <p:ext uri="{BB962C8B-B14F-4D97-AF65-F5344CB8AC3E}">
        <p14:creationId xmlns:p14="http://schemas.microsoft.com/office/powerpoint/2010/main" val="997768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Nawr ein bod wedi cael y cyfle i feddwl am beth mae cymuned yn ei olygu i ni fel unigolyn, mae angen i ni gydnabod y gallwn ni fod yn rhan o lawer o gymunedau ac am lawer o wahanol resymau.  Bydd y modd rydym ni’n dynodi ein hun o fewn y cymunedau hyn a’r modd rydym ni’n canfod ein rôl yn ffactorau pwysig o ran faint neu cyn lleied rydym ni’n cymryd rhan.  </a:t>
            </a:r>
          </a:p>
          <a:p>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Yn gyntaf gallwn ni berthyn i gymunedau lle, hynny yw mae ein lleoliad daearyddol yn ganolog i’n hunaniaeth.  Gall hyn fod ar lefel fach sef y stryd neu’r dref lle rydym yn byw neu’n llawer ehangach ar lefel ein gwlad gyfan. </a:t>
            </a:r>
          </a:p>
          <a:p>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Yn ail gallem berthyn i gymunedau diddordeb, felly byddwn yn datblygu cysylltiadau â'r rheini rydym yn rhannu diddordeb penodol â nhw megis drwy hobi neu swydd. </a:t>
            </a:r>
          </a:p>
          <a:p>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Yn aml mae'n anodd diffinio cymunedau hunaniaeth ond maen nhw'n gysylltiedig gan amlaf â’n haelodaeth o grŵp penodol sy’n ein cysylltu â chyd-destun cymdeithasol penodol.  Er enghraifft gallai hyn fod oedran, ethnigrwydd, dosbarth cymdeithasol neu ffactorau eraill tebyg.  </a:t>
            </a:r>
            <a:endParaRPr lang="en-GB" sz="1200" kern="1200" dirty="0">
              <a:solidFill>
                <a:schemeClr val="tx1"/>
              </a:solidFill>
              <a:effectLst/>
              <a:latin typeface="+mn-lt"/>
              <a:ea typeface="+mn-ea"/>
              <a:cs typeface="+mn-cs"/>
            </a:endParaRPr>
          </a:p>
          <a:p>
            <a:endParaRPr lang="cy-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Er mwyn i ymdeimlad o gymuned dyfu a chynyddu mae angen i beth bynnag sy’n ein rhwymo o fewn y cymunedau hyn fod yn gryf.  Po fwyaf o nodweddion cyffredin a rannwn, po fwyaf y cysylltiad a pho agosaf  a deimlwn tuag at aelodau ein cymuned.  Yn aml bydd y profiadau a rannwn a’r adnoddau sydd ar gael i ni fel grŵp yn chwarae rhan ganolog yn y broses hon ac yn ein tynnu’n agosach at ein gilydd am gefnogaeth, amddiffyniad a datblygiad fel cyfangorff.   </a:t>
            </a:r>
            <a:endParaRPr lang="en-GB" sz="1200" kern="1200" dirty="0">
              <a:solidFill>
                <a:schemeClr val="tx1"/>
              </a:solidFill>
              <a:effectLst/>
              <a:latin typeface="+mn-lt"/>
              <a:ea typeface="+mn-ea"/>
              <a:cs typeface="+mn-cs"/>
            </a:endParaRPr>
          </a:p>
          <a:p>
            <a:endParaRPr lang="cy-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Rwy’n eich annog nawr i feddwl am y cymunedau amrywiol rydych chin perthyn iddyn nhw a nodi sut rydych chi’n gwybod eich bod yn rhan o’r cymunedau hyn? Beth yw’r pethau allweddol sy’n dweud wrthych eich bod yn rhan o’r gymunedau yma?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80CA6D1-0977-4DF1-B506-225EBAF2EBFD}" type="slidenum">
              <a:rPr lang="en-GB" smtClean="0"/>
              <a:t>4</a:t>
            </a:fld>
            <a:endParaRPr lang="en-GB"/>
          </a:p>
        </p:txBody>
      </p:sp>
    </p:spTree>
    <p:extLst>
      <p:ext uri="{BB962C8B-B14F-4D97-AF65-F5344CB8AC3E}">
        <p14:creationId xmlns:p14="http://schemas.microsoft.com/office/powerpoint/2010/main" val="32500238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Fel y gwelwn, mae’r cysyniad hwn o fod yn gysylltiedig yn hanfodol i ddatblygiad cymuned ffyniannus.  Mae cael y cysylltiad ystyrlon hwnnw ar draws ystod o agweddau’n sylfaenol i ddatblygiad parhaus cymuned a rhaid ei fod yn rhywbeth sy’n ystyrlon i bawb o fewn y gymuned iddo ffynnu.  Er enghraifft, yng Nghymru yn draddodiadol ystyrid fod cymunedau’r cymoedd yn y de yn gynrychioliad pwerus o gymuned gref. Wedi ffinio â therfynau daearyddol diffiniedig ac â statws cymdeithasol cyffredin, lluniodd y cysylltiadau â’r diwydiant glo ymdeimlad o undod ond teimlai llawer ei fod wedi ymadael â'r cymunedau hyn pan gaeodd y pyllau glo.  Torrodd y prif rwymau a berthyn yn y cymunedau hyn ac ni ddarparodd unrhyw ddewis amgen go iawn y gellid ei roi yn ei le.  Felly ystyrid bod y gymuned wedi marw yn yr ardaloedd hyn, er gellid dadlau mai ymgymryd â ffurfiau eraill a wnaeth, a bod y cwlwm yn parhau ond bod rhaid tynnu hwnnw o rywle arall yn lle. </a:t>
            </a:r>
          </a:p>
          <a:p>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Ta beth fo'r cysylltiad, os ydy'n ystyrlon i'r bobl sy’n berthnasol, yna mae’n bwysig iddynt sut maent yn edrych ar eu cymuned a sut maen nhw’n perthyn iddi.  Felly mae angen i ni weld sut mae cymunedau wedi datblygu yn nhermau eu cyd-destun hanesyddol a chymdeithasol er mwyn eu gwir ddeall nhw.  Pam er enghraifft bod rhai gelynion chwaraeon yn parhau hyd heddiw? Yn aml mae wedi’i seilio ar draddodiad ac arferion cymdeithasol sydd wedi dal eu tir o ran dod â grwpiau at ei gilydd at ddiben cyffredin.  Gall traddodiad fod yn nodwedd bwerus o gymuned ac mae angen rhoi ystyriaeth go iawn iddo.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80CA6D1-0977-4DF1-B506-225EBAF2EBFD}" type="slidenum">
              <a:rPr lang="en-GB" smtClean="0"/>
              <a:t>5</a:t>
            </a:fld>
            <a:endParaRPr lang="en-GB"/>
          </a:p>
        </p:txBody>
      </p:sp>
    </p:spTree>
    <p:extLst>
      <p:ext uri="{BB962C8B-B14F-4D97-AF65-F5344CB8AC3E}">
        <p14:creationId xmlns:p14="http://schemas.microsoft.com/office/powerpoint/2010/main" val="2267371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a:solidFill>
                  <a:schemeClr val="tx1"/>
                </a:solidFill>
                <a:effectLst/>
                <a:latin typeface="+mn-lt"/>
                <a:ea typeface="+mn-ea"/>
                <a:cs typeface="+mn-cs"/>
              </a:rPr>
              <a:t>Fel y gwelwn, nid yw diffinio cymuned bob amser yn dasg hawdd.  Gall amrywiaethau o ran cymunedau ac amrywiadau o ran aelodaeth oll ychwanegu at y dryswch. Y prif bwynt yw bod angen i ni fel bodau dynol deimlo'r ymdeimlad hwnnw  o berthyn y mae cymunedau’n ei roi i ni er mwyn ein llesiant a’n hunanwerth ein hun.  Gall helpu cyd-fyfyriwr neu eich cymydog oll fod yn arwydd eich bod yn teimlo’n rhan o gymuned benodol ac or herwydd rydych yn teimlo’n fwy parod i gydnabod a chefnogi pobl eraill o’i mewn.  Mae’r ymdeimlad hwnnw o gydweithredu yn allweddol os ydym ni’n mynd i greu cymunedau sy’n cefnogi ac yn galluogi pawb i deimlo’n rhan o’r darlun ehangach.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80CA6D1-0977-4DF1-B506-225EBAF2EBFD}" type="slidenum">
              <a:rPr lang="en-GB" smtClean="0"/>
              <a:t>6</a:t>
            </a:fld>
            <a:endParaRPr lang="en-GB"/>
          </a:p>
        </p:txBody>
      </p:sp>
    </p:spTree>
    <p:extLst>
      <p:ext uri="{BB962C8B-B14F-4D97-AF65-F5344CB8AC3E}">
        <p14:creationId xmlns:p14="http://schemas.microsoft.com/office/powerpoint/2010/main" val="19042469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a:solidFill>
                  <a:schemeClr val="tx1"/>
                </a:solidFill>
                <a:effectLst/>
                <a:latin typeface="+mn-lt"/>
                <a:ea typeface="+mn-ea"/>
                <a:cs typeface="+mn-cs"/>
              </a:rPr>
              <a:t>Felly, sut dylai cymuned gydlynol edrych? Dyma rai o’r nodweddion sy’n gwneud cymuned gydlynol, ystyriwch sut mae hyn yn cysylltu â’ch profiad chi o gymuned ond hefyd pa rôl gallwch chi ei chwarae i gefnogi’r nodweddion hyn eich hun.  Mae cymuned lle mae cyfle cyfartal gan bawb, lle mae rhwymedigaethau'n cael eu rhannu a lle mae pobl yn ymddiried yn ei gilydd yn ganolog, ond mae angen cefnogaeth gan bawb i wneud i hyn weithio.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80CA6D1-0977-4DF1-B506-225EBAF2EBFD}" type="slidenum">
              <a:rPr lang="en-GB" smtClean="0"/>
              <a:t>7</a:t>
            </a:fld>
            <a:endParaRPr lang="en-GB"/>
          </a:p>
        </p:txBody>
      </p:sp>
    </p:spTree>
    <p:extLst>
      <p:ext uri="{BB962C8B-B14F-4D97-AF65-F5344CB8AC3E}">
        <p14:creationId xmlns:p14="http://schemas.microsoft.com/office/powerpoint/2010/main" val="35828307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a:solidFill>
                  <a:schemeClr val="tx1"/>
                </a:solidFill>
                <a:effectLst/>
                <a:latin typeface="+mn-lt"/>
                <a:ea typeface="+mn-ea"/>
                <a:cs typeface="+mn-cs"/>
              </a:rPr>
              <a:t>Nawr ein bod yn gwybod beth sydd ei angen ar gymunedau, dylem ni hefyd ystyried sut gall cymunedau symud hynny ymlaen ac adeiladu perthnasau sydd o bwys o’u mewn.  Mae meddu ar y weledigaeth gyffredin honno a dynodi beth sydd o bwys yn allweddol, yn ogystal â sicrhau bod llais gan bawb a chyfle i’r llais hwnnw gael ei glywed.  Hefyd efallai y bydd angen i ni ystyried sut gellir integreiddio cymunedau newydd i mewn i rai presennol er mwyn ychwanegu cryfder pellach ac ymdeimlad o berthyn ar yr un pryd â chydnabod gwerth gwahaniaeth a dathlu'r cyfraniad unigryw y gall pawb ei gyfrannu i’n cymunedau.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80CA6D1-0977-4DF1-B506-225EBAF2EBFD}" type="slidenum">
              <a:rPr lang="en-GB" smtClean="0"/>
              <a:t>8</a:t>
            </a:fld>
            <a:endParaRPr lang="en-GB"/>
          </a:p>
        </p:txBody>
      </p:sp>
    </p:spTree>
    <p:extLst>
      <p:ext uri="{BB962C8B-B14F-4D97-AF65-F5344CB8AC3E}">
        <p14:creationId xmlns:p14="http://schemas.microsoft.com/office/powerpoint/2010/main" val="6951069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a:solidFill>
                  <a:schemeClr val="tx1"/>
                </a:solidFill>
                <a:effectLst/>
                <a:latin typeface="+mn-lt"/>
                <a:ea typeface="+mn-ea"/>
                <a:cs typeface="+mn-cs"/>
              </a:rPr>
              <a:t>Felly mae’n eglur bod perthyn i gymuned gefnogol o bwys i ni.  Rydym ni’n gweld rhywun o fewn ein cymuned fel rhywun o werth ac sydd ag arwyddocâd i ni.  Fodd bynnag os edrychwn ni ar farn Poplin am hyn, mae'n dadlau nad oes gennym ni heddiw yn iawn yr ymdeimlad hwnnw o gymuned oherwydd natur y gymdeithas dorfol, felly nid ydym ni bob amser yn gweld pobl fel rhai sydd o werth, yn syml am fod cymdeithas yn rhy fawr ac amrywiol i wneud hynny.  Ydych chi’n meddwl bod hyn yn wir? Ydy’n wir bod pobl rydym ni’n ymgysylltu â nhw ond nid ydym ni’n eu hystyried yn bwysig yn nhermau ein cymuned oherwydd nad ydym ni’n eu hystyried yn bobl arwyddocaol.  Meddyliwch am y rhyngweithio a wnewch yn ddyddiol a sut mae barn Poplin yn cyd-fynd â hynny? Yn eich barn chi beth gellir ei wneud am hyn?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80CA6D1-0977-4DF1-B506-225EBAF2EBFD}" type="slidenum">
              <a:rPr lang="en-GB" smtClean="0"/>
              <a:t>9</a:t>
            </a:fld>
            <a:endParaRPr lang="en-GB"/>
          </a:p>
        </p:txBody>
      </p:sp>
    </p:spTree>
    <p:extLst>
      <p:ext uri="{BB962C8B-B14F-4D97-AF65-F5344CB8AC3E}">
        <p14:creationId xmlns:p14="http://schemas.microsoft.com/office/powerpoint/2010/main" val="15334864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cy-GB" sz="1200" kern="1200" dirty="0">
                <a:solidFill>
                  <a:schemeClr val="tx1"/>
                </a:solidFill>
                <a:effectLst/>
                <a:latin typeface="+mn-lt"/>
                <a:ea typeface="+mn-ea"/>
                <a:cs typeface="+mn-cs"/>
              </a:rPr>
              <a:t>Os defnyddiwn ni gymuned yn ffordd felly o sicrhau bod gan bawb o’i mewn y cyfle i gymryd rhan, yna gallwn ni weld sut mae’r gosodiad ar y sleid hon yn cysylltu â hynny.  Mae meddu ar gymunedau cydlynol yn rhoi’r grym i ni fynegi ein hun a’r potensial i fynd i’r afael ag unrhyw anghysonderau a all fodoli.  Felly mae’n bwysig ein bod yn ymdrechu i ddatblygu’r cymunedau hyn gymaint â phosibl er lles pawb o’u mewn yn ogystal ag er lles cenedlaethau’r dyfodol.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D7C4C71-8D33-4E53-BBE0-E0AA66953E7F}" type="slidenum">
              <a:rPr lang="en-GB" smtClean="0"/>
              <a:pPr/>
              <a:t>10</a:t>
            </a:fld>
            <a:endParaRPr lang="en-GB"/>
          </a:p>
        </p:txBody>
      </p:sp>
    </p:spTree>
    <p:extLst>
      <p:ext uri="{BB962C8B-B14F-4D97-AF65-F5344CB8AC3E}">
        <p14:creationId xmlns:p14="http://schemas.microsoft.com/office/powerpoint/2010/main" val="40597136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a:solidFill>
                  <a:schemeClr val="tx1"/>
                </a:solidFill>
                <a:effectLst/>
                <a:latin typeface="+mn-lt"/>
                <a:ea typeface="+mn-ea"/>
                <a:cs typeface="+mn-cs"/>
              </a:rPr>
              <a:t>Yn y bôn drwy ddatblygu cydraddoldeb rydym ni’n datblygu unigolion ac yn datblygu sgiliau.  Fel aelodau o’n cymunedau yr unigolion hyn yw ein cyfalaf, ein hadnoddau y gellir eu defnyddio i ddatblygu ein cymunedau ymhellach a gweithredu ar sail ein diddordebau cyffredin.  Mae ychwanegu gwerth i’n cymunedau’n helpu i ddatblygu’r cydlyniant sydd ei angen arnom i ffynnu a rhoi synnwyr o bwrpas i bawb.  </a:t>
            </a:r>
          </a:p>
          <a:p>
            <a:pPr marL="0" marR="0" lvl="0" indent="0" algn="l" defTabSz="914400" rtl="0" eaLnBrk="1" fontAlgn="auto" latinLnBrk="0" hangingPunct="1">
              <a:lnSpc>
                <a:spcPct val="100000"/>
              </a:lnSpc>
              <a:spcBef>
                <a:spcPts val="0"/>
              </a:spcBef>
              <a:spcAft>
                <a:spcPts val="0"/>
              </a:spcAft>
              <a:buClrTx/>
              <a:buSzTx/>
              <a:buFontTx/>
              <a:buNone/>
              <a:tabLst/>
              <a:defRPr/>
            </a:pPr>
            <a:endParaRPr lang="cy-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a:solidFill>
                  <a:schemeClr val="tx1"/>
                </a:solidFill>
                <a:effectLst/>
                <a:latin typeface="+mn-lt"/>
                <a:ea typeface="+mn-ea"/>
                <a:cs typeface="+mn-cs"/>
              </a:rPr>
              <a:t>Meddyliwch am y ffyrdd rydych chi’n credu y gallwn ni annog pobl i fod yn fwy gweithgar o fewn cymunedau?</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a:solidFill>
                  <a:schemeClr val="tx1"/>
                </a:solidFill>
                <a:effectLst/>
                <a:latin typeface="+mn-lt"/>
                <a:ea typeface="+mn-ea"/>
                <a:cs typeface="+mn-cs"/>
              </a:rPr>
              <a:t>Byddwn ni’n aml yn gweld pobl yn gweithio gyda'i gilydd ar adegau o argyfwng neu angen mawr ond sut gallwn ni ysgogi hynny ar adegau eraill er mwyn cynnal y momentwm?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80CA6D1-0977-4DF1-B506-225EBAF2EBFD}" type="slidenum">
              <a:rPr lang="en-GB" smtClean="0"/>
              <a:t>11</a:t>
            </a:fld>
            <a:endParaRPr lang="en-GB"/>
          </a:p>
        </p:txBody>
      </p:sp>
    </p:spTree>
    <p:extLst>
      <p:ext uri="{BB962C8B-B14F-4D97-AF65-F5344CB8AC3E}">
        <p14:creationId xmlns:p14="http://schemas.microsoft.com/office/powerpoint/2010/main" val="42358382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Felly, rydym ni wedi archwilio hyd yn hyn beth sy’n gwneud cymuned gydlynol a’r nodweddion sy'n gallu helpu.  Rydym ni’n gwybod ei bod yn bwysig bod angen i ni yng Nghymru ddatblygu cymunedau sy'n gallu gweithio gyda'i gilydd i gefnogi’i gilydd a galluogi pawb i lwyddo mewn bywyd, sut bynnag y byddai hynny’n edrych.  </a:t>
            </a:r>
          </a:p>
          <a:p>
            <a:endParaRPr lang="cy-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Felly mae’r cwestiynau hyn i chi ystyried </a:t>
            </a:r>
          </a:p>
          <a:p>
            <a:r>
              <a:rPr lang="cy-GB" sz="1200" kern="1200" dirty="0">
                <a:solidFill>
                  <a:schemeClr val="tx1"/>
                </a:solidFill>
                <a:effectLst/>
                <a:latin typeface="+mn-lt"/>
                <a:ea typeface="+mn-ea"/>
                <a:cs typeface="+mn-cs"/>
              </a:rPr>
              <a:t>Pa heriau sy’n ein hwynebu ar hyn o bryd yng Nghymru er mwyn gwneud y pethau yma yn realiti?  </a:t>
            </a:r>
          </a:p>
          <a:p>
            <a:r>
              <a:rPr lang="cy-GB" sz="1200" kern="1200" dirty="0">
                <a:solidFill>
                  <a:schemeClr val="tx1"/>
                </a:solidFill>
                <a:effectLst/>
                <a:latin typeface="+mn-lt"/>
                <a:ea typeface="+mn-ea"/>
                <a:cs typeface="+mn-cs"/>
              </a:rPr>
              <a:t>Beth sydd gennym ni ar hyn o bryd o ran cyfalaf cymdeithasol y gallwn geisio ei ysgogi a pha heriau rydym ni’n eu hwynebu. Mae bod yn ymwybodol o’r heriau’n galliogu ni i fod wedi paratoi’n well pan ddaw i ddatblygu’r atebion, bydd hyn dim ond yn medru ddigwydd os byddwn yn gweithio gyda’n gilydd ac yn gweld bod Cymru o gymunedau cydlynus yn nod y mae angen i bawb ei berchnogi a’i rannu. </a:t>
            </a:r>
          </a:p>
          <a:p>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Gobeithio eich bod wedi mwynhau mynd i’r afael â’r nod hwn a’i fod wedi rhoi pethau i chi feddwl amdanyn nhw yn nhermau sut gallwch chi helpu i fynegi’r nod hwn yn eich cymunedau.  Edrychaf ymlaen at glywed eich syniadau a chofiwch ddefnyddio’r fforymau trafod i rannu’ch syniadau. </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Diolch</a:t>
            </a:r>
            <a:endParaRPr lang="en-GB" sz="1200" kern="1200" dirty="0">
              <a:solidFill>
                <a:schemeClr val="tx1"/>
              </a:solidFill>
              <a:effectLst/>
              <a:latin typeface="+mn-lt"/>
              <a:ea typeface="+mn-ea"/>
              <a:cs typeface="+mn-cs"/>
            </a:endParaRPr>
          </a:p>
          <a:p>
            <a:r>
              <a:rPr lang="en-US" dirty="0"/>
              <a:t>c</a:t>
            </a:r>
          </a:p>
        </p:txBody>
      </p:sp>
      <p:sp>
        <p:nvSpPr>
          <p:cNvPr id="4" name="Slide Number Placeholder 3"/>
          <p:cNvSpPr>
            <a:spLocks noGrp="1"/>
          </p:cNvSpPr>
          <p:nvPr>
            <p:ph type="sldNum" sz="quarter" idx="5"/>
          </p:nvPr>
        </p:nvSpPr>
        <p:spPr/>
        <p:txBody>
          <a:bodyPr/>
          <a:lstStyle/>
          <a:p>
            <a:fld id="{A80CA6D1-0977-4DF1-B506-225EBAF2EBFD}" type="slidenum">
              <a:rPr lang="en-GB" smtClean="0"/>
              <a:t>12</a:t>
            </a:fld>
            <a:endParaRPr lang="en-GB"/>
          </a:p>
        </p:txBody>
      </p:sp>
    </p:spTree>
    <p:extLst>
      <p:ext uri="{BB962C8B-B14F-4D97-AF65-F5344CB8AC3E}">
        <p14:creationId xmlns:p14="http://schemas.microsoft.com/office/powerpoint/2010/main" val="22757626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12/11/2018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12/11/2018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12/11/2018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12/11/2018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12/11/2018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4.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4.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4.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4.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2" Type="http://schemas.openxmlformats.org/officeDocument/2006/relationships/hyperlink" Target="http://www.marxists.org/reference/archice/althusser/1970/ideology.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cy-GB" dirty="0">
                <a:solidFill>
                  <a:schemeClr val="bg1"/>
                </a:solidFill>
              </a:rPr>
              <a:t>Deddf Llesiant Cenedlaethau’r Dyfodol</a:t>
            </a:r>
            <a:r>
              <a:rPr lang="en-GB" dirty="0">
                <a:solidFill>
                  <a:schemeClr val="bg1"/>
                </a:solidFill>
              </a:rPr>
              <a:t/>
            </a:r>
            <a:br>
              <a:rPr lang="en-GB" dirty="0">
                <a:solidFill>
                  <a:schemeClr val="bg1"/>
                </a:solidFill>
              </a:rPr>
            </a:br>
            <a:r>
              <a:rPr lang="en-GB" dirty="0">
                <a:solidFill>
                  <a:schemeClr val="bg1"/>
                </a:solidFill>
              </a:rPr>
              <a:t/>
            </a:r>
            <a:br>
              <a:rPr lang="en-GB" dirty="0">
                <a:solidFill>
                  <a:schemeClr val="bg1"/>
                </a:solidFill>
              </a:rPr>
            </a:br>
            <a:r>
              <a:rPr lang="cy-GB" dirty="0">
                <a:solidFill>
                  <a:schemeClr val="bg1"/>
                </a:solidFill>
              </a:rPr>
              <a:t>Cymru o Gymunedau Cydlynol</a:t>
            </a:r>
          </a:p>
        </p:txBody>
      </p:sp>
      <p:pic>
        <p:nvPicPr>
          <p:cNvPr id="4" name="Recorded Sound">
            <a:hlinkClick r:id="" action="ppaction://media"/>
            <a:extLst>
              <a:ext uri="{FF2B5EF4-FFF2-40B4-BE49-F238E27FC236}">
                <a16:creationId xmlns:a16="http://schemas.microsoft.com/office/drawing/2014/main" id="{97AF8AF7-291B-BE4C-B86D-19D97338336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863656" y="404664"/>
            <a:ext cx="812800" cy="812800"/>
          </a:xfrm>
          <a:prstGeom prst="rect">
            <a:avLst/>
          </a:prstGeom>
        </p:spPr>
      </p:pic>
    </p:spTree>
    <p:extLst>
      <p:ext uri="{BB962C8B-B14F-4D97-AF65-F5344CB8AC3E}">
        <p14:creationId xmlns:p14="http://schemas.microsoft.com/office/powerpoint/2010/main" val="3408955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6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80728"/>
            <a:ext cx="8229600" cy="436910"/>
          </a:xfrm>
        </p:spPr>
        <p:txBody>
          <a:bodyPr>
            <a:normAutofit fontScale="90000"/>
          </a:bodyPr>
          <a:lstStyle/>
          <a:p>
            <a:r>
              <a:rPr lang="en-GB" dirty="0" err="1"/>
              <a:t>Canllawiau</a:t>
            </a:r>
            <a:r>
              <a:rPr lang="en-GB" dirty="0"/>
              <a:t> </a:t>
            </a:r>
            <a:r>
              <a:rPr lang="en-GB" dirty="0" err="1"/>
              <a:t>ar</a:t>
            </a:r>
            <a:r>
              <a:rPr lang="en-GB" dirty="0"/>
              <a:t> </a:t>
            </a:r>
            <a:r>
              <a:rPr lang="en-GB" dirty="0" err="1"/>
              <a:t>gyfer</a:t>
            </a:r>
            <a:r>
              <a:rPr lang="en-GB" dirty="0"/>
              <a:t> y </a:t>
            </a:r>
            <a:r>
              <a:rPr lang="en-GB" dirty="0" err="1"/>
              <a:t>cyflwyniad</a:t>
            </a:r>
            <a:r>
              <a:rPr lang="en-GB" dirty="0"/>
              <a:t> </a:t>
            </a:r>
            <a:r>
              <a:rPr lang="en-GB" dirty="0" err="1"/>
              <a:t>hwn</a:t>
            </a:r>
            <a:r>
              <a:rPr lang="en-GB" dirty="0"/>
              <a:t/>
            </a:r>
            <a:br>
              <a:rPr lang="en-GB" dirty="0"/>
            </a:br>
            <a:endParaRPr lang="en-US" dirty="0"/>
          </a:p>
        </p:txBody>
      </p:sp>
      <p:sp>
        <p:nvSpPr>
          <p:cNvPr id="3" name="Content Placeholder 2"/>
          <p:cNvSpPr>
            <a:spLocks noGrp="1"/>
          </p:cNvSpPr>
          <p:nvPr>
            <p:ph idx="1"/>
          </p:nvPr>
        </p:nvSpPr>
        <p:spPr>
          <a:xfrm>
            <a:off x="628650" y="1556792"/>
            <a:ext cx="7886700" cy="4062127"/>
          </a:xfrm>
        </p:spPr>
        <p:txBody>
          <a:bodyPr>
            <a:normAutofit fontScale="55000" lnSpcReduction="20000"/>
          </a:bodyPr>
          <a:lstStyle/>
          <a:p>
            <a:r>
              <a:rPr lang="en-GB" dirty="0" err="1"/>
              <a:t>Pwrpas</a:t>
            </a:r>
            <a:r>
              <a:rPr lang="en-GB" dirty="0"/>
              <a:t> y </a:t>
            </a:r>
            <a:r>
              <a:rPr lang="en-GB" dirty="0" err="1"/>
              <a:t>cyflwyniad</a:t>
            </a:r>
            <a:r>
              <a:rPr lang="en-GB" dirty="0"/>
              <a:t> </a:t>
            </a:r>
            <a:r>
              <a:rPr lang="en-GB" dirty="0" err="1"/>
              <a:t>hwn</a:t>
            </a:r>
            <a:r>
              <a:rPr lang="en-GB" dirty="0"/>
              <a:t> </a:t>
            </a:r>
            <a:r>
              <a:rPr lang="en-GB" dirty="0" err="1"/>
              <a:t>yw</a:t>
            </a:r>
            <a:r>
              <a:rPr lang="en-GB" dirty="0"/>
              <a:t> </a:t>
            </a:r>
            <a:r>
              <a:rPr lang="en-GB" dirty="0" err="1"/>
              <a:t>i</a:t>
            </a:r>
            <a:r>
              <a:rPr lang="en-GB" dirty="0"/>
              <a:t> chi </a:t>
            </a:r>
            <a:r>
              <a:rPr lang="en-GB" dirty="0" err="1"/>
              <a:t>fyfyrio</a:t>
            </a:r>
            <a:r>
              <a:rPr lang="en-GB" dirty="0"/>
              <a:t> </a:t>
            </a:r>
            <a:r>
              <a:rPr lang="en-GB" dirty="0" err="1"/>
              <a:t>ar</a:t>
            </a:r>
            <a:r>
              <a:rPr lang="en-GB" dirty="0"/>
              <a:t> y </a:t>
            </a:r>
            <a:r>
              <a:rPr lang="en-GB" dirty="0" err="1"/>
              <a:t>gwahanol</a:t>
            </a:r>
            <a:r>
              <a:rPr lang="en-GB" dirty="0"/>
              <a:t> </a:t>
            </a:r>
            <a:r>
              <a:rPr lang="en-GB" dirty="0" err="1"/>
              <a:t>gymunedau</a:t>
            </a:r>
            <a:r>
              <a:rPr lang="en-GB" dirty="0"/>
              <a:t> </a:t>
            </a:r>
            <a:r>
              <a:rPr lang="en-GB" dirty="0" err="1"/>
              <a:t>rydych</a:t>
            </a:r>
            <a:r>
              <a:rPr lang="en-GB" dirty="0"/>
              <a:t> </a:t>
            </a:r>
            <a:r>
              <a:rPr lang="en-GB" dirty="0" err="1"/>
              <a:t>yn</a:t>
            </a:r>
            <a:r>
              <a:rPr lang="en-GB" dirty="0"/>
              <a:t> </a:t>
            </a:r>
            <a:r>
              <a:rPr lang="en-GB" dirty="0" err="1"/>
              <a:t>perthyn</a:t>
            </a:r>
            <a:r>
              <a:rPr lang="en-GB" dirty="0"/>
              <a:t> </a:t>
            </a:r>
            <a:r>
              <a:rPr lang="en-GB" dirty="0" err="1"/>
              <a:t>iddynt</a:t>
            </a:r>
            <a:r>
              <a:rPr lang="en-GB" dirty="0"/>
              <a:t> </a:t>
            </a:r>
            <a:r>
              <a:rPr lang="en-GB" dirty="0" err="1"/>
              <a:t>a'r</a:t>
            </a:r>
            <a:r>
              <a:rPr lang="en-GB" dirty="0"/>
              <a:t> </a:t>
            </a:r>
            <a:r>
              <a:rPr lang="en-GB" dirty="0" err="1"/>
              <a:t>ffactorau</a:t>
            </a:r>
            <a:r>
              <a:rPr lang="en-GB" dirty="0"/>
              <a:t> </a:t>
            </a:r>
            <a:r>
              <a:rPr lang="en-GB" dirty="0" err="1"/>
              <a:t>sy'n</a:t>
            </a:r>
            <a:r>
              <a:rPr lang="en-GB" dirty="0"/>
              <a:t> </a:t>
            </a:r>
            <a:r>
              <a:rPr lang="en-GB" dirty="0" err="1"/>
              <a:t>effeithio</a:t>
            </a:r>
            <a:r>
              <a:rPr lang="en-GB" dirty="0"/>
              <a:t> </a:t>
            </a:r>
            <a:r>
              <a:rPr lang="en-GB" dirty="0" err="1"/>
              <a:t>ar</a:t>
            </a:r>
            <a:r>
              <a:rPr lang="en-GB" dirty="0"/>
              <a:t> </a:t>
            </a:r>
            <a:r>
              <a:rPr lang="en-GB" dirty="0" err="1"/>
              <a:t>eich</a:t>
            </a:r>
            <a:r>
              <a:rPr lang="en-GB" dirty="0"/>
              <a:t> </a:t>
            </a:r>
            <a:r>
              <a:rPr lang="en-GB" dirty="0" err="1"/>
              <a:t>cysylltiadau</a:t>
            </a:r>
            <a:r>
              <a:rPr lang="en-GB" dirty="0"/>
              <a:t> </a:t>
            </a:r>
            <a:r>
              <a:rPr lang="en-GB" dirty="0" err="1"/>
              <a:t>â'r</a:t>
            </a:r>
            <a:r>
              <a:rPr lang="en-GB" dirty="0"/>
              <a:t> </a:t>
            </a:r>
            <a:r>
              <a:rPr lang="en-GB" dirty="0" err="1"/>
              <a:t>cymunedau</a:t>
            </a:r>
            <a:r>
              <a:rPr lang="en-GB" dirty="0"/>
              <a:t> </a:t>
            </a:r>
            <a:r>
              <a:rPr lang="en-GB" dirty="0" err="1"/>
              <a:t>hynny</a:t>
            </a:r>
            <a:r>
              <a:rPr lang="en-GB" dirty="0"/>
              <a:t>.</a:t>
            </a:r>
          </a:p>
          <a:p>
            <a:pPr marL="0" indent="0">
              <a:buNone/>
            </a:pPr>
            <a:r>
              <a:rPr lang="en-GB" dirty="0"/>
              <a:t> </a:t>
            </a:r>
          </a:p>
          <a:p>
            <a:r>
              <a:rPr lang="en-GB" dirty="0" err="1"/>
              <a:t>Drwy</a:t>
            </a:r>
            <a:r>
              <a:rPr lang="en-GB" dirty="0"/>
              <a:t> </a:t>
            </a:r>
            <a:r>
              <a:rPr lang="en-GB" dirty="0" err="1"/>
              <a:t>gydol</a:t>
            </a:r>
            <a:r>
              <a:rPr lang="en-GB" dirty="0"/>
              <a:t> y </a:t>
            </a:r>
            <a:r>
              <a:rPr lang="en-GB" dirty="0" err="1"/>
              <a:t>sleidiau</a:t>
            </a:r>
            <a:r>
              <a:rPr lang="en-GB" dirty="0"/>
              <a:t> </a:t>
            </a:r>
            <a:r>
              <a:rPr lang="en-GB" dirty="0" err="1"/>
              <a:t>mae</a:t>
            </a:r>
            <a:r>
              <a:rPr lang="en-GB" dirty="0"/>
              <a:t> </a:t>
            </a:r>
            <a:r>
              <a:rPr lang="en-GB" dirty="0" err="1"/>
              <a:t>swigod</a:t>
            </a:r>
            <a:r>
              <a:rPr lang="en-GB" dirty="0"/>
              <a:t> </a:t>
            </a:r>
            <a:r>
              <a:rPr lang="en-GB" dirty="0" err="1"/>
              <a:t>llafar</a:t>
            </a:r>
            <a:r>
              <a:rPr lang="en-GB" dirty="0"/>
              <a:t> </a:t>
            </a:r>
            <a:r>
              <a:rPr lang="en-GB" dirty="0" err="1"/>
              <a:t>glas</a:t>
            </a:r>
            <a:r>
              <a:rPr lang="en-GB" dirty="0"/>
              <a:t> </a:t>
            </a:r>
            <a:r>
              <a:rPr lang="en-GB" dirty="0" err="1"/>
              <a:t>gyda</a:t>
            </a:r>
            <a:r>
              <a:rPr lang="en-GB" dirty="0"/>
              <a:t> </a:t>
            </a:r>
            <a:r>
              <a:rPr lang="en-GB" dirty="0" err="1"/>
              <a:t>phwyntiau</a:t>
            </a:r>
            <a:r>
              <a:rPr lang="en-GB" dirty="0"/>
              <a:t> </a:t>
            </a:r>
            <a:r>
              <a:rPr lang="en-GB" dirty="0" err="1"/>
              <a:t>i</a:t>
            </a:r>
            <a:r>
              <a:rPr lang="en-GB" dirty="0"/>
              <a:t> chi </a:t>
            </a:r>
            <a:r>
              <a:rPr lang="en-GB" dirty="0" err="1"/>
              <a:t>eu</a:t>
            </a:r>
            <a:r>
              <a:rPr lang="en-GB" dirty="0"/>
              <a:t> </a:t>
            </a:r>
            <a:r>
              <a:rPr lang="en-GB" dirty="0" err="1"/>
              <a:t>hystyried</a:t>
            </a:r>
            <a:r>
              <a:rPr lang="en-GB" dirty="0"/>
              <a:t> </a:t>
            </a:r>
            <a:r>
              <a:rPr lang="en-GB" dirty="0" err="1"/>
              <a:t>yn</a:t>
            </a:r>
            <a:r>
              <a:rPr lang="en-GB" dirty="0"/>
              <a:t> </a:t>
            </a:r>
            <a:r>
              <a:rPr lang="en-GB" dirty="0" err="1"/>
              <a:t>ymwneud</a:t>
            </a:r>
            <a:r>
              <a:rPr lang="en-GB" dirty="0"/>
              <a:t> </a:t>
            </a:r>
            <a:r>
              <a:rPr lang="en-GB" dirty="0" err="1"/>
              <a:t>â'ch</a:t>
            </a:r>
            <a:r>
              <a:rPr lang="en-GB" dirty="0"/>
              <a:t> </a:t>
            </a:r>
            <a:r>
              <a:rPr lang="en-GB" dirty="0" err="1"/>
              <a:t>bywydau</a:t>
            </a:r>
            <a:r>
              <a:rPr lang="en-GB" dirty="0"/>
              <a:t> </a:t>
            </a:r>
            <a:r>
              <a:rPr lang="en-GB" dirty="0" err="1"/>
              <a:t>eich</a:t>
            </a:r>
            <a:r>
              <a:rPr lang="en-GB" dirty="0"/>
              <a:t> </a:t>
            </a:r>
            <a:r>
              <a:rPr lang="en-GB" dirty="0" err="1"/>
              <a:t>hun</a:t>
            </a:r>
            <a:r>
              <a:rPr lang="en-GB" dirty="0"/>
              <a:t> a </a:t>
            </a:r>
            <a:r>
              <a:rPr lang="en-GB" dirty="0" err="1"/>
              <a:t>sut</a:t>
            </a:r>
            <a:r>
              <a:rPr lang="en-GB" dirty="0"/>
              <a:t> </a:t>
            </a:r>
            <a:r>
              <a:rPr lang="en-GB" dirty="0" err="1"/>
              <a:t>rydych</a:t>
            </a:r>
            <a:r>
              <a:rPr lang="en-GB" dirty="0"/>
              <a:t> </a:t>
            </a:r>
            <a:r>
              <a:rPr lang="en-GB" dirty="0" err="1"/>
              <a:t>chi'n</a:t>
            </a:r>
            <a:r>
              <a:rPr lang="en-GB" dirty="0"/>
              <a:t> </a:t>
            </a:r>
            <a:r>
              <a:rPr lang="en-GB" dirty="0" err="1"/>
              <a:t>rhyngweithio</a:t>
            </a:r>
            <a:r>
              <a:rPr lang="en-GB" dirty="0"/>
              <a:t> </a:t>
            </a:r>
            <a:r>
              <a:rPr lang="en-GB" dirty="0" err="1"/>
              <a:t>â'r</a:t>
            </a:r>
            <a:r>
              <a:rPr lang="en-GB" dirty="0"/>
              <a:t> </a:t>
            </a:r>
            <a:r>
              <a:rPr lang="en-GB" dirty="0" err="1"/>
              <a:t>cymunedau</a:t>
            </a:r>
            <a:r>
              <a:rPr lang="en-GB" dirty="0"/>
              <a:t> </a:t>
            </a:r>
            <a:r>
              <a:rPr lang="en-GB" dirty="0" err="1"/>
              <a:t>chi'n</a:t>
            </a:r>
            <a:r>
              <a:rPr lang="en-GB" dirty="0"/>
              <a:t> </a:t>
            </a:r>
            <a:r>
              <a:rPr lang="en-GB" dirty="0" err="1"/>
              <a:t>perthyn</a:t>
            </a:r>
            <a:r>
              <a:rPr lang="en-GB" dirty="0"/>
              <a:t> </a:t>
            </a:r>
            <a:r>
              <a:rPr lang="en-GB" dirty="0" err="1"/>
              <a:t>iddynt</a:t>
            </a:r>
            <a:r>
              <a:rPr lang="en-GB" dirty="0"/>
              <a:t>. </a:t>
            </a:r>
            <a:r>
              <a:rPr lang="en-GB" dirty="0" err="1"/>
              <a:t>Yn</a:t>
            </a:r>
            <a:r>
              <a:rPr lang="en-GB" dirty="0"/>
              <a:t> </a:t>
            </a:r>
            <a:r>
              <a:rPr lang="en-GB" dirty="0" err="1"/>
              <a:t>ogystal</a:t>
            </a:r>
            <a:r>
              <a:rPr lang="en-GB" dirty="0"/>
              <a:t> </a:t>
            </a:r>
            <a:r>
              <a:rPr lang="en-GB" dirty="0" err="1"/>
              <a:t>mae</a:t>
            </a:r>
            <a:r>
              <a:rPr lang="en-GB" dirty="0"/>
              <a:t> </a:t>
            </a:r>
            <a:r>
              <a:rPr lang="en-GB" dirty="0" err="1"/>
              <a:t>sleid</a:t>
            </a:r>
            <a:r>
              <a:rPr lang="en-GB" dirty="0"/>
              <a:t> </a:t>
            </a:r>
            <a:r>
              <a:rPr lang="en-GB" dirty="0" err="1"/>
              <a:t>derfynol</a:t>
            </a:r>
            <a:r>
              <a:rPr lang="en-GB" dirty="0"/>
              <a:t> </a:t>
            </a:r>
            <a:r>
              <a:rPr lang="en-GB" dirty="0" err="1"/>
              <a:t>gyda</a:t>
            </a:r>
            <a:r>
              <a:rPr lang="en-GB" dirty="0"/>
              <a:t> </a:t>
            </a:r>
            <a:r>
              <a:rPr lang="en-GB" dirty="0" err="1"/>
              <a:t>chwestiynau</a:t>
            </a:r>
            <a:r>
              <a:rPr lang="en-GB" dirty="0"/>
              <a:t> </a:t>
            </a:r>
            <a:r>
              <a:rPr lang="en-GB" dirty="0" err="1"/>
              <a:t>pellach</a:t>
            </a:r>
            <a:r>
              <a:rPr lang="en-GB" dirty="0"/>
              <a:t> </a:t>
            </a:r>
            <a:r>
              <a:rPr lang="en-GB" dirty="0" err="1"/>
              <a:t>i</a:t>
            </a:r>
            <a:r>
              <a:rPr lang="en-GB" dirty="0"/>
              <a:t> chi </a:t>
            </a:r>
            <a:r>
              <a:rPr lang="en-GB" dirty="0" err="1"/>
              <a:t>eu</a:t>
            </a:r>
            <a:r>
              <a:rPr lang="en-GB" dirty="0"/>
              <a:t> </a:t>
            </a:r>
            <a:r>
              <a:rPr lang="en-GB" dirty="0" err="1"/>
              <a:t>hateb</a:t>
            </a:r>
            <a:r>
              <a:rPr lang="en-GB" dirty="0"/>
              <a:t>.</a:t>
            </a:r>
          </a:p>
          <a:p>
            <a:pPr marL="0" indent="0">
              <a:buNone/>
            </a:pPr>
            <a:r>
              <a:rPr lang="en-GB" dirty="0"/>
              <a:t> </a:t>
            </a:r>
          </a:p>
          <a:p>
            <a:r>
              <a:rPr lang="en-GB" dirty="0" err="1"/>
              <a:t>Cymerwch</a:t>
            </a:r>
            <a:r>
              <a:rPr lang="en-GB" dirty="0"/>
              <a:t> </a:t>
            </a:r>
            <a:r>
              <a:rPr lang="en-GB" dirty="0" err="1"/>
              <a:t>amser</a:t>
            </a:r>
            <a:r>
              <a:rPr lang="en-GB" dirty="0"/>
              <a:t> </a:t>
            </a:r>
            <a:r>
              <a:rPr lang="en-GB" dirty="0" err="1"/>
              <a:t>i</a:t>
            </a:r>
            <a:r>
              <a:rPr lang="en-GB" dirty="0"/>
              <a:t> </a:t>
            </a:r>
            <a:r>
              <a:rPr lang="en-GB" dirty="0" err="1"/>
              <a:t>ddarllen</a:t>
            </a:r>
            <a:r>
              <a:rPr lang="en-GB" dirty="0"/>
              <a:t> y </a:t>
            </a:r>
            <a:r>
              <a:rPr lang="en-GB" dirty="0" err="1"/>
              <a:t>sleidiau</a:t>
            </a:r>
            <a:r>
              <a:rPr lang="en-GB" dirty="0"/>
              <a:t> ac </a:t>
            </a:r>
            <a:r>
              <a:rPr lang="en-GB" dirty="0" err="1"/>
              <a:t>ymgyfarwyddo</a:t>
            </a:r>
            <a:r>
              <a:rPr lang="en-GB" dirty="0"/>
              <a:t> </a:t>
            </a:r>
            <a:r>
              <a:rPr lang="en-GB" dirty="0" err="1"/>
              <a:t>â'r</a:t>
            </a:r>
            <a:r>
              <a:rPr lang="en-GB" dirty="0"/>
              <a:t> </a:t>
            </a:r>
            <a:r>
              <a:rPr lang="en-GB" dirty="0" err="1"/>
              <a:t>cysyniadau</a:t>
            </a:r>
            <a:r>
              <a:rPr lang="en-GB" dirty="0"/>
              <a:t> a </a:t>
            </a:r>
            <a:r>
              <a:rPr lang="en-GB" dirty="0" err="1"/>
              <a:t>pharatoi</a:t>
            </a:r>
            <a:r>
              <a:rPr lang="en-GB" dirty="0"/>
              <a:t> </a:t>
            </a:r>
            <a:r>
              <a:rPr lang="en-GB" dirty="0" err="1"/>
              <a:t>atebion</a:t>
            </a:r>
            <a:r>
              <a:rPr lang="en-GB" dirty="0"/>
              <a:t> </a:t>
            </a:r>
            <a:r>
              <a:rPr lang="en-GB" dirty="0" err="1"/>
              <a:t>i'r</a:t>
            </a:r>
            <a:r>
              <a:rPr lang="en-GB" dirty="0"/>
              <a:t> </a:t>
            </a:r>
            <a:r>
              <a:rPr lang="en-GB" dirty="0" err="1"/>
              <a:t>cwestiynau</a:t>
            </a:r>
            <a:r>
              <a:rPr lang="en-GB" dirty="0"/>
              <a:t> </a:t>
            </a:r>
            <a:r>
              <a:rPr lang="en-GB" dirty="0" err="1"/>
              <a:t>a'r</a:t>
            </a:r>
            <a:r>
              <a:rPr lang="en-GB" dirty="0"/>
              <a:t> </a:t>
            </a:r>
            <a:r>
              <a:rPr lang="en-GB" dirty="0" err="1"/>
              <a:t>pwyntiau</a:t>
            </a:r>
            <a:r>
              <a:rPr lang="en-GB" dirty="0"/>
              <a:t> </a:t>
            </a:r>
            <a:r>
              <a:rPr lang="en-GB" dirty="0" err="1"/>
              <a:t>trafod</a:t>
            </a:r>
            <a:r>
              <a:rPr lang="en-GB" dirty="0"/>
              <a:t> a </a:t>
            </a:r>
            <a:r>
              <a:rPr lang="en-GB" dirty="0" err="1"/>
              <a:t>nodir</a:t>
            </a:r>
            <a:r>
              <a:rPr lang="en-GB" dirty="0"/>
              <a:t> </a:t>
            </a:r>
            <a:r>
              <a:rPr lang="en-GB" dirty="0" err="1"/>
              <a:t>gan</a:t>
            </a:r>
            <a:r>
              <a:rPr lang="en-GB" dirty="0"/>
              <a:t> </a:t>
            </a:r>
            <a:r>
              <a:rPr lang="en-GB" dirty="0" err="1"/>
              <a:t>fyddant</a:t>
            </a:r>
            <a:r>
              <a:rPr lang="en-GB" dirty="0"/>
              <a:t> </a:t>
            </a:r>
            <a:r>
              <a:rPr lang="en-GB" dirty="0" err="1"/>
              <a:t>yn</a:t>
            </a:r>
            <a:r>
              <a:rPr lang="en-GB" dirty="0"/>
              <a:t> sail </a:t>
            </a:r>
            <a:r>
              <a:rPr lang="en-GB" dirty="0" err="1"/>
              <a:t>i’r</a:t>
            </a:r>
            <a:r>
              <a:rPr lang="en-GB" dirty="0"/>
              <a:t> </a:t>
            </a:r>
            <a:r>
              <a:rPr lang="en-GB" dirty="0" err="1"/>
              <a:t>drafodaeth</a:t>
            </a:r>
            <a:r>
              <a:rPr lang="en-GB" dirty="0"/>
              <a:t> </a:t>
            </a:r>
            <a:r>
              <a:rPr lang="en-GB" dirty="0" err="1"/>
              <a:t>bellach</a:t>
            </a:r>
            <a:r>
              <a:rPr lang="en-GB" dirty="0"/>
              <a:t> </a:t>
            </a:r>
            <a:r>
              <a:rPr lang="en-GB" dirty="0" err="1"/>
              <a:t>yn</a:t>
            </a:r>
            <a:r>
              <a:rPr lang="en-GB" dirty="0"/>
              <a:t> y </a:t>
            </a:r>
            <a:r>
              <a:rPr lang="en-GB" dirty="0" err="1"/>
              <a:t>fforwm</a:t>
            </a:r>
            <a:r>
              <a:rPr lang="en-GB" dirty="0"/>
              <a:t>.</a:t>
            </a:r>
          </a:p>
          <a:p>
            <a:pPr marL="0" indent="0">
              <a:buNone/>
            </a:pPr>
            <a:r>
              <a:rPr lang="en-GB" dirty="0"/>
              <a:t> </a:t>
            </a:r>
          </a:p>
          <a:p>
            <a:r>
              <a:rPr lang="en-GB" dirty="0" err="1"/>
              <a:t>Ceisiwch</a:t>
            </a:r>
            <a:r>
              <a:rPr lang="en-GB" dirty="0"/>
              <a:t> </a:t>
            </a:r>
            <a:r>
              <a:rPr lang="en-GB" dirty="0" err="1"/>
              <a:t>feddwl</a:t>
            </a:r>
            <a:r>
              <a:rPr lang="en-GB" dirty="0"/>
              <a:t> pam </a:t>
            </a:r>
            <a:r>
              <a:rPr lang="en-GB" dirty="0" err="1"/>
              <a:t>ydych</a:t>
            </a:r>
            <a:r>
              <a:rPr lang="en-GB" dirty="0"/>
              <a:t> </a:t>
            </a:r>
            <a:r>
              <a:rPr lang="en-GB" dirty="0" err="1"/>
              <a:t>yn</a:t>
            </a:r>
            <a:r>
              <a:rPr lang="en-GB" dirty="0"/>
              <a:t> </a:t>
            </a:r>
            <a:r>
              <a:rPr lang="en-GB" dirty="0" err="1"/>
              <a:t>perthyn</a:t>
            </a:r>
            <a:r>
              <a:rPr lang="en-GB" dirty="0"/>
              <a:t> </a:t>
            </a:r>
            <a:r>
              <a:rPr lang="en-GB" dirty="0" err="1"/>
              <a:t>i'r</a:t>
            </a:r>
            <a:r>
              <a:rPr lang="en-GB" dirty="0"/>
              <a:t> </a:t>
            </a:r>
            <a:r>
              <a:rPr lang="en-GB" dirty="0" err="1"/>
              <a:t>cymunedau</a:t>
            </a:r>
            <a:r>
              <a:rPr lang="en-GB" dirty="0"/>
              <a:t> </a:t>
            </a:r>
            <a:r>
              <a:rPr lang="en-GB" dirty="0" err="1"/>
              <a:t>sydd</a:t>
            </a:r>
            <a:r>
              <a:rPr lang="en-GB" dirty="0"/>
              <a:t> </a:t>
            </a:r>
            <a:r>
              <a:rPr lang="en-GB" dirty="0" err="1"/>
              <a:t>gennych</a:t>
            </a:r>
            <a:r>
              <a:rPr lang="en-GB" dirty="0"/>
              <a:t> </a:t>
            </a:r>
            <a:r>
              <a:rPr lang="en-GB" dirty="0" err="1"/>
              <a:t>yn</a:t>
            </a:r>
            <a:r>
              <a:rPr lang="en-GB" dirty="0"/>
              <a:t> </a:t>
            </a:r>
            <a:r>
              <a:rPr lang="en-GB" dirty="0" err="1"/>
              <a:t>eich</a:t>
            </a:r>
            <a:r>
              <a:rPr lang="en-GB" dirty="0"/>
              <a:t> </a:t>
            </a:r>
            <a:r>
              <a:rPr lang="en-GB" dirty="0" err="1"/>
              <a:t>bywydau</a:t>
            </a:r>
            <a:r>
              <a:rPr lang="en-GB" dirty="0"/>
              <a:t>. </a:t>
            </a:r>
            <a:r>
              <a:rPr lang="en-GB" dirty="0" err="1"/>
              <a:t>Ystyriwch</a:t>
            </a:r>
            <a:r>
              <a:rPr lang="en-GB" dirty="0"/>
              <a:t> pam </a:t>
            </a:r>
            <a:r>
              <a:rPr lang="en-GB" dirty="0" err="1"/>
              <a:t>eich</a:t>
            </a:r>
            <a:r>
              <a:rPr lang="en-GB" dirty="0"/>
              <a:t> bod </a:t>
            </a:r>
            <a:r>
              <a:rPr lang="en-GB" dirty="0" err="1"/>
              <a:t>wedi</a:t>
            </a:r>
            <a:r>
              <a:rPr lang="en-GB" dirty="0"/>
              <a:t> </a:t>
            </a:r>
            <a:r>
              <a:rPr lang="en-GB" dirty="0" err="1"/>
              <a:t>cysylltu</a:t>
            </a:r>
            <a:r>
              <a:rPr lang="en-GB" dirty="0"/>
              <a:t> </a:t>
            </a:r>
            <a:r>
              <a:rPr lang="en-GB" dirty="0" err="1"/>
              <a:t>â</a:t>
            </a:r>
            <a:r>
              <a:rPr lang="en-GB" dirty="0"/>
              <a:t> </a:t>
            </a:r>
            <a:r>
              <a:rPr lang="en-GB" dirty="0" err="1"/>
              <a:t>nhw</a:t>
            </a:r>
            <a:r>
              <a:rPr lang="en-GB" dirty="0"/>
              <a:t> a </a:t>
            </a:r>
            <a:r>
              <a:rPr lang="en-GB" dirty="0" err="1"/>
              <a:t>sut</a:t>
            </a:r>
            <a:r>
              <a:rPr lang="en-GB" dirty="0"/>
              <a:t> y </a:t>
            </a:r>
            <a:r>
              <a:rPr lang="en-GB" dirty="0" err="1"/>
              <a:t>gallwch</a:t>
            </a:r>
            <a:r>
              <a:rPr lang="en-GB" dirty="0"/>
              <a:t> chi ac </a:t>
            </a:r>
            <a:r>
              <a:rPr lang="en-GB" dirty="0" err="1"/>
              <a:t>eraill</a:t>
            </a:r>
            <a:r>
              <a:rPr lang="en-GB" dirty="0"/>
              <a:t> </a:t>
            </a:r>
            <a:r>
              <a:rPr lang="en-GB" dirty="0" err="1"/>
              <a:t>helpu</a:t>
            </a:r>
            <a:r>
              <a:rPr lang="en-GB" dirty="0"/>
              <a:t> </a:t>
            </a:r>
            <a:r>
              <a:rPr lang="en-GB" dirty="0" err="1"/>
              <a:t>i</a:t>
            </a:r>
            <a:r>
              <a:rPr lang="en-GB" dirty="0"/>
              <a:t> </a:t>
            </a:r>
            <a:r>
              <a:rPr lang="en-GB" dirty="0" err="1"/>
              <a:t>wella'r</a:t>
            </a:r>
            <a:r>
              <a:rPr lang="en-GB" dirty="0"/>
              <a:t> </a:t>
            </a:r>
            <a:r>
              <a:rPr lang="en-GB" dirty="0" err="1"/>
              <a:t>cysylltiadau</a:t>
            </a:r>
            <a:r>
              <a:rPr lang="en-GB" dirty="0"/>
              <a:t> </a:t>
            </a:r>
            <a:r>
              <a:rPr lang="en-GB" dirty="0" err="1"/>
              <a:t>hynny</a:t>
            </a:r>
            <a:r>
              <a:rPr lang="en-GB" dirty="0"/>
              <a:t>.</a:t>
            </a:r>
          </a:p>
          <a:p>
            <a:endParaRPr lang="en-US" dirty="0"/>
          </a:p>
        </p:txBody>
      </p:sp>
      <p:pic>
        <p:nvPicPr>
          <p:cNvPr id="4" name="Recorded Sound">
            <a:hlinkClick r:id="" action="ppaction://media"/>
            <a:extLst>
              <a:ext uri="{FF2B5EF4-FFF2-40B4-BE49-F238E27FC236}">
                <a16:creationId xmlns:a16="http://schemas.microsoft.com/office/drawing/2014/main" id="{9E9C8865-1228-8040-A12F-E37604B0BCE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08950" y="98351"/>
            <a:ext cx="812800" cy="812800"/>
          </a:xfrm>
          <a:prstGeom prst="rect">
            <a:avLst/>
          </a:prstGeom>
        </p:spPr>
      </p:pic>
    </p:spTree>
    <p:extLst>
      <p:ext uri="{BB962C8B-B14F-4D97-AF65-F5344CB8AC3E}">
        <p14:creationId xmlns:p14="http://schemas.microsoft.com/office/powerpoint/2010/main" val="2443240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5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endParaRPr lang="en-GB" dirty="0"/>
          </a:p>
        </p:txBody>
      </p:sp>
      <p:sp>
        <p:nvSpPr>
          <p:cNvPr id="3" name="Content Placeholder 2"/>
          <p:cNvSpPr>
            <a:spLocks noGrp="1"/>
          </p:cNvSpPr>
          <p:nvPr>
            <p:ph idx="1"/>
          </p:nvPr>
        </p:nvSpPr>
        <p:spPr>
          <a:xfrm>
            <a:off x="755576" y="1843155"/>
            <a:ext cx="7550496" cy="1756791"/>
          </a:xfrm>
        </p:spPr>
        <p:txBody>
          <a:bodyPr>
            <a:normAutofit fontScale="92500" lnSpcReduction="10000"/>
          </a:bodyPr>
          <a:lstStyle/>
          <a:p>
            <a:pPr marL="0" indent="0">
              <a:buNone/>
            </a:pPr>
            <a:r>
              <a:rPr lang="cy-GB" dirty="0"/>
              <a:t>Un o gyfarwyddebau gwreiddiol Deddf Llesiant Cenedlaethau’r Dwyrain yw creu a hyrwyddo cymunedau deniadol, hyfyw, diogel sydd â chysylltiadau da. </a:t>
            </a:r>
          </a:p>
        </p:txBody>
      </p:sp>
      <p:sp>
        <p:nvSpPr>
          <p:cNvPr id="4" name="Cloud Callout 3"/>
          <p:cNvSpPr/>
          <p:nvPr/>
        </p:nvSpPr>
        <p:spPr>
          <a:xfrm>
            <a:off x="6012160" y="3344725"/>
            <a:ext cx="2880320" cy="1944216"/>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6526560" y="3855168"/>
            <a:ext cx="2160240" cy="923330"/>
          </a:xfrm>
          <a:prstGeom prst="rect">
            <a:avLst/>
          </a:prstGeom>
          <a:noFill/>
        </p:spPr>
        <p:txBody>
          <a:bodyPr wrap="square" rtlCol="0">
            <a:spAutoFit/>
          </a:bodyPr>
          <a:lstStyle/>
          <a:p>
            <a:r>
              <a:rPr lang="cy-GB" dirty="0"/>
              <a:t>Beth mae’r term cymuned yn ei olygu i mi?</a:t>
            </a:r>
          </a:p>
        </p:txBody>
      </p:sp>
      <p:sp>
        <p:nvSpPr>
          <p:cNvPr id="6" name="Cloud Callout 5"/>
          <p:cNvSpPr/>
          <p:nvPr/>
        </p:nvSpPr>
        <p:spPr>
          <a:xfrm>
            <a:off x="796752" y="3745631"/>
            <a:ext cx="2335088" cy="1627585"/>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025135" y="4110389"/>
            <a:ext cx="2160240" cy="923330"/>
          </a:xfrm>
          <a:prstGeom prst="rect">
            <a:avLst/>
          </a:prstGeom>
          <a:noFill/>
        </p:spPr>
        <p:txBody>
          <a:bodyPr wrap="square" rtlCol="0">
            <a:spAutoFit/>
          </a:bodyPr>
          <a:lstStyle/>
          <a:p>
            <a:r>
              <a:rPr lang="cy-GB" dirty="0"/>
              <a:t>Pwy sy’n rhan o’m cymuned i a pham</a:t>
            </a:r>
            <a:r>
              <a:rPr lang="en-GB" dirty="0"/>
              <a:t>?</a:t>
            </a:r>
          </a:p>
        </p:txBody>
      </p:sp>
      <p:pic>
        <p:nvPicPr>
          <p:cNvPr id="8" name="Recorded Sound">
            <a:hlinkClick r:id="" action="ppaction://media"/>
            <a:extLst>
              <a:ext uri="{FF2B5EF4-FFF2-40B4-BE49-F238E27FC236}">
                <a16:creationId xmlns:a16="http://schemas.microsoft.com/office/drawing/2014/main" id="{80CB50EE-AD16-9043-9734-8C14A809B86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874000" y="128953"/>
            <a:ext cx="812800" cy="812800"/>
          </a:xfrm>
          <a:prstGeom prst="rect">
            <a:avLst/>
          </a:prstGeom>
        </p:spPr>
      </p:pic>
    </p:spTree>
    <p:extLst>
      <p:ext uri="{BB962C8B-B14F-4D97-AF65-F5344CB8AC3E}">
        <p14:creationId xmlns:p14="http://schemas.microsoft.com/office/powerpoint/2010/main" val="1947463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64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Sut ydych chi’n eich adnabod eich hun oddi mewn i’ch cymuned neu hyd yn oed cymunedau</a:t>
            </a:r>
          </a:p>
        </p:txBody>
      </p:sp>
      <p:sp>
        <p:nvSpPr>
          <p:cNvPr id="3" name="Content Placeholder 2"/>
          <p:cNvSpPr>
            <a:spLocks noGrp="1"/>
          </p:cNvSpPr>
          <p:nvPr>
            <p:ph idx="1"/>
          </p:nvPr>
        </p:nvSpPr>
        <p:spPr>
          <a:xfrm>
            <a:off x="457200" y="2276871"/>
            <a:ext cx="8229600" cy="3240361"/>
          </a:xfrm>
        </p:spPr>
        <p:txBody>
          <a:bodyPr>
            <a:normAutofit fontScale="62500" lnSpcReduction="20000"/>
          </a:bodyPr>
          <a:lstStyle/>
          <a:p>
            <a:r>
              <a:rPr lang="cy-GB" dirty="0"/>
              <a:t>Cymunedau lle?</a:t>
            </a:r>
          </a:p>
          <a:p>
            <a:endParaRPr lang="cy-GB" dirty="0"/>
          </a:p>
          <a:p>
            <a:r>
              <a:rPr lang="cy-GB" dirty="0"/>
              <a:t>Cymunedau diddordeb?</a:t>
            </a:r>
          </a:p>
          <a:p>
            <a:endParaRPr lang="cy-GB" dirty="0"/>
          </a:p>
          <a:p>
            <a:r>
              <a:rPr lang="cy-GB" dirty="0"/>
              <a:t>Cymunedau hunaniaeth?</a:t>
            </a:r>
          </a:p>
          <a:p>
            <a:endParaRPr lang="cy-GB" dirty="0"/>
          </a:p>
          <a:p>
            <a:r>
              <a:rPr lang="cy-GB" dirty="0"/>
              <a:t>Ni waeth sut y mae wedi ei chreu mae angen cysylltiad cryf rhwng yr unigolion i’w hystyried yn gymuned</a:t>
            </a:r>
          </a:p>
          <a:p>
            <a:endParaRPr lang="cy-GB" dirty="0"/>
          </a:p>
          <a:p>
            <a:r>
              <a:rPr lang="cy-GB" dirty="0"/>
              <a:t>Elfennau allweddol – profiadau ac adnoddau</a:t>
            </a:r>
          </a:p>
          <a:p>
            <a:endParaRPr lang="en-GB" dirty="0"/>
          </a:p>
          <a:p>
            <a:pPr marL="0" indent="0">
              <a:buNone/>
            </a:pPr>
            <a:endParaRPr lang="en-GB" dirty="0"/>
          </a:p>
          <a:p>
            <a:endParaRPr lang="en-GB" dirty="0"/>
          </a:p>
          <a:p>
            <a:endParaRPr lang="en-GB" dirty="0"/>
          </a:p>
          <a:p>
            <a:endParaRPr lang="en-GB" dirty="0"/>
          </a:p>
        </p:txBody>
      </p:sp>
      <p:sp>
        <p:nvSpPr>
          <p:cNvPr id="4" name="Cloud Callout 3"/>
          <p:cNvSpPr/>
          <p:nvPr/>
        </p:nvSpPr>
        <p:spPr>
          <a:xfrm>
            <a:off x="5842478" y="1484784"/>
            <a:ext cx="2880320" cy="1944216"/>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6300192" y="2000089"/>
            <a:ext cx="2160240" cy="1200329"/>
          </a:xfrm>
          <a:prstGeom prst="rect">
            <a:avLst/>
          </a:prstGeom>
          <a:noFill/>
        </p:spPr>
        <p:txBody>
          <a:bodyPr wrap="square" rtlCol="0">
            <a:spAutoFit/>
          </a:bodyPr>
          <a:lstStyle/>
          <a:p>
            <a:r>
              <a:rPr lang="cy-GB" dirty="0"/>
              <a:t>Sut rydw i’n gwybod fy mod i’n perthyn i’r gymuned hon</a:t>
            </a:r>
            <a:r>
              <a:rPr lang="en-GB" dirty="0"/>
              <a:t>?</a:t>
            </a:r>
          </a:p>
        </p:txBody>
      </p:sp>
      <p:pic>
        <p:nvPicPr>
          <p:cNvPr id="8" name="Recorded Sound">
            <a:hlinkClick r:id="" action="ppaction://media"/>
            <a:extLst>
              <a:ext uri="{FF2B5EF4-FFF2-40B4-BE49-F238E27FC236}">
                <a16:creationId xmlns:a16="http://schemas.microsoft.com/office/drawing/2014/main" id="{6524B292-40D2-4C1F-93DB-E5E5F80139A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850832" y="312738"/>
            <a:ext cx="609600" cy="609600"/>
          </a:xfrm>
          <a:prstGeom prst="rect">
            <a:avLst/>
          </a:prstGeom>
        </p:spPr>
      </p:pic>
    </p:spTree>
    <p:extLst>
      <p:ext uri="{BB962C8B-B14F-4D97-AF65-F5344CB8AC3E}">
        <p14:creationId xmlns:p14="http://schemas.microsoft.com/office/powerpoint/2010/main" val="1333002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568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cy-GB" dirty="0"/>
              <a:t>Cysylltedd yn ystyr greiddiol cymuned – gyda phwrpas ac yn ystyrlon i’r unigolion dan sylw</a:t>
            </a:r>
          </a:p>
          <a:p>
            <a:endParaRPr lang="cy-GB" dirty="0"/>
          </a:p>
          <a:p>
            <a:r>
              <a:rPr lang="cy-GB" dirty="0"/>
              <a:t>O’r herwydd, mae angen ystyried cysyniad anghenion yn ei gyd-destun hanesyddol a chymdeithasol.</a:t>
            </a:r>
          </a:p>
          <a:p>
            <a:endParaRPr lang="en-GB" dirty="0"/>
          </a:p>
        </p:txBody>
      </p:sp>
      <p:pic>
        <p:nvPicPr>
          <p:cNvPr id="4" name="Recorded Sound">
            <a:hlinkClick r:id="" action="ppaction://media"/>
            <a:extLst>
              <a:ext uri="{FF2B5EF4-FFF2-40B4-BE49-F238E27FC236}">
                <a16:creationId xmlns:a16="http://schemas.microsoft.com/office/drawing/2014/main" id="{BBD0260D-3CB0-4CC8-A941-9233A5BFD6F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77200" y="350838"/>
            <a:ext cx="609600" cy="609600"/>
          </a:xfrm>
          <a:prstGeom prst="rect">
            <a:avLst/>
          </a:prstGeom>
        </p:spPr>
      </p:pic>
    </p:spTree>
    <p:extLst>
      <p:ext uri="{BB962C8B-B14F-4D97-AF65-F5344CB8AC3E}">
        <p14:creationId xmlns:p14="http://schemas.microsoft.com/office/powerpoint/2010/main" val="3477402630"/>
      </p:ext>
    </p:extLst>
  </p:cSld>
  <p:clrMapOvr>
    <a:masterClrMapping/>
  </p:clrMapOvr>
  <mc:AlternateContent xmlns:mc="http://schemas.openxmlformats.org/markup-compatibility/2006" xmlns:p14="http://schemas.microsoft.com/office/powerpoint/2010/main">
    <mc:Choice Requires="p14">
      <p:transition spd="slow" p14:dur="2000" advTm="139903"/>
    </mc:Choice>
    <mc:Fallback xmlns="">
      <p:transition spd="slow" advTm="139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99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3" name="Content Placeholder 2"/>
          <p:cNvSpPr>
            <a:spLocks noGrp="1"/>
          </p:cNvSpPr>
          <p:nvPr>
            <p:ph idx="1"/>
          </p:nvPr>
        </p:nvSpPr>
        <p:spPr/>
        <p:txBody>
          <a:bodyPr>
            <a:normAutofit/>
          </a:bodyPr>
          <a:lstStyle/>
          <a:p>
            <a:r>
              <a:rPr lang="cy-GB" dirty="0"/>
              <a:t>Rydym yn gwybod ei bod hi’n anodd diffinio cymuned a gellir ei mynegi mewn amrywiaeth o ffyrdd e.e. cydnabod a chydweithio, cynnyrch gweithredu cyfathrebu neu drwy systemau cydnabod</a:t>
            </a:r>
            <a:r>
              <a:rPr lang="en-GB" dirty="0"/>
              <a:t>. </a:t>
            </a:r>
          </a:p>
        </p:txBody>
      </p:sp>
      <p:pic>
        <p:nvPicPr>
          <p:cNvPr id="4" name="Recorded Sound">
            <a:hlinkClick r:id="" action="ppaction://media"/>
            <a:extLst>
              <a:ext uri="{FF2B5EF4-FFF2-40B4-BE49-F238E27FC236}">
                <a16:creationId xmlns:a16="http://schemas.microsoft.com/office/drawing/2014/main" id="{1ECCA638-4F49-4815-B5C8-DA9560EFE5B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77200" y="274638"/>
            <a:ext cx="609600" cy="609600"/>
          </a:xfrm>
          <a:prstGeom prst="rect">
            <a:avLst/>
          </a:prstGeom>
        </p:spPr>
      </p:pic>
    </p:spTree>
    <p:extLst>
      <p:ext uri="{BB962C8B-B14F-4D97-AF65-F5344CB8AC3E}">
        <p14:creationId xmlns:p14="http://schemas.microsoft.com/office/powerpoint/2010/main" val="39008595"/>
      </p:ext>
    </p:extLst>
  </p:cSld>
  <p:clrMapOvr>
    <a:masterClrMapping/>
  </p:clrMapOvr>
  <mc:AlternateContent xmlns:mc="http://schemas.openxmlformats.org/markup-compatibility/2006" xmlns:p14="http://schemas.microsoft.com/office/powerpoint/2010/main">
    <mc:Choice Requires="p14">
      <p:transition spd="slow" p14:dur="2000" advTm="55690"/>
    </mc:Choice>
    <mc:Fallback xmlns="">
      <p:transition spd="slow" advTm="556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6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Nodweddion allweddol cymuned gydlynol</a:t>
            </a:r>
          </a:p>
        </p:txBody>
      </p:sp>
      <p:sp>
        <p:nvSpPr>
          <p:cNvPr id="3" name="Content Placeholder 2"/>
          <p:cNvSpPr>
            <a:spLocks noGrp="1"/>
          </p:cNvSpPr>
          <p:nvPr>
            <p:ph idx="1"/>
          </p:nvPr>
        </p:nvSpPr>
        <p:spPr/>
        <p:txBody>
          <a:bodyPr>
            <a:normAutofit/>
          </a:bodyPr>
          <a:lstStyle/>
          <a:p>
            <a:pPr marL="514350" indent="-514350">
              <a:buAutoNum type="arabicPeriod"/>
            </a:pPr>
            <a:r>
              <a:rPr lang="cy-GB" dirty="0"/>
              <a:t>Cyfleoedd bywyd tebyg i bobl o wahanol gefndiroedd</a:t>
            </a:r>
          </a:p>
          <a:p>
            <a:pPr marL="514350" indent="-514350">
              <a:buAutoNum type="arabicPeriod"/>
            </a:pPr>
            <a:r>
              <a:rPr lang="cy-GB" dirty="0"/>
              <a:t>Pobl yn gwybod am eu hawliau a’u cyfrifoldebau</a:t>
            </a:r>
          </a:p>
          <a:p>
            <a:pPr marL="514350" indent="-514350">
              <a:buAutoNum type="arabicPeriod"/>
            </a:pPr>
            <a:r>
              <a:rPr lang="cy-GB" dirty="0"/>
              <a:t>Pobl yn ymddiried yn ei gilydd ac yn ymddiried y bydd sefydliadau lleol yn gweithredu’n deg</a:t>
            </a:r>
          </a:p>
        </p:txBody>
      </p:sp>
      <p:pic>
        <p:nvPicPr>
          <p:cNvPr id="4" name="Recorded Sound">
            <a:hlinkClick r:id="" action="ppaction://media"/>
            <a:extLst>
              <a:ext uri="{FF2B5EF4-FFF2-40B4-BE49-F238E27FC236}">
                <a16:creationId xmlns:a16="http://schemas.microsoft.com/office/drawing/2014/main" id="{D550C550-4E6B-41CF-B8B0-2B72014DD04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77200" y="451645"/>
            <a:ext cx="609600" cy="609600"/>
          </a:xfrm>
          <a:prstGeom prst="rect">
            <a:avLst/>
          </a:prstGeom>
        </p:spPr>
      </p:pic>
    </p:spTree>
    <p:extLst>
      <p:ext uri="{BB962C8B-B14F-4D97-AF65-F5344CB8AC3E}">
        <p14:creationId xmlns:p14="http://schemas.microsoft.com/office/powerpoint/2010/main" val="1015426627"/>
      </p:ext>
    </p:extLst>
  </p:cSld>
  <p:clrMapOvr>
    <a:masterClrMapping/>
  </p:clrMapOvr>
  <mc:AlternateContent xmlns:mc="http://schemas.openxmlformats.org/markup-compatibility/2006" xmlns:p14="http://schemas.microsoft.com/office/powerpoint/2010/main">
    <mc:Choice Requires="p14">
      <p:transition spd="slow" p14:dur="2000" advTm="36948"/>
    </mc:Choice>
    <mc:Fallback xmlns="">
      <p:transition spd="slow" advTm="36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9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Mae angen i gymunedau adeiladu</a:t>
            </a:r>
          </a:p>
        </p:txBody>
      </p:sp>
      <p:sp>
        <p:nvSpPr>
          <p:cNvPr id="3" name="Content Placeholder 2"/>
          <p:cNvSpPr>
            <a:spLocks noGrp="1"/>
          </p:cNvSpPr>
          <p:nvPr>
            <p:ph idx="1"/>
          </p:nvPr>
        </p:nvSpPr>
        <p:spPr>
          <a:xfrm>
            <a:off x="457200" y="1600201"/>
            <a:ext cx="8229600" cy="3917032"/>
          </a:xfrm>
        </p:spPr>
        <p:txBody>
          <a:bodyPr>
            <a:normAutofit/>
          </a:bodyPr>
          <a:lstStyle/>
          <a:p>
            <a:pPr marL="514350" indent="-514350">
              <a:buAutoNum type="arabicPeriod"/>
            </a:pPr>
            <a:r>
              <a:rPr lang="cy-GB" dirty="0"/>
              <a:t>Dyfodol cyffredin a theimlad o berthyn</a:t>
            </a:r>
          </a:p>
          <a:p>
            <a:pPr marL="514350" indent="-514350">
              <a:buAutoNum type="arabicPeriod"/>
            </a:pPr>
            <a:r>
              <a:rPr lang="cy-GB" dirty="0"/>
              <a:t>Ffocws ar yr hyn sydd gan gymunedau newydd a rhai sy’n bodoli eisoes yn gyffredin, ynghyd â chydnabod gwerth amrywiaeth</a:t>
            </a:r>
          </a:p>
          <a:p>
            <a:pPr marL="514350" indent="-514350">
              <a:buAutoNum type="arabicPeriod"/>
            </a:pPr>
            <a:r>
              <a:rPr lang="cy-GB" dirty="0"/>
              <a:t>Perthynas gref a chadarnhaol rhwng pobl o wahanol gefndiroedd</a:t>
            </a:r>
          </a:p>
          <a:p>
            <a:endParaRPr lang="en-GB" dirty="0"/>
          </a:p>
        </p:txBody>
      </p:sp>
      <p:pic>
        <p:nvPicPr>
          <p:cNvPr id="4" name="Recorded Sound">
            <a:hlinkClick r:id="" action="ppaction://media"/>
            <a:extLst>
              <a:ext uri="{FF2B5EF4-FFF2-40B4-BE49-F238E27FC236}">
                <a16:creationId xmlns:a16="http://schemas.microsoft.com/office/drawing/2014/main" id="{C48A7134-5439-441A-B97A-F31CBD5D3B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77200" y="704944"/>
            <a:ext cx="609600" cy="609600"/>
          </a:xfrm>
          <a:prstGeom prst="rect">
            <a:avLst/>
          </a:prstGeom>
        </p:spPr>
      </p:pic>
    </p:spTree>
    <p:extLst>
      <p:ext uri="{BB962C8B-B14F-4D97-AF65-F5344CB8AC3E}">
        <p14:creationId xmlns:p14="http://schemas.microsoft.com/office/powerpoint/2010/main" val="1466825244"/>
      </p:ext>
    </p:extLst>
  </p:cSld>
  <p:clrMapOvr>
    <a:masterClrMapping/>
  </p:clrMapOvr>
  <mc:AlternateContent xmlns:mc="http://schemas.openxmlformats.org/markup-compatibility/2006" xmlns:p14="http://schemas.microsoft.com/office/powerpoint/2010/main">
    <mc:Choice Requires="p14">
      <p:transition spd="slow" p14:dur="2000" advTm="51434"/>
    </mc:Choice>
    <mc:Fallback xmlns="">
      <p:transition spd="slow" advTm="51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4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Mae cymunedau cynorthwyol, cydlynol yn bwysig</a:t>
            </a:r>
          </a:p>
        </p:txBody>
      </p:sp>
      <p:sp>
        <p:nvSpPr>
          <p:cNvPr id="3" name="Content Placeholder 2"/>
          <p:cNvSpPr>
            <a:spLocks noGrp="1"/>
          </p:cNvSpPr>
          <p:nvPr>
            <p:ph idx="1"/>
          </p:nvPr>
        </p:nvSpPr>
        <p:spPr>
          <a:xfrm>
            <a:off x="179512" y="1456184"/>
            <a:ext cx="8748464" cy="3917032"/>
          </a:xfrm>
        </p:spPr>
        <p:txBody>
          <a:bodyPr>
            <a:normAutofit/>
          </a:bodyPr>
          <a:lstStyle/>
          <a:p>
            <a:pPr>
              <a:buNone/>
            </a:pPr>
            <a:r>
              <a:rPr lang="cy-GB" dirty="0"/>
              <a:t>Mae aelodau cymunedau yn ystyried ei gilydd yn bersonau ‘cyfan’ ac iddynt werth ac arwyddocâd cynhenid.</a:t>
            </a:r>
          </a:p>
          <a:p>
            <a:pPr>
              <a:buNone/>
            </a:pPr>
            <a:r>
              <a:rPr lang="cy-GB" dirty="0"/>
              <a:t>Mae aelodau cymdeithas dorfol yn ystyried ei gilydd yn ffordd o gyrraedd nod heb bennu unrhyw werth nac arwyddocâd cynhenid i’r unigolyn</a:t>
            </a:r>
            <a:r>
              <a:rPr lang="en-GB" dirty="0"/>
              <a:t>.</a:t>
            </a:r>
          </a:p>
          <a:p>
            <a:endParaRPr lang="en-GB" dirty="0"/>
          </a:p>
        </p:txBody>
      </p:sp>
      <p:sp>
        <p:nvSpPr>
          <p:cNvPr id="4" name="Rounded Rectangular Callout 3"/>
          <p:cNvSpPr/>
          <p:nvPr/>
        </p:nvSpPr>
        <p:spPr>
          <a:xfrm>
            <a:off x="2339752" y="4869160"/>
            <a:ext cx="2448272" cy="1008112"/>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Ydy hyn yn parhau’n wir heddiw</a:t>
            </a:r>
            <a:r>
              <a:rPr lang="en-GB" dirty="0"/>
              <a:t>?</a:t>
            </a:r>
          </a:p>
        </p:txBody>
      </p:sp>
      <p:sp>
        <p:nvSpPr>
          <p:cNvPr id="5" name="Rounded Rectangular Callout 4"/>
          <p:cNvSpPr/>
          <p:nvPr/>
        </p:nvSpPr>
        <p:spPr>
          <a:xfrm>
            <a:off x="6516216" y="4653136"/>
            <a:ext cx="2411760" cy="1224136"/>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Os felly, beth gallwn ni ei wneud</a:t>
            </a:r>
            <a:r>
              <a:rPr lang="en-GB" dirty="0"/>
              <a:t>?</a:t>
            </a:r>
          </a:p>
        </p:txBody>
      </p:sp>
      <p:pic>
        <p:nvPicPr>
          <p:cNvPr id="6" name="Recorded Sound">
            <a:hlinkClick r:id="" action="ppaction://media"/>
            <a:extLst>
              <a:ext uri="{FF2B5EF4-FFF2-40B4-BE49-F238E27FC236}">
                <a16:creationId xmlns:a16="http://schemas.microsoft.com/office/drawing/2014/main" id="{122F37B5-B5D3-49E5-850B-E587FE0F6BF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722096" y="541338"/>
            <a:ext cx="609600" cy="609600"/>
          </a:xfrm>
          <a:prstGeom prst="rect">
            <a:avLst/>
          </a:prstGeom>
        </p:spPr>
      </p:pic>
    </p:spTree>
    <p:extLst>
      <p:ext uri="{BB962C8B-B14F-4D97-AF65-F5344CB8AC3E}">
        <p14:creationId xmlns:p14="http://schemas.microsoft.com/office/powerpoint/2010/main" val="3084543718"/>
      </p:ext>
    </p:extLst>
  </p:cSld>
  <p:clrMapOvr>
    <a:masterClrMapping/>
  </p:clrMapOvr>
  <mc:AlternateContent xmlns:mc="http://schemas.openxmlformats.org/markup-compatibility/2006" xmlns:p14="http://schemas.microsoft.com/office/powerpoint/2010/main">
    <mc:Choice Requires="p14">
      <p:transition spd="slow" p14:dur="2000" advTm="72197"/>
    </mc:Choice>
    <mc:Fallback xmlns="">
      <p:transition spd="slow" advTm="721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19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Yeo ac Yeo (1988)</a:t>
            </a:r>
          </a:p>
        </p:txBody>
      </p:sp>
      <p:sp>
        <p:nvSpPr>
          <p:cNvPr id="3" name="Content Placeholder 2"/>
          <p:cNvSpPr>
            <a:spLocks noGrp="1"/>
          </p:cNvSpPr>
          <p:nvPr>
            <p:ph idx="1"/>
          </p:nvPr>
        </p:nvSpPr>
        <p:spPr/>
        <p:txBody>
          <a:bodyPr>
            <a:normAutofit fontScale="92500" lnSpcReduction="20000"/>
          </a:bodyPr>
          <a:lstStyle/>
          <a:p>
            <a:pPr>
              <a:buNone/>
            </a:pPr>
            <a:r>
              <a:rPr lang="cy-GB" dirty="0"/>
              <a:t>Mae gan y gymuned y gallu i greu undeb rhwng y gymuned fel y’i darperir oddi uchod gyda’i strwythurau sylfaenol annheg a’r gymuned a grëwyd oddi mewn gyda’i pherthnasoedd dynol cefnogol a mwy moesegol</a:t>
            </a:r>
            <a:r>
              <a:rPr lang="en-GB" dirty="0"/>
              <a:t>.</a:t>
            </a:r>
          </a:p>
          <a:p>
            <a:pPr>
              <a:buNone/>
            </a:pPr>
            <a:endParaRPr lang="en-GB" dirty="0"/>
          </a:p>
          <a:p>
            <a:pPr>
              <a:buNone/>
            </a:pPr>
            <a:r>
              <a:rPr lang="cy-GB" dirty="0"/>
              <a:t>O’r herwydd, gall cymuned gref a </a:t>
            </a:r>
            <a:r>
              <a:rPr lang="cy-GB" dirty="0" err="1"/>
              <a:t>datblygiedig</a:t>
            </a:r>
            <a:r>
              <a:rPr lang="cy-GB" dirty="0"/>
              <a:t> helpu i gefnogi tegwch mewn cymdeithas</a:t>
            </a:r>
          </a:p>
        </p:txBody>
      </p:sp>
      <p:pic>
        <p:nvPicPr>
          <p:cNvPr id="4" name="Recorded Sound">
            <a:hlinkClick r:id="" action="ppaction://media"/>
            <a:extLst>
              <a:ext uri="{FF2B5EF4-FFF2-40B4-BE49-F238E27FC236}">
                <a16:creationId xmlns:a16="http://schemas.microsoft.com/office/drawing/2014/main" id="{1E302389-9C78-48D5-99F1-CFD63EB68A0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933765" y="848379"/>
            <a:ext cx="609600" cy="609600"/>
          </a:xfrm>
          <a:prstGeom prst="rect">
            <a:avLst/>
          </a:prstGeom>
        </p:spPr>
      </p:pic>
    </p:spTree>
    <p:extLst>
      <p:ext uri="{BB962C8B-B14F-4D97-AF65-F5344CB8AC3E}">
        <p14:creationId xmlns:p14="http://schemas.microsoft.com/office/powerpoint/2010/main" val="1888963959"/>
      </p:ext>
    </p:extLst>
  </p:cSld>
  <p:clrMapOvr>
    <a:masterClrMapping/>
  </p:clrMapOvr>
  <mc:AlternateContent xmlns:mc="http://schemas.openxmlformats.org/markup-compatibility/2006" xmlns:p14="http://schemas.microsoft.com/office/powerpoint/2010/main">
    <mc:Choice Requires="p14">
      <p:transition spd="slow" p14:dur="2000" advTm="40153"/>
    </mc:Choice>
    <mc:Fallback xmlns="">
      <p:transition spd="slow" advTm="401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15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Beth yw cyfalaf cymdeithasol</a:t>
            </a:r>
            <a:r>
              <a:rPr lang="en-GB" dirty="0"/>
              <a:t>?</a:t>
            </a:r>
          </a:p>
        </p:txBody>
      </p:sp>
      <p:sp>
        <p:nvSpPr>
          <p:cNvPr id="3" name="Content Placeholder 2"/>
          <p:cNvSpPr>
            <a:spLocks noGrp="1"/>
          </p:cNvSpPr>
          <p:nvPr>
            <p:ph idx="1"/>
          </p:nvPr>
        </p:nvSpPr>
        <p:spPr/>
        <p:txBody>
          <a:bodyPr>
            <a:normAutofit fontScale="85000" lnSpcReduction="20000"/>
          </a:bodyPr>
          <a:lstStyle/>
          <a:p>
            <a:r>
              <a:rPr lang="cy-GB" dirty="0"/>
              <a:t>Mae cymuned trwy’r cysylltiadau synhwyrol sydd rhyngi yn adnodd y gellir ei ddefnyddio i gynyddu gwerth (</a:t>
            </a:r>
            <a:r>
              <a:rPr lang="cy-GB" dirty="0" err="1"/>
              <a:t>Somerville</a:t>
            </a:r>
            <a:r>
              <a:rPr lang="cy-GB" dirty="0"/>
              <a:t> 2011)</a:t>
            </a:r>
          </a:p>
          <a:p>
            <a:endParaRPr lang="cy-GB" dirty="0"/>
          </a:p>
          <a:p>
            <a:r>
              <a:rPr lang="cy-GB" dirty="0"/>
              <a:t>Felly gall weithredu yn gyfalaf ac o’r herwydd gellir ei ddefnyddio i ddatblygu gwerth.</a:t>
            </a:r>
          </a:p>
          <a:p>
            <a:endParaRPr lang="cy-GB" dirty="0"/>
          </a:p>
          <a:p>
            <a:r>
              <a:rPr lang="cy-GB" dirty="0"/>
              <a:t>Sy’n arwain at y cwestiwn – sut y gallwn ni godi’r cyfalaf hwn a thrwy hynny greu cymuned ‘ddatblygedig’. </a:t>
            </a:r>
          </a:p>
          <a:p>
            <a:endParaRPr lang="en-GB" dirty="0"/>
          </a:p>
        </p:txBody>
      </p:sp>
      <p:pic>
        <p:nvPicPr>
          <p:cNvPr id="6" name="Recorded Sound">
            <a:hlinkClick r:id="" action="ppaction://media"/>
            <a:extLst>
              <a:ext uri="{FF2B5EF4-FFF2-40B4-BE49-F238E27FC236}">
                <a16:creationId xmlns:a16="http://schemas.microsoft.com/office/drawing/2014/main" id="{A36EB1EE-0509-4D12-8870-8E403E7079D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77200" y="541338"/>
            <a:ext cx="609600" cy="609600"/>
          </a:xfrm>
          <a:prstGeom prst="rect">
            <a:avLst/>
          </a:prstGeom>
        </p:spPr>
      </p:pic>
    </p:spTree>
    <p:extLst>
      <p:ext uri="{BB962C8B-B14F-4D97-AF65-F5344CB8AC3E}">
        <p14:creationId xmlns:p14="http://schemas.microsoft.com/office/powerpoint/2010/main" val="1149096032"/>
      </p:ext>
    </p:extLst>
  </p:cSld>
  <p:clrMapOvr>
    <a:masterClrMapping/>
  </p:clrMapOvr>
  <mc:AlternateContent xmlns:mc="http://schemas.openxmlformats.org/markup-compatibility/2006" xmlns:p14="http://schemas.microsoft.com/office/powerpoint/2010/main">
    <mc:Choice Requires="p14">
      <p:transition spd="slow" p14:dur="2000" advTm="14589"/>
    </mc:Choice>
    <mc:Fallback xmlns="">
      <p:transition spd="slow" advTm="14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81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Cwestiynau i’w hystyried</a:t>
            </a:r>
          </a:p>
        </p:txBody>
      </p:sp>
      <p:sp>
        <p:nvSpPr>
          <p:cNvPr id="3" name="Content Placeholder 2"/>
          <p:cNvSpPr>
            <a:spLocks noGrp="1"/>
          </p:cNvSpPr>
          <p:nvPr>
            <p:ph idx="1"/>
          </p:nvPr>
        </p:nvSpPr>
        <p:spPr/>
        <p:txBody>
          <a:bodyPr>
            <a:normAutofit/>
          </a:bodyPr>
          <a:lstStyle/>
          <a:p>
            <a:r>
              <a:rPr lang="cy-GB" dirty="0"/>
              <a:t>Sut y gallwn ni adeiladu ein cyfalaf cymdeithasol yng Nghymru a chefnogi ein cymunedau i ddatblygu?</a:t>
            </a:r>
          </a:p>
          <a:p>
            <a:endParaRPr lang="cy-GB" dirty="0"/>
          </a:p>
          <a:p>
            <a:r>
              <a:rPr lang="cy-GB" dirty="0"/>
              <a:t>Beth yw’r heriau?</a:t>
            </a:r>
          </a:p>
          <a:p>
            <a:endParaRPr lang="cy-GB" dirty="0"/>
          </a:p>
          <a:p>
            <a:r>
              <a:rPr lang="cy-GB" dirty="0"/>
              <a:t>Cut y gallwn ni geisio goresgyn y rhain?</a:t>
            </a:r>
          </a:p>
        </p:txBody>
      </p:sp>
      <p:pic>
        <p:nvPicPr>
          <p:cNvPr id="4" name="Recorded Sound">
            <a:hlinkClick r:id="" action="ppaction://media"/>
            <a:extLst>
              <a:ext uri="{FF2B5EF4-FFF2-40B4-BE49-F238E27FC236}">
                <a16:creationId xmlns:a16="http://schemas.microsoft.com/office/drawing/2014/main" id="{AFE2871D-EA2C-4D53-9CF0-1595DEA04D6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04094" y="274638"/>
            <a:ext cx="609600" cy="609600"/>
          </a:xfrm>
          <a:prstGeom prst="rect">
            <a:avLst/>
          </a:prstGeom>
        </p:spPr>
      </p:pic>
    </p:spTree>
    <p:extLst>
      <p:ext uri="{BB962C8B-B14F-4D97-AF65-F5344CB8AC3E}">
        <p14:creationId xmlns:p14="http://schemas.microsoft.com/office/powerpoint/2010/main" val="4047330901"/>
      </p:ext>
    </p:extLst>
  </p:cSld>
  <p:clrMapOvr>
    <a:masterClrMapping/>
  </p:clrMapOvr>
  <mc:AlternateContent xmlns:mc="http://schemas.openxmlformats.org/markup-compatibility/2006" xmlns:p14="http://schemas.microsoft.com/office/powerpoint/2010/main">
    <mc:Choice Requires="p14">
      <p:transition spd="slow" p14:dur="2000" advTm="87131"/>
    </mc:Choice>
    <mc:Fallback xmlns="">
      <p:transition spd="slow" advTm="871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1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EBBC9-8B92-45A0-8B89-19A8D8B08D8A}"/>
              </a:ext>
            </a:extLst>
          </p:cNvPr>
          <p:cNvSpPr>
            <a:spLocks noGrp="1"/>
          </p:cNvSpPr>
          <p:nvPr>
            <p:ph type="title"/>
          </p:nvPr>
        </p:nvSpPr>
        <p:spPr/>
        <p:txBody>
          <a:bodyPr>
            <a:normAutofit/>
          </a:bodyPr>
          <a:lstStyle/>
          <a:p>
            <a:r>
              <a:rPr lang="cy-GB" dirty="0"/>
              <a:t>Cyfeiriadau/Darllen Pellach</a:t>
            </a:r>
          </a:p>
        </p:txBody>
      </p:sp>
      <p:sp>
        <p:nvSpPr>
          <p:cNvPr id="3" name="Content Placeholder 2">
            <a:extLst>
              <a:ext uri="{FF2B5EF4-FFF2-40B4-BE49-F238E27FC236}">
                <a16:creationId xmlns:a16="http://schemas.microsoft.com/office/drawing/2014/main" id="{9E347253-A950-4153-82F9-E344DF2A47E5}"/>
              </a:ext>
            </a:extLst>
          </p:cNvPr>
          <p:cNvSpPr>
            <a:spLocks noGrp="1"/>
          </p:cNvSpPr>
          <p:nvPr>
            <p:ph idx="1"/>
          </p:nvPr>
        </p:nvSpPr>
        <p:spPr>
          <a:xfrm>
            <a:off x="457200" y="1417638"/>
            <a:ext cx="8229600" cy="4099595"/>
          </a:xfrm>
        </p:spPr>
        <p:txBody>
          <a:bodyPr>
            <a:normAutofit fontScale="32500" lnSpcReduction="20000"/>
          </a:bodyPr>
          <a:lstStyle/>
          <a:p>
            <a:r>
              <a:rPr lang="en-GB" dirty="0"/>
              <a:t>Day, G (2006) Community and everyday life. Abingdon: Routledge. </a:t>
            </a:r>
          </a:p>
          <a:p>
            <a:endParaRPr lang="en-GB" dirty="0"/>
          </a:p>
          <a:p>
            <a:r>
              <a:rPr lang="en-GB" dirty="0" err="1"/>
              <a:t>Misztral</a:t>
            </a:r>
            <a:r>
              <a:rPr lang="en-GB" dirty="0"/>
              <a:t>, B. (2000) Informality: Social theory and contemporary practice. London: Routledge. </a:t>
            </a:r>
          </a:p>
          <a:p>
            <a:endParaRPr lang="en-GB" dirty="0"/>
          </a:p>
          <a:p>
            <a:r>
              <a:rPr lang="en-GB" dirty="0"/>
              <a:t>Butcher, H. (1993) Community and Public Policy. London: Pluto Press</a:t>
            </a:r>
          </a:p>
          <a:p>
            <a:endParaRPr lang="en-GB" dirty="0"/>
          </a:p>
          <a:p>
            <a:r>
              <a:rPr lang="en-GB" dirty="0"/>
              <a:t>CLG (2008a) The government’s response to the Commission on Integration and Cohesion. London: CLG</a:t>
            </a:r>
          </a:p>
          <a:p>
            <a:endParaRPr lang="en-GB" dirty="0"/>
          </a:p>
          <a:p>
            <a:r>
              <a:rPr lang="en-GB" dirty="0"/>
              <a:t>Anderson, B.  (1983) The code of the street: Decency, violence and the moral life of the street. New York: Norton.</a:t>
            </a:r>
          </a:p>
          <a:p>
            <a:endParaRPr lang="en-GB" dirty="0"/>
          </a:p>
          <a:p>
            <a:r>
              <a:rPr lang="en-GB" dirty="0" err="1"/>
              <a:t>Althuser</a:t>
            </a:r>
            <a:r>
              <a:rPr lang="en-GB" dirty="0"/>
              <a:t>, L. (1970) Ideology and Ideological State Apparatuses’, in Lenin and Philosophy and other essays, </a:t>
            </a:r>
            <a:r>
              <a:rPr lang="en-GB" dirty="0" err="1"/>
              <a:t>trs</a:t>
            </a:r>
            <a:r>
              <a:rPr lang="en-GB" dirty="0"/>
              <a:t> B. Brewster, Monthly Review Press.  Available online at </a:t>
            </a:r>
            <a:r>
              <a:rPr lang="en-GB" dirty="0">
                <a:hlinkClick r:id="rId2"/>
              </a:rPr>
              <a:t>www.marxists.org/reference/archice/althusser/1970/ideology.htm</a:t>
            </a:r>
            <a:r>
              <a:rPr lang="en-GB" dirty="0"/>
              <a:t> </a:t>
            </a:r>
          </a:p>
          <a:p>
            <a:endParaRPr lang="en-GB" dirty="0"/>
          </a:p>
          <a:p>
            <a:r>
              <a:rPr lang="en-GB" dirty="0"/>
              <a:t>Bourdieu , P. (1990) The logic of practice. Cambridge: Polity Press.</a:t>
            </a:r>
          </a:p>
          <a:p>
            <a:endParaRPr lang="en-GB" dirty="0"/>
          </a:p>
          <a:p>
            <a:r>
              <a:rPr lang="en-GB" dirty="0"/>
              <a:t>Somerville, P. (2011) Understanding Community. Bristol: Policy Press.</a:t>
            </a:r>
          </a:p>
          <a:p>
            <a:endParaRPr lang="en-GB" dirty="0"/>
          </a:p>
          <a:p>
            <a:r>
              <a:rPr lang="en-GB" dirty="0"/>
              <a:t>Watt, P. (2006) Respectability, roughness and race: neighbourhood place images and the making of working-class social distinctions in London’. International Journal of Urban and Regional Research, </a:t>
            </a:r>
            <a:r>
              <a:rPr lang="en-GB" dirty="0" err="1"/>
              <a:t>vol</a:t>
            </a:r>
            <a:r>
              <a:rPr lang="en-GB" dirty="0"/>
              <a:t> 30, no 4, pp776-97.</a:t>
            </a:r>
          </a:p>
          <a:p>
            <a:pPr marL="0" indent="0">
              <a:buNone/>
            </a:pPr>
            <a:endParaRPr lang="en-GB" dirty="0"/>
          </a:p>
        </p:txBody>
      </p:sp>
    </p:spTree>
    <p:extLst>
      <p:ext uri="{BB962C8B-B14F-4D97-AF65-F5344CB8AC3E}">
        <p14:creationId xmlns:p14="http://schemas.microsoft.com/office/powerpoint/2010/main" val="88345164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705</TotalTime>
  <Words>2537</Words>
  <Application>Microsoft Office PowerPoint</Application>
  <PresentationFormat>On-screen Show (4:3)</PresentationFormat>
  <Paragraphs>125</Paragraphs>
  <Slides>13</Slides>
  <Notes>12</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Myriad Pro</vt:lpstr>
      <vt:lpstr>20140311PresentationUWTSDTemplate</vt:lpstr>
      <vt:lpstr>Deddf Llesiant Cenedlaethau’r Dyfodol  Cymru o Gymunedau Cydlynol</vt:lpstr>
      <vt:lpstr>Canllawiau ar gyfer y cyflwyniad hwn </vt:lpstr>
      <vt:lpstr>PowerPoint Presentation</vt:lpstr>
      <vt:lpstr>Sut ydych chi’n eich adnabod eich hun oddi mewn i’ch cymuned neu hyd yn oed cymunedau</vt:lpstr>
      <vt:lpstr>PowerPoint Presentation</vt:lpstr>
      <vt:lpstr>PowerPoint Presentation</vt:lpstr>
      <vt:lpstr>Nodweddion allweddol cymuned gydlynol</vt:lpstr>
      <vt:lpstr>Mae angen i gymunedau adeiladu</vt:lpstr>
      <vt:lpstr>Mae cymunedau cynorthwyol, cydlynol yn bwysig</vt:lpstr>
      <vt:lpstr>Yeo ac Yeo (1988)</vt:lpstr>
      <vt:lpstr>Beth yw cyfalaf cymdeithasol?</vt:lpstr>
      <vt:lpstr>Cwestiynau i’w hystyried</vt:lpstr>
      <vt:lpstr>Cyfeiriadau/Darllen Pellach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Caroline Lewis</cp:lastModifiedBy>
  <cp:revision>38</cp:revision>
  <cp:lastPrinted>2018-01-16T09:02:35Z</cp:lastPrinted>
  <dcterms:created xsi:type="dcterms:W3CDTF">2015-04-14T15:21:28Z</dcterms:created>
  <dcterms:modified xsi:type="dcterms:W3CDTF">2018-11-12T09:41:19Z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