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7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78" r:id="rId13"/>
    <p:sldId id="267" r:id="rId14"/>
    <p:sldId id="268" r:id="rId15"/>
    <p:sldId id="269" r:id="rId16"/>
    <p:sldId id="273" r:id="rId17"/>
    <p:sldId id="270" r:id="rId18"/>
    <p:sldId id="271" r:id="rId19"/>
    <p:sldId id="272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22258" y="2320715"/>
            <a:ext cx="571500" cy="828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74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64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01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60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264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994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30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30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72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8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968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1678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571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405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320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016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116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C9291DE-3014-45B8-892B-5B3B79FACD60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753AE-4EDB-4E10-8F6C-B6FC6EE58FA3}" type="slidenum">
              <a:rPr lang="en-GB" smtClean="0"/>
              <a:t>‹#›</a:t>
            </a:fld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22258" y="2320715"/>
            <a:ext cx="571500" cy="828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87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208384" cy="3329581"/>
          </a:xfrm>
        </p:spPr>
        <p:txBody>
          <a:bodyPr/>
          <a:lstStyle/>
          <a:p>
            <a:r>
              <a:rPr lang="en-GB" sz="5400" dirty="0"/>
              <a:t>The political environment: state and business actors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4509120"/>
            <a:ext cx="6620968" cy="861420"/>
          </a:xfrm>
        </p:spPr>
        <p:txBody>
          <a:bodyPr>
            <a:noAutofit/>
          </a:bodyPr>
          <a:lstStyle/>
          <a:p>
            <a:r>
              <a:rPr lang="en-GB" sz="2800" dirty="0"/>
              <a:t>Impacts of politics in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477161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055380" cy="1400530"/>
          </a:xfrm>
        </p:spPr>
        <p:txBody>
          <a:bodyPr/>
          <a:lstStyle/>
          <a:p>
            <a:r>
              <a:rPr lang="en-GB" sz="3600" dirty="0"/>
              <a:t>Summary of 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196752"/>
            <a:ext cx="7200684" cy="4547599"/>
          </a:xfrm>
        </p:spPr>
        <p:txBody>
          <a:bodyPr>
            <a:noAutofit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The political sphere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Authority in the nation-state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Political risk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Political systems </a:t>
            </a:r>
          </a:p>
          <a:p>
            <a:pPr marL="537750" indent="-285750">
              <a:defRPr/>
            </a:pPr>
            <a:r>
              <a:rPr lang="en-GB" sz="1800" dirty="0"/>
              <a:t>Authoritarianism</a:t>
            </a:r>
          </a:p>
          <a:p>
            <a:pPr marL="537750" indent="-285750">
              <a:defRPr/>
            </a:pPr>
            <a:r>
              <a:rPr lang="en-GB" sz="1800" dirty="0"/>
              <a:t>Democracy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Systems of government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Politics in practice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Global politics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Challenges and responsibilities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4006606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The political sphere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484784"/>
            <a:ext cx="6912768" cy="4395158"/>
          </a:xfrm>
        </p:spPr>
        <p:txBody>
          <a:bodyPr>
            <a:normAutofit/>
          </a:bodyPr>
          <a:lstStyle/>
          <a:p>
            <a:pPr marL="285750" lvl="0" indent="-285750" fontAlgn="base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Politics</a:t>
            </a:r>
            <a:r>
              <a:rPr lang="en-GB" dirty="0"/>
              <a:t> is about the processes by which power is exercised in a social group</a:t>
            </a:r>
          </a:p>
          <a:p>
            <a:pPr marL="285750" lvl="0" indent="-285750" fontAlgn="base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dirty="0"/>
              <a:t>Public and private spheres -</a:t>
            </a:r>
          </a:p>
          <a:p>
            <a:pPr marL="594900" lvl="0" indent="-342900" fontAlgn="base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1800" dirty="0"/>
              <a:t>Public: institutions of state, government structures and the individuals who play roles in political decision-making</a:t>
            </a:r>
          </a:p>
          <a:p>
            <a:pPr marL="594900" lvl="0" indent="-342900" fontAlgn="base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Civil society </a:t>
            </a:r>
            <a:r>
              <a:rPr lang="en-GB" sz="1800" dirty="0"/>
              <a:t>– private sphere in which people can pursue their own goals, including freedom to join groups such as political parties, trade unions</a:t>
            </a:r>
          </a:p>
          <a:p>
            <a:pPr marL="285750" lvl="0" indent="-285750" fontAlgn="base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Pluralism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dirty="0"/>
              <a:t>– existence in society of a multiplicity of groups and interests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073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516216" cy="44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67921" y="260648"/>
            <a:ext cx="7055380" cy="1400530"/>
          </a:xfrm>
          <a:prstGeom prst="rect">
            <a:avLst/>
          </a:prstGeom>
        </p:spPr>
        <p:txBody>
          <a:bodyPr/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dirty="0" smtClean="0"/>
              <a:t>Impact of policy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2676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Nation-states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484784"/>
            <a:ext cx="6984660" cy="4395158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sz="2200" dirty="0"/>
              <a:t>The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nation-state</a:t>
            </a:r>
            <a:r>
              <a:rPr lang="en-GB" sz="2200" b="1" dirty="0">
                <a:solidFill>
                  <a:srgbClr val="FF0000"/>
                </a:solidFill>
              </a:rPr>
              <a:t> </a:t>
            </a:r>
            <a:r>
              <a:rPr lang="en-GB" sz="2200" dirty="0"/>
              <a:t>(or just </a:t>
            </a:r>
            <a:r>
              <a:rPr lang="en-GB" sz="22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state</a:t>
            </a:r>
            <a:r>
              <a:rPr lang="en-GB" sz="2200" dirty="0"/>
              <a:t>) is the basic unit into which the world’s peoples are divided; its characteristics:</a:t>
            </a:r>
          </a:p>
          <a:p>
            <a:pPr marL="537750" indent="-285750">
              <a:defRPr/>
            </a:pPr>
            <a:r>
              <a:rPr lang="en-GB" sz="19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Sovereignty</a:t>
            </a:r>
            <a:r>
              <a:rPr lang="en-GB" sz="1900" dirty="0"/>
              <a:t> - supreme law-making authority over inhabitants of its territory</a:t>
            </a:r>
          </a:p>
          <a:p>
            <a:pPr marL="537750" indent="-285750">
              <a:defRPr/>
            </a:pPr>
            <a:r>
              <a:rPr lang="en-GB" sz="1900" dirty="0"/>
              <a:t>Monopoly over legitimate use of coercive force in its territory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sz="22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Government</a:t>
            </a:r>
            <a:r>
              <a:rPr lang="en-GB" sz="2200" dirty="0"/>
              <a:t> – Institutions by which laws are made and implemented in the state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sz="2200" dirty="0"/>
              <a:t>Internationally, states recognize the sovereignty of each other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sz="2200" dirty="0"/>
              <a:t>Sovereignty vs actual exercise of power – The military regime exercises power, but without legitimacy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4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Sources of authority in the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772816"/>
            <a:ext cx="7056668" cy="439515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dirty="0"/>
              <a:t>In every viable state there is a legitimate source of authority, which can be:</a:t>
            </a:r>
          </a:p>
          <a:p>
            <a:pPr marL="594900">
              <a:spcAft>
                <a:spcPts val="600"/>
              </a:spcAft>
              <a:defRPr/>
            </a:pP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Religion</a:t>
            </a:r>
            <a:r>
              <a:rPr lang="en-GB" sz="1800" dirty="0"/>
              <a:t>, as in a theocracy</a:t>
            </a:r>
          </a:p>
          <a:p>
            <a:pPr marL="594900">
              <a:spcAft>
                <a:spcPts val="600"/>
              </a:spcAft>
              <a:defRPr/>
            </a:pP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Ideology</a:t>
            </a:r>
            <a:r>
              <a:rPr lang="en-GB" sz="1800" b="1" dirty="0"/>
              <a:t> </a:t>
            </a:r>
            <a:r>
              <a:rPr lang="en-GB" sz="1800" dirty="0"/>
              <a:t>– an all-encompassing set of beliefs, such as communism</a:t>
            </a:r>
          </a:p>
          <a:p>
            <a:pPr marL="594900">
              <a:spcAft>
                <a:spcPts val="600"/>
              </a:spcAft>
              <a:defRPr/>
            </a:pP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Constitutionalism</a:t>
            </a:r>
            <a:r>
              <a:rPr lang="en-GB" sz="1800" b="1" dirty="0"/>
              <a:t> </a:t>
            </a:r>
            <a:r>
              <a:rPr lang="en-GB" sz="1800" dirty="0"/>
              <a:t>– set of rules recognized as authoritative in the society</a:t>
            </a:r>
          </a:p>
          <a:p>
            <a:pPr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dirty="0"/>
              <a:t>The </a:t>
            </a: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rule of law </a:t>
            </a:r>
            <a:r>
              <a:rPr lang="en-GB" dirty="0"/>
              <a:t>– principle of the supremacy of the law over both governments and individuals</a:t>
            </a:r>
          </a:p>
          <a:p>
            <a:pPr marL="0" indent="0">
              <a:buNone/>
              <a:defRPr/>
            </a:pPr>
            <a:endParaRPr lang="en-GB" sz="2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368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Unitary and federal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628800"/>
            <a:ext cx="7128676" cy="4195481"/>
          </a:xfrm>
        </p:spPr>
        <p:txBody>
          <a:bodyPr>
            <a:normAutofit/>
          </a:bodyPr>
          <a:lstStyle/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200" dirty="0"/>
              <a:t>In a </a:t>
            </a:r>
            <a:r>
              <a:rPr lang="en-GB" sz="22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unitary</a:t>
            </a:r>
            <a:r>
              <a:rPr lang="en-GB" sz="2200" dirty="0"/>
              <a:t> system, all authority radiates out from the centre</a:t>
            </a:r>
          </a:p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200" dirty="0"/>
              <a:t>In a</a:t>
            </a:r>
            <a:r>
              <a:rPr lang="en-GB" sz="2200" b="1" dirty="0"/>
              <a:t> </a:t>
            </a:r>
            <a:r>
              <a:rPr lang="en-GB" sz="22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federal</a:t>
            </a:r>
            <a:r>
              <a:rPr lang="en-GB" sz="2200" b="1" dirty="0"/>
              <a:t> </a:t>
            </a:r>
            <a:r>
              <a:rPr lang="en-GB" sz="2200" dirty="0"/>
              <a:t>system, authority is shared between the centre and local or regional units</a:t>
            </a:r>
          </a:p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200" dirty="0"/>
              <a:t>What are the advantages of federalism?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1800" dirty="0"/>
              <a:t>Seen as suitable for countries where regional units have strong loyalties and identities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1800" dirty="0"/>
              <a:t>Seen as advantageous to balance the power of central government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75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Political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484784"/>
            <a:ext cx="7128676" cy="4395158"/>
          </a:xfrm>
        </p:spPr>
        <p:txBody>
          <a:bodyPr>
            <a:normAutofit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Political risk </a:t>
            </a:r>
            <a:r>
              <a:rPr lang="en-GB" dirty="0"/>
              <a:t>– the uncertainties associated with the exercise of governmental power both within a country and from external forces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Internal </a:t>
            </a:r>
            <a:r>
              <a:rPr lang="en-GB" dirty="0" smtClean="0"/>
              <a:t>factors:</a:t>
            </a:r>
            <a:endParaRPr lang="en-GB" dirty="0"/>
          </a:p>
          <a:p>
            <a:pPr marL="537750" indent="-285750">
              <a:defRPr/>
            </a:pPr>
            <a:r>
              <a:rPr lang="en-GB" sz="1800" dirty="0"/>
              <a:t>Arbitrary government action, especially where the rule of law is weak</a:t>
            </a:r>
          </a:p>
          <a:p>
            <a:pPr marL="537750" indent="-285750">
              <a:defRPr/>
            </a:pPr>
            <a:r>
              <a:rPr lang="en-GB" sz="1800" dirty="0"/>
              <a:t>Social unrest</a:t>
            </a:r>
          </a:p>
          <a:p>
            <a:pPr marL="537750" indent="-285750">
              <a:defRPr/>
            </a:pPr>
            <a:r>
              <a:rPr lang="en-GB" sz="1800" dirty="0"/>
              <a:t>Corruption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External </a:t>
            </a:r>
            <a:r>
              <a:rPr lang="en-GB" dirty="0" smtClean="0"/>
              <a:t>factors:</a:t>
            </a:r>
            <a:endParaRPr lang="en-GB" dirty="0"/>
          </a:p>
          <a:p>
            <a:pPr marL="537750" indent="-285750">
              <a:defRPr/>
            </a:pPr>
            <a:r>
              <a:rPr lang="en-GB" sz="1800" dirty="0"/>
              <a:t>Wars and conflicts with other states</a:t>
            </a:r>
          </a:p>
          <a:p>
            <a:pPr marL="537750" indent="-285750">
              <a:defRPr/>
            </a:pPr>
            <a:r>
              <a:rPr lang="en-GB" sz="1800" dirty="0"/>
              <a:t>Terrorism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50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223584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Democracy and authoritarianism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7284690" cy="4339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4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Democracy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412776"/>
            <a:ext cx="6912652" cy="4395158"/>
          </a:xfrm>
        </p:spPr>
        <p:txBody>
          <a:bodyPr>
            <a:normAutofit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Formal institutions such as elections constitute a minimal approach, but can lack the pluralism and freedoms of genuine democracy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Basic principles of </a:t>
            </a:r>
            <a:r>
              <a:rPr lang="en-GB" dirty="0" smtClean="0"/>
              <a:t>democracy:</a:t>
            </a:r>
            <a:endParaRPr lang="en-GB" dirty="0"/>
          </a:p>
          <a:p>
            <a:pPr marL="537750" indent="-285750">
              <a:defRPr/>
            </a:pPr>
            <a:r>
              <a:rPr lang="en-GB" sz="1800" dirty="0"/>
              <a:t>Rule of law</a:t>
            </a:r>
          </a:p>
          <a:p>
            <a:pPr marL="537750" indent="-285750">
              <a:defRPr/>
            </a:pPr>
            <a:r>
              <a:rPr lang="en-GB" sz="1800" dirty="0"/>
              <a:t>Free and fair elections, for representatives with law-making authority</a:t>
            </a:r>
          </a:p>
          <a:p>
            <a:pPr marL="537750" indent="-285750">
              <a:defRPr/>
            </a:pPr>
            <a:r>
              <a:rPr lang="en-GB" sz="1800" dirty="0"/>
              <a:t>Universal right to vote</a:t>
            </a:r>
          </a:p>
          <a:p>
            <a:pPr marL="537750" indent="-285750">
              <a:defRPr/>
            </a:pPr>
            <a:r>
              <a:rPr lang="en-GB" sz="1800" dirty="0"/>
              <a:t>Freedom of expression, speech and association</a:t>
            </a:r>
          </a:p>
          <a:p>
            <a:pPr marL="537750" indent="-285750">
              <a:defRPr/>
            </a:pPr>
            <a:r>
              <a:rPr lang="en-GB" sz="1800" dirty="0"/>
              <a:t>Majority rule and minority rights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20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Systems of government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539552" y="1532934"/>
            <a:ext cx="2952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altLang="en-US" sz="24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GB" altLang="en-U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Separation </a:t>
            </a:r>
            <a:r>
              <a:rPr lang="en-GB" altLang="en-US" sz="20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of powers</a:t>
            </a:r>
            <a:r>
              <a:rPr lang="en-GB" altLang="en-US" sz="2000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GB" altLang="en-US" sz="2000" dirty="0">
                <a:latin typeface="+mj-lt"/>
              </a:rPr>
              <a:t>between the three branches of government 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altLang="en-US" sz="2400" dirty="0">
              <a:latin typeface="+mj-lt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sz="24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GB" altLang="en-US" sz="2000" b="1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Checks </a:t>
            </a:r>
            <a:r>
              <a:rPr lang="en-GB" altLang="en-US" sz="20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</a:rPr>
              <a:t>and balances </a:t>
            </a:r>
            <a:r>
              <a:rPr lang="en-GB" altLang="en-US" sz="2000" dirty="0">
                <a:latin typeface="+mj-lt"/>
              </a:rPr>
              <a:t>to ensure the accountability of each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228" y="1836250"/>
            <a:ext cx="4808016" cy="354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93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33265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Systems of government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7958243" cy="2864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702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Legislative assemblies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12776"/>
            <a:ext cx="7272692" cy="4547599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The </a:t>
            </a: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legislative assembly </a:t>
            </a:r>
            <a:r>
              <a:rPr lang="en-GB" dirty="0"/>
              <a:t>is a body of representatives which has law-making responsibilities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Elected representatives are central to constitutional law-making in a democracy, where there are free and fair elections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In authoritarian systems, the assembly can be non-elected or elected from hand-picked candidates; powers confined to rubber-stamping of the executive or advisory role only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 smtClean="0"/>
              <a:t>Elections:</a:t>
            </a:r>
            <a:endParaRPr lang="en-GB" dirty="0"/>
          </a:p>
          <a:p>
            <a:pPr marL="537750" indent="-285750">
              <a:defRPr/>
            </a:pPr>
            <a:r>
              <a:rPr lang="en-GB" sz="1800" dirty="0"/>
              <a:t>Traditional first-past-the-post</a:t>
            </a:r>
          </a:p>
          <a:p>
            <a:pPr marL="537750" indent="-285750">
              <a:defRPr/>
            </a:pP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Proportional representation </a:t>
            </a:r>
            <a:r>
              <a:rPr lang="en-GB" sz="1800" dirty="0"/>
              <a:t>–  tend to better reflect diverse groups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239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The judiciary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84784"/>
            <a:ext cx="7200684" cy="4395158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900" b="1" dirty="0"/>
              <a:t>The </a:t>
            </a:r>
            <a:r>
              <a:rPr lang="en-GB" sz="29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judicial function </a:t>
            </a:r>
            <a:r>
              <a:rPr lang="en-GB" sz="2900" dirty="0"/>
              <a:t>focuses on the country’s system of courts</a:t>
            </a:r>
          </a:p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900" dirty="0"/>
              <a:t>The rule of law and </a:t>
            </a:r>
            <a:r>
              <a:rPr lang="en-GB" sz="29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independent judiciary </a:t>
            </a:r>
            <a:r>
              <a:rPr lang="en-GB" sz="2900" dirty="0"/>
              <a:t>are core elements in a democracy</a:t>
            </a:r>
          </a:p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900" dirty="0"/>
              <a:t>Judges should be seen as impartial -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2600" dirty="0"/>
              <a:t>Not in the pay of interest groups or powerful individuals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2600" dirty="0"/>
              <a:t>Not subservient to the government or to political interests </a:t>
            </a:r>
          </a:p>
          <a:p>
            <a:pPr marL="285750" indent="-285750"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900" dirty="0"/>
              <a:t>The judiciary acts as a check on the other two branches -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2600" dirty="0"/>
              <a:t>Can decide whether laws passed by the legislature are constitutional</a:t>
            </a:r>
          </a:p>
          <a:p>
            <a:pPr marL="537750" indent="-285750">
              <a:spcAft>
                <a:spcPts val="600"/>
              </a:spcAft>
              <a:defRPr/>
            </a:pPr>
            <a:r>
              <a:rPr lang="en-GB" sz="2600" dirty="0"/>
              <a:t>Can declare executive actions unconstitutional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33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Political parties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484784"/>
            <a:ext cx="7560840" cy="4395158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The political party </a:t>
            </a:r>
            <a:r>
              <a:rPr lang="en-GB" sz="2400" dirty="0"/>
              <a:t>- organization of people who come together voluntarily to participate in political activities, e.g. by submitting candidates for election</a:t>
            </a:r>
          </a:p>
          <a:p>
            <a:pPr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400" dirty="0"/>
              <a:t>Each party has its own perspective and policy </a:t>
            </a:r>
            <a:r>
              <a:rPr lang="en-GB" sz="2400" dirty="0" smtClean="0"/>
              <a:t>agenda:</a:t>
            </a:r>
            <a:endParaRPr lang="en-GB" sz="2400" dirty="0"/>
          </a:p>
          <a:p>
            <a:pPr marL="594900">
              <a:spcAft>
                <a:spcPts val="600"/>
              </a:spcAft>
              <a:defRPr/>
            </a:pPr>
            <a:r>
              <a:rPr lang="en-GB" sz="2100" dirty="0"/>
              <a:t>Parties to the </a:t>
            </a:r>
            <a:r>
              <a:rPr lang="en-GB" sz="21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left</a:t>
            </a:r>
            <a:r>
              <a:rPr lang="en-GB" sz="2100" b="1" dirty="0"/>
              <a:t> </a:t>
            </a:r>
            <a:r>
              <a:rPr lang="en-GB" sz="2100" dirty="0"/>
              <a:t>tend towards socialism, trade union values, government spending on social priorities</a:t>
            </a:r>
          </a:p>
          <a:p>
            <a:pPr marL="594900">
              <a:spcAft>
                <a:spcPts val="600"/>
              </a:spcAft>
              <a:defRPr/>
            </a:pPr>
            <a:r>
              <a:rPr lang="en-GB" sz="2100" dirty="0"/>
              <a:t>Parties to the </a:t>
            </a:r>
            <a:r>
              <a:rPr lang="en-GB" sz="21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right</a:t>
            </a:r>
            <a:r>
              <a:rPr lang="en-GB" sz="2100" dirty="0"/>
              <a:t>, generally conceived as conservative, tend towards enterprise values and minimal government intervention</a:t>
            </a:r>
          </a:p>
          <a:p>
            <a:pPr marL="594900">
              <a:spcAft>
                <a:spcPts val="600"/>
              </a:spcAft>
              <a:defRPr/>
            </a:pPr>
            <a:r>
              <a:rPr lang="en-GB" sz="2100" dirty="0"/>
              <a:t>Parties may also be religious in perspective, or focused on a range of issues, such as green parties</a:t>
            </a:r>
          </a:p>
          <a:p>
            <a:pPr>
              <a:spcAft>
                <a:spcPts val="600"/>
              </a:spcAft>
              <a:buFont typeface="Courier New" pitchFamily="49" charset="0"/>
              <a:buChar char="o"/>
              <a:defRPr/>
            </a:pPr>
            <a:r>
              <a:rPr lang="en-GB" sz="2400" dirty="0"/>
              <a:t>If there are numerous parties which obtain electoral support, a </a:t>
            </a: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coalition government </a:t>
            </a:r>
            <a:r>
              <a:rPr lang="en-GB" sz="2400" dirty="0"/>
              <a:t>is a likely outcome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0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Business and politics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628800"/>
            <a:ext cx="6999686" cy="4248472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Lobbying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dirty="0"/>
              <a:t>– activities of organizations aiming to influence policies of legislators and government office holders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Lobbying is a huge business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Lobbyists have grown in number in Washington, DC, the UK and the EU 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In theory, lobbying is regulated, but in practice, much of it is outside regulatory regimes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‘Revolving door’ between political leaders and lobby organizations – can lead to corruption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62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332656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Global politics:  The United Nations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700807"/>
            <a:ext cx="7164288" cy="434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0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UN 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484784"/>
            <a:ext cx="7344700" cy="4547599"/>
          </a:xfrm>
        </p:spPr>
        <p:txBody>
          <a:bodyPr>
            <a:normAutofit/>
          </a:bodyPr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The </a:t>
            </a: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General Assembly</a:t>
            </a:r>
            <a:r>
              <a:rPr lang="en-GB" dirty="0"/>
              <a:t>, in which all member countries have one vote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The </a:t>
            </a:r>
            <a:r>
              <a:rPr lang="en-GB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Security Council </a:t>
            </a:r>
            <a:r>
              <a:rPr lang="en-GB" dirty="0"/>
              <a:t>– made up of permanent members (with the power of veto) and rotating members</a:t>
            </a:r>
          </a:p>
          <a:p>
            <a:pPr marL="537750" indent="-285750">
              <a:defRPr/>
            </a:pPr>
            <a:r>
              <a:rPr lang="en-GB" sz="1800" dirty="0"/>
              <a:t>Can authorize  peacekeeping operations, economic sanctions, arms embargoes against particular countries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en-GB" dirty="0"/>
              <a:t>UN agencies, such as…</a:t>
            </a:r>
          </a:p>
          <a:p>
            <a:pPr marL="537750" indent="-285750">
              <a:defRPr/>
            </a:pPr>
            <a:r>
              <a:rPr lang="en-GB" sz="1800" dirty="0"/>
              <a:t>The </a:t>
            </a:r>
            <a:r>
              <a:rPr lang="en-GB" sz="18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International Labour Organization (ILO) </a:t>
            </a:r>
            <a:r>
              <a:rPr lang="en-GB" sz="1800" dirty="0"/>
              <a:t>– sets standards for health &amp;  safety, workers’ rights, child labour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1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The European Union (EU)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12776"/>
            <a:ext cx="7488716" cy="4547598"/>
          </a:xfrm>
        </p:spPr>
        <p:txBody>
          <a:bodyPr>
            <a:normAutofit fontScale="92500" lnSpcReduction="10000"/>
          </a:bodyPr>
          <a:lstStyle/>
          <a:p>
            <a:pPr marL="285750" lvl="0" indent="-285750" fontAlgn="base">
              <a:spcAft>
                <a:spcPct val="0"/>
              </a:spcAft>
              <a:buFont typeface="Courier New" pitchFamily="49" charset="0"/>
              <a:buChar char="o"/>
              <a:defRPr/>
            </a:pPr>
            <a:r>
              <a:rPr lang="en-GB" sz="2400" dirty="0"/>
              <a:t>The </a:t>
            </a: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Council</a:t>
            </a:r>
            <a:r>
              <a:rPr lang="en-GB" sz="2400" dirty="0"/>
              <a:t> – conceived as the EU’s supreme law-making body; ministers from member states</a:t>
            </a:r>
          </a:p>
          <a:p>
            <a:pPr marL="285750" lvl="0" indent="-285750" fontAlgn="base">
              <a:spcAft>
                <a:spcPct val="0"/>
              </a:spcAft>
              <a:buFont typeface="Courier New" pitchFamily="49" charset="0"/>
              <a:buChar char="o"/>
              <a:defRPr/>
            </a:pPr>
            <a:r>
              <a:rPr lang="en-GB" sz="2400" dirty="0"/>
              <a:t>The </a:t>
            </a: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Commission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– source of much legislation and policy</a:t>
            </a:r>
          </a:p>
          <a:p>
            <a:pPr marL="594900" lvl="0" fontAlgn="base"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/>
              <a:t>Composed of 28 commissioners, one from each member state</a:t>
            </a:r>
          </a:p>
          <a:p>
            <a:pPr marL="285750" lvl="0" indent="-285750" fontAlgn="base">
              <a:spcAft>
                <a:spcPct val="0"/>
              </a:spcAft>
              <a:buFont typeface="Courier New" pitchFamily="49" charset="0"/>
              <a:buChar char="o"/>
              <a:defRPr/>
            </a:pPr>
            <a:r>
              <a:rPr lang="en-GB" sz="2400" dirty="0"/>
              <a:t>The </a:t>
            </a:r>
            <a:r>
              <a:rPr lang="en-GB" sz="24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Parliament</a:t>
            </a:r>
            <a:r>
              <a:rPr lang="en-GB" sz="2400" dirty="0"/>
              <a:t> – conceived as a check on the other two bodies, but now with greater law-making power, through co-decision (expanded by the Lisbon Treaty of 2009)</a:t>
            </a:r>
          </a:p>
          <a:p>
            <a:pPr marL="594900" lvl="0" indent="-342900" fontAlgn="base"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sz="1900" dirty="0"/>
              <a:t>Membership for each state based on population</a:t>
            </a:r>
          </a:p>
          <a:p>
            <a:pPr marL="594900" lvl="0" indent="-342900" fontAlgn="base"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sz="1900" dirty="0"/>
              <a:t>Members of the European Parliament (MEPs) have been directly elected since 1979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394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055380" cy="1400530"/>
          </a:xfrm>
        </p:spPr>
        <p:txBody>
          <a:bodyPr>
            <a:normAutofit/>
          </a:bodyPr>
          <a:lstStyle/>
          <a:p>
            <a:r>
              <a:rPr lang="en-GB" sz="3600" dirty="0"/>
              <a:t>Changing balance of power in the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628800"/>
            <a:ext cx="7704740" cy="4395158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altLang="en-US" dirty="0"/>
              <a:t>The UN’s membership, originally only 45 states, is now nearly 200, most of these newer members being developing countries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dirty="0"/>
              <a:t>The </a:t>
            </a:r>
            <a:r>
              <a:rPr lang="en-GB" altLang="en-US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G20</a:t>
            </a:r>
            <a:r>
              <a:rPr lang="en-GB" altLang="en-US" dirty="0"/>
              <a:t>, in which emerging economies feature strongly, are now more representative of the changing balance of power than the UN Security Council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dirty="0"/>
              <a:t>But the G20 has no permanent structure and no binding authority in international law. Like the UN, it is made up of sovereign states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dirty="0"/>
              <a:t>Formal institutions are the ‘face’ of global politics, but beneath the institutions, economic and military power remain important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84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55380" cy="1400530"/>
          </a:xfrm>
        </p:spPr>
        <p:txBody>
          <a:bodyPr/>
          <a:lstStyle/>
          <a:p>
            <a:r>
              <a:rPr lang="en-GB" sz="3600" dirty="0"/>
              <a:t>Challenges and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628800"/>
            <a:ext cx="6711654" cy="4195481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GB" dirty="0"/>
              <a:t>Processes of governance involve governments, businesses and civil society organizations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As businesses reach more deeply into political life, potential for positive contributions – or negative, in the form of corruption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Companies involved in delivering public services:  who are they serving?</a:t>
            </a:r>
          </a:p>
          <a:p>
            <a:pPr>
              <a:buFont typeface="Courier New" pitchFamily="49" charset="0"/>
              <a:buChar char="o"/>
            </a:pPr>
            <a:r>
              <a:rPr lang="en-GB" dirty="0"/>
              <a:t>Transparency and ethics are increasingly expected of companies in the public spotlight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42530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055380" cy="1400530"/>
          </a:xfrm>
        </p:spPr>
        <p:txBody>
          <a:bodyPr/>
          <a:lstStyle/>
          <a:p>
            <a:r>
              <a:rPr lang="en-GB" sz="3600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340768"/>
            <a:ext cx="7272692" cy="4691615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  <a:defRPr/>
            </a:pPr>
            <a:r>
              <a:rPr lang="en-GB" dirty="0"/>
              <a:t>For international business, political risk can arise from internal factors in a country or external forces.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en-GB" dirty="0"/>
              <a:t>Businesses desire a stable political environment, and they are active in interacting with governments, both authoritarian and democratic. 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en-GB" dirty="0"/>
              <a:t>Democratic political systems, which are accountable to the populace, rest on free and fair elections, freedom of expression and the right to form groups in civil society.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en-GB" dirty="0"/>
              <a:t>Global political institutions, most notably the UN, provide the means for resolving global issues, but economic, political and military might of sovereign states remains important in global politics.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0388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217</TotalTime>
  <Words>1231</Words>
  <Application>Microsoft Office PowerPoint</Application>
  <PresentationFormat>On-screen Show (4:3)</PresentationFormat>
  <Paragraphs>121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Ion</vt:lpstr>
      <vt:lpstr>The political environment: state and business actors</vt:lpstr>
      <vt:lpstr>Summary of contents</vt:lpstr>
      <vt:lpstr>The political sphere</vt:lpstr>
      <vt:lpstr>PowerPoint Presentation</vt:lpstr>
      <vt:lpstr>Nation-states</vt:lpstr>
      <vt:lpstr>Sources of authority in the state</vt:lpstr>
      <vt:lpstr>Unitary and federal systems</vt:lpstr>
      <vt:lpstr>Political risk</vt:lpstr>
      <vt:lpstr>PowerPoint Presentation</vt:lpstr>
      <vt:lpstr>Democracy</vt:lpstr>
      <vt:lpstr>Systems of government</vt:lpstr>
      <vt:lpstr>PowerPoint Presentation</vt:lpstr>
      <vt:lpstr>Legislative assemblies</vt:lpstr>
      <vt:lpstr>The judiciary</vt:lpstr>
      <vt:lpstr>Political parties</vt:lpstr>
      <vt:lpstr>Business and politics</vt:lpstr>
      <vt:lpstr>PowerPoint Presentation</vt:lpstr>
      <vt:lpstr>UN institutions</vt:lpstr>
      <vt:lpstr>The European Union (EU)</vt:lpstr>
      <vt:lpstr>Changing balance of power in the world</vt:lpstr>
      <vt:lpstr>Challenges and responsibilities</vt:lpstr>
      <vt:lpstr>Conclusions</vt:lpstr>
    </vt:vector>
  </TitlesOfParts>
  <Company>Macmillan Publishing 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Jayatunga, Nikini</dc:creator>
  <cp:lastModifiedBy>T</cp:lastModifiedBy>
  <cp:revision>18</cp:revision>
  <dcterms:created xsi:type="dcterms:W3CDTF">2016-09-21T12:49:42Z</dcterms:created>
  <dcterms:modified xsi:type="dcterms:W3CDTF">2018-11-13T17:43:23Z</dcterms:modified>
</cp:coreProperties>
</file>