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8" r:id="rId1"/>
  </p:sldMasterIdLst>
  <p:sldIdLst>
    <p:sldId id="256" r:id="rId2"/>
    <p:sldId id="257" r:id="rId3"/>
    <p:sldId id="258" r:id="rId4"/>
    <p:sldId id="259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FA304-1DB1-605D-5D40-B6BE4CDF64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65CE42-41B1-4340-8B71-9E80897CC6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28C24-F3C7-01D4-9B4C-8FF0D17EA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65557-C1E8-F359-FD80-5E9F7BAAC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0EDD1-BDD1-A729-002E-DABFC7A62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835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2EC2F-5DC1-D5E6-5314-EC114A89A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54EC-F3A5-4F4A-519F-9163D6901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BCC23-1C3F-604E-5F5D-1935C1B25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E37B0-A4FE-53CD-6B7B-ABBC359D7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B5146-B5E2-C3A9-FE79-04E83D48B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55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0392C-F3F6-73C8-FEBD-6F393923C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CA64B-B0A0-71EB-4864-F66BBE00C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5A774-69F0-4D5B-578F-27148D020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C76D7-4D00-1659-AB85-082BCA031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6A1D4-D0DE-149E-80EA-9489F4F84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322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2A0DC-A023-4068-0F7E-EAF490244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05C48-F335-2690-F2E7-776900D6D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B0C69-A348-AC26-0B10-A32429FF3A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CBBF8-0507-0B82-1BBE-FADA488C0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3EB79-002E-4122-E634-7E2DA7758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C5D44-7B07-66DF-226E-41C32DA36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72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28DDA-2841-D484-E6D2-C9C8A0B81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D157A-95B2-374E-0FAA-E162C81D1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8F804-5C33-90F6-6F9B-C16AF8D5F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A0E2B9-1492-4940-24AD-7C192554E2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F18A9F-AC6A-8A4C-01B2-90B1237880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711C6E-60A4-A380-527B-8D3E1802D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F59FFF-036D-9814-E5D6-C21CD3D3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4CC9B-EB14-C957-0EC7-D323F7192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2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157C7-9813-5D17-D8E0-185FF976C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0C16D-238B-15FD-BB21-6809CECA4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340C60-0EF4-249F-75AA-C69D10BD2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B6B187-4749-9B2C-E1F6-C3835F479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89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BABFC-C1B3-F8C4-D1E0-66CE22E59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CB7A8F-B57C-D697-B13E-B62E14E8B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F8A8B-070C-1C4B-4E63-51A514C9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14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72D08-43DA-674F-A02B-E12C9EA73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B6BD9-C01D-78F1-0B07-C81EA7D90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AA2945-6C72-F620-628D-482B56BDF1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7DE78-7C55-C089-628B-D71DE71D3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723AB-C049-6A58-26BF-71BC55548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A0E099-B7F4-2444-B817-0EFA31712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45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97E32-2AD1-EA24-F3D7-9F933F483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8F55B2-801F-5DAC-704A-C4D0819D80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0AEEF-A7D4-D9D8-854A-A7A7087397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CA2CFD-9B15-14DC-4FA0-F408BC2D0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84D16-7920-B591-661D-3EBAA6751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AF362-0A79-31C4-C497-2FE161D78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01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BCE0-2D5C-F880-3D39-486B56D70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78896E-6D23-F4F6-8DCD-C57AADADA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1A0A8-C5B7-A470-A09C-49E40B629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8F545-15C8-994F-0863-D08F62FD3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A06FC-95C3-073E-33B8-E87D2D1E5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58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B3D4-0D6C-72CA-8DE6-BB49FF6EF2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2E591-8BCE-31A4-15DF-F2E1356D1B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392C5-3DF4-7FE3-64B8-9D59AE441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C0FBE-3343-7525-91B2-0F921DBC5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058A5-E34E-B955-0522-6D37610D3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44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6264FE-E8AD-BF5E-A26E-1F512FDEC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54239-F4A2-1625-A7AE-102644E1A3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C6918-0F9E-DAAD-38A6-BA73BBE83D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365371-A15F-6CB8-4BD8-6C41C43157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450B8-4221-E470-EC44-1BAA77C1C4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08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3xqlrTSwC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02808" y="2089402"/>
            <a:ext cx="3029712" cy="47685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8955" y="0"/>
            <a:ext cx="9115425" cy="4936490"/>
            <a:chOff x="28955" y="0"/>
            <a:chExt cx="9115425" cy="493649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153677" y="444448"/>
              <a:ext cx="1653491" cy="615773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955" y="0"/>
              <a:ext cx="9115044" cy="4936236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125423" y="4995798"/>
            <a:ext cx="8004175" cy="11740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Lecture </a:t>
            </a:r>
            <a:r>
              <a:rPr lang="en-GB" sz="2500" b="1" spc="-5" dirty="0">
                <a:solidFill>
                  <a:srgbClr val="2D75B6"/>
                </a:solidFill>
                <a:latin typeface="Calibri"/>
                <a:cs typeface="Calibri"/>
              </a:rPr>
              <a:t>: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Managing</a:t>
            </a:r>
            <a:r>
              <a:rPr sz="2500" b="1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Human</a:t>
            </a:r>
            <a:r>
              <a:rPr sz="2500" b="1" spc="5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15" dirty="0">
                <a:solidFill>
                  <a:srgbClr val="2D75B6"/>
                </a:solidFill>
                <a:latin typeface="Calibri"/>
                <a:cs typeface="Calibri"/>
              </a:rPr>
              <a:t>Resources</a:t>
            </a:r>
            <a:r>
              <a:rPr sz="2500" b="1" spc="20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in </a:t>
            </a:r>
            <a:r>
              <a:rPr sz="2500" b="1" spc="-15" dirty="0">
                <a:solidFill>
                  <a:srgbClr val="2D75B6"/>
                </a:solidFill>
                <a:latin typeface="Calibri"/>
                <a:cs typeface="Calibri"/>
              </a:rPr>
              <a:t>Cross</a:t>
            </a:r>
            <a:r>
              <a:rPr sz="2500" b="1" spc="20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10" dirty="0">
                <a:solidFill>
                  <a:srgbClr val="2D75B6"/>
                </a:solidFill>
                <a:latin typeface="Calibri"/>
                <a:cs typeface="Calibri"/>
              </a:rPr>
              <a:t>Border</a:t>
            </a:r>
            <a:r>
              <a:rPr sz="2500" b="1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M&amp;As</a:t>
            </a:r>
            <a:endParaRPr sz="2500" dirty="0">
              <a:latin typeface="Calibri"/>
              <a:cs typeface="Calibri"/>
            </a:endParaRPr>
          </a:p>
          <a:p>
            <a:pPr marR="1040765" algn="ctr">
              <a:lnSpc>
                <a:spcPct val="100000"/>
              </a:lnSpc>
              <a:spcBef>
                <a:spcPts val="1785"/>
              </a:spcBef>
            </a:pPr>
            <a:r>
              <a:rPr sz="2000" b="1" dirty="0">
                <a:solidFill>
                  <a:srgbClr val="2D75B6"/>
                </a:solidFill>
                <a:latin typeface="Calibri"/>
                <a:cs typeface="Calibri"/>
              </a:rPr>
              <a:t>Dr</a:t>
            </a:r>
            <a:r>
              <a:rPr sz="2000" b="1" spc="-25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lang="en-GB" sz="2000" b="1" spc="-5" dirty="0">
                <a:solidFill>
                  <a:srgbClr val="2D75B6"/>
                </a:solidFill>
                <a:latin typeface="Calibri"/>
                <a:cs typeface="Calibri"/>
              </a:rPr>
              <a:t>Zahra Mohammadnazari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55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35617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25" dirty="0">
                <a:latin typeface="Calibri Light"/>
                <a:cs typeface="Calibri Light"/>
              </a:rPr>
              <a:t>Learning</a:t>
            </a:r>
            <a:r>
              <a:rPr sz="3600" b="0" spc="-145" dirty="0">
                <a:latin typeface="Calibri Light"/>
                <a:cs typeface="Calibri Light"/>
              </a:rPr>
              <a:t> </a:t>
            </a:r>
            <a:r>
              <a:rPr sz="3600" b="0" spc="-30" dirty="0">
                <a:latin typeface="Calibri Light"/>
                <a:cs typeface="Calibri Light"/>
              </a:rPr>
              <a:t>Objectives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99438"/>
            <a:ext cx="8217534" cy="2166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Arial MT"/>
                <a:cs typeface="Arial MT"/>
              </a:rPr>
              <a:t>Explore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HR’s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role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 </a:t>
            </a:r>
            <a:r>
              <a:rPr sz="2400" dirty="0">
                <a:latin typeface="Arial MT"/>
                <a:cs typeface="Arial MT"/>
              </a:rPr>
              <a:t>M&amp;A</a:t>
            </a:r>
            <a:r>
              <a:rPr sz="2400" spc="-14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processes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"/>
            </a:pPr>
            <a:endParaRPr sz="335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Arial MT"/>
                <a:cs typeface="Arial MT"/>
              </a:rPr>
              <a:t>Understand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HR’s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involvement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phases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of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M&amp;As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Font typeface="Wingdings"/>
              <a:buChar char=""/>
            </a:pPr>
            <a:endParaRPr sz="3750">
              <a:latin typeface="Arial MT"/>
              <a:cs typeface="Arial MT"/>
            </a:endParaRPr>
          </a:p>
          <a:p>
            <a:pPr marL="268605" indent="-256540">
              <a:lnSpc>
                <a:spcPct val="100000"/>
              </a:lnSpc>
              <a:buFont typeface="Wingdings"/>
              <a:buChar char=""/>
              <a:tabLst>
                <a:tab pos="269240" algn="l"/>
              </a:tabLst>
            </a:pPr>
            <a:r>
              <a:rPr sz="2400" spc="-10" dirty="0">
                <a:latin typeface="Arial MT"/>
                <a:cs typeface="Arial MT"/>
              </a:rPr>
              <a:t>Explain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how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used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mitigate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M&amp;A</a:t>
            </a:r>
            <a:r>
              <a:rPr sz="2400" spc="-1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challenges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50209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HR’s</a:t>
            </a:r>
            <a:r>
              <a:rPr sz="3600" b="0" spc="-95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40" dirty="0">
                <a:solidFill>
                  <a:srgbClr val="007EA2"/>
                </a:solidFill>
                <a:latin typeface="Calibri Light"/>
                <a:cs typeface="Calibri Light"/>
              </a:rPr>
              <a:t>Role</a:t>
            </a:r>
            <a:r>
              <a:rPr sz="3600" b="0" spc="-10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dirty="0">
                <a:solidFill>
                  <a:srgbClr val="007EA2"/>
                </a:solidFill>
                <a:latin typeface="Calibri Light"/>
                <a:cs typeface="Calibri Light"/>
              </a:rPr>
              <a:t>in</a:t>
            </a: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0" dirty="0">
                <a:solidFill>
                  <a:srgbClr val="007EA2"/>
                </a:solidFill>
                <a:latin typeface="Calibri Light"/>
                <a:cs typeface="Calibri Light"/>
              </a:rPr>
              <a:t>M&amp;A</a:t>
            </a:r>
            <a:r>
              <a:rPr sz="3600" b="0" spc="-10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5" dirty="0">
                <a:solidFill>
                  <a:srgbClr val="007EA2"/>
                </a:solidFill>
                <a:latin typeface="Calibri Light"/>
                <a:cs typeface="Calibri Light"/>
              </a:rPr>
              <a:t>processes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87246"/>
            <a:ext cx="8241030" cy="36360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ts val="2735"/>
              </a:lnSpc>
              <a:spcBef>
                <a:spcPts val="100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dirty="0">
                <a:latin typeface="Calibri"/>
                <a:cs typeface="Calibri"/>
              </a:rPr>
              <a:t>M&amp;A </a:t>
            </a:r>
            <a:r>
              <a:rPr sz="2400" spc="-15" dirty="0">
                <a:latin typeface="Calibri"/>
                <a:cs typeface="Calibri"/>
              </a:rPr>
              <a:t>integration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difficult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cross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border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M&amp;As </a:t>
            </a:r>
            <a:r>
              <a:rPr sz="2400" spc="-5" dirty="0">
                <a:latin typeface="Calibri"/>
                <a:cs typeface="Calibri"/>
              </a:rPr>
              <a:t>due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endParaRPr sz="2400">
              <a:latin typeface="Calibri"/>
              <a:cs typeface="Calibri"/>
            </a:endParaRPr>
          </a:p>
          <a:p>
            <a:pPr marL="184785">
              <a:lnSpc>
                <a:spcPts val="2735"/>
              </a:lnSpc>
            </a:pPr>
            <a:r>
              <a:rPr sz="2400" spc="-5" dirty="0">
                <a:latin typeface="Calibri"/>
                <a:cs typeface="Calibri"/>
              </a:rPr>
              <a:t>embeddedness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firms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respective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national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contexts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200">
              <a:latin typeface="Calibri"/>
              <a:cs typeface="Calibri"/>
            </a:endParaRPr>
          </a:p>
          <a:p>
            <a:pPr marL="268605" indent="-256540">
              <a:lnSpc>
                <a:spcPts val="2740"/>
              </a:lnSpc>
              <a:buFont typeface="Wingdings"/>
              <a:buChar char=""/>
              <a:tabLst>
                <a:tab pos="269240" algn="l"/>
              </a:tabLst>
            </a:pPr>
            <a:r>
              <a:rPr sz="2400" spc="-114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understand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role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that</a:t>
            </a:r>
            <a:r>
              <a:rPr sz="2400" spc="-5" dirty="0">
                <a:latin typeface="Calibri"/>
                <a:cs typeface="Calibri"/>
              </a:rPr>
              <a:t> HRM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plays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" dirty="0">
                <a:latin typeface="Calibri"/>
                <a:cs typeface="Calibri"/>
              </a:rPr>
              <a:t> contributing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success</a:t>
            </a:r>
            <a:endParaRPr sz="2400">
              <a:latin typeface="Calibri"/>
              <a:cs typeface="Calibri"/>
            </a:endParaRPr>
          </a:p>
          <a:p>
            <a:pPr marL="184785">
              <a:lnSpc>
                <a:spcPts val="2740"/>
              </a:lnSpc>
            </a:pP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CBMAs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two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factors </a:t>
            </a:r>
            <a:r>
              <a:rPr sz="2400" spc="-10" dirty="0">
                <a:latin typeface="Calibri"/>
                <a:cs typeface="Calibri"/>
              </a:rPr>
              <a:t>must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be</a:t>
            </a:r>
            <a:r>
              <a:rPr sz="2400" spc="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considered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150">
              <a:latin typeface="Calibri"/>
              <a:cs typeface="Calibri"/>
            </a:endParaRPr>
          </a:p>
          <a:p>
            <a:pPr marL="268605" indent="-256540">
              <a:lnSpc>
                <a:spcPct val="100000"/>
              </a:lnSpc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-fit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between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strategy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"/>
            </a:pPr>
            <a:endParaRPr sz="3150">
              <a:latin typeface="Calibri"/>
              <a:cs typeface="Calibri"/>
            </a:endParaRPr>
          </a:p>
          <a:p>
            <a:pPr marL="268605" indent="-256540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-contingencies</a:t>
            </a:r>
            <a:r>
              <a:rPr sz="2400" spc="-10" dirty="0">
                <a:latin typeface="Calibri"/>
                <a:cs typeface="Calibri"/>
              </a:rPr>
              <a:t> at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national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level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80733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 dirty="0">
                <a:solidFill>
                  <a:srgbClr val="007EA2"/>
                </a:solidFill>
                <a:latin typeface="Calibri Light"/>
                <a:cs typeface="Calibri Light"/>
              </a:rPr>
              <a:t>Fit</a:t>
            </a: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5" dirty="0">
                <a:solidFill>
                  <a:srgbClr val="007EA2"/>
                </a:solidFill>
                <a:latin typeface="Calibri Light"/>
                <a:cs typeface="Calibri Light"/>
              </a:rPr>
              <a:t>Between</a:t>
            </a:r>
            <a:r>
              <a:rPr sz="3600" b="0" spc="-9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0" dirty="0">
                <a:solidFill>
                  <a:srgbClr val="007EA2"/>
                </a:solidFill>
                <a:latin typeface="Calibri Light"/>
                <a:cs typeface="Calibri Light"/>
              </a:rPr>
              <a:t>M&amp;A</a:t>
            </a:r>
            <a:r>
              <a:rPr sz="3600" b="0" spc="-85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50" dirty="0">
                <a:solidFill>
                  <a:srgbClr val="007EA2"/>
                </a:solidFill>
                <a:latin typeface="Calibri Light"/>
                <a:cs typeface="Calibri Light"/>
              </a:rPr>
              <a:t>strategy</a:t>
            </a:r>
            <a:r>
              <a:rPr sz="3600" b="0" spc="-85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15" dirty="0">
                <a:solidFill>
                  <a:srgbClr val="007EA2"/>
                </a:solidFill>
                <a:latin typeface="Calibri Light"/>
                <a:cs typeface="Calibri Light"/>
              </a:rPr>
              <a:t>and</a:t>
            </a:r>
            <a:r>
              <a:rPr sz="3600" b="0" spc="-9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15" dirty="0">
                <a:solidFill>
                  <a:srgbClr val="007EA2"/>
                </a:solidFill>
                <a:latin typeface="Calibri Light"/>
                <a:cs typeface="Calibri Light"/>
              </a:rPr>
              <a:t>HRM</a:t>
            </a:r>
            <a:r>
              <a:rPr sz="3600" b="0" spc="-114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50" dirty="0">
                <a:solidFill>
                  <a:srgbClr val="007EA2"/>
                </a:solidFill>
                <a:latin typeface="Calibri Light"/>
                <a:cs typeface="Calibri Light"/>
              </a:rPr>
              <a:t>strategy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58290"/>
            <a:ext cx="8258175" cy="420878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84785" marR="5080" indent="-172720" algn="just">
              <a:lnSpc>
                <a:spcPts val="2310"/>
              </a:lnSpc>
              <a:spcBef>
                <a:spcPts val="655"/>
              </a:spcBef>
              <a:buFont typeface="Wingdings"/>
              <a:buChar char=""/>
              <a:tabLst>
                <a:tab pos="269240" algn="l"/>
              </a:tabLst>
            </a:pPr>
            <a:r>
              <a:rPr dirty="0"/>
              <a:t>	</a:t>
            </a:r>
            <a:r>
              <a:rPr sz="2400" spc="-15" dirty="0">
                <a:latin typeface="Calibri"/>
                <a:cs typeface="Calibri"/>
              </a:rPr>
              <a:t>Strategic </a:t>
            </a:r>
            <a:r>
              <a:rPr sz="2400" spc="-5" dirty="0">
                <a:latin typeface="Calibri"/>
                <a:cs typeface="Calibri"/>
              </a:rPr>
              <a:t>HRM </a:t>
            </a:r>
            <a:r>
              <a:rPr sz="2400" spc="-15" dirty="0">
                <a:latin typeface="Calibri"/>
                <a:cs typeface="Calibri"/>
              </a:rPr>
              <a:t>literature </a:t>
            </a:r>
            <a:r>
              <a:rPr sz="2400" spc="-5" dirty="0">
                <a:latin typeface="Calibri"/>
                <a:cs typeface="Calibri"/>
              </a:rPr>
              <a:t>identifies the importance of </a:t>
            </a:r>
            <a:r>
              <a:rPr sz="2400" dirty="0">
                <a:latin typeface="Calibri"/>
                <a:cs typeface="Calibri"/>
              </a:rPr>
              <a:t>aligning a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30" dirty="0">
                <a:latin typeface="Calibri"/>
                <a:cs typeface="Calibri"/>
              </a:rPr>
              <a:t>firm’s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HRM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to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motives</a:t>
            </a:r>
            <a:r>
              <a:rPr sz="2400" dirty="0">
                <a:latin typeface="Calibri"/>
                <a:cs typeface="Calibri"/>
              </a:rPr>
              <a:t> and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integration 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(Aguilera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35" dirty="0">
                <a:latin typeface="Calibri"/>
                <a:cs typeface="Calibri"/>
              </a:rPr>
              <a:t>Dencker,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2004;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Brueller</a:t>
            </a:r>
            <a:r>
              <a:rPr sz="2400" spc="-5" dirty="0">
                <a:latin typeface="Calibri"/>
                <a:cs typeface="Calibri"/>
              </a:rPr>
              <a:t> et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al.,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2018)</a:t>
            </a:r>
            <a:endParaRPr sz="2400">
              <a:latin typeface="Calibri"/>
              <a:cs typeface="Calibri"/>
            </a:endParaRPr>
          </a:p>
          <a:p>
            <a:pPr marL="268605" indent="-256540" algn="just">
              <a:lnSpc>
                <a:spcPct val="100000"/>
              </a:lnSpc>
              <a:spcBef>
                <a:spcPts val="235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Examples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motives</a:t>
            </a:r>
            <a:endParaRPr sz="2400">
              <a:latin typeface="Calibri"/>
              <a:cs typeface="Calibri"/>
            </a:endParaRPr>
          </a:p>
          <a:p>
            <a:pPr marL="184785" marR="5080" indent="-172720" algn="just">
              <a:lnSpc>
                <a:spcPct val="80000"/>
              </a:lnSpc>
              <a:spcBef>
                <a:spcPts val="790"/>
              </a:spcBef>
              <a:buFont typeface="Wingdings"/>
              <a:buChar char=""/>
              <a:tabLst>
                <a:tab pos="269240" algn="l"/>
              </a:tabLst>
            </a:pPr>
            <a:r>
              <a:rPr dirty="0"/>
              <a:t>	</a:t>
            </a:r>
            <a:r>
              <a:rPr sz="2400" b="1" spc="-10" dirty="0">
                <a:latin typeface="Calibri"/>
                <a:cs typeface="Calibri"/>
              </a:rPr>
              <a:t>Overcapacity/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Strategic</a:t>
            </a:r>
            <a:r>
              <a:rPr sz="2400" b="1" spc="-10" dirty="0">
                <a:latin typeface="Calibri"/>
                <a:cs typeface="Calibri"/>
              </a:rPr>
              <a:t> motivation: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acquiring 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company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wants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eliminate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excess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capacity.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effect,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 acquiring </a:t>
            </a:r>
            <a:r>
              <a:rPr sz="2400" spc="-15" dirty="0">
                <a:latin typeface="Calibri"/>
                <a:cs typeface="Calibri"/>
              </a:rPr>
              <a:t>company's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strategic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goal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achieve</a:t>
            </a:r>
            <a:r>
              <a:rPr sz="2400" spc="-5" dirty="0">
                <a:latin typeface="Calibri"/>
                <a:cs typeface="Calibri"/>
              </a:rPr>
              <a:t> economies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scale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order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gain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market</a:t>
            </a:r>
            <a:r>
              <a:rPr sz="2400" spc="-10" dirty="0">
                <a:latin typeface="Calibri"/>
                <a:cs typeface="Calibri"/>
              </a:rPr>
              <a:t> share,</a:t>
            </a:r>
            <a:r>
              <a:rPr sz="2400" spc="-5" dirty="0">
                <a:latin typeface="Calibri"/>
                <a:cs typeface="Calibri"/>
              </a:rPr>
              <a:t> doing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so</a:t>
            </a:r>
            <a:r>
              <a:rPr sz="2400" dirty="0">
                <a:latin typeface="Calibri"/>
                <a:cs typeface="Calibri"/>
              </a:rPr>
              <a:t> in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part</a:t>
            </a:r>
            <a:r>
              <a:rPr sz="2400" spc="53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by 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eliminating</a:t>
            </a:r>
            <a:r>
              <a:rPr sz="2400" spc="8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human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resources.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Usually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involves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firm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equal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size,</a:t>
            </a:r>
            <a:endParaRPr sz="2400">
              <a:latin typeface="Calibri"/>
              <a:cs typeface="Calibri"/>
            </a:endParaRPr>
          </a:p>
          <a:p>
            <a:pPr marL="184785" algn="just">
              <a:lnSpc>
                <a:spcPts val="2305"/>
              </a:lnSpc>
            </a:pPr>
            <a:r>
              <a:rPr sz="2400" spc="5" dirty="0">
                <a:latin typeface="Calibri"/>
                <a:cs typeface="Calibri"/>
              </a:rPr>
              <a:t>e.g.</a:t>
            </a:r>
            <a:r>
              <a:rPr sz="2400" spc="-10" dirty="0">
                <a:latin typeface="Calibri"/>
                <a:cs typeface="Calibri"/>
              </a:rPr>
              <a:t> Daimler’s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acquisition of Chrysler-Global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endParaRPr sz="2400">
              <a:latin typeface="Calibri"/>
              <a:cs typeface="Calibri"/>
            </a:endParaRPr>
          </a:p>
          <a:p>
            <a:pPr marL="184785" marR="6350" indent="-172720" algn="just">
              <a:lnSpc>
                <a:spcPct val="80000"/>
              </a:lnSpc>
              <a:spcBef>
                <a:spcPts val="805"/>
              </a:spcBef>
              <a:buFont typeface="Wingdings"/>
              <a:buChar char=""/>
              <a:tabLst>
                <a:tab pos="269240" algn="l"/>
              </a:tabLst>
            </a:pPr>
            <a:r>
              <a:rPr dirty="0"/>
              <a:t>	</a:t>
            </a:r>
            <a:r>
              <a:rPr sz="2400" b="1" spc="-10" dirty="0">
                <a:latin typeface="Calibri"/>
                <a:cs typeface="Calibri"/>
              </a:rPr>
              <a:t>Geographic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roll</a:t>
            </a:r>
            <a:r>
              <a:rPr sz="2400" b="1" spc="-5" dirty="0">
                <a:latin typeface="Calibri"/>
                <a:cs typeface="Calibri"/>
              </a:rPr>
              <a:t> up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M&amp;A/economic</a:t>
            </a:r>
            <a:r>
              <a:rPr sz="2400" b="1" spc="-10" dirty="0">
                <a:latin typeface="Calibri"/>
                <a:cs typeface="Calibri"/>
              </a:rPr>
              <a:t> motivation: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companies </a:t>
            </a:r>
            <a:r>
              <a:rPr sz="2400" spc="-5" dirty="0">
                <a:latin typeface="Calibri"/>
                <a:cs typeface="Calibri"/>
              </a:rPr>
              <a:t>seek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expand </a:t>
            </a:r>
            <a:r>
              <a:rPr sz="2400" spc="-20" dirty="0">
                <a:latin typeface="Calibri"/>
                <a:cs typeface="Calibri"/>
              </a:rPr>
              <a:t>geographically, </a:t>
            </a:r>
            <a:r>
              <a:rPr sz="2400" spc="-10" dirty="0">
                <a:latin typeface="Calibri"/>
                <a:cs typeface="Calibri"/>
              </a:rPr>
              <a:t>with operating </a:t>
            </a:r>
            <a:r>
              <a:rPr sz="2400" spc="-5" dirty="0">
                <a:latin typeface="Calibri"/>
                <a:cs typeface="Calibri"/>
              </a:rPr>
              <a:t>units 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remaining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at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local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level,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regiocentric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8761" y="438658"/>
            <a:ext cx="53695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006FC0"/>
                </a:solidFill>
              </a:rPr>
              <a:t>HR implications</a:t>
            </a:r>
            <a:r>
              <a:rPr sz="2800" spc="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of</a:t>
            </a:r>
            <a:r>
              <a:rPr sz="280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M&amp;A</a:t>
            </a:r>
            <a:r>
              <a:rPr sz="2800" spc="-105" dirty="0">
                <a:solidFill>
                  <a:srgbClr val="006FC0"/>
                </a:solidFill>
              </a:rPr>
              <a:t> </a:t>
            </a:r>
            <a:r>
              <a:rPr sz="2800" dirty="0">
                <a:solidFill>
                  <a:srgbClr val="006FC0"/>
                </a:solidFill>
              </a:rPr>
              <a:t>activity</a:t>
            </a:r>
            <a:endParaRPr sz="2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31920" y="1522475"/>
            <a:ext cx="4985004" cy="381304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6323" y="2052955"/>
            <a:ext cx="6634480" cy="377317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55600" marR="3677285" indent="-342900">
              <a:lnSpc>
                <a:spcPts val="2160"/>
              </a:lnSpc>
              <a:spcBef>
                <a:spcPts val="3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b="1" dirty="0">
                <a:latin typeface="Arial"/>
                <a:cs typeface="Arial"/>
              </a:rPr>
              <a:t>HR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bears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two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roles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in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M&amp;A</a:t>
            </a:r>
            <a:r>
              <a:rPr sz="2000" b="1" spc="-9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(Antila,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2006):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2000" dirty="0">
                <a:latin typeface="Arial MT"/>
                <a:cs typeface="Arial MT"/>
              </a:rPr>
              <a:t>-Administrative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2000" dirty="0">
                <a:latin typeface="Arial MT"/>
                <a:cs typeface="Arial MT"/>
              </a:rPr>
              <a:t>-Strategic</a:t>
            </a:r>
            <a:r>
              <a:rPr sz="2000" spc="-8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Partner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250">
              <a:latin typeface="Arial MT"/>
              <a:cs typeface="Arial MT"/>
            </a:endParaRPr>
          </a:p>
          <a:p>
            <a:pPr marL="12700" marR="3509645">
              <a:lnSpc>
                <a:spcPct val="90000"/>
              </a:lnSpc>
            </a:pPr>
            <a:r>
              <a:rPr sz="2000" dirty="0">
                <a:latin typeface="Arial MT"/>
                <a:cs typeface="Arial MT"/>
              </a:rPr>
              <a:t>Four acquirer scenarios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depending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degree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firm’s </a:t>
            </a:r>
            <a:r>
              <a:rPr sz="2000" dirty="0">
                <a:latin typeface="Arial MT"/>
                <a:cs typeface="Arial MT"/>
              </a:rPr>
              <a:t>HR </a:t>
            </a:r>
            <a:r>
              <a:rPr sz="2000" spc="-5" dirty="0">
                <a:latin typeface="Arial MT"/>
                <a:cs typeface="Arial MT"/>
              </a:rPr>
              <a:t>expertise and </a:t>
            </a:r>
            <a:r>
              <a:rPr sz="2000" dirty="0">
                <a:latin typeface="Arial MT"/>
                <a:cs typeface="Arial MT"/>
              </a:rPr>
              <a:t> degree of HR awareness in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times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M&amp;As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00">
              <a:latin typeface="Arial MT"/>
              <a:cs typeface="Arial MT"/>
            </a:endParaRPr>
          </a:p>
          <a:p>
            <a:pPr marL="4057650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Teerikangas</a:t>
            </a:r>
            <a:r>
              <a:rPr sz="1400" spc="-6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et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al.,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2016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531685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rgbClr val="006FC0"/>
                </a:solidFill>
              </a:rPr>
              <a:t>The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role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of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HR In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Mitigating</a:t>
            </a:r>
            <a:r>
              <a:rPr spc="45" dirty="0">
                <a:solidFill>
                  <a:srgbClr val="006FC0"/>
                </a:solidFill>
              </a:rPr>
              <a:t> </a:t>
            </a:r>
            <a:r>
              <a:rPr spc="-10" dirty="0">
                <a:solidFill>
                  <a:srgbClr val="006FC0"/>
                </a:solidFill>
              </a:rPr>
              <a:t>M&amp;A</a:t>
            </a:r>
            <a:r>
              <a:rPr spc="-6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222857"/>
            <a:ext cx="7560309" cy="3531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100"/>
              </a:lnSpc>
              <a:spcBef>
                <a:spcPts val="100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Role of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function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during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252525"/>
                </a:solidFill>
                <a:latin typeface="Arial"/>
                <a:cs typeface="Arial"/>
              </a:rPr>
              <a:t>pre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post</a:t>
            </a:r>
            <a:r>
              <a:rPr sz="2000" b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is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critical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success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Recruiting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staff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retaining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talent,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endParaRPr sz="20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200"/>
              </a:spcBef>
            </a:pP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layoff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liaising with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local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staff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unions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Communication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Planning: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strategic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decision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support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sociocultural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dimensions,</a:t>
            </a:r>
            <a:endParaRPr sz="20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200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000" spc="-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824" y="431673"/>
            <a:ext cx="5424170" cy="8356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0"/>
              </a:spcBef>
            </a:pPr>
            <a:r>
              <a:rPr sz="2800" spc="-5" dirty="0">
                <a:solidFill>
                  <a:srgbClr val="006FC0"/>
                </a:solidFill>
              </a:rPr>
              <a:t>HR</a:t>
            </a:r>
            <a:r>
              <a:rPr sz="280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involvement</a:t>
            </a:r>
            <a:r>
              <a:rPr sz="2800" spc="2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</a:t>
            </a:r>
            <a:r>
              <a:rPr sz="2800" spc="-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the</a:t>
            </a:r>
            <a:r>
              <a:rPr sz="2800" spc="1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stages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of </a:t>
            </a:r>
            <a:r>
              <a:rPr sz="2800" spc="-76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cross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border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M&amp;A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1555" y="1585087"/>
            <a:ext cx="6187440" cy="3780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3670300" algn="ctr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Stage</a:t>
            </a:r>
            <a:r>
              <a:rPr sz="2000" b="1" spc="-3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1</a:t>
            </a:r>
            <a:r>
              <a:rPr sz="2000" b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(Pre</a:t>
            </a:r>
            <a:r>
              <a:rPr sz="2000" b="1" spc="-5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merger)</a:t>
            </a:r>
            <a:endParaRPr sz="20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spcBef>
                <a:spcPts val="176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Identifying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reasons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IM&amp;A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5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Forming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&amp;A</a:t>
            </a:r>
            <a:r>
              <a:rPr sz="2000" spc="-1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eam/leader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64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Searching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potential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partners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6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Selecting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partner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5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for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r>
              <a:rPr sz="20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and/or</a:t>
            </a:r>
            <a:r>
              <a:rPr sz="2000" spc="-1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6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learn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endParaRPr sz="2000">
              <a:latin typeface="Arial MT"/>
              <a:cs typeface="Arial MT"/>
            </a:endParaRPr>
          </a:p>
          <a:p>
            <a:pPr marR="3618865" algn="ctr">
              <a:lnSpc>
                <a:spcPct val="100000"/>
              </a:lnSpc>
              <a:spcBef>
                <a:spcPts val="755"/>
              </a:spcBef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Watch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you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tube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video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below: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1555" y="5510276"/>
            <a:ext cx="32334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https://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2"/>
              </a:rPr>
              <a:t>www.youtube.com/watch?v=y3xqlrTSwCY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2495" y="1354327"/>
            <a:ext cx="5755005" cy="4883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latin typeface="Arial"/>
                <a:cs typeface="Arial"/>
              </a:rPr>
              <a:t>Stage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2: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Post-acquisition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250">
              <a:latin typeface="Arial"/>
              <a:cs typeface="Arial"/>
            </a:endParaRPr>
          </a:p>
          <a:p>
            <a:pPr marL="283845" indent="-172720">
              <a:lnSpc>
                <a:spcPct val="100000"/>
              </a:lnSpc>
              <a:spcBef>
                <a:spcPts val="5"/>
              </a:spcBef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Selecting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manager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Designing/implementing</a:t>
            </a:r>
            <a:r>
              <a:rPr sz="2000" spc="-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teams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Creating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new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structure/strategies/</a:t>
            </a:r>
            <a:r>
              <a:rPr sz="20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leadership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Retaining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employees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spcBef>
                <a:spcPts val="5"/>
              </a:spcBef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Motivating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employees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Communicating</a:t>
            </a:r>
            <a:r>
              <a:rPr sz="2000" spc="-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involving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stakeholders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Deciding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HR policies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practice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9824" y="431673"/>
            <a:ext cx="5424170" cy="8356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0"/>
              </a:spcBef>
            </a:pPr>
            <a:r>
              <a:rPr sz="2800" spc="-5" dirty="0">
                <a:solidFill>
                  <a:srgbClr val="006FC0"/>
                </a:solidFill>
              </a:rPr>
              <a:t>HR</a:t>
            </a:r>
            <a:r>
              <a:rPr sz="280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involvement</a:t>
            </a:r>
            <a:r>
              <a:rPr sz="2800" spc="2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</a:t>
            </a:r>
            <a:r>
              <a:rPr sz="2800" spc="-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the</a:t>
            </a:r>
            <a:r>
              <a:rPr sz="2800" spc="1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stages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of </a:t>
            </a:r>
            <a:r>
              <a:rPr sz="2800" spc="-76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cross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border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M&amp;A</a:t>
            </a:r>
            <a:endParaRPr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280542"/>
            <a:ext cx="714311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rgbClr val="006FC0"/>
                </a:solidFill>
              </a:rPr>
              <a:t>Managing</a:t>
            </a:r>
            <a:r>
              <a:rPr spc="3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Cross-border</a:t>
            </a:r>
            <a:r>
              <a:rPr spc="3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M&amp;As:</a:t>
            </a:r>
            <a:r>
              <a:rPr spc="3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The</a:t>
            </a:r>
            <a:r>
              <a:rPr spc="1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HRM</a:t>
            </a:r>
            <a:r>
              <a:rPr spc="1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implications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452499"/>
            <a:ext cx="6823075" cy="4118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4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critical</a:t>
            </a: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elements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2400" spc="-6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successful M&amp;As.</a:t>
            </a:r>
            <a:r>
              <a:rPr sz="24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aspects: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5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400" spc="-1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Assessments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4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Selecting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Retention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talent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60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Effective</a:t>
            </a:r>
            <a:r>
              <a:rPr sz="24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Communication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5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Retaining</a:t>
            </a:r>
            <a:r>
              <a:rPr sz="24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0" dirty="0">
                <a:solidFill>
                  <a:srgbClr val="252525"/>
                </a:solidFill>
                <a:latin typeface="Arial MT"/>
                <a:cs typeface="Arial MT"/>
              </a:rPr>
              <a:t>Talent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4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4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1555" y="344804"/>
            <a:ext cx="5424170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 dirty="0">
                <a:solidFill>
                  <a:srgbClr val="006FC0"/>
                </a:solidFill>
              </a:rPr>
              <a:t>Assessing</a:t>
            </a:r>
            <a:r>
              <a:rPr spc="3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culture</a:t>
            </a:r>
            <a:r>
              <a:rPr spc="2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in</a:t>
            </a:r>
            <a:r>
              <a:rPr spc="1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pre-acquisition</a:t>
            </a:r>
            <a:r>
              <a:rPr spc="6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due </a:t>
            </a:r>
            <a:r>
              <a:rPr spc="-59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diligence</a:t>
            </a:r>
            <a:r>
              <a:rPr spc="2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phase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731125" cy="4344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715" indent="-172720" algn="just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purpose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 cultural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assessment is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evaluate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factors that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may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influence the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organizational fit, to understand the future cultural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dynamics as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 two organizations merge, and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prepare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 plan 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issues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addressed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if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deal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goes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forward</a:t>
            </a:r>
            <a:endParaRPr sz="200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5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about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striving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understand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normative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structure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that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creates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micro-level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behaviour</a:t>
            </a:r>
            <a:endParaRPr sz="2000">
              <a:latin typeface="Arial MT"/>
              <a:cs typeface="Arial MT"/>
            </a:endParaRPr>
          </a:p>
          <a:p>
            <a:pPr marL="184785" marR="6985" indent="-172720" algn="just">
              <a:lnSpc>
                <a:spcPct val="150100"/>
              </a:lnSpc>
              <a:spcBef>
                <a:spcPts val="79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Attention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should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paid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both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partner’s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acquiring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company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other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determine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fit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02808" y="2089402"/>
            <a:ext cx="3029712" cy="476859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94538" y="425577"/>
            <a:ext cx="7933690" cy="5474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Human</a:t>
            </a:r>
            <a:r>
              <a:rPr sz="2200" b="1" spc="-75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Audit</a:t>
            </a:r>
            <a:r>
              <a:rPr sz="2200" b="1" spc="20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and</a:t>
            </a:r>
            <a:r>
              <a:rPr sz="2200" b="1" spc="5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Selecting</a:t>
            </a:r>
            <a:r>
              <a:rPr sz="2200" b="1" spc="20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Key </a:t>
            </a:r>
            <a:r>
              <a:rPr sz="2200" b="1" spc="-30" dirty="0">
                <a:solidFill>
                  <a:srgbClr val="2D75B6"/>
                </a:solidFill>
                <a:latin typeface="Arial"/>
                <a:cs typeface="Arial"/>
              </a:rPr>
              <a:t>Talent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350" dirty="0">
              <a:latin typeface="Arial"/>
              <a:cs typeface="Arial"/>
            </a:endParaRPr>
          </a:p>
          <a:p>
            <a:pPr marL="388620" marR="5080" indent="-172720" algn="just">
              <a:lnSpc>
                <a:spcPct val="130000"/>
              </a:lnSpc>
              <a:buSzPct val="88636"/>
              <a:buFont typeface="Wingdings"/>
              <a:buChar char=""/>
              <a:tabLst>
                <a:tab pos="389255" algn="l"/>
              </a:tabLst>
            </a:pPr>
            <a:r>
              <a:rPr sz="2200" b="1" dirty="0">
                <a:solidFill>
                  <a:srgbClr val="252525"/>
                </a:solidFill>
                <a:latin typeface="Arial"/>
                <a:cs typeface="Arial"/>
              </a:rPr>
              <a:t>Preventive:</a:t>
            </a:r>
            <a:r>
              <a:rPr sz="2200" b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pension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plan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obligations,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employee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litigation, </a:t>
            </a:r>
            <a:r>
              <a:rPr sz="2200" spc="-6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outstanding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grievances,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comparing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compensation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policies, </a:t>
            </a:r>
            <a:r>
              <a:rPr sz="2200" spc="-6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benefits</a:t>
            </a:r>
            <a:endParaRPr sz="2200" dirty="0">
              <a:latin typeface="Arial MT"/>
              <a:cs typeface="Arial MT"/>
            </a:endParaRPr>
          </a:p>
          <a:p>
            <a:pPr marL="388620" indent="-172720">
              <a:lnSpc>
                <a:spcPct val="100000"/>
              </a:lnSpc>
              <a:spcBef>
                <a:spcPts val="1585"/>
              </a:spcBef>
              <a:buSzPct val="88636"/>
              <a:buFont typeface="Wingdings"/>
              <a:buChar char=""/>
              <a:tabLst>
                <a:tab pos="389255" algn="l"/>
              </a:tabLst>
            </a:pPr>
            <a:r>
              <a:rPr sz="2200" b="1" spc="-30" dirty="0">
                <a:solidFill>
                  <a:srgbClr val="252525"/>
                </a:solidFill>
                <a:latin typeface="Arial"/>
                <a:cs typeface="Arial"/>
              </a:rPr>
              <a:t>Talent</a:t>
            </a:r>
            <a:r>
              <a:rPr sz="2200" b="1" spc="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identification:</a:t>
            </a:r>
            <a:endParaRPr sz="2200" dirty="0">
              <a:latin typeface="Arial"/>
              <a:cs typeface="Arial"/>
            </a:endParaRPr>
          </a:p>
          <a:p>
            <a:pPr marL="216535">
              <a:lnSpc>
                <a:spcPct val="100000"/>
              </a:lnSpc>
              <a:spcBef>
                <a:spcPts val="1595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-ensuring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that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200" spc="22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company</a:t>
            </a:r>
            <a:r>
              <a:rPr sz="2200" spc="22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2200" spc="2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right</a:t>
            </a:r>
            <a:r>
              <a:rPr sz="2200" spc="2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talent</a:t>
            </a:r>
            <a:r>
              <a:rPr sz="2200" spc="2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spc="22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endParaRPr sz="2200" dirty="0">
              <a:latin typeface="Arial MT"/>
              <a:cs typeface="Arial MT"/>
            </a:endParaRPr>
          </a:p>
          <a:p>
            <a:pPr marL="216535">
              <a:lnSpc>
                <a:spcPct val="100000"/>
              </a:lnSpc>
              <a:spcBef>
                <a:spcPts val="795"/>
              </a:spcBef>
            </a:pP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strategy</a:t>
            </a:r>
            <a:endParaRPr sz="2200" dirty="0">
              <a:latin typeface="Arial MT"/>
              <a:cs typeface="Arial MT"/>
            </a:endParaRPr>
          </a:p>
          <a:p>
            <a:pPr marL="216535" marR="6985">
              <a:lnSpc>
                <a:spcPct val="130000"/>
              </a:lnSpc>
              <a:spcBef>
                <a:spcPts val="805"/>
              </a:spcBef>
              <a:tabLst>
                <a:tab pos="1795145" algn="l"/>
                <a:tab pos="2456815" algn="l"/>
                <a:tab pos="3288029" algn="l"/>
                <a:tab pos="4758690" algn="l"/>
                <a:tab pos="6525259" algn="l"/>
                <a:tab pos="6970395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-identifying	k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y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sta</a:t>
            </a:r>
            <a:r>
              <a:rPr sz="2200" spc="-40" dirty="0">
                <a:solidFill>
                  <a:srgbClr val="252525"/>
                </a:solidFill>
                <a:latin typeface="Arial MT"/>
                <a:cs typeface="Arial MT"/>
              </a:rPr>
              <a:t>f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f,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we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ak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ess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exis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ing  management</a:t>
            </a:r>
            <a:r>
              <a:rPr sz="22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team</a:t>
            </a:r>
            <a:endParaRPr sz="2200" dirty="0">
              <a:latin typeface="Arial MT"/>
              <a:cs typeface="Arial MT"/>
            </a:endParaRPr>
          </a:p>
          <a:p>
            <a:pPr marL="216535">
              <a:lnSpc>
                <a:spcPct val="100000"/>
              </a:lnSpc>
              <a:spcBef>
                <a:spcPts val="1585"/>
              </a:spcBef>
              <a:tabLst>
                <a:tab pos="2368550" algn="l"/>
                <a:tab pos="4017645" algn="l"/>
                <a:tab pos="4520565" algn="l"/>
                <a:tab pos="6078220" algn="l"/>
                <a:tab pos="6830059" algn="l"/>
              </a:tabLst>
            </a:pP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-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understand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di</a:t>
            </a:r>
            <a:r>
              <a:rPr sz="2200" spc="-35" dirty="0">
                <a:solidFill>
                  <a:srgbClr val="252525"/>
                </a:solidFill>
                <a:latin typeface="Arial MT"/>
                <a:cs typeface="Arial MT"/>
              </a:rPr>
              <a:t>f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feren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otivation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retenti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endParaRPr sz="2200" dirty="0">
              <a:latin typeface="Arial MT"/>
              <a:cs typeface="Arial MT"/>
            </a:endParaRPr>
          </a:p>
          <a:p>
            <a:pPr marL="216535">
              <a:lnSpc>
                <a:spcPct val="100000"/>
              </a:lnSpc>
              <a:spcBef>
                <a:spcPts val="795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structures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that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may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impact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retention</a:t>
            </a:r>
            <a:endParaRPr sz="2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16433"/>
            <a:ext cx="55111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6FC0"/>
                </a:solidFill>
              </a:rPr>
              <a:t>Effective</a:t>
            </a:r>
            <a:r>
              <a:rPr sz="3600" spc="-10" dirty="0">
                <a:solidFill>
                  <a:srgbClr val="006FC0"/>
                </a:solidFill>
              </a:rPr>
              <a:t> </a:t>
            </a:r>
            <a:r>
              <a:rPr sz="3600" spc="-5" dirty="0">
                <a:solidFill>
                  <a:srgbClr val="006FC0"/>
                </a:solidFill>
              </a:rPr>
              <a:t>Communication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11555" y="1644523"/>
            <a:ext cx="7482205" cy="32156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60" dirty="0">
                <a:solidFill>
                  <a:srgbClr val="252525"/>
                </a:solidFill>
                <a:latin typeface="Arial MT"/>
                <a:cs typeface="Arial MT"/>
              </a:rPr>
              <a:t>Two</a:t>
            </a:r>
            <a:r>
              <a:rPr sz="28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aims:</a:t>
            </a:r>
            <a:endParaRPr sz="2800">
              <a:latin typeface="Arial MT"/>
              <a:cs typeface="Arial MT"/>
            </a:endParaRPr>
          </a:p>
          <a:p>
            <a:pPr marL="184785" marR="88900" indent="-172720">
              <a:lnSpc>
                <a:spcPct val="150100"/>
              </a:lnSpc>
              <a:spcBef>
                <a:spcPts val="80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Alleviate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anxiety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stress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that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accompanies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acquisitions</a:t>
            </a:r>
            <a:endParaRPr sz="2800">
              <a:latin typeface="Arial MT"/>
              <a:cs typeface="Arial MT"/>
            </a:endParaRPr>
          </a:p>
          <a:p>
            <a:pPr marL="184785" marR="5080" indent="-172720">
              <a:lnSpc>
                <a:spcPct val="150100"/>
              </a:lnSpc>
              <a:spcBef>
                <a:spcPts val="79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Inform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 management</a:t>
            </a:r>
            <a:r>
              <a:rPr sz="2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about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process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potential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6011" y="302133"/>
            <a:ext cx="3454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6FC0"/>
                </a:solidFill>
              </a:rPr>
              <a:t>Retaining</a:t>
            </a:r>
            <a:r>
              <a:rPr sz="3600" spc="-60" dirty="0">
                <a:solidFill>
                  <a:srgbClr val="006FC0"/>
                </a:solidFill>
              </a:rPr>
              <a:t> </a:t>
            </a:r>
            <a:r>
              <a:rPr sz="3600" dirty="0">
                <a:solidFill>
                  <a:srgbClr val="006FC0"/>
                </a:solidFill>
              </a:rPr>
              <a:t>talent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649092" y="1051306"/>
            <a:ext cx="557974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512570" algn="l"/>
                <a:tab pos="2204085" algn="l"/>
                <a:tab pos="2826385" algn="l"/>
                <a:tab pos="4281805" algn="l"/>
                <a:tab pos="506095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sin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sses	l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	key	employe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	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	af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23541" y="2067509"/>
            <a:ext cx="580453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311275" algn="l"/>
                <a:tab pos="1849120" algn="l"/>
                <a:tab pos="3176905" algn="l"/>
                <a:tab pos="3642995" algn="l"/>
                <a:tab pos="509905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impo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tant	for	in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angib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	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	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k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now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edge	b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sed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8449" y="899515"/>
            <a:ext cx="1948180" cy="1957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  <a:tab pos="962025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Most	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q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ed  acquisitions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  <a:tab pos="151384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Retention	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endParaRPr sz="20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205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acquisitions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8449" y="2931134"/>
            <a:ext cx="7730490" cy="29737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marR="5080" indent="-172720" algn="just">
              <a:lnSpc>
                <a:spcPct val="150100"/>
              </a:lnSpc>
              <a:spcBef>
                <a:spcPts val="9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Important to identify talented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or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key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staff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that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are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essential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 the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new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endParaRPr sz="200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501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Multiple sources of assessment should be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used- feedback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from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peers,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supervisors,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past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performance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reviews,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formal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skill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assessments,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personal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interviews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Effective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communication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22528"/>
            <a:ext cx="37731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</a:rPr>
              <a:t>Cultural</a:t>
            </a:r>
            <a:r>
              <a:rPr sz="3200" spc="-100" dirty="0">
                <a:solidFill>
                  <a:srgbClr val="006FC0"/>
                </a:solidFill>
              </a:rPr>
              <a:t> </a:t>
            </a:r>
            <a:r>
              <a:rPr sz="3200" dirty="0">
                <a:solidFill>
                  <a:srgbClr val="006FC0"/>
                </a:solidFill>
              </a:rPr>
              <a:t>Integration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11555" y="1644523"/>
            <a:ext cx="7576820" cy="395795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Establishing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new roles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responsibilities</a:t>
            </a:r>
            <a:endParaRPr sz="28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2485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Coaching</a:t>
            </a:r>
            <a:r>
              <a:rPr sz="28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training</a:t>
            </a:r>
            <a:endParaRPr sz="28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247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Recruitment,</a:t>
            </a:r>
            <a:r>
              <a:rPr sz="2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succession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28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rewards</a:t>
            </a:r>
            <a:endParaRPr sz="2800">
              <a:latin typeface="Arial MT"/>
              <a:cs typeface="Arial MT"/>
            </a:endParaRPr>
          </a:p>
          <a:p>
            <a:pPr marL="184785" marR="1045844" indent="-172720">
              <a:lnSpc>
                <a:spcPct val="150000"/>
              </a:lnSpc>
              <a:spcBef>
                <a:spcPts val="805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Fine-tuning and formalization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the new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system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into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coherent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consistent</a:t>
            </a:r>
            <a:r>
              <a:rPr sz="28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transparent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whole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16433"/>
            <a:ext cx="5182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6FC0"/>
                </a:solidFill>
              </a:rPr>
              <a:t>Managing</a:t>
            </a:r>
            <a:r>
              <a:rPr sz="3600" spc="-65" dirty="0">
                <a:solidFill>
                  <a:srgbClr val="006FC0"/>
                </a:solidFill>
              </a:rPr>
              <a:t> </a:t>
            </a:r>
            <a:r>
              <a:rPr sz="3600" dirty="0">
                <a:solidFill>
                  <a:srgbClr val="006FC0"/>
                </a:solidFill>
              </a:rPr>
              <a:t>the</a:t>
            </a:r>
            <a:r>
              <a:rPr sz="3600" spc="-35" dirty="0">
                <a:solidFill>
                  <a:srgbClr val="006FC0"/>
                </a:solidFill>
              </a:rPr>
              <a:t> </a:t>
            </a:r>
            <a:r>
              <a:rPr sz="3600" dirty="0">
                <a:solidFill>
                  <a:srgbClr val="006FC0"/>
                </a:solidFill>
              </a:rPr>
              <a:t>transition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11555" y="1661287"/>
            <a:ext cx="7258050" cy="2079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Recruiting</a:t>
            </a:r>
            <a:r>
              <a:rPr sz="3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3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manager</a:t>
            </a:r>
            <a:endParaRPr sz="3200">
              <a:latin typeface="Arial MT"/>
              <a:cs typeface="Arial MT"/>
            </a:endParaRPr>
          </a:p>
          <a:p>
            <a:pPr marL="184785" marR="5080" indent="-172720">
              <a:lnSpc>
                <a:spcPct val="150000"/>
              </a:lnSpc>
              <a:spcBef>
                <a:spcPts val="8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Recruiting</a:t>
            </a:r>
            <a:r>
              <a:rPr sz="3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3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3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team and</a:t>
            </a:r>
            <a:r>
              <a:rPr sz="3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task </a:t>
            </a:r>
            <a:r>
              <a:rPr sz="3200" spc="-8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force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94050" y="408812"/>
            <a:ext cx="23380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006FC0"/>
                </a:solidFill>
              </a:rPr>
              <a:t>Summary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11555" y="1592706"/>
            <a:ext cx="7466965" cy="4053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There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several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reasons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86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Majority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</a:t>
            </a:r>
            <a:endParaRPr sz="2200">
              <a:latin typeface="Arial MT"/>
              <a:cs typeface="Arial MT"/>
            </a:endParaRPr>
          </a:p>
          <a:p>
            <a:pPr marL="184785" marR="5080" indent="-172720">
              <a:lnSpc>
                <a:spcPct val="140000"/>
              </a:lnSpc>
              <a:spcBef>
                <a:spcPts val="79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been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listed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source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failure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86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clashes,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identity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issues,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ownership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endParaRPr sz="22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055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some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reasons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problems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86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can help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mitigate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</a:t>
            </a:r>
            <a:r>
              <a:rPr sz="2200" spc="-1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issues by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getting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involved</a:t>
            </a:r>
            <a:endParaRPr sz="22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060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throughout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process,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both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pre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post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stages</a:t>
            </a:r>
            <a:endParaRPr sz="2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3200" y="362674"/>
            <a:ext cx="2385059" cy="5200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145794"/>
            <a:ext cx="7731125" cy="4213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6350" indent="-172720" algn="just">
              <a:lnSpc>
                <a:spcPct val="100000"/>
              </a:lnSpc>
              <a:spcBef>
                <a:spcPts val="10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Angwin, D; Meadows,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M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(2015)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New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 Strategies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Post-Acquisition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Management. Long Range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Planning,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48: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235-251</a:t>
            </a:r>
            <a:endParaRPr sz="1200" dirty="0">
              <a:latin typeface="Arial MT"/>
              <a:cs typeface="Arial MT"/>
            </a:endParaRPr>
          </a:p>
          <a:p>
            <a:pPr marL="184785" marR="5715" indent="-172720" algn="just">
              <a:lnSpc>
                <a:spcPct val="100000"/>
              </a:lnSpc>
              <a:spcBef>
                <a:spcPts val="80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Birkinshaw</a:t>
            </a:r>
            <a:r>
              <a:rPr sz="1200" spc="1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J.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Bresman</a:t>
            </a:r>
            <a:r>
              <a:rPr sz="1200" spc="1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H.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Håkanson</a:t>
            </a:r>
            <a:r>
              <a:rPr sz="1200" spc="1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L.(</a:t>
            </a:r>
            <a:r>
              <a:rPr sz="1200" spc="1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2000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1200" spc="1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1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process: </a:t>
            </a:r>
            <a:r>
              <a:rPr sz="1200" spc="-3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the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integration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task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processes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interact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to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foster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value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creation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.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Journal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Management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Studies,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37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395–425</a:t>
            </a:r>
            <a:r>
              <a:rPr sz="12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marR="5080" indent="-185420" algn="r">
              <a:lnSpc>
                <a:spcPct val="100000"/>
              </a:lnSpc>
              <a:spcBef>
                <a:spcPts val="81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Cartwright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S.(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1998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acquisitions: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12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challenges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Gertsen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A.-</a:t>
            </a:r>
            <a:endParaRPr sz="1200" dirty="0">
              <a:latin typeface="Arial MT"/>
              <a:cs typeface="Arial MT"/>
            </a:endParaRPr>
          </a:p>
          <a:p>
            <a:pPr marR="5715" algn="r">
              <a:lnSpc>
                <a:spcPct val="100000"/>
              </a:lnSpc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Søderbergand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J.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E.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Torp(Eds.),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Dimensions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Acquisitions.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(5–16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)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Berlin</a:t>
            </a:r>
            <a:endParaRPr sz="1200" dirty="0">
              <a:latin typeface="Arial MT"/>
              <a:cs typeface="Arial MT"/>
            </a:endParaRPr>
          </a:p>
          <a:p>
            <a:pPr marL="184785" marR="6350">
              <a:lnSpc>
                <a:spcPct val="100000"/>
              </a:lnSpc>
            </a:pP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De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Gruyter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Cartwright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Cooper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C.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L.(</a:t>
            </a:r>
            <a:r>
              <a:rPr sz="1200" spc="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1990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impact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at </a:t>
            </a:r>
            <a:r>
              <a:rPr sz="1200" spc="-3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work: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Existing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research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British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Journal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1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65–76</a:t>
            </a:r>
            <a:endParaRPr sz="1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Stahl</a:t>
            </a:r>
            <a:r>
              <a:rPr sz="1200" spc="1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G.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K.</a:t>
            </a:r>
            <a:r>
              <a:rPr sz="1200" spc="1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Sitkin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S.(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2010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Trust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dynamics</a:t>
            </a:r>
            <a:r>
              <a:rPr sz="1200" spc="1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acquisitions: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1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role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1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relationship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history,</a:t>
            </a:r>
            <a:r>
              <a:rPr sz="1200" spc="1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interfirm</a:t>
            </a:r>
            <a:endParaRPr sz="1200" dirty="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distance,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acquirer’s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approach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-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Advances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9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51–82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00000"/>
              </a:lnSpc>
              <a:spcBef>
                <a:spcPts val="805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Stahl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G. K. , Chua ,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C. H.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&amp;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Pablo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, A.(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2006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 Antecedents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target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members’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trust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3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acquiring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firm’s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management:</a:t>
            </a:r>
            <a:r>
              <a:rPr sz="1200" spc="-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1200" spc="-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decision-making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simulation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Advances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 and</a:t>
            </a:r>
            <a:r>
              <a:rPr sz="1200" spc="-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69–89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Stahl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G.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K.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Larsson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Kremershof</a:t>
            </a:r>
            <a:r>
              <a:rPr sz="12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I.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Sitkin</a:t>
            </a:r>
            <a:r>
              <a:rPr sz="12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S.(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2011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Trust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dynamics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acquisitions: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case</a:t>
            </a:r>
            <a:r>
              <a:rPr sz="12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survey</a:t>
            </a:r>
            <a:endParaRPr sz="1200" dirty="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</a:pP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 Human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50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575–603</a:t>
            </a:r>
            <a:r>
              <a:rPr sz="12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marR="6350" indent="-172720" algn="just">
              <a:lnSpc>
                <a:spcPct val="100000"/>
              </a:lnSpc>
              <a:spcBef>
                <a:spcPts val="795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Teerikangas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S. , &amp;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Irrmann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O.(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2014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 Post-acquisition cultural change: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cohabiting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tension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between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practiced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espoused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values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 International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Review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forthcoming</a:t>
            </a:r>
            <a:endParaRPr sz="1200" dirty="0">
              <a:latin typeface="Arial MT"/>
              <a:cs typeface="Arial MT"/>
            </a:endParaRPr>
          </a:p>
          <a:p>
            <a:pPr marL="184785" marR="5715" indent="-172720" algn="just">
              <a:lnSpc>
                <a:spcPct val="100000"/>
              </a:lnSpc>
              <a:spcBef>
                <a:spcPts val="805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Zhang,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5" dirty="0">
                <a:solidFill>
                  <a:srgbClr val="252525"/>
                </a:solidFill>
                <a:latin typeface="Arial MT"/>
                <a:cs typeface="Arial MT"/>
              </a:rPr>
              <a:t>Y.,</a:t>
            </a:r>
            <a:r>
              <a:rPr sz="12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Enang,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E.,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&amp;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Sminia,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H.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(2019).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emerging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market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multinational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corporations: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 research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agenda.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i="1" spc="-5" dirty="0">
                <a:solidFill>
                  <a:srgbClr val="252525"/>
                </a:solidFill>
                <a:latin typeface="Arial"/>
                <a:cs typeface="Arial"/>
              </a:rPr>
              <a:t>Multinational</a:t>
            </a:r>
            <a:r>
              <a:rPr sz="1200" i="1" spc="-3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252525"/>
                </a:solidFill>
                <a:latin typeface="Arial"/>
                <a:cs typeface="Arial"/>
              </a:rPr>
              <a:t>Business</a:t>
            </a:r>
            <a:r>
              <a:rPr sz="1200" i="1" spc="-2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252525"/>
                </a:solidFill>
                <a:latin typeface="Arial"/>
                <a:cs typeface="Arial"/>
              </a:rPr>
              <a:t>Review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1244</Words>
  <Application>Microsoft Office PowerPoint</Application>
  <PresentationFormat>On-screen Show (4:3)</PresentationFormat>
  <Paragraphs>134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 MT</vt:lpstr>
      <vt:lpstr>Calibri</vt:lpstr>
      <vt:lpstr>Calibri Light</vt:lpstr>
      <vt:lpstr>Wingdings</vt:lpstr>
      <vt:lpstr>Office Theme</vt:lpstr>
      <vt:lpstr>PowerPoint Presentation</vt:lpstr>
      <vt:lpstr>Learning Objectives</vt:lpstr>
      <vt:lpstr>HR’s Role in M&amp;A processes</vt:lpstr>
      <vt:lpstr>Fit Between M&amp;A strategy and HRM strategy</vt:lpstr>
      <vt:lpstr>HR implications of M&amp;A activity</vt:lpstr>
      <vt:lpstr>The role of HR In Mitigating M&amp;A Issues</vt:lpstr>
      <vt:lpstr>HR involvement in the stages of  cross border M&amp;A</vt:lpstr>
      <vt:lpstr>HR involvement in the stages of  cross border M&amp;A</vt:lpstr>
      <vt:lpstr>Managing Cross-border M&amp;As: The HRM implications</vt:lpstr>
      <vt:lpstr>Assessing culture in pre-acquisition due  diligence phase</vt:lpstr>
      <vt:lpstr>PowerPoint Presentation</vt:lpstr>
      <vt:lpstr>Effective Communication</vt:lpstr>
      <vt:lpstr>Retaining talent</vt:lpstr>
      <vt:lpstr>Cultural Integration</vt:lpstr>
      <vt:lpstr>Managing the transition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Management, Sixteenth Edition, Chapter 10, Managing Careers and Retention</dc:title>
  <dc:subject>Business</dc:subject>
  <dc:creator>Dessler</dc:creator>
  <cp:keywords>Human Resource Management</cp:keywords>
  <cp:lastModifiedBy>Zahra Mohammadnazari</cp:lastModifiedBy>
  <cp:revision>3</cp:revision>
  <dcterms:created xsi:type="dcterms:W3CDTF">2023-02-04T13:07:59Z</dcterms:created>
  <dcterms:modified xsi:type="dcterms:W3CDTF">2023-02-19T20:57:48Z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2022-02-10T00:00:00Z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2023-02-04T00:00:00Z</vt:filetime>
  </property>
</Properties>
</file>