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15"/>
  </p:notesMasterIdLst>
  <p:handoutMasterIdLst>
    <p:handoutMasterId r:id="rId16"/>
  </p:handoutMasterIdLst>
  <p:sldIdLst>
    <p:sldId id="306" r:id="rId5"/>
    <p:sldId id="309" r:id="rId6"/>
    <p:sldId id="314" r:id="rId7"/>
    <p:sldId id="316" r:id="rId8"/>
    <p:sldId id="317" r:id="rId9"/>
    <p:sldId id="315" r:id="rId10"/>
    <p:sldId id="318" r:id="rId11"/>
    <p:sldId id="319" r:id="rId12"/>
    <p:sldId id="320" r:id="rId13"/>
    <p:sldId id="312" r:id="rId14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4967" autoAdjust="0"/>
  </p:normalViewPr>
  <p:slideViewPr>
    <p:cSldViewPr snapToGrid="0">
      <p:cViewPr varScale="1">
        <p:scale>
          <a:sx n="70" d="100"/>
          <a:sy n="70" d="100"/>
        </p:scale>
        <p:origin x="1166" y="48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8/10/relationships/authors" Target="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05/03/2025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05/03/2025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F5533A-9751-26C7-ADC4-B1F317C499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76650FA-0418-0BF9-0151-B1E65A7C5A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C56325-4339-E697-1BDC-884B194DB9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239DE-FA61-1F7E-E12A-6917456242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313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F1B271-EEDF-B76C-35E2-45C840AF07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C3A81F-A585-5177-EB31-EC037F27FF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1A36701-6F03-CBBD-3467-AD3AD42D3F4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9E3095-FD28-5190-E9FC-90E744F60E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4247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722BAF-AFAF-5A5F-ED0C-98EAB9DB0C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4F9DD7-9804-359C-A044-D6606312DA9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4362516-DE92-CFF3-1A46-9719670754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E79B43-132D-4101-7DF6-8E62FFF3FE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0217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19F048-58EA-33B5-C932-2B87BA87D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52CE248-1012-B0A5-7349-EF08292898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900AC8-C98D-C1E5-C114-9DE5A566A7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260DF5-BC4B-6486-982F-07D76AACCCB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4909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32494-C08C-04F4-7E36-D1144287851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1F0A0E-C591-B7B1-A70D-BCB82F74525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9A8CAE-767A-C53C-F6D9-7BF3809477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8E8E20-1389-CE38-4B3B-08E5E7A818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0085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C67A92-102C-5825-A0FA-F367665DA3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1360F0-E330-245E-9675-13421E0A43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116712-EBC3-BB04-E3E9-BD8F0B54195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355BEC-C790-9AD1-061C-ABCEB99AE3F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1798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6685AC-145A-6F4C-D9E5-AB8F78A4BD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119D71-ADA1-D4CD-C585-3A6F1BA794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985392-29C0-FCDD-7018-530412C34D6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330C7D-3E23-407B-04F9-07B10F0DD52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8030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07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sz="5400" spc="400" dirty="0">
                <a:solidFill>
                  <a:schemeClr val="bg1"/>
                </a:solidFill>
              </a:rPr>
              <a:t>Business Law</a:t>
            </a:r>
            <a:br>
              <a:rPr lang="en-GB" sz="5400" spc="400" dirty="0">
                <a:solidFill>
                  <a:schemeClr val="bg1"/>
                </a:solidFill>
              </a:rPr>
            </a:br>
            <a:r>
              <a:rPr lang="en-GB" sz="5400" spc="400" dirty="0">
                <a:solidFill>
                  <a:schemeClr val="bg1"/>
                </a:solidFill>
              </a:rPr>
              <a:t> </a:t>
            </a:r>
            <a:br>
              <a:rPr lang="en-GB" sz="5400" spc="400" dirty="0">
                <a:solidFill>
                  <a:schemeClr val="bg1"/>
                </a:solidFill>
              </a:rPr>
            </a:br>
            <a:r>
              <a:rPr lang="en-GB" sz="5400" spc="400" dirty="0">
                <a:solidFill>
                  <a:schemeClr val="bg1"/>
                </a:solidFill>
              </a:rPr>
              <a:t>Assignment 1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09191" y="4689131"/>
            <a:ext cx="5093208" cy="1197864"/>
          </a:xfrm>
        </p:spPr>
        <p:txBody>
          <a:bodyPr rtlCol="0"/>
          <a:lstStyle/>
          <a:p>
            <a:pPr rtl="0"/>
            <a:r>
              <a:rPr lang="en-GB" sz="2000" dirty="0">
                <a:solidFill>
                  <a:schemeClr val="bg1"/>
                </a:solidFill>
              </a:rPr>
              <a:t>Sarah Hoffmann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Definition of a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Segoe Sans"/>
              </a:rPr>
              <a:t>A business is an organisation or entity engaged in commercial, industrial, or professional activities.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Segoe Sans"/>
              </a:rPr>
              <a:t>Businesses can be for-profit, aiming to make money, or non-profit, focusing on social or charitable goals.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882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814"/>
    </mc:Choice>
    <mc:Fallback xmlns="">
      <p:transition spd="slow" advTm="38814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9F9743-0DED-832C-3AB0-FB5270E121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8A67C-9DB6-4831-1E49-756F92AA73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1308462"/>
            <a:ext cx="9144000" cy="1169561"/>
          </a:xfrm>
        </p:spPr>
        <p:txBody>
          <a:bodyPr rtlCol="0"/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SOLE TRADERS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06F17E-DE6B-2F90-994C-C781FCE400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592286"/>
            <a:ext cx="9144000" cy="1592362"/>
          </a:xfrm>
        </p:spPr>
        <p:txBody>
          <a:bodyPr rtlCol="0">
            <a:normAutofit/>
          </a:bodyPr>
          <a:lstStyle/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Segoe Sans"/>
              </a:rPr>
              <a:t>A sole trader is a self-employed person who owns and runs their business alone. 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Segoe Sans"/>
              </a:rPr>
              <a:t>They are personally responsible for any debts or liabilities the business incurs.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8095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461"/>
    </mc:Choice>
    <mc:Fallback xmlns="">
      <p:transition spd="slow" advTm="80461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E39408-9AD4-2897-45B9-EEFDBC9AC0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70670-E56E-39E6-2D73-17D0EE7063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43" y="1371599"/>
            <a:ext cx="9144000" cy="1306287"/>
          </a:xfrm>
        </p:spPr>
        <p:txBody>
          <a:bodyPr rtlCol="0">
            <a:noAutofit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4800" b="0" i="0" dirty="0">
                <a:solidFill>
                  <a:schemeClr val="bg2"/>
                </a:solidFill>
                <a:effectLst/>
                <a:latin typeface="Segoe Sans"/>
              </a:rPr>
              <a:t>Advantages of SOLE TRADERS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E1553E-0DF6-BCD8-5866-4C0810C123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320143"/>
            <a:ext cx="9144000" cy="1864505"/>
          </a:xfrm>
        </p:spPr>
        <p:txBody>
          <a:bodyPr rtlCol="0">
            <a:normAutofit/>
          </a:bodyPr>
          <a:lstStyle/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Simplicity and Control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Tax Benefits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Flexibility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10435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436"/>
    </mc:Choice>
    <mc:Fallback xmlns="">
      <p:transition spd="slow" advTm="125436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B1C22B-68E8-55AA-F453-7A38C5873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8F1F7-3CBD-0AD8-0115-F90797F2AE6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2743" y="1371599"/>
            <a:ext cx="9144000" cy="1306287"/>
          </a:xfrm>
        </p:spPr>
        <p:txBody>
          <a:bodyPr rtlCol="0">
            <a:noAutofit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4800" b="0" i="0" dirty="0">
                <a:solidFill>
                  <a:schemeClr val="bg2"/>
                </a:solidFill>
                <a:effectLst/>
                <a:latin typeface="Segoe Sans"/>
              </a:rPr>
              <a:t>Disadvantages of SOLE TRADERS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EB5BB7-9624-B6EC-20E4-B8BFB20926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320143"/>
            <a:ext cx="9144000" cy="2253343"/>
          </a:xfrm>
        </p:spPr>
        <p:txBody>
          <a:bodyPr rtlCol="0">
            <a:noAutofit/>
          </a:bodyPr>
          <a:lstStyle/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Segoe Sans"/>
              </a:rPr>
              <a:t>Unlimited Liability</a:t>
            </a:r>
          </a:p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Segoe Sans"/>
              </a:rPr>
              <a:t>Limited Access to Capital</a:t>
            </a:r>
          </a:p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i="0" dirty="0">
                <a:effectLst/>
                <a:latin typeface="Segoe Sans"/>
              </a:rPr>
              <a:t>Sustainability</a:t>
            </a:r>
          </a:p>
          <a:p>
            <a:pPr marL="457200" indent="-4572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>
                <a:effectLst/>
                <a:latin typeface="Segoe Sans"/>
                <a:ea typeface="Aptos" panose="020B0004020202020204" pitchFamily="34" charset="0"/>
                <a:cs typeface="Times New Roman" panose="02020603050405020304" pitchFamily="18" charset="0"/>
              </a:rPr>
              <a:t>Under the Employment Rights Act 1996,  sole trader cannot access statutory sick pay </a:t>
            </a:r>
            <a:endParaRPr lang="en-GB" dirty="0">
              <a:latin typeface="Segoe Sans"/>
            </a:endParaRPr>
          </a:p>
        </p:txBody>
      </p:sp>
    </p:spTree>
    <p:extLst>
      <p:ext uri="{BB962C8B-B14F-4D97-AF65-F5344CB8AC3E}">
        <p14:creationId xmlns:p14="http://schemas.microsoft.com/office/powerpoint/2010/main" val="451555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266"/>
    </mc:Choice>
    <mc:Fallback xmlns="">
      <p:transition spd="slow" advTm="120266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0468AA-93DF-6307-3B53-A5EC6551C4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E4C50-19AC-68C1-D22A-27C26581E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1308462"/>
            <a:ext cx="9144000" cy="1169561"/>
          </a:xfrm>
        </p:spPr>
        <p:txBody>
          <a:bodyPr rtlCol="0"/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PARTNERSHIPS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CF8683-0F08-85EC-6713-C966071AF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35086"/>
            <a:ext cx="9144000" cy="2049562"/>
          </a:xfrm>
        </p:spPr>
        <p:txBody>
          <a:bodyPr rtlCol="0">
            <a:normAutofit fontScale="77500" lnSpcReduction="20000"/>
          </a:bodyPr>
          <a:lstStyle/>
          <a:p>
            <a:pPr algn="just"/>
            <a:endParaRPr lang="en-GB" b="0" i="0" dirty="0">
              <a:effectLst/>
              <a:latin typeface="Segoe Sans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i="0" dirty="0">
                <a:effectLst/>
                <a:latin typeface="Segoe Sans"/>
              </a:rPr>
              <a:t>A partnership is a business structure where two or more individuals share ownership and the responsibilities of running the business.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dirty="0">
                <a:effectLst/>
                <a:latin typeface="Segoe Sans"/>
                <a:ea typeface="Aptos" panose="020B0004020202020204" pitchFamily="34" charset="0"/>
                <a:cs typeface="Times New Roman" panose="02020603050405020304" pitchFamily="18" charset="0"/>
              </a:rPr>
              <a:t>In the UK, partnerships are primarily governed by the Partnership Act 1890</a:t>
            </a:r>
            <a:endParaRPr lang="en-GB" sz="2600" i="0" dirty="0">
              <a:effectLst/>
              <a:latin typeface="Segoe Sans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600" i="0" dirty="0">
                <a:effectLst/>
                <a:latin typeface="Segoe Sans"/>
              </a:rPr>
              <a:t>Each partner contributes to the business and shares in its profits and losses</a:t>
            </a:r>
            <a:r>
              <a:rPr lang="en-GB" sz="2600" b="0" i="0" dirty="0">
                <a:effectLst/>
                <a:latin typeface="Segoe Sans"/>
              </a:rPr>
              <a:t>.</a:t>
            </a: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566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483"/>
    </mc:Choice>
    <mc:Fallback xmlns="">
      <p:transition spd="slow" advTm="84483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6DFDBD-7623-F8E6-C24A-3876205731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6F62A-4316-7F39-9F44-94922242A1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1308462"/>
            <a:ext cx="9144000" cy="1592362"/>
          </a:xfrm>
        </p:spPr>
        <p:txBody>
          <a:bodyPr rtlCol="0">
            <a:normAutofit fontScale="90000"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Advantages of PARTNERSHIPS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8BD605-5D53-1C43-7357-EE24D9F228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592286"/>
            <a:ext cx="9144000" cy="1957252"/>
          </a:xfrm>
        </p:spPr>
        <p:txBody>
          <a:bodyPr rtlCol="0">
            <a:normAutofit fontScale="92500" lnSpcReduction="10000"/>
          </a:bodyPr>
          <a:lstStyle/>
          <a:p>
            <a:pPr algn="just"/>
            <a:endParaRPr lang="en-GB" b="0" i="0" dirty="0">
              <a:effectLst/>
              <a:latin typeface="Segoe Sans"/>
            </a:endParaRP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Shared Responsibility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Pooling of Resources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Increased Financial Capacity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43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542"/>
    </mc:Choice>
    <mc:Fallback xmlns="">
      <p:transition spd="slow" advTm="10154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0F223A-4ECB-50FA-2C72-E6C854AF17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86F9F-0464-1991-9211-79F4630BA6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82486" y="1308462"/>
            <a:ext cx="9144000" cy="1592362"/>
          </a:xfrm>
        </p:spPr>
        <p:txBody>
          <a:bodyPr rtlCol="0">
            <a:normAutofit fontScale="90000"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 err="1">
                <a:solidFill>
                  <a:schemeClr val="bg2"/>
                </a:solidFill>
                <a:effectLst/>
                <a:latin typeface="Segoe Sans"/>
              </a:rPr>
              <a:t>DISAdvantages</a:t>
            </a: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 of PARTNERSHIPS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E2F27EE-631B-4E8E-1CEF-3B89C8A378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091543"/>
            <a:ext cx="9144000" cy="2457995"/>
          </a:xfrm>
        </p:spPr>
        <p:txBody>
          <a:bodyPr rtlCol="0">
            <a:normAutofit/>
          </a:bodyPr>
          <a:lstStyle/>
          <a:p>
            <a:pPr algn="just"/>
            <a:endParaRPr lang="en-GB" b="0" i="0" dirty="0">
              <a:effectLst/>
              <a:latin typeface="Segoe Sans"/>
            </a:endParaRP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Joint Liability</a:t>
            </a: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Potential for Conflict</a:t>
            </a:r>
            <a:endParaRPr lang="en-GB" sz="2800" dirty="0">
              <a:latin typeface="Segoe Sans"/>
            </a:endParaRPr>
          </a:p>
          <a:p>
            <a:pPr marL="342900" indent="-342900" algn="l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800" b="0" i="0" dirty="0">
                <a:effectLst/>
                <a:latin typeface="Segoe Sans"/>
              </a:rPr>
              <a:t>Shared Profits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20363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824"/>
    </mc:Choice>
    <mc:Fallback xmlns="">
      <p:transition spd="slow" advTm="110824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146150-67F5-A590-0D15-FC7897A9BE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0DEEC-7BF8-4AB0-5893-8494CE59F3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29343"/>
            <a:ext cx="9144000" cy="865195"/>
          </a:xfrm>
        </p:spPr>
        <p:txBody>
          <a:bodyPr rtlCol="0">
            <a:normAutofit fontScale="90000"/>
          </a:bodyPr>
          <a:lstStyle/>
          <a:p>
            <a:pPr>
              <a:spcBef>
                <a:spcPts val="150"/>
              </a:spcBef>
              <a:spcAft>
                <a:spcPts val="450"/>
              </a:spcAft>
            </a:pPr>
            <a:r>
              <a:rPr lang="en-GB" sz="6000" b="0" i="0" dirty="0">
                <a:solidFill>
                  <a:schemeClr val="bg2"/>
                </a:solidFill>
                <a:effectLst/>
                <a:latin typeface="Segoe Sans"/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AC9985-D0E9-D307-6F9B-011820F977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1594539"/>
            <a:ext cx="9144000" cy="4534118"/>
          </a:xfrm>
        </p:spPr>
        <p:txBody>
          <a:bodyPr rtlCol="0">
            <a:no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Burns, P., 2022.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Entrepreneurship and small business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Bloomsbury Publishing.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Cahn, A. and Donald, D.C., 2010.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Comparative company law: text and cases on the laws governing corporations in Germany, the UK and the USA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Cambridge University Press.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Clayton, P., 2007.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Law for the Small Business: An Essential Guide to All the Legal and Financial Requirements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Kogan Page Publishers.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Elliott, C. and Quinn, F., 2007.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Contract law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Pearson Education.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Gill, J., 2005.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Law for the Entrepreneur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Arima Publishing.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James, M., 2021.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UK Tax System-An Introduction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lang="en-GB" sz="14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Spiramus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Press Ltd.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legislation.gov.uk (2023).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Partnership Act 1890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www.legislation.gov.uk. Available at: https://www.legislation.gov.uk/ukpga/Vict/53-54/39/section/1.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Monaghan, C., 2015.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Beginning business law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Routledge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Morse, G., 2010.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Partnership law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Oxford University Press, USA.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Rose, F., 2023.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Blackstone's Statutes on Contract, Tort and Restitution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Oxford University Press.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Tiley, J. and </a:t>
            </a:r>
            <a:r>
              <a:rPr lang="en-GB" sz="1400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Loutzenhiser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G., 2012. </a:t>
            </a:r>
            <a:r>
              <a:rPr lang="en-GB" sz="1400" b="0" i="1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Revenue Law: Introduction to UK tax law; Income tax; Capital gains tax; Inheritance tax</a:t>
            </a:r>
            <a:r>
              <a:rPr lang="en-GB" sz="1400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Bloomsbury Publishing.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1600" b="0" i="0" dirty="0">
              <a:effectLst/>
              <a:latin typeface="Segoe Sans"/>
            </a:endParaRPr>
          </a:p>
        </p:txBody>
      </p:sp>
    </p:spTree>
    <p:extLst>
      <p:ext uri="{BB962C8B-B14F-4D97-AF65-F5344CB8AC3E}">
        <p14:creationId xmlns:p14="http://schemas.microsoft.com/office/powerpoint/2010/main" val="52139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5"/>
    </mc:Choice>
    <mc:Fallback xmlns="">
      <p:transition spd="slow" advTm="4865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mountains at sunset">
            <a:extLst>
              <a:ext uri="{FF2B5EF4-FFF2-40B4-BE49-F238E27FC236}">
                <a16:creationId xmlns:a16="http://schemas.microsoft.com/office/drawing/2014/main" id="{C82DA925-978C-48A9-98AD-0653B7A3D2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41" b="41"/>
          <a:stretch/>
        </p:blipFill>
        <p:spPr/>
      </p:pic>
      <p:pic>
        <p:nvPicPr>
          <p:cNvPr id="11" name="Picture Placeholder 10" descr="mountains at sunset">
            <a:extLst>
              <a:ext uri="{FF2B5EF4-FFF2-40B4-BE49-F238E27FC236}">
                <a16:creationId xmlns:a16="http://schemas.microsoft.com/office/drawing/2014/main" id="{E63B7C3F-04A4-43F6-881D-FA11061CBAF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t="347" b="347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Thank you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r>
              <a:rPr lang="en-GB" dirty="0"/>
              <a:t>Sarah Hoffmann</a:t>
            </a:r>
          </a:p>
          <a:p>
            <a:pPr rtl="0"/>
            <a:r>
              <a:rPr lang="en-GB" dirty="0"/>
              <a:t>Student ID: 2315599 </a:t>
            </a:r>
          </a:p>
          <a:p>
            <a:pPr rtl="0"/>
            <a:endParaRPr lang="en-GB" dirty="0"/>
          </a:p>
        </p:txBody>
      </p:sp>
      <p:pic>
        <p:nvPicPr>
          <p:cNvPr id="15" name="Picture Placeholder 14" descr="mountains under near dusk sky">
            <a:extLst>
              <a:ext uri="{FF2B5EF4-FFF2-40B4-BE49-F238E27FC236}">
                <a16:creationId xmlns:a16="http://schemas.microsoft.com/office/drawing/2014/main" id="{3D15FDC1-74B5-4FD8-BD17-0E2502C411A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5"/>
          <a:srcRect l="16" r="16"/>
          <a:stretch/>
        </p:blipFill>
        <p:spPr/>
      </p:pic>
      <p:pic>
        <p:nvPicPr>
          <p:cNvPr id="13" name="Picture Placeholder 12" descr="mountains under the night sky just before dawn">
            <a:extLst>
              <a:ext uri="{FF2B5EF4-FFF2-40B4-BE49-F238E27FC236}">
                <a16:creationId xmlns:a16="http://schemas.microsoft.com/office/drawing/2014/main" id="{E02C4914-F076-4415-9C5D-A9BDB6CC6110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/>
          <a:srcRect t="108" b="108"/>
          <a:stretch/>
        </p:blipFill>
        <p:spPr/>
      </p:pic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04"/>
    </mc:Choice>
    <mc:Fallback xmlns="">
      <p:transition spd="slow" advTm="12904"/>
    </mc:Fallback>
  </mc:AlternateContent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86_TF89338750_Win32" id="{41E8F413-9A18-4BDF-B28A-7CD5BF285DD4}" vid="{F5763C4E-78C1-4EFB-B9F5-2F4B07C76D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{7A7CE426-B374-4494-BE36-1DBE0B762FC3}tf89338750_win32</Template>
  <TotalTime>1672</TotalTime>
  <Words>456</Words>
  <Application>Microsoft Office PowerPoint</Application>
  <PresentationFormat>Widescreen</PresentationFormat>
  <Paragraphs>57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Segoe Sans</vt:lpstr>
      <vt:lpstr>Univers</vt:lpstr>
      <vt:lpstr>GradientUnivers</vt:lpstr>
      <vt:lpstr>Business Law   Assignment 1 </vt:lpstr>
      <vt:lpstr>Definition of a Business</vt:lpstr>
      <vt:lpstr>SOLE TRADERS</vt:lpstr>
      <vt:lpstr>Advantages of SOLE TRADERS</vt:lpstr>
      <vt:lpstr>Disadvantages of SOLE TRADERS</vt:lpstr>
      <vt:lpstr>PARTNERSHIPS</vt:lpstr>
      <vt:lpstr>Advantages of PARTNERSHIPS</vt:lpstr>
      <vt:lpstr>DISAdvantages of PARTNERSHIPS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Hoffmann</dc:creator>
  <cp:lastModifiedBy>Sarah Hoffmann</cp:lastModifiedBy>
  <cp:revision>9</cp:revision>
  <dcterms:created xsi:type="dcterms:W3CDTF">2025-02-23T15:16:45Z</dcterms:created>
  <dcterms:modified xsi:type="dcterms:W3CDTF">2025-03-05T21:36:30Z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