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462E60-A225-469C-8935-7BF1535473E4}" v="50" dt="2025-10-24T10:04:17.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66"/>
  </p:normalViewPr>
  <p:slideViewPr>
    <p:cSldViewPr snapToGrid="0">
      <p:cViewPr varScale="1">
        <p:scale>
          <a:sx n="78" d="100"/>
          <a:sy n="78" d="100"/>
        </p:scale>
        <p:origin x="68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Nazir (2215433)" userId="4696eb13-f03f-42f0-b83f-88bce1b22291" providerId="ADAL" clId="{EE7E1A8A-22F6-4F85-8479-4716D1A93013}"/>
    <pc:docChg chg="modSld">
      <pc:chgData name="Samina Nazir (2215433)" userId="4696eb13-f03f-42f0-b83f-88bce1b22291" providerId="ADAL" clId="{EE7E1A8A-22F6-4F85-8479-4716D1A93013}" dt="2025-10-24T10:03:34.147" v="56"/>
      <pc:docMkLst>
        <pc:docMk/>
      </pc:docMkLst>
      <pc:sldChg chg="addSp delSp modSp mod modTransition modAnim">
        <pc:chgData name="Samina Nazir (2215433)" userId="4696eb13-f03f-42f0-b83f-88bce1b22291" providerId="ADAL" clId="{EE7E1A8A-22F6-4F85-8479-4716D1A93013}" dt="2025-10-24T08:55:30.453" v="6"/>
        <pc:sldMkLst>
          <pc:docMk/>
          <pc:sldMk cId="1442315443" sldId="256"/>
        </pc:sldMkLst>
        <pc:picChg chg="add del mod">
          <ac:chgData name="Samina Nazir (2215433)" userId="4696eb13-f03f-42f0-b83f-88bce1b22291" providerId="ADAL" clId="{EE7E1A8A-22F6-4F85-8479-4716D1A93013}" dt="2025-10-24T08:54:00.270" v="2"/>
          <ac:picMkLst>
            <pc:docMk/>
            <pc:sldMk cId="1442315443" sldId="256"/>
            <ac:picMk id="14" creationId="{97248207-ADC9-4BD1-AD8F-2958AE821BB8}"/>
          </ac:picMkLst>
        </pc:picChg>
        <pc:picChg chg="add del mod ord">
          <ac:chgData name="Samina Nazir (2215433)" userId="4696eb13-f03f-42f0-b83f-88bce1b22291" providerId="ADAL" clId="{EE7E1A8A-22F6-4F85-8479-4716D1A93013}" dt="2025-10-24T08:54:38.602" v="3"/>
          <ac:picMkLst>
            <pc:docMk/>
            <pc:sldMk cId="1442315443" sldId="256"/>
            <ac:picMk id="19" creationId="{E97760F8-58CA-ACF7-9DE2-A4EAED14C933}"/>
          </ac:picMkLst>
        </pc:picChg>
        <pc:picChg chg="add del mod">
          <ac:chgData name="Samina Nazir (2215433)" userId="4696eb13-f03f-42f0-b83f-88bce1b22291" providerId="ADAL" clId="{EE7E1A8A-22F6-4F85-8479-4716D1A93013}" dt="2025-10-24T08:55:12.354" v="5"/>
          <ac:picMkLst>
            <pc:docMk/>
            <pc:sldMk cId="1442315443" sldId="256"/>
            <ac:picMk id="20" creationId="{5B1CE8FC-22DD-B79C-6945-CB8673873FAC}"/>
          </ac:picMkLst>
        </pc:picChg>
        <pc:picChg chg="add del mod ord">
          <ac:chgData name="Samina Nazir (2215433)" userId="4696eb13-f03f-42f0-b83f-88bce1b22291" providerId="ADAL" clId="{EE7E1A8A-22F6-4F85-8479-4716D1A93013}" dt="2025-10-24T08:55:30.453" v="6"/>
          <ac:picMkLst>
            <pc:docMk/>
            <pc:sldMk cId="1442315443" sldId="256"/>
            <ac:picMk id="22" creationId="{A609DAEE-A95D-F100-7E12-61250DFBF62C}"/>
          </ac:picMkLst>
        </pc:picChg>
        <pc:picChg chg="add mod">
          <ac:chgData name="Samina Nazir (2215433)" userId="4696eb13-f03f-42f0-b83f-88bce1b22291" providerId="ADAL" clId="{EE7E1A8A-22F6-4F85-8479-4716D1A93013}" dt="2025-10-24T08:55:30.453" v="6"/>
          <ac:picMkLst>
            <pc:docMk/>
            <pc:sldMk cId="1442315443" sldId="256"/>
            <ac:picMk id="23" creationId="{E22F8201-43FC-FDFB-E026-05DBEE1955DE}"/>
          </ac:picMkLst>
        </pc:picChg>
      </pc:sldChg>
      <pc:sldChg chg="addSp delSp modSp mod modTransition modAnim">
        <pc:chgData name="Samina Nazir (2215433)" userId="4696eb13-f03f-42f0-b83f-88bce1b22291" providerId="ADAL" clId="{EE7E1A8A-22F6-4F85-8479-4716D1A93013}" dt="2025-10-24T08:59:13.124" v="13"/>
        <pc:sldMkLst>
          <pc:docMk/>
          <pc:sldMk cId="3309090319" sldId="257"/>
        </pc:sldMkLst>
        <pc:picChg chg="add del mod">
          <ac:chgData name="Samina Nazir (2215433)" userId="4696eb13-f03f-42f0-b83f-88bce1b22291" providerId="ADAL" clId="{EE7E1A8A-22F6-4F85-8479-4716D1A93013}" dt="2025-10-24T08:57:07.136" v="9"/>
          <ac:picMkLst>
            <pc:docMk/>
            <pc:sldMk cId="3309090319" sldId="257"/>
            <ac:picMk id="15" creationId="{EAF151EA-FFA3-8346-AC4C-174E9E779E23}"/>
          </ac:picMkLst>
        </pc:picChg>
        <pc:picChg chg="add del mod ord">
          <ac:chgData name="Samina Nazir (2215433)" userId="4696eb13-f03f-42f0-b83f-88bce1b22291" providerId="ADAL" clId="{EE7E1A8A-22F6-4F85-8479-4716D1A93013}" dt="2025-10-24T08:57:46.149" v="10"/>
          <ac:picMkLst>
            <pc:docMk/>
            <pc:sldMk cId="3309090319" sldId="257"/>
            <ac:picMk id="17" creationId="{B213A761-F1DC-DB8B-A09D-896499EF620F}"/>
          </ac:picMkLst>
        </pc:picChg>
        <pc:picChg chg="add del mod">
          <ac:chgData name="Samina Nazir (2215433)" userId="4696eb13-f03f-42f0-b83f-88bce1b22291" providerId="ADAL" clId="{EE7E1A8A-22F6-4F85-8479-4716D1A93013}" dt="2025-10-24T08:57:56.693" v="12"/>
          <ac:picMkLst>
            <pc:docMk/>
            <pc:sldMk cId="3309090319" sldId="257"/>
            <ac:picMk id="18" creationId="{B47BBE91-379B-BE7E-FA48-B9D0E80017A8}"/>
          </ac:picMkLst>
        </pc:picChg>
        <pc:picChg chg="add del mod ord">
          <ac:chgData name="Samina Nazir (2215433)" userId="4696eb13-f03f-42f0-b83f-88bce1b22291" providerId="ADAL" clId="{EE7E1A8A-22F6-4F85-8479-4716D1A93013}" dt="2025-10-24T08:59:13.124" v="13"/>
          <ac:picMkLst>
            <pc:docMk/>
            <pc:sldMk cId="3309090319" sldId="257"/>
            <ac:picMk id="20" creationId="{C6262934-4057-D465-CA0D-DDC5EA4CBCE0}"/>
          </ac:picMkLst>
        </pc:picChg>
        <pc:picChg chg="add mod">
          <ac:chgData name="Samina Nazir (2215433)" userId="4696eb13-f03f-42f0-b83f-88bce1b22291" providerId="ADAL" clId="{EE7E1A8A-22F6-4F85-8479-4716D1A93013}" dt="2025-10-24T08:59:13.124" v="13"/>
          <ac:picMkLst>
            <pc:docMk/>
            <pc:sldMk cId="3309090319" sldId="257"/>
            <ac:picMk id="21" creationId="{06B1669F-6CAD-13C2-42A0-29D8658E9939}"/>
          </ac:picMkLst>
        </pc:picChg>
      </pc:sldChg>
      <pc:sldChg chg="addSp modSp">
        <pc:chgData name="Samina Nazir (2215433)" userId="4696eb13-f03f-42f0-b83f-88bce1b22291" providerId="ADAL" clId="{EE7E1A8A-22F6-4F85-8479-4716D1A93013}" dt="2025-10-24T09:22:43.323" v="14"/>
        <pc:sldMkLst>
          <pc:docMk/>
          <pc:sldMk cId="1845240974" sldId="258"/>
        </pc:sldMkLst>
        <pc:picChg chg="add mod">
          <ac:chgData name="Samina Nazir (2215433)" userId="4696eb13-f03f-42f0-b83f-88bce1b22291" providerId="ADAL" clId="{EE7E1A8A-22F6-4F85-8479-4716D1A93013}" dt="2025-10-24T09:22:43.323" v="14"/>
          <ac:picMkLst>
            <pc:docMk/>
            <pc:sldMk cId="1845240974" sldId="258"/>
            <ac:picMk id="19" creationId="{245AA222-C8AA-3D1E-5B71-3FCCE6B058C5}"/>
          </ac:picMkLst>
        </pc:picChg>
      </pc:sldChg>
      <pc:sldChg chg="addSp delSp modSp mod modTransition modAnim">
        <pc:chgData name="Samina Nazir (2215433)" userId="4696eb13-f03f-42f0-b83f-88bce1b22291" providerId="ADAL" clId="{EE7E1A8A-22F6-4F85-8479-4716D1A93013}" dt="2025-10-24T09:32:27.252" v="21"/>
        <pc:sldMkLst>
          <pc:docMk/>
          <pc:sldMk cId="3330482408" sldId="259"/>
        </pc:sldMkLst>
        <pc:picChg chg="add del mod">
          <ac:chgData name="Samina Nazir (2215433)" userId="4696eb13-f03f-42f0-b83f-88bce1b22291" providerId="ADAL" clId="{EE7E1A8A-22F6-4F85-8479-4716D1A93013}" dt="2025-10-24T09:29:51.701" v="17"/>
          <ac:picMkLst>
            <pc:docMk/>
            <pc:sldMk cId="3330482408" sldId="259"/>
            <ac:picMk id="14" creationId="{D48FDDEB-8612-8B7B-BFCE-5DAE06B0A67D}"/>
          </ac:picMkLst>
        </pc:picChg>
        <pc:picChg chg="add del mod ord">
          <ac:chgData name="Samina Nazir (2215433)" userId="4696eb13-f03f-42f0-b83f-88bce1b22291" providerId="ADAL" clId="{EE7E1A8A-22F6-4F85-8479-4716D1A93013}" dt="2025-10-24T09:30:41.853" v="18"/>
          <ac:picMkLst>
            <pc:docMk/>
            <pc:sldMk cId="3330482408" sldId="259"/>
            <ac:picMk id="17" creationId="{F9E802C8-38E0-3FCA-1740-B25BC7D8DA98}"/>
          </ac:picMkLst>
        </pc:picChg>
        <pc:picChg chg="add del mod">
          <ac:chgData name="Samina Nazir (2215433)" userId="4696eb13-f03f-42f0-b83f-88bce1b22291" providerId="ADAL" clId="{EE7E1A8A-22F6-4F85-8479-4716D1A93013}" dt="2025-10-24T09:31:06.053" v="20"/>
          <ac:picMkLst>
            <pc:docMk/>
            <pc:sldMk cId="3330482408" sldId="259"/>
            <ac:picMk id="18" creationId="{588E072F-AF11-58C0-E35C-00EEF5A42903}"/>
          </ac:picMkLst>
        </pc:picChg>
        <pc:picChg chg="add del mod ord">
          <ac:chgData name="Samina Nazir (2215433)" userId="4696eb13-f03f-42f0-b83f-88bce1b22291" providerId="ADAL" clId="{EE7E1A8A-22F6-4F85-8479-4716D1A93013}" dt="2025-10-24T09:32:27.252" v="21"/>
          <ac:picMkLst>
            <pc:docMk/>
            <pc:sldMk cId="3330482408" sldId="259"/>
            <ac:picMk id="20" creationId="{AD812A52-DA53-A966-C9D6-8B223B6C18F8}"/>
          </ac:picMkLst>
        </pc:picChg>
        <pc:picChg chg="add mod">
          <ac:chgData name="Samina Nazir (2215433)" userId="4696eb13-f03f-42f0-b83f-88bce1b22291" providerId="ADAL" clId="{EE7E1A8A-22F6-4F85-8479-4716D1A93013}" dt="2025-10-24T09:32:27.252" v="21"/>
          <ac:picMkLst>
            <pc:docMk/>
            <pc:sldMk cId="3330482408" sldId="259"/>
            <ac:picMk id="21" creationId="{18F8F4AC-AAEF-6A3E-BE48-7FDBF9AEAE7B}"/>
          </ac:picMkLst>
        </pc:picChg>
      </pc:sldChg>
      <pc:sldChg chg="addSp modSp">
        <pc:chgData name="Samina Nazir (2215433)" userId="4696eb13-f03f-42f0-b83f-88bce1b22291" providerId="ADAL" clId="{EE7E1A8A-22F6-4F85-8479-4716D1A93013}" dt="2025-10-24T09:34:41.685" v="22"/>
        <pc:sldMkLst>
          <pc:docMk/>
          <pc:sldMk cId="879852249" sldId="260"/>
        </pc:sldMkLst>
        <pc:picChg chg="add mod">
          <ac:chgData name="Samina Nazir (2215433)" userId="4696eb13-f03f-42f0-b83f-88bce1b22291" providerId="ADAL" clId="{EE7E1A8A-22F6-4F85-8479-4716D1A93013}" dt="2025-10-24T09:34:41.685" v="22"/>
          <ac:picMkLst>
            <pc:docMk/>
            <pc:sldMk cId="879852249" sldId="260"/>
            <ac:picMk id="16" creationId="{89CD2706-0FF9-D3A3-C43A-5AFAB95B206A}"/>
          </ac:picMkLst>
        </pc:picChg>
      </pc:sldChg>
      <pc:sldChg chg="addSp delSp modSp mod modTransition modAnim">
        <pc:chgData name="Samina Nazir (2215433)" userId="4696eb13-f03f-42f0-b83f-88bce1b22291" providerId="ADAL" clId="{EE7E1A8A-22F6-4F85-8479-4716D1A93013}" dt="2025-10-24T09:37:17.224" v="26"/>
        <pc:sldMkLst>
          <pc:docMk/>
          <pc:sldMk cId="1602629265" sldId="261"/>
        </pc:sldMkLst>
        <pc:picChg chg="add del mod">
          <ac:chgData name="Samina Nazir (2215433)" userId="4696eb13-f03f-42f0-b83f-88bce1b22291" providerId="ADAL" clId="{EE7E1A8A-22F6-4F85-8479-4716D1A93013}" dt="2025-10-24T09:35:48.338" v="25"/>
          <ac:picMkLst>
            <pc:docMk/>
            <pc:sldMk cId="1602629265" sldId="261"/>
            <ac:picMk id="7" creationId="{59EAB0AF-4FFE-57F3-5FE2-5F9240D24009}"/>
          </ac:picMkLst>
        </pc:picChg>
        <pc:picChg chg="add del mod ord">
          <ac:chgData name="Samina Nazir (2215433)" userId="4696eb13-f03f-42f0-b83f-88bce1b22291" providerId="ADAL" clId="{EE7E1A8A-22F6-4F85-8479-4716D1A93013}" dt="2025-10-24T09:37:17.224" v="26"/>
          <ac:picMkLst>
            <pc:docMk/>
            <pc:sldMk cId="1602629265" sldId="261"/>
            <ac:picMk id="13" creationId="{1AD2589B-724B-EDD4-6E51-41861F92A382}"/>
          </ac:picMkLst>
        </pc:picChg>
        <pc:picChg chg="add mod">
          <ac:chgData name="Samina Nazir (2215433)" userId="4696eb13-f03f-42f0-b83f-88bce1b22291" providerId="ADAL" clId="{EE7E1A8A-22F6-4F85-8479-4716D1A93013}" dt="2025-10-24T09:37:17.224" v="26"/>
          <ac:picMkLst>
            <pc:docMk/>
            <pc:sldMk cId="1602629265" sldId="261"/>
            <ac:picMk id="15" creationId="{0D7C5C62-17DC-11B0-A131-196809AF1184}"/>
          </ac:picMkLst>
        </pc:picChg>
      </pc:sldChg>
      <pc:sldChg chg="addSp delSp modSp mod modTransition modAnim">
        <pc:chgData name="Samina Nazir (2215433)" userId="4696eb13-f03f-42f0-b83f-88bce1b22291" providerId="ADAL" clId="{EE7E1A8A-22F6-4F85-8479-4716D1A93013}" dt="2025-10-24T09:41:00.519" v="36"/>
        <pc:sldMkLst>
          <pc:docMk/>
          <pc:sldMk cId="570338702" sldId="262"/>
        </pc:sldMkLst>
        <pc:picChg chg="add del mod">
          <ac:chgData name="Samina Nazir (2215433)" userId="4696eb13-f03f-42f0-b83f-88bce1b22291" providerId="ADAL" clId="{EE7E1A8A-22F6-4F85-8479-4716D1A93013}" dt="2025-10-24T09:38:36.540" v="29"/>
          <ac:picMkLst>
            <pc:docMk/>
            <pc:sldMk cId="570338702" sldId="262"/>
            <ac:picMk id="10" creationId="{6CDDFB52-8A54-996A-F768-53A82261A934}"/>
          </ac:picMkLst>
        </pc:picChg>
        <pc:picChg chg="add del mod ord">
          <ac:chgData name="Samina Nazir (2215433)" userId="4696eb13-f03f-42f0-b83f-88bce1b22291" providerId="ADAL" clId="{EE7E1A8A-22F6-4F85-8479-4716D1A93013}" dt="2025-10-24T09:38:46.806" v="30"/>
          <ac:picMkLst>
            <pc:docMk/>
            <pc:sldMk cId="570338702" sldId="262"/>
            <ac:picMk id="12" creationId="{001BB1B2-8877-DD6B-DAF8-8772C7DECA4A}"/>
          </ac:picMkLst>
        </pc:picChg>
        <pc:picChg chg="add del mod">
          <ac:chgData name="Samina Nazir (2215433)" userId="4696eb13-f03f-42f0-b83f-88bce1b22291" providerId="ADAL" clId="{EE7E1A8A-22F6-4F85-8479-4716D1A93013}" dt="2025-10-24T09:39:00.799" v="32"/>
          <ac:picMkLst>
            <pc:docMk/>
            <pc:sldMk cId="570338702" sldId="262"/>
            <ac:picMk id="13" creationId="{630546F7-EF29-707C-7E1A-427B64FB871F}"/>
          </ac:picMkLst>
        </pc:picChg>
        <pc:picChg chg="add del mod ord">
          <ac:chgData name="Samina Nazir (2215433)" userId="4696eb13-f03f-42f0-b83f-88bce1b22291" providerId="ADAL" clId="{EE7E1A8A-22F6-4F85-8479-4716D1A93013}" dt="2025-10-24T09:39:19.938" v="33"/>
          <ac:picMkLst>
            <pc:docMk/>
            <pc:sldMk cId="570338702" sldId="262"/>
            <ac:picMk id="15" creationId="{9B66EF2C-7916-6390-C1B7-843567B75041}"/>
          </ac:picMkLst>
        </pc:picChg>
        <pc:picChg chg="add del mod">
          <ac:chgData name="Samina Nazir (2215433)" userId="4696eb13-f03f-42f0-b83f-88bce1b22291" providerId="ADAL" clId="{EE7E1A8A-22F6-4F85-8479-4716D1A93013}" dt="2025-10-24T09:39:26.801" v="35"/>
          <ac:picMkLst>
            <pc:docMk/>
            <pc:sldMk cId="570338702" sldId="262"/>
            <ac:picMk id="16" creationId="{9690A588-548B-8850-BA7C-6D70888AAD1B}"/>
          </ac:picMkLst>
        </pc:picChg>
        <pc:picChg chg="add del mod ord">
          <ac:chgData name="Samina Nazir (2215433)" userId="4696eb13-f03f-42f0-b83f-88bce1b22291" providerId="ADAL" clId="{EE7E1A8A-22F6-4F85-8479-4716D1A93013}" dt="2025-10-24T09:41:00.519" v="36"/>
          <ac:picMkLst>
            <pc:docMk/>
            <pc:sldMk cId="570338702" sldId="262"/>
            <ac:picMk id="18" creationId="{01287859-F015-2C00-F4BC-2BAB43B7F899}"/>
          </ac:picMkLst>
        </pc:picChg>
        <pc:picChg chg="add mod">
          <ac:chgData name="Samina Nazir (2215433)" userId="4696eb13-f03f-42f0-b83f-88bce1b22291" providerId="ADAL" clId="{EE7E1A8A-22F6-4F85-8479-4716D1A93013}" dt="2025-10-24T09:41:00.519" v="36"/>
          <ac:picMkLst>
            <pc:docMk/>
            <pc:sldMk cId="570338702" sldId="262"/>
            <ac:picMk id="19" creationId="{E2423FDF-0E09-07EF-7A8F-AC5900D4268A}"/>
          </ac:picMkLst>
        </pc:picChg>
      </pc:sldChg>
      <pc:sldChg chg="addSp modSp">
        <pc:chgData name="Samina Nazir (2215433)" userId="4696eb13-f03f-42f0-b83f-88bce1b22291" providerId="ADAL" clId="{EE7E1A8A-22F6-4F85-8479-4716D1A93013}" dt="2025-10-24T09:43:16.762" v="37"/>
        <pc:sldMkLst>
          <pc:docMk/>
          <pc:sldMk cId="3590889627" sldId="263"/>
        </pc:sldMkLst>
        <pc:picChg chg="add mod">
          <ac:chgData name="Samina Nazir (2215433)" userId="4696eb13-f03f-42f0-b83f-88bce1b22291" providerId="ADAL" clId="{EE7E1A8A-22F6-4F85-8479-4716D1A93013}" dt="2025-10-24T09:43:16.762" v="37"/>
          <ac:picMkLst>
            <pc:docMk/>
            <pc:sldMk cId="3590889627" sldId="263"/>
            <ac:picMk id="14" creationId="{9DF695A5-56CA-13A3-E23B-7F7A2FBF7194}"/>
          </ac:picMkLst>
        </pc:picChg>
      </pc:sldChg>
      <pc:sldChg chg="addSp delSp modSp mod modTransition modAnim">
        <pc:chgData name="Samina Nazir (2215433)" userId="4696eb13-f03f-42f0-b83f-88bce1b22291" providerId="ADAL" clId="{EE7E1A8A-22F6-4F85-8479-4716D1A93013}" dt="2025-10-24T09:45:50.430" v="41"/>
        <pc:sldMkLst>
          <pc:docMk/>
          <pc:sldMk cId="2066575537" sldId="264"/>
        </pc:sldMkLst>
        <pc:picChg chg="add del mod">
          <ac:chgData name="Samina Nazir (2215433)" userId="4696eb13-f03f-42f0-b83f-88bce1b22291" providerId="ADAL" clId="{EE7E1A8A-22F6-4F85-8479-4716D1A93013}" dt="2025-10-24T09:44:30.949" v="40"/>
          <ac:picMkLst>
            <pc:docMk/>
            <pc:sldMk cId="2066575537" sldId="264"/>
            <ac:picMk id="15" creationId="{395868C4-833E-D641-73D5-02C9ADCCC19A}"/>
          </ac:picMkLst>
        </pc:picChg>
        <pc:picChg chg="add del mod ord">
          <ac:chgData name="Samina Nazir (2215433)" userId="4696eb13-f03f-42f0-b83f-88bce1b22291" providerId="ADAL" clId="{EE7E1A8A-22F6-4F85-8479-4716D1A93013}" dt="2025-10-24T09:45:50.430" v="41"/>
          <ac:picMkLst>
            <pc:docMk/>
            <pc:sldMk cId="2066575537" sldId="264"/>
            <ac:picMk id="17" creationId="{A38466AD-0F10-91B0-9756-553197353637}"/>
          </ac:picMkLst>
        </pc:picChg>
        <pc:picChg chg="add mod">
          <ac:chgData name="Samina Nazir (2215433)" userId="4696eb13-f03f-42f0-b83f-88bce1b22291" providerId="ADAL" clId="{EE7E1A8A-22F6-4F85-8479-4716D1A93013}" dt="2025-10-24T09:45:50.430" v="41"/>
          <ac:picMkLst>
            <pc:docMk/>
            <pc:sldMk cId="2066575537" sldId="264"/>
            <ac:picMk id="18" creationId="{268D0C75-D576-35B3-1A6C-0526FD303F64}"/>
          </ac:picMkLst>
        </pc:picChg>
      </pc:sldChg>
      <pc:sldChg chg="addSp modSp">
        <pc:chgData name="Samina Nazir (2215433)" userId="4696eb13-f03f-42f0-b83f-88bce1b22291" providerId="ADAL" clId="{EE7E1A8A-22F6-4F85-8479-4716D1A93013}" dt="2025-10-24T09:47:52.723" v="42"/>
        <pc:sldMkLst>
          <pc:docMk/>
          <pc:sldMk cId="2549831702" sldId="265"/>
        </pc:sldMkLst>
        <pc:picChg chg="add mod">
          <ac:chgData name="Samina Nazir (2215433)" userId="4696eb13-f03f-42f0-b83f-88bce1b22291" providerId="ADAL" clId="{EE7E1A8A-22F6-4F85-8479-4716D1A93013}" dt="2025-10-24T09:47:52.723" v="42"/>
          <ac:picMkLst>
            <pc:docMk/>
            <pc:sldMk cId="2549831702" sldId="265"/>
            <ac:picMk id="15" creationId="{550E3175-38B9-826E-603C-779628777029}"/>
          </ac:picMkLst>
        </pc:picChg>
      </pc:sldChg>
      <pc:sldChg chg="addSp modSp">
        <pc:chgData name="Samina Nazir (2215433)" userId="4696eb13-f03f-42f0-b83f-88bce1b22291" providerId="ADAL" clId="{EE7E1A8A-22F6-4F85-8479-4716D1A93013}" dt="2025-10-24T09:56:59.533" v="43"/>
        <pc:sldMkLst>
          <pc:docMk/>
          <pc:sldMk cId="1509904777" sldId="266"/>
        </pc:sldMkLst>
        <pc:picChg chg="add mod">
          <ac:chgData name="Samina Nazir (2215433)" userId="4696eb13-f03f-42f0-b83f-88bce1b22291" providerId="ADAL" clId="{EE7E1A8A-22F6-4F85-8479-4716D1A93013}" dt="2025-10-24T09:56:59.533" v="43"/>
          <ac:picMkLst>
            <pc:docMk/>
            <pc:sldMk cId="1509904777" sldId="266"/>
            <ac:picMk id="14" creationId="{06D222D4-9C3E-C834-8F5C-2AE7EF55224B}"/>
          </ac:picMkLst>
        </pc:picChg>
      </pc:sldChg>
      <pc:sldChg chg="addSp delSp modSp mod modTransition modAnim">
        <pc:chgData name="Samina Nazir (2215433)" userId="4696eb13-f03f-42f0-b83f-88bce1b22291" providerId="ADAL" clId="{EE7E1A8A-22F6-4F85-8479-4716D1A93013}" dt="2025-10-24T10:01:00.739" v="53"/>
        <pc:sldMkLst>
          <pc:docMk/>
          <pc:sldMk cId="1131343657" sldId="267"/>
        </pc:sldMkLst>
        <pc:picChg chg="add del mod">
          <ac:chgData name="Samina Nazir (2215433)" userId="4696eb13-f03f-42f0-b83f-88bce1b22291" providerId="ADAL" clId="{EE7E1A8A-22F6-4F85-8479-4716D1A93013}" dt="2025-10-24T09:58:36.994" v="46"/>
          <ac:picMkLst>
            <pc:docMk/>
            <pc:sldMk cId="1131343657" sldId="267"/>
            <ac:picMk id="9" creationId="{FED1DE36-7C86-237D-A990-3C9D6C3ABD82}"/>
          </ac:picMkLst>
        </pc:picChg>
        <pc:picChg chg="add del mod ord">
          <ac:chgData name="Samina Nazir (2215433)" userId="4696eb13-f03f-42f0-b83f-88bce1b22291" providerId="ADAL" clId="{EE7E1A8A-22F6-4F85-8479-4716D1A93013}" dt="2025-10-24T09:59:05.884" v="47"/>
          <ac:picMkLst>
            <pc:docMk/>
            <pc:sldMk cId="1131343657" sldId="267"/>
            <ac:picMk id="14" creationId="{7994EEA4-E8C5-4AA9-06BB-A7834BFA6D5C}"/>
          </ac:picMkLst>
        </pc:picChg>
        <pc:picChg chg="add del mod">
          <ac:chgData name="Samina Nazir (2215433)" userId="4696eb13-f03f-42f0-b83f-88bce1b22291" providerId="ADAL" clId="{EE7E1A8A-22F6-4F85-8479-4716D1A93013}" dt="2025-10-24T09:59:13.465" v="49"/>
          <ac:picMkLst>
            <pc:docMk/>
            <pc:sldMk cId="1131343657" sldId="267"/>
            <ac:picMk id="15" creationId="{7AC22325-BB24-ABB4-448B-31E32141748B}"/>
          </ac:picMkLst>
        </pc:picChg>
        <pc:picChg chg="add del mod ord">
          <ac:chgData name="Samina Nazir (2215433)" userId="4696eb13-f03f-42f0-b83f-88bce1b22291" providerId="ADAL" clId="{EE7E1A8A-22F6-4F85-8479-4716D1A93013}" dt="2025-10-24T09:59:23.667" v="50"/>
          <ac:picMkLst>
            <pc:docMk/>
            <pc:sldMk cId="1131343657" sldId="267"/>
            <ac:picMk id="17" creationId="{AC9F6A89-C717-3830-E3E3-D23FF3465755}"/>
          </ac:picMkLst>
        </pc:picChg>
        <pc:picChg chg="add del mod">
          <ac:chgData name="Samina Nazir (2215433)" userId="4696eb13-f03f-42f0-b83f-88bce1b22291" providerId="ADAL" clId="{EE7E1A8A-22F6-4F85-8479-4716D1A93013}" dt="2025-10-24T09:59:31.511" v="52"/>
          <ac:picMkLst>
            <pc:docMk/>
            <pc:sldMk cId="1131343657" sldId="267"/>
            <ac:picMk id="18" creationId="{C64DEE7F-DAED-E302-47F9-A11FDE089BD8}"/>
          </ac:picMkLst>
        </pc:picChg>
        <pc:picChg chg="add del mod ord">
          <ac:chgData name="Samina Nazir (2215433)" userId="4696eb13-f03f-42f0-b83f-88bce1b22291" providerId="ADAL" clId="{EE7E1A8A-22F6-4F85-8479-4716D1A93013}" dt="2025-10-24T10:01:00.739" v="53"/>
          <ac:picMkLst>
            <pc:docMk/>
            <pc:sldMk cId="1131343657" sldId="267"/>
            <ac:picMk id="20" creationId="{BFF205CA-EDB7-2D86-CD63-32195732D892}"/>
          </ac:picMkLst>
        </pc:picChg>
        <pc:picChg chg="add mod">
          <ac:chgData name="Samina Nazir (2215433)" userId="4696eb13-f03f-42f0-b83f-88bce1b22291" providerId="ADAL" clId="{EE7E1A8A-22F6-4F85-8479-4716D1A93013}" dt="2025-10-24T10:01:00.739" v="53"/>
          <ac:picMkLst>
            <pc:docMk/>
            <pc:sldMk cId="1131343657" sldId="267"/>
            <ac:picMk id="21" creationId="{C31860DB-D73D-7610-AE20-D2E0E731E00E}"/>
          </ac:picMkLst>
        </pc:picChg>
      </pc:sldChg>
      <pc:sldChg chg="addSp modSp">
        <pc:chgData name="Samina Nazir (2215433)" userId="4696eb13-f03f-42f0-b83f-88bce1b22291" providerId="ADAL" clId="{EE7E1A8A-22F6-4F85-8479-4716D1A93013}" dt="2025-10-24T10:02:45.052" v="54"/>
        <pc:sldMkLst>
          <pc:docMk/>
          <pc:sldMk cId="2478905827" sldId="268"/>
        </pc:sldMkLst>
        <pc:picChg chg="add mod">
          <ac:chgData name="Samina Nazir (2215433)" userId="4696eb13-f03f-42f0-b83f-88bce1b22291" providerId="ADAL" clId="{EE7E1A8A-22F6-4F85-8479-4716D1A93013}" dt="2025-10-24T10:02:45.052" v="54"/>
          <ac:picMkLst>
            <pc:docMk/>
            <pc:sldMk cId="2478905827" sldId="268"/>
            <ac:picMk id="15" creationId="{05E62F4F-CBE4-D1E5-4BCA-EC9F9311E9F9}"/>
          </ac:picMkLst>
        </pc:picChg>
      </pc:sldChg>
      <pc:sldChg chg="addSp modSp">
        <pc:chgData name="Samina Nazir (2215433)" userId="4696eb13-f03f-42f0-b83f-88bce1b22291" providerId="ADAL" clId="{EE7E1A8A-22F6-4F85-8479-4716D1A93013}" dt="2025-10-24T10:03:17.672" v="55"/>
        <pc:sldMkLst>
          <pc:docMk/>
          <pc:sldMk cId="4250525435" sldId="269"/>
        </pc:sldMkLst>
        <pc:picChg chg="add mod">
          <ac:chgData name="Samina Nazir (2215433)" userId="4696eb13-f03f-42f0-b83f-88bce1b22291" providerId="ADAL" clId="{EE7E1A8A-22F6-4F85-8479-4716D1A93013}" dt="2025-10-24T10:03:17.672" v="55"/>
          <ac:picMkLst>
            <pc:docMk/>
            <pc:sldMk cId="4250525435" sldId="269"/>
            <ac:picMk id="8" creationId="{4614EB94-2F49-C0EA-10A9-A0F8040D6A1F}"/>
          </ac:picMkLst>
        </pc:picChg>
      </pc:sldChg>
      <pc:sldChg chg="addSp modSp">
        <pc:chgData name="Samina Nazir (2215433)" userId="4696eb13-f03f-42f0-b83f-88bce1b22291" providerId="ADAL" clId="{EE7E1A8A-22F6-4F85-8479-4716D1A93013}" dt="2025-10-24T10:03:34.147" v="56"/>
        <pc:sldMkLst>
          <pc:docMk/>
          <pc:sldMk cId="3942063810" sldId="270"/>
        </pc:sldMkLst>
        <pc:picChg chg="add mod">
          <ac:chgData name="Samina Nazir (2215433)" userId="4696eb13-f03f-42f0-b83f-88bce1b22291" providerId="ADAL" clId="{EE7E1A8A-22F6-4F85-8479-4716D1A93013}" dt="2025-10-24T10:03:34.147" v="56"/>
          <ac:picMkLst>
            <pc:docMk/>
            <pc:sldMk cId="3942063810" sldId="270"/>
            <ac:picMk id="8" creationId="{91578D51-F382-10ED-51B0-82505F7355D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166609-DCC9-41A9-8546-DED49975F0E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E68BF1-E246-45F5-82E1-295093A032B5}">
      <dgm:prSet/>
      <dgm:spPr/>
      <dgm:t>
        <a:bodyPr/>
        <a:lstStyle/>
        <a:p>
          <a:pPr>
            <a:lnSpc>
              <a:spcPct val="100000"/>
            </a:lnSpc>
          </a:pPr>
          <a:r>
            <a:rPr lang="en-PK" b="1"/>
            <a:t>Late dementia diagnosis, stigma, carer strain, polypharmacy, sensory loss, fuel-poor housing:</a:t>
          </a:r>
          <a:r>
            <a:rPr lang="en-PK"/>
            <a:t> People arrive late to services, carers are exhausted, medicines interact badly, and cold/damp homes worsen health so cold and damp housing further undermines health, leading to a gradual loss of independence despite formal service provision (Green </a:t>
          </a:r>
          <a:r>
            <a:rPr lang="en-PK" i="1"/>
            <a:t>et al.</a:t>
          </a:r>
          <a:r>
            <a:rPr lang="en-PK"/>
            <a:t>, 2024).</a:t>
          </a:r>
          <a:endParaRPr lang="en-US"/>
        </a:p>
      </dgm:t>
    </dgm:pt>
    <dgm:pt modelId="{4C3C6FFF-8B5A-4CDC-A1F0-E8D1FEA00557}" type="parTrans" cxnId="{BC458198-BF01-4E18-B2CF-D8CCE1205145}">
      <dgm:prSet/>
      <dgm:spPr/>
      <dgm:t>
        <a:bodyPr/>
        <a:lstStyle/>
        <a:p>
          <a:endParaRPr lang="en-US"/>
        </a:p>
      </dgm:t>
    </dgm:pt>
    <dgm:pt modelId="{C8222226-7F63-4DE1-82C2-447C71BF053C}" type="sibTrans" cxnId="{BC458198-BF01-4E18-B2CF-D8CCE1205145}">
      <dgm:prSet/>
      <dgm:spPr/>
      <dgm:t>
        <a:bodyPr/>
        <a:lstStyle/>
        <a:p>
          <a:endParaRPr lang="en-US"/>
        </a:p>
      </dgm:t>
    </dgm:pt>
    <dgm:pt modelId="{7990405E-8B6B-4E03-B530-D8792FF45589}">
      <dgm:prSet/>
      <dgm:spPr/>
      <dgm:t>
        <a:bodyPr/>
        <a:lstStyle/>
        <a:p>
          <a:pPr>
            <a:lnSpc>
              <a:spcPct val="100000"/>
            </a:lnSpc>
          </a:pPr>
          <a:r>
            <a:rPr lang="en-PK" b="1"/>
            <a:t>Navigation complexity (funding rules, forms, digital portals):</a:t>
          </a:r>
          <a:r>
            <a:rPr lang="en-PK"/>
            <a:t> Fragmented processes and online-only steps exclude many; without a named guide and face-to-face help, referrals stall and benefits go unclaimed (Mubarak and Suomi, 2022).</a:t>
          </a:r>
          <a:endParaRPr lang="en-US"/>
        </a:p>
      </dgm:t>
    </dgm:pt>
    <dgm:pt modelId="{84C6AAD9-7FF9-48A0-BAA5-5273DEC291D3}" type="parTrans" cxnId="{C539DCA5-A11C-4911-A928-639F5B364757}">
      <dgm:prSet/>
      <dgm:spPr/>
      <dgm:t>
        <a:bodyPr/>
        <a:lstStyle/>
        <a:p>
          <a:endParaRPr lang="en-US"/>
        </a:p>
      </dgm:t>
    </dgm:pt>
    <dgm:pt modelId="{81506DF5-F471-44F5-85B8-E2F07DC80785}" type="sibTrans" cxnId="{C539DCA5-A11C-4911-A928-639F5B364757}">
      <dgm:prSet/>
      <dgm:spPr/>
      <dgm:t>
        <a:bodyPr/>
        <a:lstStyle/>
        <a:p>
          <a:endParaRPr lang="en-US"/>
        </a:p>
      </dgm:t>
    </dgm:pt>
    <dgm:pt modelId="{CA0A0D7A-47C4-4C6F-8A69-2626DE71D5E8}">
      <dgm:prSet/>
      <dgm:spPr/>
      <dgm:t>
        <a:bodyPr/>
        <a:lstStyle/>
        <a:p>
          <a:pPr>
            <a:lnSpc>
              <a:spcPct val="100000"/>
            </a:lnSpc>
          </a:pPr>
          <a:r>
            <a:rPr lang="en-PK" b="1"/>
            <a:t>Inequities in diagnostics, rehab, and step-down beds:</a:t>
          </a:r>
          <a:r>
            <a:rPr lang="en-PK"/>
            <a:t> Rural and deprived areas wait longer and travel further; rehab slots and respite beds are scarce, so preventable decline turns into admission or premature long-term care (Shannon </a:t>
          </a:r>
          <a:r>
            <a:rPr lang="en-PK" i="1"/>
            <a:t>et al.</a:t>
          </a:r>
          <a:r>
            <a:rPr lang="en-PK"/>
            <a:t>, 2023).</a:t>
          </a:r>
          <a:endParaRPr lang="en-US"/>
        </a:p>
      </dgm:t>
    </dgm:pt>
    <dgm:pt modelId="{41AB6871-B29A-454F-8280-1920A8439D03}" type="parTrans" cxnId="{48A1BE00-4242-4BC7-BDDB-12B0C5A5CC2E}">
      <dgm:prSet/>
      <dgm:spPr/>
      <dgm:t>
        <a:bodyPr/>
        <a:lstStyle/>
        <a:p>
          <a:endParaRPr lang="en-US"/>
        </a:p>
      </dgm:t>
    </dgm:pt>
    <dgm:pt modelId="{EF8DE696-1DE7-4FCB-A6A9-60D5264385FD}" type="sibTrans" cxnId="{48A1BE00-4242-4BC7-BDDB-12B0C5A5CC2E}">
      <dgm:prSet/>
      <dgm:spPr/>
      <dgm:t>
        <a:bodyPr/>
        <a:lstStyle/>
        <a:p>
          <a:endParaRPr lang="en-US"/>
        </a:p>
      </dgm:t>
    </dgm:pt>
    <dgm:pt modelId="{936A6665-79D9-41C3-974A-9D1E92751BBD}" type="pres">
      <dgm:prSet presAssocID="{DC166609-DCC9-41A9-8546-DED49975F0EF}" presName="root" presStyleCnt="0">
        <dgm:presLayoutVars>
          <dgm:dir/>
          <dgm:resizeHandles val="exact"/>
        </dgm:presLayoutVars>
      </dgm:prSet>
      <dgm:spPr/>
    </dgm:pt>
    <dgm:pt modelId="{9D2FB2B6-DDA5-4051-9100-4231DD606CEC}" type="pres">
      <dgm:prSet presAssocID="{4BE68BF1-E246-45F5-82E1-295093A032B5}" presName="compNode" presStyleCnt="0"/>
      <dgm:spPr/>
    </dgm:pt>
    <dgm:pt modelId="{E47301D4-15D3-468F-BC58-D1485842A3CB}" type="pres">
      <dgm:prSet presAssocID="{4BE68BF1-E246-45F5-82E1-295093A032B5}" presName="bgRect" presStyleLbl="bgShp" presStyleIdx="0" presStyleCnt="3"/>
      <dgm:spPr/>
    </dgm:pt>
    <dgm:pt modelId="{08DA114A-623C-4B13-9A12-A0CDDC6E8874}" type="pres">
      <dgm:prSet presAssocID="{4BE68BF1-E246-45F5-82E1-295093A032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ECF89A1C-A0F2-4F0B-BA5B-80603FAAEFAF}" type="pres">
      <dgm:prSet presAssocID="{4BE68BF1-E246-45F5-82E1-295093A032B5}" presName="spaceRect" presStyleCnt="0"/>
      <dgm:spPr/>
    </dgm:pt>
    <dgm:pt modelId="{89968002-94FD-4926-85A5-ED70E8692364}" type="pres">
      <dgm:prSet presAssocID="{4BE68BF1-E246-45F5-82E1-295093A032B5}" presName="parTx" presStyleLbl="revTx" presStyleIdx="0" presStyleCnt="3">
        <dgm:presLayoutVars>
          <dgm:chMax val="0"/>
          <dgm:chPref val="0"/>
        </dgm:presLayoutVars>
      </dgm:prSet>
      <dgm:spPr/>
    </dgm:pt>
    <dgm:pt modelId="{26B1DDF8-2FEB-4D17-AF03-0993B1976F64}" type="pres">
      <dgm:prSet presAssocID="{C8222226-7F63-4DE1-82C2-447C71BF053C}" presName="sibTrans" presStyleCnt="0"/>
      <dgm:spPr/>
    </dgm:pt>
    <dgm:pt modelId="{A45ECE1F-40C1-47AB-9ED9-25AE0F3CE32E}" type="pres">
      <dgm:prSet presAssocID="{7990405E-8B6B-4E03-B530-D8792FF45589}" presName="compNode" presStyleCnt="0"/>
      <dgm:spPr/>
    </dgm:pt>
    <dgm:pt modelId="{491C5306-340A-496F-A208-ED50651B4159}" type="pres">
      <dgm:prSet presAssocID="{7990405E-8B6B-4E03-B530-D8792FF45589}" presName="bgRect" presStyleLbl="bgShp" presStyleIdx="1" presStyleCnt="3"/>
      <dgm:spPr/>
    </dgm:pt>
    <dgm:pt modelId="{0A016A99-73BD-4C91-B126-8960DD145426}" type="pres">
      <dgm:prSet presAssocID="{7990405E-8B6B-4E03-B530-D8792FF455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B3A97D70-8915-4A58-8737-93D795C54A8A}" type="pres">
      <dgm:prSet presAssocID="{7990405E-8B6B-4E03-B530-D8792FF45589}" presName="spaceRect" presStyleCnt="0"/>
      <dgm:spPr/>
    </dgm:pt>
    <dgm:pt modelId="{573FF545-1C7C-49C6-848F-0B86B084CA3D}" type="pres">
      <dgm:prSet presAssocID="{7990405E-8B6B-4E03-B530-D8792FF45589}" presName="parTx" presStyleLbl="revTx" presStyleIdx="1" presStyleCnt="3">
        <dgm:presLayoutVars>
          <dgm:chMax val="0"/>
          <dgm:chPref val="0"/>
        </dgm:presLayoutVars>
      </dgm:prSet>
      <dgm:spPr/>
    </dgm:pt>
    <dgm:pt modelId="{EC004BE6-FE54-48F7-A143-181670F40FF6}" type="pres">
      <dgm:prSet presAssocID="{81506DF5-F471-44F5-85B8-E2F07DC80785}" presName="sibTrans" presStyleCnt="0"/>
      <dgm:spPr/>
    </dgm:pt>
    <dgm:pt modelId="{2660B252-AA68-46CD-8706-D3FB6BAA2046}" type="pres">
      <dgm:prSet presAssocID="{CA0A0D7A-47C4-4C6F-8A69-2626DE71D5E8}" presName="compNode" presStyleCnt="0"/>
      <dgm:spPr/>
    </dgm:pt>
    <dgm:pt modelId="{E5D7EB8E-B6CA-4E2F-A4EB-61210BBDB59F}" type="pres">
      <dgm:prSet presAssocID="{CA0A0D7A-47C4-4C6F-8A69-2626DE71D5E8}" presName="bgRect" presStyleLbl="bgShp" presStyleIdx="2" presStyleCnt="3"/>
      <dgm:spPr/>
    </dgm:pt>
    <dgm:pt modelId="{B9A74B0D-FCA2-4FA7-972B-661B91DD403C}" type="pres">
      <dgm:prSet presAssocID="{CA0A0D7A-47C4-4C6F-8A69-2626DE71D5E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AFFFA16D-C5D3-4A24-AD15-ABE262EDBE60}" type="pres">
      <dgm:prSet presAssocID="{CA0A0D7A-47C4-4C6F-8A69-2626DE71D5E8}" presName="spaceRect" presStyleCnt="0"/>
      <dgm:spPr/>
    </dgm:pt>
    <dgm:pt modelId="{C01BCF29-3034-44D4-99E7-4C06E2410B2E}" type="pres">
      <dgm:prSet presAssocID="{CA0A0D7A-47C4-4C6F-8A69-2626DE71D5E8}" presName="parTx" presStyleLbl="revTx" presStyleIdx="2" presStyleCnt="3">
        <dgm:presLayoutVars>
          <dgm:chMax val="0"/>
          <dgm:chPref val="0"/>
        </dgm:presLayoutVars>
      </dgm:prSet>
      <dgm:spPr/>
    </dgm:pt>
  </dgm:ptLst>
  <dgm:cxnLst>
    <dgm:cxn modelId="{48A1BE00-4242-4BC7-BDDB-12B0C5A5CC2E}" srcId="{DC166609-DCC9-41A9-8546-DED49975F0EF}" destId="{CA0A0D7A-47C4-4C6F-8A69-2626DE71D5E8}" srcOrd="2" destOrd="0" parTransId="{41AB6871-B29A-454F-8280-1920A8439D03}" sibTransId="{EF8DE696-1DE7-4FCB-A6A9-60D5264385FD}"/>
    <dgm:cxn modelId="{ABE8EA08-D985-4767-8E5A-51D87B8AA80A}" type="presOf" srcId="{4BE68BF1-E246-45F5-82E1-295093A032B5}" destId="{89968002-94FD-4926-85A5-ED70E8692364}" srcOrd="0" destOrd="0" presId="urn:microsoft.com/office/officeart/2018/2/layout/IconVerticalSolidList"/>
    <dgm:cxn modelId="{4908824F-47A4-4C8C-B80F-1E94CFD0B1B0}" type="presOf" srcId="{7990405E-8B6B-4E03-B530-D8792FF45589}" destId="{573FF545-1C7C-49C6-848F-0B86B084CA3D}" srcOrd="0" destOrd="0" presId="urn:microsoft.com/office/officeart/2018/2/layout/IconVerticalSolidList"/>
    <dgm:cxn modelId="{C588E858-7059-442D-B4B4-46C33B12D283}" type="presOf" srcId="{CA0A0D7A-47C4-4C6F-8A69-2626DE71D5E8}" destId="{C01BCF29-3034-44D4-99E7-4C06E2410B2E}" srcOrd="0" destOrd="0" presId="urn:microsoft.com/office/officeart/2018/2/layout/IconVerticalSolidList"/>
    <dgm:cxn modelId="{BC458198-BF01-4E18-B2CF-D8CCE1205145}" srcId="{DC166609-DCC9-41A9-8546-DED49975F0EF}" destId="{4BE68BF1-E246-45F5-82E1-295093A032B5}" srcOrd="0" destOrd="0" parTransId="{4C3C6FFF-8B5A-4CDC-A1F0-E8D1FEA00557}" sibTransId="{C8222226-7F63-4DE1-82C2-447C71BF053C}"/>
    <dgm:cxn modelId="{C539DCA5-A11C-4911-A928-639F5B364757}" srcId="{DC166609-DCC9-41A9-8546-DED49975F0EF}" destId="{7990405E-8B6B-4E03-B530-D8792FF45589}" srcOrd="1" destOrd="0" parTransId="{84C6AAD9-7FF9-48A0-BAA5-5273DEC291D3}" sibTransId="{81506DF5-F471-44F5-85B8-E2F07DC80785}"/>
    <dgm:cxn modelId="{199DA4F9-7A5F-4C4E-92E8-C07D2814A3CF}" type="presOf" srcId="{DC166609-DCC9-41A9-8546-DED49975F0EF}" destId="{936A6665-79D9-41C3-974A-9D1E92751BBD}" srcOrd="0" destOrd="0" presId="urn:microsoft.com/office/officeart/2018/2/layout/IconVerticalSolidList"/>
    <dgm:cxn modelId="{A045C88F-6C5B-4D14-9DCF-36DF2D0ED1E2}" type="presParOf" srcId="{936A6665-79D9-41C3-974A-9D1E92751BBD}" destId="{9D2FB2B6-DDA5-4051-9100-4231DD606CEC}" srcOrd="0" destOrd="0" presId="urn:microsoft.com/office/officeart/2018/2/layout/IconVerticalSolidList"/>
    <dgm:cxn modelId="{53464268-AA00-4F42-B4C4-8BB2B7F00986}" type="presParOf" srcId="{9D2FB2B6-DDA5-4051-9100-4231DD606CEC}" destId="{E47301D4-15D3-468F-BC58-D1485842A3CB}" srcOrd="0" destOrd="0" presId="urn:microsoft.com/office/officeart/2018/2/layout/IconVerticalSolidList"/>
    <dgm:cxn modelId="{C1E84E47-0E23-401D-B213-EE49B6262925}" type="presParOf" srcId="{9D2FB2B6-DDA5-4051-9100-4231DD606CEC}" destId="{08DA114A-623C-4B13-9A12-A0CDDC6E8874}" srcOrd="1" destOrd="0" presId="urn:microsoft.com/office/officeart/2018/2/layout/IconVerticalSolidList"/>
    <dgm:cxn modelId="{3A962FBD-046E-4F70-B754-4807E23F3A8D}" type="presParOf" srcId="{9D2FB2B6-DDA5-4051-9100-4231DD606CEC}" destId="{ECF89A1C-A0F2-4F0B-BA5B-80603FAAEFAF}" srcOrd="2" destOrd="0" presId="urn:microsoft.com/office/officeart/2018/2/layout/IconVerticalSolidList"/>
    <dgm:cxn modelId="{1FFC7D48-DE57-44E2-AAE8-8252D32321DF}" type="presParOf" srcId="{9D2FB2B6-DDA5-4051-9100-4231DD606CEC}" destId="{89968002-94FD-4926-85A5-ED70E8692364}" srcOrd="3" destOrd="0" presId="urn:microsoft.com/office/officeart/2018/2/layout/IconVerticalSolidList"/>
    <dgm:cxn modelId="{AB303F04-53F8-4D8B-8A11-1DF620F526A1}" type="presParOf" srcId="{936A6665-79D9-41C3-974A-9D1E92751BBD}" destId="{26B1DDF8-2FEB-4D17-AF03-0993B1976F64}" srcOrd="1" destOrd="0" presId="urn:microsoft.com/office/officeart/2018/2/layout/IconVerticalSolidList"/>
    <dgm:cxn modelId="{4CE95DB6-1399-4B20-8B3B-88CB3D7F3189}" type="presParOf" srcId="{936A6665-79D9-41C3-974A-9D1E92751BBD}" destId="{A45ECE1F-40C1-47AB-9ED9-25AE0F3CE32E}" srcOrd="2" destOrd="0" presId="urn:microsoft.com/office/officeart/2018/2/layout/IconVerticalSolidList"/>
    <dgm:cxn modelId="{50D6B286-7D13-4898-9D41-2C4163AB88CB}" type="presParOf" srcId="{A45ECE1F-40C1-47AB-9ED9-25AE0F3CE32E}" destId="{491C5306-340A-496F-A208-ED50651B4159}" srcOrd="0" destOrd="0" presId="urn:microsoft.com/office/officeart/2018/2/layout/IconVerticalSolidList"/>
    <dgm:cxn modelId="{3065F88E-C326-4FF0-8BA4-A362EA9377C8}" type="presParOf" srcId="{A45ECE1F-40C1-47AB-9ED9-25AE0F3CE32E}" destId="{0A016A99-73BD-4C91-B126-8960DD145426}" srcOrd="1" destOrd="0" presId="urn:microsoft.com/office/officeart/2018/2/layout/IconVerticalSolidList"/>
    <dgm:cxn modelId="{393C2544-2DF7-4FE8-80BD-FB110484D1A6}" type="presParOf" srcId="{A45ECE1F-40C1-47AB-9ED9-25AE0F3CE32E}" destId="{B3A97D70-8915-4A58-8737-93D795C54A8A}" srcOrd="2" destOrd="0" presId="urn:microsoft.com/office/officeart/2018/2/layout/IconVerticalSolidList"/>
    <dgm:cxn modelId="{886DA146-52D4-4CFA-855E-F75D855F7036}" type="presParOf" srcId="{A45ECE1F-40C1-47AB-9ED9-25AE0F3CE32E}" destId="{573FF545-1C7C-49C6-848F-0B86B084CA3D}" srcOrd="3" destOrd="0" presId="urn:microsoft.com/office/officeart/2018/2/layout/IconVerticalSolidList"/>
    <dgm:cxn modelId="{C15A837D-CDB0-4610-9700-89EF13CC5115}" type="presParOf" srcId="{936A6665-79D9-41C3-974A-9D1E92751BBD}" destId="{EC004BE6-FE54-48F7-A143-181670F40FF6}" srcOrd="3" destOrd="0" presId="urn:microsoft.com/office/officeart/2018/2/layout/IconVerticalSolidList"/>
    <dgm:cxn modelId="{B9F134C4-43CF-46E8-A724-4687B937B044}" type="presParOf" srcId="{936A6665-79D9-41C3-974A-9D1E92751BBD}" destId="{2660B252-AA68-46CD-8706-D3FB6BAA2046}" srcOrd="4" destOrd="0" presId="urn:microsoft.com/office/officeart/2018/2/layout/IconVerticalSolidList"/>
    <dgm:cxn modelId="{F0B706F3-4828-4D31-A02F-CAF9B2DBE1B9}" type="presParOf" srcId="{2660B252-AA68-46CD-8706-D3FB6BAA2046}" destId="{E5D7EB8E-B6CA-4E2F-A4EB-61210BBDB59F}" srcOrd="0" destOrd="0" presId="urn:microsoft.com/office/officeart/2018/2/layout/IconVerticalSolidList"/>
    <dgm:cxn modelId="{AD5AA6FE-0732-4747-B802-7CC2544F6FB8}" type="presParOf" srcId="{2660B252-AA68-46CD-8706-D3FB6BAA2046}" destId="{B9A74B0D-FCA2-4FA7-972B-661B91DD403C}" srcOrd="1" destOrd="0" presId="urn:microsoft.com/office/officeart/2018/2/layout/IconVerticalSolidList"/>
    <dgm:cxn modelId="{F0E4C230-34CD-4343-8310-3FE7E741816A}" type="presParOf" srcId="{2660B252-AA68-46CD-8706-D3FB6BAA2046}" destId="{AFFFA16D-C5D3-4A24-AD15-ABE262EDBE60}" srcOrd="2" destOrd="0" presId="urn:microsoft.com/office/officeart/2018/2/layout/IconVerticalSolidList"/>
    <dgm:cxn modelId="{DBBE8241-DC17-4BF2-93AB-1E7781F543FB}" type="presParOf" srcId="{2660B252-AA68-46CD-8706-D3FB6BAA2046}" destId="{C01BCF29-3034-44D4-99E7-4C06E2410B2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E2F887-1CAB-42FC-9210-D2FA19EC79F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27B9C2C-1621-4958-B06C-B478C1C796C7}">
      <dgm:prSet/>
      <dgm:spPr/>
      <dgm:t>
        <a:bodyPr/>
        <a:lstStyle/>
        <a:p>
          <a:pPr>
            <a:lnSpc>
              <a:spcPct val="100000"/>
            </a:lnSpc>
            <a:defRPr cap="all"/>
          </a:pPr>
          <a:r>
            <a:rPr lang="en-PK" b="1" cap="none" dirty="0"/>
            <a:t>What is available now:</a:t>
          </a:r>
          <a:r>
            <a:rPr lang="en-PK" cap="none" dirty="0"/>
            <a:t> cognitive support apps, way-finding wearables, fall-detection sensors, and smart speakers for prompts and routines.</a:t>
          </a:r>
          <a:endParaRPr lang="en-US" cap="none" dirty="0"/>
        </a:p>
      </dgm:t>
    </dgm:pt>
    <dgm:pt modelId="{520ACA6B-4A2F-411E-B5CD-257A54B63C5F}" type="parTrans" cxnId="{8685FDEE-3A75-4FAC-9ADF-4F0590592D7C}">
      <dgm:prSet/>
      <dgm:spPr/>
      <dgm:t>
        <a:bodyPr/>
        <a:lstStyle/>
        <a:p>
          <a:endParaRPr lang="en-US"/>
        </a:p>
      </dgm:t>
    </dgm:pt>
    <dgm:pt modelId="{169C2E7B-22A2-488F-B746-DFDA9141A449}" type="sibTrans" cxnId="{8685FDEE-3A75-4FAC-9ADF-4F0590592D7C}">
      <dgm:prSet/>
      <dgm:spPr/>
      <dgm:t>
        <a:bodyPr/>
        <a:lstStyle/>
        <a:p>
          <a:pPr>
            <a:lnSpc>
              <a:spcPct val="100000"/>
            </a:lnSpc>
          </a:pPr>
          <a:endParaRPr lang="en-US"/>
        </a:p>
      </dgm:t>
    </dgm:pt>
    <dgm:pt modelId="{1CAA508D-53FC-4FB7-878E-E0C329823020}">
      <dgm:prSet/>
      <dgm:spPr/>
      <dgm:t>
        <a:bodyPr/>
        <a:lstStyle/>
        <a:p>
          <a:pPr>
            <a:lnSpc>
              <a:spcPct val="100000"/>
            </a:lnSpc>
            <a:defRPr cap="all"/>
          </a:pPr>
          <a:r>
            <a:rPr lang="en-PK" b="1" cap="none" dirty="0"/>
            <a:t>How services are changing:</a:t>
          </a:r>
          <a:r>
            <a:rPr lang="en-PK" cap="none" dirty="0"/>
            <a:t> </a:t>
          </a:r>
          <a:r>
            <a:rPr lang="en-PK" b="1" cap="none" dirty="0"/>
            <a:t>virtual wards</a:t>
          </a:r>
          <a:r>
            <a:rPr lang="en-PK" cap="none" dirty="0"/>
            <a:t> and </a:t>
          </a:r>
          <a:r>
            <a:rPr lang="en-PK" b="1" cap="none" dirty="0"/>
            <a:t>remote MDT reviews</a:t>
          </a:r>
          <a:r>
            <a:rPr lang="en-PK" cap="none" dirty="0"/>
            <a:t> support treatment at home; </a:t>
          </a:r>
          <a:r>
            <a:rPr lang="en-PK" b="1" cap="none" dirty="0"/>
            <a:t>telepsychiatry</a:t>
          </a:r>
          <a:r>
            <a:rPr lang="en-PK" cap="none" dirty="0"/>
            <a:t> and </a:t>
          </a:r>
          <a:r>
            <a:rPr lang="en-PK" b="1" cap="none" dirty="0"/>
            <a:t>interpreter-supported video consults</a:t>
          </a:r>
          <a:r>
            <a:rPr lang="en-PK" cap="none" dirty="0"/>
            <a:t> improve access to mental health and memory services.</a:t>
          </a:r>
          <a:endParaRPr lang="en-US" cap="none" dirty="0"/>
        </a:p>
      </dgm:t>
    </dgm:pt>
    <dgm:pt modelId="{CCB1A8E5-47C6-48D3-BD64-95CD41AD0E06}" type="parTrans" cxnId="{B0CBFD9F-FFC5-4C2D-8B30-9F1E97675999}">
      <dgm:prSet/>
      <dgm:spPr/>
      <dgm:t>
        <a:bodyPr/>
        <a:lstStyle/>
        <a:p>
          <a:endParaRPr lang="en-US"/>
        </a:p>
      </dgm:t>
    </dgm:pt>
    <dgm:pt modelId="{3B004A90-599B-4D48-A385-E37F7764A73C}" type="sibTrans" cxnId="{B0CBFD9F-FFC5-4C2D-8B30-9F1E97675999}">
      <dgm:prSet/>
      <dgm:spPr/>
      <dgm:t>
        <a:bodyPr/>
        <a:lstStyle/>
        <a:p>
          <a:pPr>
            <a:lnSpc>
              <a:spcPct val="100000"/>
            </a:lnSpc>
          </a:pPr>
          <a:endParaRPr lang="en-US"/>
        </a:p>
      </dgm:t>
    </dgm:pt>
    <dgm:pt modelId="{FD4F422C-9744-42F4-9458-65446DE57094}" type="pres">
      <dgm:prSet presAssocID="{E5E2F887-1CAB-42FC-9210-D2FA19EC79F4}" presName="root" presStyleCnt="0">
        <dgm:presLayoutVars>
          <dgm:dir/>
          <dgm:resizeHandles val="exact"/>
        </dgm:presLayoutVars>
      </dgm:prSet>
      <dgm:spPr/>
    </dgm:pt>
    <dgm:pt modelId="{CDDBAE2A-3619-4F16-B9A0-282AC719A101}" type="pres">
      <dgm:prSet presAssocID="{927B9C2C-1621-4958-B06C-B478C1C796C7}" presName="compNode" presStyleCnt="0"/>
      <dgm:spPr/>
    </dgm:pt>
    <dgm:pt modelId="{FFBA0D8D-CB55-4F57-B3F7-C8BBE2A05FE8}" type="pres">
      <dgm:prSet presAssocID="{927B9C2C-1621-4958-B06C-B478C1C796C7}" presName="iconBgRect" presStyleLbl="bgShp" presStyleIdx="0" presStyleCnt="2"/>
      <dgm:spPr/>
    </dgm:pt>
    <dgm:pt modelId="{4AEA7098-B229-46DA-BD2C-29CAAB5FC8B5}" type="pres">
      <dgm:prSet presAssocID="{927B9C2C-1621-4958-B06C-B478C1C796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ting"/>
        </a:ext>
      </dgm:extLst>
    </dgm:pt>
    <dgm:pt modelId="{E8425423-E306-412B-94DB-DEC313461D8F}" type="pres">
      <dgm:prSet presAssocID="{927B9C2C-1621-4958-B06C-B478C1C796C7}" presName="spaceRect" presStyleCnt="0"/>
      <dgm:spPr/>
    </dgm:pt>
    <dgm:pt modelId="{0599F076-B183-42F8-B386-548B3017785D}" type="pres">
      <dgm:prSet presAssocID="{927B9C2C-1621-4958-B06C-B478C1C796C7}" presName="textRect" presStyleLbl="revTx" presStyleIdx="0" presStyleCnt="2">
        <dgm:presLayoutVars>
          <dgm:chMax val="1"/>
          <dgm:chPref val="1"/>
        </dgm:presLayoutVars>
      </dgm:prSet>
      <dgm:spPr/>
    </dgm:pt>
    <dgm:pt modelId="{6B3408A2-CD4C-4917-A314-89B4DEB26A49}" type="pres">
      <dgm:prSet presAssocID="{169C2E7B-22A2-488F-B746-DFDA9141A449}" presName="sibTrans" presStyleCnt="0"/>
      <dgm:spPr/>
    </dgm:pt>
    <dgm:pt modelId="{A5B891DD-E757-42AD-9512-8FE8F52D93C0}" type="pres">
      <dgm:prSet presAssocID="{1CAA508D-53FC-4FB7-878E-E0C329823020}" presName="compNode" presStyleCnt="0"/>
      <dgm:spPr/>
    </dgm:pt>
    <dgm:pt modelId="{4031D3AA-EF2F-4661-960E-235A287641E1}" type="pres">
      <dgm:prSet presAssocID="{1CAA508D-53FC-4FB7-878E-E0C329823020}" presName="iconBgRect" presStyleLbl="bgShp" presStyleIdx="1" presStyleCnt="2"/>
      <dgm:spPr/>
    </dgm:pt>
    <dgm:pt modelId="{CBECBC15-3743-4DD6-8C51-F830F0DABF7C}" type="pres">
      <dgm:prSet presAssocID="{1CAA508D-53FC-4FB7-878E-E0C3298230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l center"/>
        </a:ext>
      </dgm:extLst>
    </dgm:pt>
    <dgm:pt modelId="{7023D87A-30AE-4E56-9CC9-FA10CD9DAE95}" type="pres">
      <dgm:prSet presAssocID="{1CAA508D-53FC-4FB7-878E-E0C329823020}" presName="spaceRect" presStyleCnt="0"/>
      <dgm:spPr/>
    </dgm:pt>
    <dgm:pt modelId="{C28B8641-F3FD-460A-9C94-21FD23D15405}" type="pres">
      <dgm:prSet presAssocID="{1CAA508D-53FC-4FB7-878E-E0C329823020}" presName="textRect" presStyleLbl="revTx" presStyleIdx="1" presStyleCnt="2">
        <dgm:presLayoutVars>
          <dgm:chMax val="1"/>
          <dgm:chPref val="1"/>
        </dgm:presLayoutVars>
      </dgm:prSet>
      <dgm:spPr/>
    </dgm:pt>
  </dgm:ptLst>
  <dgm:cxnLst>
    <dgm:cxn modelId="{4BED7019-5E63-9446-9DA1-FC11FDA158CC}" type="presOf" srcId="{927B9C2C-1621-4958-B06C-B478C1C796C7}" destId="{0599F076-B183-42F8-B386-548B3017785D}" srcOrd="0" destOrd="0" presId="urn:microsoft.com/office/officeart/2018/5/layout/IconCircleLabelList"/>
    <dgm:cxn modelId="{A972A49B-D321-7644-B1A8-738A351FB41E}" type="presOf" srcId="{1CAA508D-53FC-4FB7-878E-E0C329823020}" destId="{C28B8641-F3FD-460A-9C94-21FD23D15405}" srcOrd="0" destOrd="0" presId="urn:microsoft.com/office/officeart/2018/5/layout/IconCircleLabelList"/>
    <dgm:cxn modelId="{B0CBFD9F-FFC5-4C2D-8B30-9F1E97675999}" srcId="{E5E2F887-1CAB-42FC-9210-D2FA19EC79F4}" destId="{1CAA508D-53FC-4FB7-878E-E0C329823020}" srcOrd="1" destOrd="0" parTransId="{CCB1A8E5-47C6-48D3-BD64-95CD41AD0E06}" sibTransId="{3B004A90-599B-4D48-A385-E37F7764A73C}"/>
    <dgm:cxn modelId="{A612CACB-6E50-1840-A155-F1C4BDF8AAE4}" type="presOf" srcId="{E5E2F887-1CAB-42FC-9210-D2FA19EC79F4}" destId="{FD4F422C-9744-42F4-9458-65446DE57094}" srcOrd="0" destOrd="0" presId="urn:microsoft.com/office/officeart/2018/5/layout/IconCircleLabelList"/>
    <dgm:cxn modelId="{8685FDEE-3A75-4FAC-9ADF-4F0590592D7C}" srcId="{E5E2F887-1CAB-42FC-9210-D2FA19EC79F4}" destId="{927B9C2C-1621-4958-B06C-B478C1C796C7}" srcOrd="0" destOrd="0" parTransId="{520ACA6B-4A2F-411E-B5CD-257A54B63C5F}" sibTransId="{169C2E7B-22A2-488F-B746-DFDA9141A449}"/>
    <dgm:cxn modelId="{60245490-29CB-924B-A357-D5BAF86F2EDF}" type="presParOf" srcId="{FD4F422C-9744-42F4-9458-65446DE57094}" destId="{CDDBAE2A-3619-4F16-B9A0-282AC719A101}" srcOrd="0" destOrd="0" presId="urn:microsoft.com/office/officeart/2018/5/layout/IconCircleLabelList"/>
    <dgm:cxn modelId="{1E94EDD8-BF37-1E48-8048-1F9890CAE4C0}" type="presParOf" srcId="{CDDBAE2A-3619-4F16-B9A0-282AC719A101}" destId="{FFBA0D8D-CB55-4F57-B3F7-C8BBE2A05FE8}" srcOrd="0" destOrd="0" presId="urn:microsoft.com/office/officeart/2018/5/layout/IconCircleLabelList"/>
    <dgm:cxn modelId="{ADC62E48-D7AD-1942-A964-8C0FEC1470CC}" type="presParOf" srcId="{CDDBAE2A-3619-4F16-B9A0-282AC719A101}" destId="{4AEA7098-B229-46DA-BD2C-29CAAB5FC8B5}" srcOrd="1" destOrd="0" presId="urn:microsoft.com/office/officeart/2018/5/layout/IconCircleLabelList"/>
    <dgm:cxn modelId="{F82B8B94-893C-FA4C-AE48-906B9EE296DF}" type="presParOf" srcId="{CDDBAE2A-3619-4F16-B9A0-282AC719A101}" destId="{E8425423-E306-412B-94DB-DEC313461D8F}" srcOrd="2" destOrd="0" presId="urn:microsoft.com/office/officeart/2018/5/layout/IconCircleLabelList"/>
    <dgm:cxn modelId="{4498EDA2-9A30-0E44-8E17-05ABA04E3DFC}" type="presParOf" srcId="{CDDBAE2A-3619-4F16-B9A0-282AC719A101}" destId="{0599F076-B183-42F8-B386-548B3017785D}" srcOrd="3" destOrd="0" presId="urn:microsoft.com/office/officeart/2018/5/layout/IconCircleLabelList"/>
    <dgm:cxn modelId="{56903E69-0D21-CD4B-B53D-FA8821A45BA9}" type="presParOf" srcId="{FD4F422C-9744-42F4-9458-65446DE57094}" destId="{6B3408A2-CD4C-4917-A314-89B4DEB26A49}" srcOrd="1" destOrd="0" presId="urn:microsoft.com/office/officeart/2018/5/layout/IconCircleLabelList"/>
    <dgm:cxn modelId="{CE5D844A-75DF-0046-B282-BD7B55FD252A}" type="presParOf" srcId="{FD4F422C-9744-42F4-9458-65446DE57094}" destId="{A5B891DD-E757-42AD-9512-8FE8F52D93C0}" srcOrd="2" destOrd="0" presId="urn:microsoft.com/office/officeart/2018/5/layout/IconCircleLabelList"/>
    <dgm:cxn modelId="{9A3D3C0F-FE76-D644-A50B-DC01079C11FE}" type="presParOf" srcId="{A5B891DD-E757-42AD-9512-8FE8F52D93C0}" destId="{4031D3AA-EF2F-4661-960E-235A287641E1}" srcOrd="0" destOrd="0" presId="urn:microsoft.com/office/officeart/2018/5/layout/IconCircleLabelList"/>
    <dgm:cxn modelId="{AB4AA7AA-3754-3646-B97C-286E5B5C0BB5}" type="presParOf" srcId="{A5B891DD-E757-42AD-9512-8FE8F52D93C0}" destId="{CBECBC15-3743-4DD6-8C51-F830F0DABF7C}" srcOrd="1" destOrd="0" presId="urn:microsoft.com/office/officeart/2018/5/layout/IconCircleLabelList"/>
    <dgm:cxn modelId="{8A954076-8950-444B-9B76-B66845A40826}" type="presParOf" srcId="{A5B891DD-E757-42AD-9512-8FE8F52D93C0}" destId="{7023D87A-30AE-4E56-9CC9-FA10CD9DAE95}" srcOrd="2" destOrd="0" presId="urn:microsoft.com/office/officeart/2018/5/layout/IconCircleLabelList"/>
    <dgm:cxn modelId="{DF128AB5-BE1C-8C44-AE4A-6AB1B5B7B7F9}" type="presParOf" srcId="{A5B891DD-E757-42AD-9512-8FE8F52D93C0}" destId="{C28B8641-F3FD-460A-9C94-21FD23D1540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764DAA-6692-40F2-B633-E9CF6BE80BE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506B05D-030C-4852-B049-089FEFD76C35}">
      <dgm:prSet/>
      <dgm:spPr/>
      <dgm:t>
        <a:bodyPr/>
        <a:lstStyle/>
        <a:p>
          <a:r>
            <a:rPr lang="en-PK" b="1"/>
            <a:t>Dementia-friendly high streets:</a:t>
          </a:r>
          <a:r>
            <a:rPr lang="en-PK"/>
            <a:t> Retail staff training, coherent wayfinding (high-contrast/pictorial signage), and quiet hours improve spatial orientation, perceived safety, and community participation. Reported benefits include fewer missing-person incidents, but impact depends on sustained funding, refresher training, and transport access; coverage remains inconsistent across localities (Wiener and Pazzaglia, 2021).</a:t>
          </a:r>
          <a:endParaRPr lang="en-US"/>
        </a:p>
      </dgm:t>
    </dgm:pt>
    <dgm:pt modelId="{86D047F9-AE74-43C5-9816-8768A5FF8CB2}" type="parTrans" cxnId="{6984A2C7-6C09-4E28-BD3A-5390B6F62346}">
      <dgm:prSet/>
      <dgm:spPr/>
      <dgm:t>
        <a:bodyPr/>
        <a:lstStyle/>
        <a:p>
          <a:endParaRPr lang="en-US"/>
        </a:p>
      </dgm:t>
    </dgm:pt>
    <dgm:pt modelId="{9CF62E14-638D-48A1-9150-8E95262E380B}" type="sibTrans" cxnId="{6984A2C7-6C09-4E28-BD3A-5390B6F62346}">
      <dgm:prSet/>
      <dgm:spPr/>
      <dgm:t>
        <a:bodyPr/>
        <a:lstStyle/>
        <a:p>
          <a:endParaRPr lang="en-US"/>
        </a:p>
      </dgm:t>
    </dgm:pt>
    <dgm:pt modelId="{CCCCCD93-30DA-4B98-86FF-7ACA01D59E11}">
      <dgm:prSet/>
      <dgm:spPr/>
      <dgm:t>
        <a:bodyPr/>
        <a:lstStyle/>
        <a:p>
          <a:r>
            <a:rPr lang="en-PK" b="1"/>
            <a:t>Care-home medicines optimisation with GP/pharmacy in-reach:</a:t>
          </a:r>
          <a:r>
            <a:rPr lang="en-PK"/>
            <a:t> Regular multidisciplinary reviews lower anticholinergic/sedative burden, reducing falls and delirium while improving alertness and function. Effectiveness hinges on shared digital care plans, weekly rounds, and follow-up; without these, deprescribing often regresses and hospital transfers rise (Jordan </a:t>
          </a:r>
          <a:r>
            <a:rPr lang="en-PK" i="1"/>
            <a:t>et al.</a:t>
          </a:r>
          <a:r>
            <a:rPr lang="en-PK"/>
            <a:t>, 2021).</a:t>
          </a:r>
          <a:endParaRPr lang="en-US"/>
        </a:p>
      </dgm:t>
    </dgm:pt>
    <dgm:pt modelId="{6C4E4234-74EA-4741-8818-1CB613331F1D}" type="parTrans" cxnId="{2D107E27-317D-4D38-A477-13F3FBD03734}">
      <dgm:prSet/>
      <dgm:spPr/>
      <dgm:t>
        <a:bodyPr/>
        <a:lstStyle/>
        <a:p>
          <a:endParaRPr lang="en-US"/>
        </a:p>
      </dgm:t>
    </dgm:pt>
    <dgm:pt modelId="{DC1B3D0C-F4D6-4D0E-B23E-2B072C53E8C3}" type="sibTrans" cxnId="{2D107E27-317D-4D38-A477-13F3FBD03734}">
      <dgm:prSet/>
      <dgm:spPr/>
      <dgm:t>
        <a:bodyPr/>
        <a:lstStyle/>
        <a:p>
          <a:endParaRPr lang="en-US"/>
        </a:p>
      </dgm:t>
    </dgm:pt>
    <dgm:pt modelId="{C04DC229-F33F-6645-91DE-65181E3AB028}" type="pres">
      <dgm:prSet presAssocID="{F8764DAA-6692-40F2-B633-E9CF6BE80BEA}" presName="hierChild1" presStyleCnt="0">
        <dgm:presLayoutVars>
          <dgm:chPref val="1"/>
          <dgm:dir/>
          <dgm:animOne val="branch"/>
          <dgm:animLvl val="lvl"/>
          <dgm:resizeHandles/>
        </dgm:presLayoutVars>
      </dgm:prSet>
      <dgm:spPr/>
    </dgm:pt>
    <dgm:pt modelId="{B8121F69-FD1F-1043-9213-68BEE2D61793}" type="pres">
      <dgm:prSet presAssocID="{A506B05D-030C-4852-B049-089FEFD76C35}" presName="hierRoot1" presStyleCnt="0"/>
      <dgm:spPr/>
    </dgm:pt>
    <dgm:pt modelId="{31CCDDB1-1FB3-614F-845E-A8C3CC51FB05}" type="pres">
      <dgm:prSet presAssocID="{A506B05D-030C-4852-B049-089FEFD76C35}" presName="composite" presStyleCnt="0"/>
      <dgm:spPr/>
    </dgm:pt>
    <dgm:pt modelId="{B0530AAE-194B-564C-9A00-457B103139D8}" type="pres">
      <dgm:prSet presAssocID="{A506B05D-030C-4852-B049-089FEFD76C35}" presName="background" presStyleLbl="node0" presStyleIdx="0" presStyleCnt="2"/>
      <dgm:spPr/>
    </dgm:pt>
    <dgm:pt modelId="{535C6B80-45A0-9241-9AD0-76C9EB442499}" type="pres">
      <dgm:prSet presAssocID="{A506B05D-030C-4852-B049-089FEFD76C35}" presName="text" presStyleLbl="fgAcc0" presStyleIdx="0" presStyleCnt="2">
        <dgm:presLayoutVars>
          <dgm:chPref val="3"/>
        </dgm:presLayoutVars>
      </dgm:prSet>
      <dgm:spPr/>
    </dgm:pt>
    <dgm:pt modelId="{FA5C44B4-7FBB-7A42-BB2B-43863E03A82D}" type="pres">
      <dgm:prSet presAssocID="{A506B05D-030C-4852-B049-089FEFD76C35}" presName="hierChild2" presStyleCnt="0"/>
      <dgm:spPr/>
    </dgm:pt>
    <dgm:pt modelId="{136755B2-FF1D-0841-8990-5ABB82D6FCAE}" type="pres">
      <dgm:prSet presAssocID="{CCCCCD93-30DA-4B98-86FF-7ACA01D59E11}" presName="hierRoot1" presStyleCnt="0"/>
      <dgm:spPr/>
    </dgm:pt>
    <dgm:pt modelId="{E7FB9C04-5E91-8740-9C73-EBEE4696A497}" type="pres">
      <dgm:prSet presAssocID="{CCCCCD93-30DA-4B98-86FF-7ACA01D59E11}" presName="composite" presStyleCnt="0"/>
      <dgm:spPr/>
    </dgm:pt>
    <dgm:pt modelId="{6267E7A7-141D-E54A-919F-46BFF9525EAD}" type="pres">
      <dgm:prSet presAssocID="{CCCCCD93-30DA-4B98-86FF-7ACA01D59E11}" presName="background" presStyleLbl="node0" presStyleIdx="1" presStyleCnt="2"/>
      <dgm:spPr/>
    </dgm:pt>
    <dgm:pt modelId="{3D602688-AE92-DC48-B31D-CB4321AE0780}" type="pres">
      <dgm:prSet presAssocID="{CCCCCD93-30DA-4B98-86FF-7ACA01D59E11}" presName="text" presStyleLbl="fgAcc0" presStyleIdx="1" presStyleCnt="2">
        <dgm:presLayoutVars>
          <dgm:chPref val="3"/>
        </dgm:presLayoutVars>
      </dgm:prSet>
      <dgm:spPr/>
    </dgm:pt>
    <dgm:pt modelId="{154817A2-5957-8746-831E-AE77808A6246}" type="pres">
      <dgm:prSet presAssocID="{CCCCCD93-30DA-4B98-86FF-7ACA01D59E11}" presName="hierChild2" presStyleCnt="0"/>
      <dgm:spPr/>
    </dgm:pt>
  </dgm:ptLst>
  <dgm:cxnLst>
    <dgm:cxn modelId="{2D107E27-317D-4D38-A477-13F3FBD03734}" srcId="{F8764DAA-6692-40F2-B633-E9CF6BE80BEA}" destId="{CCCCCD93-30DA-4B98-86FF-7ACA01D59E11}" srcOrd="1" destOrd="0" parTransId="{6C4E4234-74EA-4741-8818-1CB613331F1D}" sibTransId="{DC1B3D0C-F4D6-4D0E-B23E-2B072C53E8C3}"/>
    <dgm:cxn modelId="{0752DF34-9613-8743-94FE-48F3E8CAA97B}" type="presOf" srcId="{A506B05D-030C-4852-B049-089FEFD76C35}" destId="{535C6B80-45A0-9241-9AD0-76C9EB442499}" srcOrd="0" destOrd="0" presId="urn:microsoft.com/office/officeart/2005/8/layout/hierarchy1"/>
    <dgm:cxn modelId="{4D006F6B-E4F7-CF4A-8E13-182E5C06C60F}" type="presOf" srcId="{F8764DAA-6692-40F2-B633-E9CF6BE80BEA}" destId="{C04DC229-F33F-6645-91DE-65181E3AB028}" srcOrd="0" destOrd="0" presId="urn:microsoft.com/office/officeart/2005/8/layout/hierarchy1"/>
    <dgm:cxn modelId="{30C704AC-0BA7-C644-80E2-B0E20C1D557F}" type="presOf" srcId="{CCCCCD93-30DA-4B98-86FF-7ACA01D59E11}" destId="{3D602688-AE92-DC48-B31D-CB4321AE0780}" srcOrd="0" destOrd="0" presId="urn:microsoft.com/office/officeart/2005/8/layout/hierarchy1"/>
    <dgm:cxn modelId="{6984A2C7-6C09-4E28-BD3A-5390B6F62346}" srcId="{F8764DAA-6692-40F2-B633-E9CF6BE80BEA}" destId="{A506B05D-030C-4852-B049-089FEFD76C35}" srcOrd="0" destOrd="0" parTransId="{86D047F9-AE74-43C5-9816-8768A5FF8CB2}" sibTransId="{9CF62E14-638D-48A1-9150-8E95262E380B}"/>
    <dgm:cxn modelId="{C676C09C-19F9-6644-A7B7-1B3D9C7456C0}" type="presParOf" srcId="{C04DC229-F33F-6645-91DE-65181E3AB028}" destId="{B8121F69-FD1F-1043-9213-68BEE2D61793}" srcOrd="0" destOrd="0" presId="urn:microsoft.com/office/officeart/2005/8/layout/hierarchy1"/>
    <dgm:cxn modelId="{1D55531E-8645-B440-834F-9180BDB79426}" type="presParOf" srcId="{B8121F69-FD1F-1043-9213-68BEE2D61793}" destId="{31CCDDB1-1FB3-614F-845E-A8C3CC51FB05}" srcOrd="0" destOrd="0" presId="urn:microsoft.com/office/officeart/2005/8/layout/hierarchy1"/>
    <dgm:cxn modelId="{2AA34511-1517-BC4A-A925-B7ECA8B1986F}" type="presParOf" srcId="{31CCDDB1-1FB3-614F-845E-A8C3CC51FB05}" destId="{B0530AAE-194B-564C-9A00-457B103139D8}" srcOrd="0" destOrd="0" presId="urn:microsoft.com/office/officeart/2005/8/layout/hierarchy1"/>
    <dgm:cxn modelId="{C50435DA-C4C7-B84B-BEF6-ADF97CB0216D}" type="presParOf" srcId="{31CCDDB1-1FB3-614F-845E-A8C3CC51FB05}" destId="{535C6B80-45A0-9241-9AD0-76C9EB442499}" srcOrd="1" destOrd="0" presId="urn:microsoft.com/office/officeart/2005/8/layout/hierarchy1"/>
    <dgm:cxn modelId="{ADA2F3AD-04B8-7040-BD0D-63774C41C37D}" type="presParOf" srcId="{B8121F69-FD1F-1043-9213-68BEE2D61793}" destId="{FA5C44B4-7FBB-7A42-BB2B-43863E03A82D}" srcOrd="1" destOrd="0" presId="urn:microsoft.com/office/officeart/2005/8/layout/hierarchy1"/>
    <dgm:cxn modelId="{93206CB7-5B1D-AA4F-81E5-D4EC30C666B0}" type="presParOf" srcId="{C04DC229-F33F-6645-91DE-65181E3AB028}" destId="{136755B2-FF1D-0841-8990-5ABB82D6FCAE}" srcOrd="1" destOrd="0" presId="urn:microsoft.com/office/officeart/2005/8/layout/hierarchy1"/>
    <dgm:cxn modelId="{187A19C1-8BA1-D443-A5DB-AEB7C954034A}" type="presParOf" srcId="{136755B2-FF1D-0841-8990-5ABB82D6FCAE}" destId="{E7FB9C04-5E91-8740-9C73-EBEE4696A497}" srcOrd="0" destOrd="0" presId="urn:microsoft.com/office/officeart/2005/8/layout/hierarchy1"/>
    <dgm:cxn modelId="{9E48D68F-7E3B-F440-A19A-B212EC50B5E2}" type="presParOf" srcId="{E7FB9C04-5E91-8740-9C73-EBEE4696A497}" destId="{6267E7A7-141D-E54A-919F-46BFF9525EAD}" srcOrd="0" destOrd="0" presId="urn:microsoft.com/office/officeart/2005/8/layout/hierarchy1"/>
    <dgm:cxn modelId="{06A99C8B-E1D9-7D44-B85F-3EF574BDCE02}" type="presParOf" srcId="{E7FB9C04-5E91-8740-9C73-EBEE4696A497}" destId="{3D602688-AE92-DC48-B31D-CB4321AE0780}" srcOrd="1" destOrd="0" presId="urn:microsoft.com/office/officeart/2005/8/layout/hierarchy1"/>
    <dgm:cxn modelId="{DE19844C-313D-F548-8C82-A4440CBBBC54}" type="presParOf" srcId="{136755B2-FF1D-0841-8990-5ABB82D6FCAE}" destId="{154817A2-5957-8746-831E-AE77808A624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301D4-15D3-468F-BC58-D1485842A3C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A114A-623C-4B13-9A12-A0CDDC6E887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68002-94FD-4926-85A5-ED70E869236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PK" sz="1500" b="1" kern="1200"/>
            <a:t>Late dementia diagnosis, stigma, carer strain, polypharmacy, sensory loss, fuel-poor housing:</a:t>
          </a:r>
          <a:r>
            <a:rPr lang="en-PK" sz="1500" kern="1200"/>
            <a:t> People arrive late to services, carers are exhausted, medicines interact badly, and cold/damp homes worsen health so cold and damp housing further undermines health, leading to a gradual loss of independence despite formal service provision (Green </a:t>
          </a:r>
          <a:r>
            <a:rPr lang="en-PK" sz="1500" i="1" kern="1200"/>
            <a:t>et al.</a:t>
          </a:r>
          <a:r>
            <a:rPr lang="en-PK" sz="1500" kern="1200"/>
            <a:t>, 2024).</a:t>
          </a:r>
          <a:endParaRPr lang="en-US" sz="1500" kern="1200"/>
        </a:p>
      </dsp:txBody>
      <dsp:txXfrm>
        <a:off x="1435590" y="531"/>
        <a:ext cx="9080009" cy="1242935"/>
      </dsp:txXfrm>
    </dsp:sp>
    <dsp:sp modelId="{491C5306-340A-496F-A208-ED50651B4159}">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016A99-73BD-4C91-B126-8960DD145426}">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FF545-1C7C-49C6-848F-0B86B084CA3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PK" sz="1500" b="1" kern="1200"/>
            <a:t>Navigation complexity (funding rules, forms, digital portals):</a:t>
          </a:r>
          <a:r>
            <a:rPr lang="en-PK" sz="1500" kern="1200"/>
            <a:t> Fragmented processes and online-only steps exclude many; without a named guide and face-to-face help, referrals stall and benefits go unclaimed (Mubarak and Suomi, 2022).</a:t>
          </a:r>
          <a:endParaRPr lang="en-US" sz="1500" kern="1200"/>
        </a:p>
      </dsp:txBody>
      <dsp:txXfrm>
        <a:off x="1435590" y="1554201"/>
        <a:ext cx="9080009" cy="1242935"/>
      </dsp:txXfrm>
    </dsp:sp>
    <dsp:sp modelId="{E5D7EB8E-B6CA-4E2F-A4EB-61210BBDB59F}">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74B0D-FCA2-4FA7-972B-661B91DD403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1BCF29-3034-44D4-99E7-4C06E2410B2E}">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PK" sz="1500" b="1" kern="1200"/>
            <a:t>Inequities in diagnostics, rehab, and step-down beds:</a:t>
          </a:r>
          <a:r>
            <a:rPr lang="en-PK" sz="1500" kern="1200"/>
            <a:t> Rural and deprived areas wait longer and travel further; rehab slots and respite beds are scarce, so preventable decline turns into admission or premature long-term care (Shannon </a:t>
          </a:r>
          <a:r>
            <a:rPr lang="en-PK" sz="1500" i="1" kern="1200"/>
            <a:t>et al.</a:t>
          </a:r>
          <a:r>
            <a:rPr lang="en-PK" sz="1500" kern="1200"/>
            <a:t>, 2023).</a:t>
          </a:r>
          <a:endParaRPr lang="en-US" sz="15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A0D8D-CB55-4F57-B3F7-C8BBE2A05FE8}">
      <dsp:nvSpPr>
        <dsp:cNvPr id="0" name=""/>
        <dsp:cNvSpPr/>
      </dsp:nvSpPr>
      <dsp:spPr>
        <a:xfrm>
          <a:off x="538704" y="645669"/>
          <a:ext cx="1681312" cy="1681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A7098-B229-46DA-BD2C-29CAAB5FC8B5}">
      <dsp:nvSpPr>
        <dsp:cNvPr id="0" name=""/>
        <dsp:cNvSpPr/>
      </dsp:nvSpPr>
      <dsp:spPr>
        <a:xfrm>
          <a:off x="897016" y="1003981"/>
          <a:ext cx="964687" cy="96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9F076-B183-42F8-B386-548B3017785D}">
      <dsp:nvSpPr>
        <dsp:cNvPr id="0" name=""/>
        <dsp:cNvSpPr/>
      </dsp:nvSpPr>
      <dsp:spPr>
        <a:xfrm>
          <a:off x="1235" y="2850669"/>
          <a:ext cx="2756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PK" sz="1100" b="1" kern="1200" cap="none" dirty="0"/>
            <a:t>What is available now:</a:t>
          </a:r>
          <a:r>
            <a:rPr lang="en-PK" sz="1100" kern="1200" cap="none" dirty="0"/>
            <a:t> cognitive support apps, way-finding wearables, fall-detection sensors, and smart speakers for prompts and routines.</a:t>
          </a:r>
          <a:endParaRPr lang="en-US" sz="1100" kern="1200" cap="none" dirty="0"/>
        </a:p>
      </dsp:txBody>
      <dsp:txXfrm>
        <a:off x="1235" y="2850669"/>
        <a:ext cx="2756250" cy="855000"/>
      </dsp:txXfrm>
    </dsp:sp>
    <dsp:sp modelId="{4031D3AA-EF2F-4661-960E-235A287641E1}">
      <dsp:nvSpPr>
        <dsp:cNvPr id="0" name=""/>
        <dsp:cNvSpPr/>
      </dsp:nvSpPr>
      <dsp:spPr>
        <a:xfrm>
          <a:off x="3777298" y="645669"/>
          <a:ext cx="1681312" cy="1681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CBC15-3743-4DD6-8C51-F830F0DABF7C}">
      <dsp:nvSpPr>
        <dsp:cNvPr id="0" name=""/>
        <dsp:cNvSpPr/>
      </dsp:nvSpPr>
      <dsp:spPr>
        <a:xfrm>
          <a:off x="4135610" y="1003981"/>
          <a:ext cx="964687" cy="96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B8641-F3FD-460A-9C94-21FD23D15405}">
      <dsp:nvSpPr>
        <dsp:cNvPr id="0" name=""/>
        <dsp:cNvSpPr/>
      </dsp:nvSpPr>
      <dsp:spPr>
        <a:xfrm>
          <a:off x="3239829" y="2850669"/>
          <a:ext cx="2756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PK" sz="1100" b="1" kern="1200" cap="none" dirty="0"/>
            <a:t>How services are changing:</a:t>
          </a:r>
          <a:r>
            <a:rPr lang="en-PK" sz="1100" kern="1200" cap="none" dirty="0"/>
            <a:t> </a:t>
          </a:r>
          <a:r>
            <a:rPr lang="en-PK" sz="1100" b="1" kern="1200" cap="none" dirty="0"/>
            <a:t>virtual wards</a:t>
          </a:r>
          <a:r>
            <a:rPr lang="en-PK" sz="1100" kern="1200" cap="none" dirty="0"/>
            <a:t> and </a:t>
          </a:r>
          <a:r>
            <a:rPr lang="en-PK" sz="1100" b="1" kern="1200" cap="none" dirty="0"/>
            <a:t>remote MDT reviews</a:t>
          </a:r>
          <a:r>
            <a:rPr lang="en-PK" sz="1100" kern="1200" cap="none" dirty="0"/>
            <a:t> support treatment at home; </a:t>
          </a:r>
          <a:r>
            <a:rPr lang="en-PK" sz="1100" b="1" kern="1200" cap="none" dirty="0"/>
            <a:t>telepsychiatry</a:t>
          </a:r>
          <a:r>
            <a:rPr lang="en-PK" sz="1100" kern="1200" cap="none" dirty="0"/>
            <a:t> and </a:t>
          </a:r>
          <a:r>
            <a:rPr lang="en-PK" sz="1100" b="1" kern="1200" cap="none" dirty="0"/>
            <a:t>interpreter-supported video consults</a:t>
          </a:r>
          <a:r>
            <a:rPr lang="en-PK" sz="1100" kern="1200" cap="none" dirty="0"/>
            <a:t> improve access to mental health and memory services.</a:t>
          </a:r>
          <a:endParaRPr lang="en-US" sz="1100" kern="1200" cap="none" dirty="0"/>
        </a:p>
      </dsp:txBody>
      <dsp:txXfrm>
        <a:off x="3239829" y="2850669"/>
        <a:ext cx="2756250" cy="8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30AAE-194B-564C-9A00-457B103139D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5C6B80-45A0-9241-9AD0-76C9EB44249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PK" sz="1600" b="1" kern="1200"/>
            <a:t>Dementia-friendly high streets:</a:t>
          </a:r>
          <a:r>
            <a:rPr lang="en-PK" sz="1600" kern="1200"/>
            <a:t> Retail staff training, coherent wayfinding (high-contrast/pictorial signage), and quiet hours improve spatial orientation, perceived safety, and community participation. Reported benefits include fewer missing-person incidents, but impact depends on sustained funding, refresher training, and transport access; coverage remains inconsistent across localities (Wiener and Pazzaglia, 2021).</a:t>
          </a:r>
          <a:endParaRPr lang="en-US" sz="1600" kern="1200"/>
        </a:p>
      </dsp:txBody>
      <dsp:txXfrm>
        <a:off x="696297" y="538547"/>
        <a:ext cx="4171627" cy="2590157"/>
      </dsp:txXfrm>
    </dsp:sp>
    <dsp:sp modelId="{6267E7A7-141D-E54A-919F-46BFF9525EAD}">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02688-AE92-DC48-B31D-CB4321AE0780}">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PK" sz="1600" b="1" kern="1200"/>
            <a:t>Care-home medicines optimisation with GP/pharmacy in-reach:</a:t>
          </a:r>
          <a:r>
            <a:rPr lang="en-PK" sz="1600" kern="1200"/>
            <a:t> Regular multidisciplinary reviews lower anticholinergic/sedative burden, reducing falls and delirium while improving alertness and function. Effectiveness hinges on shared digital care plans, weekly rounds, and follow-up; without these, deprescribing often regresses and hospital transfers rise (Jordan </a:t>
          </a:r>
          <a:r>
            <a:rPr lang="en-PK" sz="1600" i="1" kern="1200"/>
            <a:t>et al.</a:t>
          </a:r>
          <a:r>
            <a:rPr lang="en-PK" sz="1600" kern="1200"/>
            <a:t>, 2021).</a:t>
          </a:r>
          <a:endParaRPr lang="en-US" sz="16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4075-76C1-F933-72F8-2629E08E5E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34DAE15C-BB9E-D55B-5782-482DF24F2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F819BC17-DDAB-5E8A-5B54-F9DA481252FD}"/>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A6A3FD12-4CB4-6C66-B616-709B95BD25A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0AFE883-AB66-A95B-E930-0C1CF9324DEB}"/>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80500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434DA-8EF5-489D-888B-59DCD5257FB2}"/>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4A5CAC01-B1EF-5A70-AD1A-12D5629798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5CAFDBD2-2C38-CB41-BD62-66312E753397}"/>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6706F42F-CADA-085E-5EA3-BC8940DE54D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F978A22-726B-8AD4-D16A-3CFD8950EDA6}"/>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531677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833A-35DC-54A5-DDBE-783F324F61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079B48D9-88D7-AD78-5339-7AE8D14A53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623C7F-9D59-67CF-708D-8983D948414F}"/>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5FCC8FBF-4697-B755-795F-294C6994B6F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59DE7F1-13E2-9CE7-8415-6CB505815E9D}"/>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389432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BA5E-7ECE-8162-6FC3-FA7DCF0BE223}"/>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F5A51EDE-16D3-F1ED-1C21-B414316EFD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7E708442-C779-794B-393B-D44098255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CE56E638-0F12-D195-C1ED-076CDD2584E8}"/>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6" name="Footer Placeholder 5">
            <a:extLst>
              <a:ext uri="{FF2B5EF4-FFF2-40B4-BE49-F238E27FC236}">
                <a16:creationId xmlns:a16="http://schemas.microsoft.com/office/drawing/2014/main" id="{977C26D6-82DF-D23D-1E61-4516A8DD324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742EE40-8DCA-73EB-B640-1D93AE7F486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046377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C78E-09EC-7A65-910A-42F98AFCC936}"/>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052D9687-A35A-40DC-6B05-8C359A14F8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743761-F482-14E4-C6A2-0FC0786B7F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B5377A9D-19BA-9D51-7606-27CF63493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2D5341-A784-663E-13ED-555C0938B0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6B7BB73-238D-C940-670A-E517A028DC9B}"/>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8" name="Footer Placeholder 7">
            <a:extLst>
              <a:ext uri="{FF2B5EF4-FFF2-40B4-BE49-F238E27FC236}">
                <a16:creationId xmlns:a16="http://schemas.microsoft.com/office/drawing/2014/main" id="{236E5E37-7CDD-F8E3-FB61-D25D589625E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9946026D-2C88-FD86-75D6-298FE4AD4F6A}"/>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77285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04A7B-73C4-0874-53C9-538179396C92}"/>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DE65B3AB-B8AD-5DEC-266C-A495FC6A4CEA}"/>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4" name="Footer Placeholder 3">
            <a:extLst>
              <a:ext uri="{FF2B5EF4-FFF2-40B4-BE49-F238E27FC236}">
                <a16:creationId xmlns:a16="http://schemas.microsoft.com/office/drawing/2014/main" id="{0460A552-079A-E8EA-D19D-4CB9623A7054}"/>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FDC56ED9-9F3F-5137-0DD5-58A1DD2AD9D3}"/>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5323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A5CB-3CE4-2FD2-0129-E821293E65C0}"/>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3" name="Footer Placeholder 2">
            <a:extLst>
              <a:ext uri="{FF2B5EF4-FFF2-40B4-BE49-F238E27FC236}">
                <a16:creationId xmlns:a16="http://schemas.microsoft.com/office/drawing/2014/main" id="{C4941349-C6CA-308E-4C73-B4E2DA6ECF2A}"/>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76113AA9-2FD5-AC32-0B9E-607C0E5C532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119255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3779-1959-72B8-9B06-70CBA379F8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C408C12D-889E-1BC5-2210-3B76F11E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351B3B23-8302-8D09-FA08-5D8823990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5ABCD-C902-4208-1F64-FF69BF5B5A74}"/>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6" name="Footer Placeholder 5">
            <a:extLst>
              <a:ext uri="{FF2B5EF4-FFF2-40B4-BE49-F238E27FC236}">
                <a16:creationId xmlns:a16="http://schemas.microsoft.com/office/drawing/2014/main" id="{9497674E-070B-AC65-B22A-FE3AE976AFA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664845A-3B65-36BC-52BF-8EE120B3AFF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8112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0521-958D-CDC6-9781-2DA675C460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59005A4F-644C-D150-0C3B-81748BA87C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57ABBBE-B31E-1A10-1DE5-FC380F7E5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68CFA1-CF57-D302-1EED-7D41655CA6DB}"/>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6" name="Footer Placeholder 5">
            <a:extLst>
              <a:ext uri="{FF2B5EF4-FFF2-40B4-BE49-F238E27FC236}">
                <a16:creationId xmlns:a16="http://schemas.microsoft.com/office/drawing/2014/main" id="{0EF191C4-3FEC-5D1A-9E43-1E7EAA454AD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3B86C0B-34A8-D451-AE14-7E077F608E31}"/>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52504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801D-AE8B-0246-D976-918AE18B9247}"/>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6556174-06E9-D64F-2418-82B0B62577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7C96D34-3E66-A8D4-6446-1A106D53E162}"/>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744FFC8C-47A3-21A2-EB10-C2941978294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D138C61-281F-E4BB-7B3E-7424FB91325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69676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6000E7-48A8-6ECF-E325-D5346D2B47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79E9E2A-6590-04E9-58BE-E06C829978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05DB89B-F071-94DC-649C-92CAF7B1A7BF}"/>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0D430AA0-374B-0A75-CE2D-A3D3308DB36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EA58497-F9BB-9727-966F-0B1F6770940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333344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036476-6C0A-1BA0-C4A6-374E4FFEB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5AE72911-5B66-8658-8875-D8767297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8B895485-16CC-D046-0401-46001D249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D7115FEB-2C23-2653-8709-011D6460F0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0D22AC4B-C497-0D10-A66D-724FD9315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5AFA2A-8974-2D4E-BC87-E0262BA60F68}" type="slidenum">
              <a:rPr lang="en-PK" smtClean="0"/>
              <a:t>‹#›</a:t>
            </a:fld>
            <a:endParaRPr lang="en-PK"/>
          </a:p>
        </p:txBody>
      </p:sp>
    </p:spTree>
    <p:extLst>
      <p:ext uri="{BB962C8B-B14F-4D97-AF65-F5344CB8AC3E}">
        <p14:creationId xmlns:p14="http://schemas.microsoft.com/office/powerpoint/2010/main" val="3683243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2.xml"/><Relationship Id="rId11" Type="http://schemas.openxmlformats.org/officeDocument/2006/relationships/image" Target="../media/image1.png"/><Relationship Id="rId5" Type="http://schemas.openxmlformats.org/officeDocument/2006/relationships/diagramLayout" Target="../diagrams/layout2.xml"/><Relationship Id="rId10" Type="http://schemas.openxmlformats.org/officeDocument/2006/relationships/image" Target="https://www.bgs.org.uk/sites/default/files/styles/480_wide/public/content/paragraphs/text/images/2022-08-10/Virtual%20wards%20-%20Daphne%20and%20Sidv2.png?itok=2K-WD54o" TargetMode="External"/><Relationship Id="rId4" Type="http://schemas.openxmlformats.org/officeDocument/2006/relationships/diagramData" Target="../diagrams/data2.xml"/><Relationship Id="rId9"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914E-8136-F5A0-338D-B24684524631}"/>
              </a:ext>
            </a:extLst>
          </p:cNvPr>
          <p:cNvSpPr>
            <a:spLocks noGrp="1"/>
          </p:cNvSpPr>
          <p:nvPr>
            <p:ph type="ctrTitle"/>
          </p:nvPr>
        </p:nvSpPr>
        <p:spPr>
          <a:xfrm>
            <a:off x="1043631" y="809898"/>
            <a:ext cx="9942716" cy="1554480"/>
          </a:xfrm>
        </p:spPr>
        <p:txBody>
          <a:bodyPr vert="horz" lIns="91440" tIns="45720" rIns="91440" bIns="45720" rtlCol="0" anchor="ctr">
            <a:normAutofit/>
          </a:bodyPr>
          <a:lstStyle/>
          <a:p>
            <a:pPr algn="l"/>
            <a:r>
              <a:rPr lang="en-US" sz="3400" i="1" kern="1200">
                <a:solidFill>
                  <a:schemeClr val="tx1"/>
                </a:solidFill>
                <a:latin typeface="+mj-lt"/>
                <a:ea typeface="+mj-ea"/>
                <a:cs typeface="+mj-cs"/>
              </a:rPr>
              <a:t>Empowering Older Adults through Equity-Focused Dementia Care and Digital Inclusion: A Critical Evaluation of UK Practice</a:t>
            </a:r>
          </a:p>
        </p:txBody>
      </p:sp>
      <p:sp>
        <p:nvSpPr>
          <p:cNvPr id="3" name="Subtitle 2">
            <a:extLst>
              <a:ext uri="{FF2B5EF4-FFF2-40B4-BE49-F238E27FC236}">
                <a16:creationId xmlns:a16="http://schemas.microsoft.com/office/drawing/2014/main" id="{1C0C50A3-E0B8-0FCC-A45F-7D43A038D75D}"/>
              </a:ext>
            </a:extLst>
          </p:cNvPr>
          <p:cNvSpPr>
            <a:spLocks noGrp="1"/>
          </p:cNvSpPr>
          <p:nvPr>
            <p:ph type="subTitle" idx="1"/>
          </p:nvPr>
        </p:nvSpPr>
        <p:spPr>
          <a:xfrm>
            <a:off x="1045028" y="3017522"/>
            <a:ext cx="9941319" cy="3124658"/>
          </a:xfrm>
        </p:spPr>
        <p:txBody>
          <a:bodyPr vert="horz" lIns="91440" tIns="45720" rIns="91440" bIns="45720" rtlCol="0" anchor="ctr">
            <a:normAutofit/>
          </a:bodyPr>
          <a:lstStyle/>
          <a:p>
            <a:pPr indent="-228600" algn="l">
              <a:buFont typeface="Arial" panose="020B0604020202020204" pitchFamily="34" charset="0"/>
              <a:buChar char="•"/>
            </a:pPr>
            <a:r>
              <a:rPr lang="en-US" dirty="0"/>
              <a:t>Student Name: Samina Nazir</a:t>
            </a:r>
          </a:p>
          <a:p>
            <a:pPr indent="-228600" algn="l">
              <a:buFont typeface="Arial" panose="020B0604020202020204" pitchFamily="34" charset="0"/>
              <a:buChar char="•"/>
            </a:pPr>
            <a:r>
              <a:rPr lang="en-US" dirty="0"/>
              <a:t>Student Number: 2215433</a:t>
            </a:r>
          </a:p>
          <a:p>
            <a:pPr indent="-228600" algn="l">
              <a:buFont typeface="Arial" panose="020B0604020202020204" pitchFamily="34" charset="0"/>
              <a:buChar char="•"/>
            </a:pPr>
            <a:r>
              <a:rPr lang="en-US" dirty="0"/>
              <a:t>Lecturer Name: </a:t>
            </a:r>
            <a:r>
              <a:rPr lang="en-GB" dirty="0"/>
              <a:t>Joanne Davies</a:t>
            </a:r>
            <a:endParaRPr lang="en-US" dirty="0"/>
          </a:p>
          <a:p>
            <a:pPr indent="-228600" algn="l">
              <a:buFont typeface="Arial" panose="020B0604020202020204" pitchFamily="34" charset="0"/>
              <a:buChar char="•"/>
            </a:pPr>
            <a:r>
              <a:rPr lang="en-US" dirty="0"/>
              <a:t>Module Code: BMHP 6027</a:t>
            </a:r>
          </a:p>
          <a:p>
            <a:pPr indent="-228600" algn="l">
              <a:buFont typeface="Arial" panose="020B0604020202020204" pitchFamily="34" charset="0"/>
              <a:buChar char="•"/>
            </a:pPr>
            <a:r>
              <a:rPr lang="en-US" dirty="0"/>
              <a:t>Component 1: Individual Presentation</a:t>
            </a:r>
          </a:p>
          <a:p>
            <a:pPr algn="l"/>
            <a:endParaRPr lang="en-US" dirty="0"/>
          </a:p>
          <a:p>
            <a:pPr indent="-228600" algn="l">
              <a:buFont typeface="Arial" panose="020B0604020202020204" pitchFamily="34" charset="0"/>
              <a:buChar char="•"/>
            </a:pPr>
            <a:endParaRPr lang="en-US"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3" name="Audio 22">
            <a:hlinkClick r:id="" action="ppaction://media"/>
            <a:extLst>
              <a:ext uri="{FF2B5EF4-FFF2-40B4-BE49-F238E27FC236}">
                <a16:creationId xmlns:a16="http://schemas.microsoft.com/office/drawing/2014/main" id="{E22F8201-43FC-FDFB-E026-05DBEE1955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2315443"/>
      </p:ext>
    </p:extLst>
  </p:cSld>
  <p:clrMapOvr>
    <a:masterClrMapping/>
  </p:clrMapOvr>
  <mc:AlternateContent xmlns:mc="http://schemas.openxmlformats.org/markup-compatibility/2006">
    <mc:Choice xmlns:p14="http://schemas.microsoft.com/office/powerpoint/2010/main" Requires="p14">
      <p:transition spd="slow" p14:dur="2000" advTm="11954"/>
    </mc:Choice>
    <mc:Fallback>
      <p:transition spd="slow" advTm="11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5A427-6794-57A4-463E-9843EF521A6D}"/>
              </a:ext>
            </a:extLst>
          </p:cNvPr>
          <p:cNvSpPr>
            <a:spLocks noGrp="1"/>
          </p:cNvSpPr>
          <p:nvPr>
            <p:ph type="title"/>
          </p:nvPr>
        </p:nvSpPr>
        <p:spPr>
          <a:xfrm>
            <a:off x="645065" y="1463040"/>
            <a:ext cx="3796306" cy="2690949"/>
          </a:xfrm>
        </p:spPr>
        <p:txBody>
          <a:bodyPr anchor="t">
            <a:normAutofit/>
          </a:bodyPr>
          <a:lstStyle/>
          <a:p>
            <a:r>
              <a:rPr lang="en-GB" sz="4800"/>
              <a:t>I</a:t>
            </a:r>
            <a:r>
              <a:rPr lang="en-PK" sz="4800"/>
              <a:t>ntroduction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A98001-A56A-0526-0D4C-7B445FAAC9AF}"/>
              </a:ext>
            </a:extLst>
          </p:cNvPr>
          <p:cNvSpPr>
            <a:spLocks noGrp="1"/>
          </p:cNvSpPr>
          <p:nvPr>
            <p:ph idx="1"/>
          </p:nvPr>
        </p:nvSpPr>
        <p:spPr>
          <a:xfrm>
            <a:off x="5656218" y="1463039"/>
            <a:ext cx="5542387" cy="4300447"/>
          </a:xfrm>
        </p:spPr>
        <p:txBody>
          <a:bodyPr anchor="t">
            <a:normAutofit/>
          </a:bodyPr>
          <a:lstStyle/>
          <a:p>
            <a:pPr lvl="0"/>
            <a:r>
              <a:rPr lang="en-PK" sz="1500" b="1" dirty="0"/>
              <a:t>Aim:</a:t>
            </a:r>
            <a:r>
              <a:rPr lang="en-PK" sz="1500" dirty="0"/>
              <a:t> Evaluate older people’s needs with emphasis on </a:t>
            </a:r>
            <a:r>
              <a:rPr lang="en-PK" sz="1500" b="1" dirty="0"/>
              <a:t>inequalities</a:t>
            </a:r>
            <a:r>
              <a:rPr lang="en-PK" sz="1500" dirty="0"/>
              <a:t>, </a:t>
            </a:r>
            <a:r>
              <a:rPr lang="en-PK" sz="1500" b="1" dirty="0"/>
              <a:t>dementia support</a:t>
            </a:r>
            <a:r>
              <a:rPr lang="en-PK" sz="1500" dirty="0"/>
              <a:t>, and </a:t>
            </a:r>
            <a:r>
              <a:rPr lang="en-PK" sz="1500" b="1" dirty="0"/>
              <a:t>digital inclusion</a:t>
            </a:r>
            <a:r>
              <a:rPr lang="en-PK" sz="1500" dirty="0"/>
              <a:t> in UK community and care-home settings.</a:t>
            </a:r>
          </a:p>
          <a:p>
            <a:pPr lvl="0"/>
            <a:r>
              <a:rPr lang="en-PK" sz="1500" dirty="0"/>
              <a:t>An ageing population and location differences mean many older people struggle to access timely, joined-up help, especially where transport, language, or digital skills are limited (Mubarak and Suomi, 2022).</a:t>
            </a:r>
          </a:p>
          <a:p>
            <a:pPr lvl="0"/>
            <a:r>
              <a:rPr lang="en-PK" sz="1500" dirty="0"/>
              <a:t>Shannon </a:t>
            </a:r>
            <a:r>
              <a:rPr lang="en-PK" sz="1500" i="1" dirty="0"/>
              <a:t>et al.</a:t>
            </a:r>
            <a:r>
              <a:rPr lang="en-PK" sz="1500" dirty="0"/>
              <a:t> (2023) show that </a:t>
            </a:r>
            <a:r>
              <a:rPr lang="en-PK" sz="1500" b="1" dirty="0"/>
              <a:t>coordinated community support with carer involvement</a:t>
            </a:r>
            <a:r>
              <a:rPr lang="en-PK" sz="1500" dirty="0"/>
              <a:t> improves quality of life and </a:t>
            </a:r>
            <a:r>
              <a:rPr lang="en-PK" sz="1500" b="1" dirty="0"/>
              <a:t>reduces avoidable hospital use</a:t>
            </a:r>
            <a:r>
              <a:rPr lang="en-PK" sz="1500" dirty="0"/>
              <a:t>.</a:t>
            </a:r>
          </a:p>
          <a:p>
            <a:pPr lvl="0"/>
            <a:r>
              <a:rPr lang="en-PK" sz="1500" dirty="0"/>
              <a:t>People need help that fits </a:t>
            </a:r>
            <a:r>
              <a:rPr lang="en-PK" sz="1500" b="1" dirty="0"/>
              <a:t>daily life</a:t>
            </a:r>
            <a:r>
              <a:rPr lang="en-PK" sz="1500" dirty="0"/>
              <a:t> for their memory, mobility, medicines, mood, and social connection delivered with time, continuity, and clear information.</a:t>
            </a:r>
          </a:p>
          <a:p>
            <a:pPr lvl="0"/>
            <a:r>
              <a:rPr lang="en-PK" sz="1500" dirty="0"/>
              <a:t>UK policies (e.g., Care Act, NHS Ageing Well, EHCH, NICE guidance) set </a:t>
            </a:r>
            <a:r>
              <a:rPr lang="en-PK" sz="1500" b="1" dirty="0"/>
              <a:t>duties and standards</a:t>
            </a:r>
            <a:r>
              <a:rPr lang="en-PK" sz="1500" dirty="0"/>
              <a:t> for prevention, personalisation, and carer rights so services are safer and fairer (Department of Health &amp; Social Care, 2025).</a:t>
            </a:r>
          </a:p>
        </p:txBody>
      </p:sp>
      <p:pic>
        <p:nvPicPr>
          <p:cNvPr id="21" name="Audio 20">
            <a:hlinkClick r:id="" action="ppaction://media"/>
            <a:extLst>
              <a:ext uri="{FF2B5EF4-FFF2-40B4-BE49-F238E27FC236}">
                <a16:creationId xmlns:a16="http://schemas.microsoft.com/office/drawing/2014/main" id="{06B1669F-6CAD-13C2-42A0-29D8658E99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9090319"/>
      </p:ext>
    </p:extLst>
  </p:cSld>
  <p:clrMapOvr>
    <a:masterClrMapping/>
  </p:clrMapOvr>
  <mc:AlternateContent xmlns:mc="http://schemas.openxmlformats.org/markup-compatibility/2006">
    <mc:Choice xmlns:p14="http://schemas.microsoft.com/office/powerpoint/2010/main" Requires="p14">
      <p:transition spd="slow" p14:dur="2000" advTm="70741"/>
    </mc:Choice>
    <mc:Fallback>
      <p:transition spd="slow" advTm="70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01020-1EA9-235C-B1DA-073DA2399684}"/>
              </a:ext>
            </a:extLst>
          </p:cNvPr>
          <p:cNvSpPr>
            <a:spLocks noGrp="1"/>
          </p:cNvSpPr>
          <p:nvPr>
            <p:ph type="title"/>
          </p:nvPr>
        </p:nvSpPr>
        <p:spPr>
          <a:xfrm>
            <a:off x="1043631" y="809898"/>
            <a:ext cx="9942716" cy="1554480"/>
          </a:xfrm>
        </p:spPr>
        <p:txBody>
          <a:bodyPr anchor="ctr">
            <a:normAutofit/>
          </a:bodyPr>
          <a:lstStyle/>
          <a:p>
            <a:r>
              <a:rPr lang="en-PK" sz="4800" b="1" dirty="0"/>
              <a:t>Care, Empowerment and Support Needs of Older People</a:t>
            </a:r>
            <a:r>
              <a:rPr lang="en-PK" sz="4800" dirty="0"/>
              <a:t> </a:t>
            </a:r>
          </a:p>
        </p:txBody>
      </p:sp>
      <p:sp>
        <p:nvSpPr>
          <p:cNvPr id="3" name="Content Placeholder 2">
            <a:extLst>
              <a:ext uri="{FF2B5EF4-FFF2-40B4-BE49-F238E27FC236}">
                <a16:creationId xmlns:a16="http://schemas.microsoft.com/office/drawing/2014/main" id="{A629DE7D-3418-6726-47A5-680A7DF1399B}"/>
              </a:ext>
            </a:extLst>
          </p:cNvPr>
          <p:cNvSpPr>
            <a:spLocks noGrp="1"/>
          </p:cNvSpPr>
          <p:nvPr>
            <p:ph idx="1"/>
          </p:nvPr>
        </p:nvSpPr>
        <p:spPr>
          <a:xfrm>
            <a:off x="1045028" y="3017522"/>
            <a:ext cx="9941319" cy="3124658"/>
          </a:xfrm>
        </p:spPr>
        <p:txBody>
          <a:bodyPr anchor="ctr">
            <a:normAutofit/>
          </a:bodyPr>
          <a:lstStyle/>
          <a:p>
            <a:pPr lvl="0"/>
            <a:r>
              <a:rPr lang="en-PK" sz="1500" b="1"/>
              <a:t>Holistic needs:</a:t>
            </a:r>
            <a:r>
              <a:rPr lang="en-PK" sz="1500"/>
              <a:t> Most older people present with a mix of memory/cognition, continence, hearing/vision loss, pain, and low mood</a:t>
            </a:r>
            <a:r>
              <a:rPr lang="en-PK" sz="1500" b="1"/>
              <a:t>.</a:t>
            </a:r>
            <a:r>
              <a:rPr lang="en-PK" sz="1500"/>
              <a:t> Care works best when these are assessed together and linked to simple home goals; siloed assessments miss causes (pain or poor vision driving confusion) (Thompson </a:t>
            </a:r>
            <a:r>
              <a:rPr lang="en-PK" sz="1500" i="1"/>
              <a:t>et al.</a:t>
            </a:r>
            <a:r>
              <a:rPr lang="en-PK" sz="1500"/>
              <a:t>, 2011).</a:t>
            </a:r>
          </a:p>
          <a:p>
            <a:pPr lvl="0"/>
            <a:r>
              <a:rPr lang="en-PK" sz="1500" b="1"/>
              <a:t>Cognitive health:</a:t>
            </a:r>
            <a:r>
              <a:rPr lang="en-PK" sz="1500"/>
              <a:t> Memory clinics help, but benefits fade without post-diagnostic support (carer education, routines, visual cues). Short visits and no follow-up mean advice is not used at home (Moniz-Cook and Mountain, 2023).</a:t>
            </a:r>
          </a:p>
          <a:p>
            <a:pPr lvl="0"/>
            <a:r>
              <a:rPr lang="en-PK" sz="1500" b="1"/>
              <a:t>Continence &amp; sensory loss:</a:t>
            </a:r>
            <a:r>
              <a:rPr lang="en-PK" sz="1500"/>
              <a:t> Untreated continence issues and uncorrected hearing/vision </a:t>
            </a:r>
            <a:r>
              <a:rPr lang="en-PK" sz="1500" b="1"/>
              <a:t>erode confidence and mobility</a:t>
            </a:r>
            <a:r>
              <a:rPr lang="en-PK" sz="1500"/>
              <a:t>. Fast access to continence products, audiology/optometry, and home safety tweaks prevents avoidable dependency.</a:t>
            </a:r>
          </a:p>
          <a:p>
            <a:pPr lvl="0"/>
            <a:r>
              <a:rPr lang="en-PK" sz="1500" b="1"/>
              <a:t>Mental health &amp; social connection:</a:t>
            </a:r>
            <a:r>
              <a:rPr lang="en-PK" sz="1500"/>
              <a:t> Loneliness, grief, and anxiety </a:t>
            </a:r>
            <a:r>
              <a:rPr lang="en-PK" sz="1500" b="1"/>
              <a:t>undercut rehab</a:t>
            </a:r>
            <a:r>
              <a:rPr lang="en-PK" sz="1500"/>
              <a:t>; social prescribing and peer groups raise motivation, but impact requires </a:t>
            </a:r>
            <a:r>
              <a:rPr lang="en-PK" sz="1500" b="1"/>
              <a:t>transport and continuity</a:t>
            </a:r>
            <a:r>
              <a:rPr lang="en-PK" sz="1500"/>
              <a:t>, not one-off signposting (Moniz-Cook and Mountain, 2023).</a:t>
            </a:r>
          </a:p>
          <a:p>
            <a:endParaRPr lang="en-PK" sz="15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9" name="Audio 18">
            <a:hlinkClick r:id="" action="ppaction://media"/>
            <a:extLst>
              <a:ext uri="{FF2B5EF4-FFF2-40B4-BE49-F238E27FC236}">
                <a16:creationId xmlns:a16="http://schemas.microsoft.com/office/drawing/2014/main" id="{245AA222-C8AA-3D1E-5B71-3FCCE6B058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5240974"/>
      </p:ext>
    </p:extLst>
  </p:cSld>
  <p:clrMapOvr>
    <a:masterClrMapping/>
  </p:clrMapOvr>
  <mc:AlternateContent xmlns:mc="http://schemas.openxmlformats.org/markup-compatibility/2006">
    <mc:Choice xmlns:p14="http://schemas.microsoft.com/office/powerpoint/2010/main" Requires="p14">
      <p:transition spd="slow" p14:dur="2000" advTm="81099"/>
    </mc:Choice>
    <mc:Fallback>
      <p:transition spd="slow" advTm="81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ADA1A-3A45-565D-EE10-6E6FFA84AFB1}"/>
              </a:ext>
            </a:extLst>
          </p:cNvPr>
          <p:cNvSpPr>
            <a:spLocks noGrp="1"/>
          </p:cNvSpPr>
          <p:nvPr>
            <p:ph type="title"/>
          </p:nvPr>
        </p:nvSpPr>
        <p:spPr>
          <a:xfrm>
            <a:off x="793662" y="386930"/>
            <a:ext cx="10066122" cy="1298448"/>
          </a:xfrm>
        </p:spPr>
        <p:txBody>
          <a:bodyPr anchor="b">
            <a:normAutofit/>
          </a:bodyPr>
          <a:lstStyle/>
          <a:p>
            <a:r>
              <a:rPr lang="en-PK" sz="4100" b="1"/>
              <a:t>Care, Empowerment and Support Needs of Older People</a:t>
            </a:r>
            <a:r>
              <a:rPr lang="en-PK" sz="4100"/>
              <a:t>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8A643B-8F5F-B251-8EC9-8970D74E864B}"/>
              </a:ext>
            </a:extLst>
          </p:cNvPr>
          <p:cNvSpPr>
            <a:spLocks noGrp="1"/>
          </p:cNvSpPr>
          <p:nvPr>
            <p:ph idx="1"/>
          </p:nvPr>
        </p:nvSpPr>
        <p:spPr>
          <a:xfrm>
            <a:off x="174282" y="2599509"/>
            <a:ext cx="5150277" cy="3639450"/>
          </a:xfrm>
        </p:spPr>
        <p:txBody>
          <a:bodyPr anchor="ctr">
            <a:normAutofit lnSpcReduction="10000"/>
          </a:bodyPr>
          <a:lstStyle/>
          <a:p>
            <a:pPr lvl="0"/>
            <a:r>
              <a:rPr lang="en-PK" sz="1400" b="1" dirty="0"/>
              <a:t>Empowerment in practice:</a:t>
            </a:r>
            <a:r>
              <a:rPr lang="en-PK" sz="1400" dirty="0"/>
              <a:t> Advance care plans and shared decisions are only empowering when information is clear, culturally appropriate, and carers are treated as partners. If paperwork is not shared across hospital, GP, community and care-home services, it rarely changes care (Jonathan, Pfaff and Cruz, 2024).</a:t>
            </a:r>
          </a:p>
          <a:p>
            <a:pPr lvl="0"/>
            <a:r>
              <a:rPr lang="en-PK" sz="1400" dirty="0"/>
              <a:t>Equity needs:</a:t>
            </a:r>
            <a:r>
              <a:rPr lang="en-PK" sz="1400" b="1" dirty="0"/>
              <a:t> </a:t>
            </a:r>
            <a:r>
              <a:rPr lang="en-PK" sz="1400" dirty="0"/>
              <a:t>The opinion of older people does not matter when they</a:t>
            </a:r>
            <a:r>
              <a:rPr lang="en-PK" sz="1400" b="1" dirty="0"/>
              <a:t> </a:t>
            </a:r>
            <a:r>
              <a:rPr lang="en-PK" sz="1400" dirty="0"/>
              <a:t>cannot travel</a:t>
            </a:r>
            <a:r>
              <a:rPr lang="en-PK" sz="1400" b="1" dirty="0"/>
              <a:t>, </a:t>
            </a:r>
            <a:r>
              <a:rPr lang="en-PK" sz="1400" dirty="0"/>
              <a:t>do not have interpreters or easy-read materials</a:t>
            </a:r>
            <a:r>
              <a:rPr lang="en-PK" sz="1400" b="1" dirty="0"/>
              <a:t>, </a:t>
            </a:r>
            <a:r>
              <a:rPr lang="en-PK" sz="1400" dirty="0"/>
              <a:t>or</a:t>
            </a:r>
            <a:r>
              <a:rPr lang="en-PK" sz="1400" b="1" dirty="0"/>
              <a:t> </a:t>
            </a:r>
            <a:r>
              <a:rPr lang="en-PK" sz="1400" dirty="0"/>
              <a:t>lack digital help</a:t>
            </a:r>
            <a:r>
              <a:rPr lang="en-PK" sz="1400" b="1" dirty="0"/>
              <a:t>. </a:t>
            </a:r>
            <a:r>
              <a:rPr lang="en-PK" sz="1400" dirty="0"/>
              <a:t>Providing</a:t>
            </a:r>
            <a:r>
              <a:rPr lang="en-PK" sz="1400" b="1" dirty="0"/>
              <a:t> </a:t>
            </a:r>
            <a:r>
              <a:rPr lang="en-PK" sz="1400" dirty="0"/>
              <a:t>transport, language support, and face-to-face digital coaching</a:t>
            </a:r>
            <a:r>
              <a:rPr lang="en-PK" sz="1400" b="1" dirty="0"/>
              <a:t> </a:t>
            </a:r>
            <a:r>
              <a:rPr lang="en-PK" sz="1400" dirty="0"/>
              <a:t>turns theoretical access into</a:t>
            </a:r>
            <a:r>
              <a:rPr lang="en-PK" sz="1400" b="1" dirty="0"/>
              <a:t> </a:t>
            </a:r>
            <a:r>
              <a:rPr lang="en-PK" sz="1400" dirty="0"/>
              <a:t>real use</a:t>
            </a:r>
            <a:r>
              <a:rPr lang="en-PK" sz="1400" b="1" dirty="0"/>
              <a:t> </a:t>
            </a:r>
            <a:r>
              <a:rPr lang="en-PK" sz="1400" dirty="0"/>
              <a:t>of</a:t>
            </a:r>
            <a:r>
              <a:rPr lang="en-PK" sz="1400" b="1" dirty="0"/>
              <a:t> </a:t>
            </a:r>
            <a:r>
              <a:rPr lang="en-PK" sz="1400" dirty="0"/>
              <a:t>services (Mubarak and Suomi, 2022)</a:t>
            </a:r>
            <a:r>
              <a:rPr lang="en-PK" sz="1400" b="1" dirty="0"/>
              <a:t>.</a:t>
            </a:r>
          </a:p>
          <a:p>
            <a:r>
              <a:rPr lang="en-PK" sz="1400" dirty="0"/>
              <a:t>While motivation is frequently emphasised, the evidence suggests otherwise: independence requires staffed time, integrated teams, and concrete enablers such as transport, interpreters, and digital coaching. On the other hand, where these are missing, policies risk shifting responsibility onto older people, thereby increasing burden and exacerbating gaps in care.</a:t>
            </a:r>
          </a:p>
          <a:p>
            <a:pPr lvl="0"/>
            <a:endParaRPr lang="en-PK" sz="1400" dirty="0"/>
          </a:p>
          <a:p>
            <a:endParaRPr lang="en-PK" sz="1400" dirty="0"/>
          </a:p>
        </p:txBody>
      </p:sp>
      <p:pic>
        <p:nvPicPr>
          <p:cNvPr id="4" name="Picture 3" descr="A table with text on it&#10;&#10;AI-generated content may be incorrect.">
            <a:extLst>
              <a:ext uri="{FF2B5EF4-FFF2-40B4-BE49-F238E27FC236}">
                <a16:creationId xmlns:a16="http://schemas.microsoft.com/office/drawing/2014/main" id="{4AA0AF0A-F306-775A-15C5-EBEEFD022B08}"/>
              </a:ext>
            </a:extLst>
          </p:cNvPr>
          <p:cNvPicPr>
            <a:picLocks noChangeAspect="1"/>
          </p:cNvPicPr>
          <p:nvPr/>
        </p:nvPicPr>
        <p:blipFill>
          <a:blip r:embed="rId4"/>
          <a:stretch>
            <a:fillRect/>
          </a:stretch>
        </p:blipFill>
        <p:spPr>
          <a:xfrm>
            <a:off x="5911532" y="2315366"/>
            <a:ext cx="5150277" cy="348931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EBC1E16-602F-99E1-7A73-E7533FBA2ED2}"/>
              </a:ext>
            </a:extLst>
          </p:cNvPr>
          <p:cNvSpPr txBox="1"/>
          <p:nvPr/>
        </p:nvSpPr>
        <p:spPr>
          <a:xfrm>
            <a:off x="7327491" y="6032796"/>
            <a:ext cx="2973460" cy="276999"/>
          </a:xfrm>
          <a:prstGeom prst="rect">
            <a:avLst/>
          </a:prstGeom>
          <a:noFill/>
        </p:spPr>
        <p:txBody>
          <a:bodyPr wrap="square">
            <a:spAutoFit/>
          </a:bodyPr>
          <a:lstStyle/>
          <a:p>
            <a:pPr>
              <a:buNone/>
            </a:pPr>
            <a:r>
              <a:rPr lang="en-PK" sz="1200" dirty="0">
                <a:effectLst/>
                <a:latin typeface="Aptos" panose="020B0004020202020204" pitchFamily="34" charset="0"/>
                <a:ea typeface="Times New Roman" panose="02020603050405020304" pitchFamily="18" charset="0"/>
              </a:rPr>
              <a:t>Care Needs of Elderly (Singh </a:t>
            </a:r>
            <a:r>
              <a:rPr lang="en-PK" sz="1200" i="1" dirty="0">
                <a:effectLst/>
                <a:latin typeface="Aptos" panose="020B0004020202020204" pitchFamily="34" charset="0"/>
                <a:ea typeface="Times New Roman" panose="02020603050405020304" pitchFamily="18" charset="0"/>
              </a:rPr>
              <a:t>et al.</a:t>
            </a:r>
            <a:r>
              <a:rPr lang="en-PK" sz="1200" dirty="0">
                <a:effectLst/>
                <a:latin typeface="Aptos" panose="020B0004020202020204" pitchFamily="34" charset="0"/>
                <a:ea typeface="Times New Roman" panose="02020603050405020304" pitchFamily="18" charset="0"/>
              </a:rPr>
              <a:t>, 2017)</a:t>
            </a:r>
          </a:p>
        </p:txBody>
      </p:sp>
      <p:pic>
        <p:nvPicPr>
          <p:cNvPr id="21" name="Audio 20">
            <a:hlinkClick r:id="" action="ppaction://media"/>
            <a:extLst>
              <a:ext uri="{FF2B5EF4-FFF2-40B4-BE49-F238E27FC236}">
                <a16:creationId xmlns:a16="http://schemas.microsoft.com/office/drawing/2014/main" id="{18F8F4AC-AAEF-6A3E-BE48-7FDBF9AEAE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0482408"/>
      </p:ext>
    </p:extLst>
  </p:cSld>
  <p:clrMapOvr>
    <a:masterClrMapping/>
  </p:clrMapOvr>
  <mc:AlternateContent xmlns:mc="http://schemas.openxmlformats.org/markup-compatibility/2006">
    <mc:Choice xmlns:p14="http://schemas.microsoft.com/office/powerpoint/2010/main" Requires="p14">
      <p:transition spd="slow" p14:dur="2000" advTm="72039"/>
    </mc:Choice>
    <mc:Fallback>
      <p:transition spd="slow" advTm="72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1F07A-9BE8-4F3D-353A-3A22FD097F15}"/>
              </a:ext>
            </a:extLst>
          </p:cNvPr>
          <p:cNvSpPr>
            <a:spLocks noGrp="1"/>
          </p:cNvSpPr>
          <p:nvPr>
            <p:ph type="title"/>
          </p:nvPr>
        </p:nvSpPr>
        <p:spPr>
          <a:xfrm>
            <a:off x="1043631" y="809898"/>
            <a:ext cx="9942716" cy="1554480"/>
          </a:xfrm>
        </p:spPr>
        <p:txBody>
          <a:bodyPr anchor="ctr">
            <a:normAutofit/>
          </a:bodyPr>
          <a:lstStyle/>
          <a:p>
            <a:r>
              <a:rPr lang="en-PK" sz="4800" b="1"/>
              <a:t>Effectiveness and Benefit of Approaches and Interventions</a:t>
            </a:r>
            <a:r>
              <a:rPr lang="en-PK" sz="4800"/>
              <a:t> </a:t>
            </a:r>
          </a:p>
        </p:txBody>
      </p:sp>
      <p:sp>
        <p:nvSpPr>
          <p:cNvPr id="3" name="Content Placeholder 2">
            <a:extLst>
              <a:ext uri="{FF2B5EF4-FFF2-40B4-BE49-F238E27FC236}">
                <a16:creationId xmlns:a16="http://schemas.microsoft.com/office/drawing/2014/main" id="{076EA3DF-4969-15B5-487C-37A3D6659634}"/>
              </a:ext>
            </a:extLst>
          </p:cNvPr>
          <p:cNvSpPr>
            <a:spLocks noGrp="1"/>
          </p:cNvSpPr>
          <p:nvPr>
            <p:ph idx="1"/>
          </p:nvPr>
        </p:nvSpPr>
        <p:spPr>
          <a:xfrm>
            <a:off x="838200" y="2866852"/>
            <a:ext cx="10148147" cy="3438166"/>
          </a:xfrm>
        </p:spPr>
        <p:txBody>
          <a:bodyPr anchor="ctr">
            <a:normAutofit lnSpcReduction="10000"/>
          </a:bodyPr>
          <a:lstStyle/>
          <a:p>
            <a:pPr lvl="0"/>
            <a:r>
              <a:rPr lang="en-PK" sz="1600" b="1" dirty="0"/>
              <a:t>Memory assessment + post-diagnostic support: </a:t>
            </a:r>
            <a:r>
              <a:rPr lang="en-PK" sz="1600" dirty="0"/>
              <a:t>Works best when clinics teach families what to expect, help with benefits and home routines, and set up planned respite. This combination delays crises and care-home moves because carers know red flags and who to call. However, benefits diminish if there’s no follow-up or if carers do not get regular breaks (Zarit </a:t>
            </a:r>
            <a:r>
              <a:rPr lang="en-PK" sz="1600" i="1" dirty="0"/>
              <a:t>et al.</a:t>
            </a:r>
            <a:r>
              <a:rPr lang="en-PK" sz="1600" dirty="0"/>
              <a:t>, 2018).</a:t>
            </a:r>
          </a:p>
          <a:p>
            <a:pPr lvl="0"/>
            <a:r>
              <a:rPr lang="en-PK" sz="1600" b="1" dirty="0"/>
              <a:t>Dementia-friendly community actions: </a:t>
            </a:r>
            <a:r>
              <a:rPr lang="en-PK" sz="1600" dirty="0"/>
              <a:t>Trained shop staff, clearer signage, quiet hours, and safe return schemes improve</a:t>
            </a:r>
            <a:r>
              <a:rPr lang="en-PK" sz="1600" b="1" dirty="0"/>
              <a:t> </a:t>
            </a:r>
            <a:r>
              <a:rPr lang="en-PK" sz="1600" dirty="0"/>
              <a:t>orientation and safety in town centres. These are low-cost, high-acceptability changes. Weakness: many are short-term funded, so coverage is limited across regions and benefits stop when grants end (Shannon </a:t>
            </a:r>
            <a:r>
              <a:rPr lang="en-PK" sz="1600" i="1" dirty="0"/>
              <a:t>et al.</a:t>
            </a:r>
            <a:r>
              <a:rPr lang="en-PK" sz="1600" dirty="0"/>
              <a:t>, 2023). </a:t>
            </a:r>
          </a:p>
          <a:p>
            <a:pPr lvl="0"/>
            <a:r>
              <a:rPr lang="en-PK" sz="1600" b="1" dirty="0"/>
              <a:t>Enhanced Health in Care Homes (EHCH): </a:t>
            </a:r>
            <a:r>
              <a:rPr lang="en-PK" sz="1600" dirty="0"/>
              <a:t>Weekly GP/pharmacy rounds, shared digital care plans, and quick in-reach support reduce avoidable 999 calls and spot delirium early. Weakness: impact drops without data access across services or when weekend cover and stable staffing are missing (NHS England, 2024).</a:t>
            </a:r>
          </a:p>
          <a:p>
            <a:pPr lvl="0"/>
            <a:r>
              <a:rPr lang="en-PK" sz="1600" b="1" dirty="0"/>
              <a:t>Nutrition and anti-loneliness programmes: </a:t>
            </a:r>
            <a:r>
              <a:rPr lang="en-PK" sz="1600" dirty="0"/>
              <a:t>Meal clubs, hydration checks, and social groups are cost-effective and lift mood, appetite, and adherence to medicines/rehab. Weakness: they are hard to sustain without Voluntary, Community, and Social Enterprise partners (charities/faith groups), transport, and small grants to keep groups running (Shahin, Kennedy and Stupans, 2021).</a:t>
            </a:r>
          </a:p>
          <a:p>
            <a:endParaRPr lang="en-PK" sz="16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6" name="Audio 15">
            <a:hlinkClick r:id="" action="ppaction://media"/>
            <a:extLst>
              <a:ext uri="{FF2B5EF4-FFF2-40B4-BE49-F238E27FC236}">
                <a16:creationId xmlns:a16="http://schemas.microsoft.com/office/drawing/2014/main" id="{89CD2706-0FF9-D3A3-C43A-5AFAB95B20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9852249"/>
      </p:ext>
    </p:extLst>
  </p:cSld>
  <p:clrMapOvr>
    <a:masterClrMapping/>
  </p:clrMapOvr>
  <mc:AlternateContent xmlns:mc="http://schemas.openxmlformats.org/markup-compatibility/2006">
    <mc:Choice xmlns:p14="http://schemas.microsoft.com/office/powerpoint/2010/main" Requires="p14">
      <p:transition spd="slow" p14:dur="2000" advTm="91641"/>
    </mc:Choice>
    <mc:Fallback>
      <p:transition spd="slow" advTm="91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EE178-617A-1741-3CB2-38D41153CB1D}"/>
              </a:ext>
            </a:extLst>
          </p:cNvPr>
          <p:cNvSpPr>
            <a:spLocks noGrp="1"/>
          </p:cNvSpPr>
          <p:nvPr>
            <p:ph type="title"/>
          </p:nvPr>
        </p:nvSpPr>
        <p:spPr>
          <a:xfrm>
            <a:off x="808638" y="386930"/>
            <a:ext cx="9236700" cy="1188950"/>
          </a:xfrm>
        </p:spPr>
        <p:txBody>
          <a:bodyPr anchor="b">
            <a:normAutofit/>
          </a:bodyPr>
          <a:lstStyle/>
          <a:p>
            <a:r>
              <a:rPr lang="en-PK" sz="5400"/>
              <a:t>UK Provisions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FD7B40BD-8002-77E1-0777-0D90001848D0}"/>
              </a:ext>
            </a:extLst>
          </p:cNvPr>
          <p:cNvSpPr>
            <a:spLocks noGrp="1"/>
          </p:cNvSpPr>
          <p:nvPr>
            <p:ph idx="1"/>
          </p:nvPr>
        </p:nvSpPr>
        <p:spPr>
          <a:xfrm>
            <a:off x="793660" y="2599509"/>
            <a:ext cx="10143668" cy="3435531"/>
          </a:xfrm>
        </p:spPr>
        <p:txBody>
          <a:bodyPr anchor="ctr">
            <a:normAutofit/>
          </a:bodyPr>
          <a:lstStyle/>
          <a:p>
            <a:pPr lvl="0"/>
            <a:r>
              <a:rPr lang="en-PK" sz="1300" b="1"/>
              <a:t>What exists (national):</a:t>
            </a:r>
            <a:r>
              <a:rPr lang="en-PK" sz="1300"/>
              <a:t> Dementia strategies and </a:t>
            </a:r>
            <a:r>
              <a:rPr lang="en-PK" sz="1300" b="1"/>
              <a:t>NICE dementia guidance</a:t>
            </a:r>
            <a:r>
              <a:rPr lang="en-PK" sz="1300"/>
              <a:t> set the clinical standard (NICE, 2018); </a:t>
            </a:r>
            <a:r>
              <a:rPr lang="en-PK" sz="1300" b="1"/>
              <a:t>EHCH</a:t>
            </a:r>
            <a:r>
              <a:rPr lang="en-PK" sz="1300"/>
              <a:t> gives a model for proactive care in care homes (NHS England, 2024); the </a:t>
            </a:r>
            <a:r>
              <a:rPr lang="en-PK" sz="1300" b="1"/>
              <a:t>Carers Act</a:t>
            </a:r>
            <a:r>
              <a:rPr lang="en-PK" sz="1300"/>
              <a:t> secures carer assessments; </a:t>
            </a:r>
            <a:r>
              <a:rPr lang="en-PK" sz="1300" b="1"/>
              <a:t>Personal Health Budgets</a:t>
            </a:r>
            <a:r>
              <a:rPr lang="en-PK" sz="1300"/>
              <a:t> can fund personalised support (NHS England, 2022).</a:t>
            </a:r>
          </a:p>
          <a:p>
            <a:pPr lvl="0"/>
            <a:r>
              <a:rPr lang="en-PK" sz="1300"/>
              <a:t>Clear guidance + EHCH weekly rounds improve consistency; carer assessments and </a:t>
            </a:r>
            <a:r>
              <a:rPr lang="en-PK" sz="1300" b="1"/>
              <a:t>Personal Health Budget</a:t>
            </a:r>
            <a:r>
              <a:rPr lang="en-PK" sz="1300"/>
              <a:t> can tailor help to the home routine and culture.</a:t>
            </a:r>
          </a:p>
          <a:p>
            <a:pPr lvl="0"/>
            <a:r>
              <a:rPr lang="en-PK" sz="1300" b="1"/>
              <a:t>Social care and local variation:</a:t>
            </a:r>
            <a:r>
              <a:rPr lang="en-PK" sz="1300"/>
              <a:t> Social care in the UK is income based, so support depends on people’s income and where they live. Some </a:t>
            </a:r>
            <a:r>
              <a:rPr lang="en-PK" sz="1300" b="1"/>
              <a:t>Integrated Care Systems (ICSs)</a:t>
            </a:r>
            <a:r>
              <a:rPr lang="en-PK" sz="1300"/>
              <a:t> work well with local community and charity partners, but others are still developing and provide uneven support (Corrigan </a:t>
            </a:r>
            <a:r>
              <a:rPr lang="en-PK" sz="1300" i="1"/>
              <a:t>et al.</a:t>
            </a:r>
            <a:r>
              <a:rPr lang="en-PK" sz="1300"/>
              <a:t>, 2024).</a:t>
            </a:r>
          </a:p>
          <a:p>
            <a:pPr lvl="0"/>
            <a:r>
              <a:rPr lang="en-PK" sz="1300" b="1"/>
              <a:t>Data and service access:</a:t>
            </a:r>
            <a:r>
              <a:rPr lang="en-PK" sz="1300"/>
              <a:t> Shared digital records are improving in some areas, but many services still cannot </a:t>
            </a:r>
            <a:r>
              <a:rPr lang="en-PK" sz="1300" b="1"/>
              <a:t>see or update the same information</a:t>
            </a:r>
            <a:r>
              <a:rPr lang="en-PK" sz="1300"/>
              <a:t>. Lack of full data sharing and </a:t>
            </a:r>
            <a:r>
              <a:rPr lang="en-PK" sz="1300" b="1"/>
              <a:t>limited weekend cover</a:t>
            </a:r>
            <a:r>
              <a:rPr lang="en-PK" sz="1300"/>
              <a:t> make it harder to give continuous care.</a:t>
            </a:r>
          </a:p>
          <a:p>
            <a:pPr lvl="0"/>
            <a:r>
              <a:rPr lang="en-PK" sz="1300" b="1"/>
              <a:t>Equity gaps:</a:t>
            </a:r>
            <a:r>
              <a:rPr lang="en-PK" sz="1300"/>
              <a:t> There are still </a:t>
            </a:r>
            <a:r>
              <a:rPr lang="en-PK" sz="1300" b="1"/>
              <a:t>too few carer breaks or respite beds</a:t>
            </a:r>
            <a:r>
              <a:rPr lang="en-PK" sz="1300"/>
              <a:t>, not enough </a:t>
            </a:r>
            <a:r>
              <a:rPr lang="en-PK" sz="1300" b="1"/>
              <a:t>interpreters</a:t>
            </a:r>
            <a:r>
              <a:rPr lang="en-PK" sz="1300"/>
              <a:t>, poor </a:t>
            </a:r>
            <a:r>
              <a:rPr lang="en-PK" sz="1300" b="1"/>
              <a:t>transport options</a:t>
            </a:r>
            <a:r>
              <a:rPr lang="en-PK" sz="1300"/>
              <a:t>, and limited </a:t>
            </a:r>
            <a:r>
              <a:rPr lang="en-PK" sz="1300" b="1"/>
              <a:t>in-person digital help</a:t>
            </a:r>
            <a:r>
              <a:rPr lang="en-PK" sz="1300"/>
              <a:t>. As a result, the people who need the most help often get the least (Corrigan </a:t>
            </a:r>
            <a:r>
              <a:rPr lang="en-PK" sz="1300" i="1"/>
              <a:t>et al.</a:t>
            </a:r>
            <a:r>
              <a:rPr lang="en-PK" sz="1300"/>
              <a:t>, 2024).</a:t>
            </a:r>
          </a:p>
          <a:p>
            <a:r>
              <a:rPr lang="en-PK" sz="1300"/>
              <a:t>The UK already has good frameworks and policies, but their impact depends on stable funding, joined-up records, and fair access through transport, language support, and carer respite. These practical steps turn policy promises into real, everyday support.</a:t>
            </a:r>
          </a:p>
          <a:p>
            <a:endParaRPr lang="en-PK" sz="1300"/>
          </a:p>
        </p:txBody>
      </p:sp>
      <p:pic>
        <p:nvPicPr>
          <p:cNvPr id="15" name="Audio 14">
            <a:hlinkClick r:id="" action="ppaction://media"/>
            <a:extLst>
              <a:ext uri="{FF2B5EF4-FFF2-40B4-BE49-F238E27FC236}">
                <a16:creationId xmlns:a16="http://schemas.microsoft.com/office/drawing/2014/main" id="{0D7C5C62-17DC-11B0-A131-196809AF11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2629265"/>
      </p:ext>
    </p:extLst>
  </p:cSld>
  <p:clrMapOvr>
    <a:masterClrMapping/>
  </p:clrMapOvr>
  <mc:AlternateContent xmlns:mc="http://schemas.openxmlformats.org/markup-compatibility/2006">
    <mc:Choice xmlns:p14="http://schemas.microsoft.com/office/powerpoint/2010/main" Requires="p14">
      <p:transition spd="slow" p14:dur="2000" advTm="83494"/>
    </mc:Choice>
    <mc:Fallback>
      <p:transition spd="slow" advTm="83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7BA34-742E-70F6-D1DB-DD77D8CF7B54}"/>
              </a:ext>
            </a:extLst>
          </p:cNvPr>
          <p:cNvSpPr>
            <a:spLocks noGrp="1"/>
          </p:cNvSpPr>
          <p:nvPr>
            <p:ph type="title"/>
          </p:nvPr>
        </p:nvSpPr>
        <p:spPr>
          <a:xfrm>
            <a:off x="838200" y="365125"/>
            <a:ext cx="10515600" cy="574327"/>
          </a:xfrm>
        </p:spPr>
        <p:txBody>
          <a:bodyPr>
            <a:normAutofit fontScale="90000"/>
          </a:bodyPr>
          <a:lstStyle/>
          <a:p>
            <a:pPr algn="ctr"/>
            <a:r>
              <a:rPr lang="en-PK" b="1" dirty="0"/>
              <a:t>Application of Theories &amp; Policies</a:t>
            </a:r>
            <a:r>
              <a:rPr lang="en-PK" dirty="0"/>
              <a:t> </a:t>
            </a:r>
          </a:p>
        </p:txBody>
      </p:sp>
      <p:graphicFrame>
        <p:nvGraphicFramePr>
          <p:cNvPr id="4" name="Table 3">
            <a:extLst>
              <a:ext uri="{FF2B5EF4-FFF2-40B4-BE49-F238E27FC236}">
                <a16:creationId xmlns:a16="http://schemas.microsoft.com/office/drawing/2014/main" id="{13350AF5-E9F2-FB7F-8ED0-563522CA9392}"/>
              </a:ext>
            </a:extLst>
          </p:cNvPr>
          <p:cNvGraphicFramePr>
            <a:graphicFrameLocks noGrp="1"/>
          </p:cNvGraphicFramePr>
          <p:nvPr>
            <p:extLst>
              <p:ext uri="{D42A27DB-BD31-4B8C-83A1-F6EECF244321}">
                <p14:modId xmlns:p14="http://schemas.microsoft.com/office/powerpoint/2010/main" val="3703230256"/>
              </p:ext>
            </p:extLst>
          </p:nvPr>
        </p:nvGraphicFramePr>
        <p:xfrm>
          <a:off x="526094" y="1528175"/>
          <a:ext cx="11498890" cy="4964700"/>
        </p:xfrm>
        <a:graphic>
          <a:graphicData uri="http://schemas.openxmlformats.org/drawingml/2006/table">
            <a:tbl>
              <a:tblPr firstRow="1" firstCol="1" bandRow="1">
                <a:tableStyleId>{3B4B98B0-60AC-42C2-AFA5-B58CD77FA1E5}</a:tableStyleId>
              </a:tblPr>
              <a:tblGrid>
                <a:gridCol w="2299778">
                  <a:extLst>
                    <a:ext uri="{9D8B030D-6E8A-4147-A177-3AD203B41FA5}">
                      <a16:colId xmlns:a16="http://schemas.microsoft.com/office/drawing/2014/main" val="853358990"/>
                    </a:ext>
                  </a:extLst>
                </a:gridCol>
                <a:gridCol w="2299778">
                  <a:extLst>
                    <a:ext uri="{9D8B030D-6E8A-4147-A177-3AD203B41FA5}">
                      <a16:colId xmlns:a16="http://schemas.microsoft.com/office/drawing/2014/main" val="79868165"/>
                    </a:ext>
                  </a:extLst>
                </a:gridCol>
                <a:gridCol w="2299778">
                  <a:extLst>
                    <a:ext uri="{9D8B030D-6E8A-4147-A177-3AD203B41FA5}">
                      <a16:colId xmlns:a16="http://schemas.microsoft.com/office/drawing/2014/main" val="668350354"/>
                    </a:ext>
                  </a:extLst>
                </a:gridCol>
                <a:gridCol w="2299778">
                  <a:extLst>
                    <a:ext uri="{9D8B030D-6E8A-4147-A177-3AD203B41FA5}">
                      <a16:colId xmlns:a16="http://schemas.microsoft.com/office/drawing/2014/main" val="379488972"/>
                    </a:ext>
                  </a:extLst>
                </a:gridCol>
                <a:gridCol w="2299778">
                  <a:extLst>
                    <a:ext uri="{9D8B030D-6E8A-4147-A177-3AD203B41FA5}">
                      <a16:colId xmlns:a16="http://schemas.microsoft.com/office/drawing/2014/main" val="2788286696"/>
                    </a:ext>
                  </a:extLst>
                </a:gridCol>
              </a:tblGrid>
              <a:tr h="406848">
                <a:tc>
                  <a:txBody>
                    <a:bodyPr/>
                    <a:lstStyle/>
                    <a:p>
                      <a:pPr algn="ctr">
                        <a:lnSpc>
                          <a:spcPct val="115000"/>
                        </a:lnSpc>
                        <a:spcAft>
                          <a:spcPts val="800"/>
                        </a:spcAft>
                        <a:buNone/>
                      </a:pPr>
                      <a:r>
                        <a:rPr lang="en-PK" sz="1100" kern="0" dirty="0">
                          <a:effectLst/>
                        </a:rPr>
                        <a:t>Theory / Policy</a:t>
                      </a:r>
                      <a:endParaRPr lang="en-PK" sz="1100" kern="100" dirty="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Explanation </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How we apply it in this PPT (UK)</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What to measure</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Risk if ignored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3274343119"/>
                  </a:ext>
                </a:extLst>
              </a:tr>
              <a:tr h="1244122">
                <a:tc>
                  <a:txBody>
                    <a:bodyPr/>
                    <a:lstStyle/>
                    <a:p>
                      <a:pPr>
                        <a:lnSpc>
                          <a:spcPct val="115000"/>
                        </a:lnSpc>
                        <a:spcAft>
                          <a:spcPts val="800"/>
                        </a:spcAft>
                        <a:buNone/>
                      </a:pPr>
                      <a:r>
                        <a:rPr lang="en-PK" sz="1100" kern="0">
                          <a:effectLst/>
                        </a:rPr>
                        <a:t>Health Equity Framework &amp; Inverse Care Law </a:t>
                      </a:r>
                      <a:r>
                        <a:rPr lang="en-PK" sz="1100" kern="100">
                          <a:effectLst/>
                        </a:rPr>
                        <a:t>(Ford‐Gilboe et al., 2018)</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Places with the greatest need often have the fewest services.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dirty="0">
                          <a:effectLst/>
                        </a:rPr>
                        <a:t>Design proportional universalism: more transport, interpreters, outreach and digital help in high-need areas (deprived, ethnically diverse, rural).</a:t>
                      </a:r>
                      <a:endParaRPr lang="en-PK" sz="1100" kern="100" dirty="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Access by deprivation/ethnicity/rurality; no-show rates; interpreter use.</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Interventions widen gaps; choice remains theoretical.</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4218533262"/>
                  </a:ext>
                </a:extLst>
              </a:tr>
              <a:tr h="1034804">
                <a:tc>
                  <a:txBody>
                    <a:bodyPr/>
                    <a:lstStyle/>
                    <a:p>
                      <a:pPr>
                        <a:lnSpc>
                          <a:spcPct val="115000"/>
                        </a:lnSpc>
                        <a:spcAft>
                          <a:spcPts val="800"/>
                        </a:spcAft>
                        <a:buNone/>
                      </a:pPr>
                      <a:r>
                        <a:rPr lang="en-PK" sz="1100" kern="0">
                          <a:effectLst/>
                        </a:rPr>
                        <a:t>Biopsychosocial model (dementia) </a:t>
                      </a:r>
                      <a:r>
                        <a:rPr lang="en-PK" sz="1100" kern="100">
                          <a:effectLst/>
                        </a:rPr>
                        <a:t>(Spector and Orrell, 2010; Keetharuth et al., 2022)</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Health is medical + psychological + social.</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Pair memory care with mood support, continence, vision/hearing fixes, nutrition, social groups; link to carer education.</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EQ-5D, depression scores, hydration/nutrition checks, falls.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Treating memory only misses drivers of decline; higher admissions.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1522271801"/>
                  </a:ext>
                </a:extLst>
              </a:tr>
              <a:tr h="1244122">
                <a:tc>
                  <a:txBody>
                    <a:bodyPr/>
                    <a:lstStyle/>
                    <a:p>
                      <a:pPr>
                        <a:lnSpc>
                          <a:spcPct val="115000"/>
                        </a:lnSpc>
                        <a:spcAft>
                          <a:spcPts val="800"/>
                        </a:spcAft>
                        <a:buNone/>
                      </a:pPr>
                      <a:r>
                        <a:rPr lang="en-PK" sz="1100" kern="0">
                          <a:effectLst/>
                        </a:rPr>
                        <a:t>Mental Capacity Act (2005) &amp; FREDA (rights) </a:t>
                      </a:r>
                      <a:r>
                        <a:rPr lang="en-PK" sz="1100" kern="100">
                          <a:effectLst/>
                        </a:rPr>
                        <a:t>(GOV.UK, 2005)</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Decisions must respect Fairness, Respect, Equality, Dignity, Autonomy; assume capacity, support decision-making, use best-interest process when needed.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Use accessible info, teach-back, and advance care plans; document capacity and best-interest steps; include carers.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 with ACP; documented capacity/best-interest notes; PREMs on dignity/autonomy.</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Risk-averse overrides of choice; complaints/litigation; poorer adherence.</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3435569255"/>
                  </a:ext>
                </a:extLst>
              </a:tr>
              <a:tr h="1034804">
                <a:tc>
                  <a:txBody>
                    <a:bodyPr/>
                    <a:lstStyle/>
                    <a:p>
                      <a:pPr>
                        <a:lnSpc>
                          <a:spcPct val="115000"/>
                        </a:lnSpc>
                        <a:spcAft>
                          <a:spcPts val="800"/>
                        </a:spcAft>
                        <a:buNone/>
                      </a:pPr>
                      <a:r>
                        <a:rPr lang="en-PK" sz="1100" kern="0" dirty="0">
                          <a:effectLst/>
                        </a:rPr>
                        <a:t>Safeguarding &amp; Duty of Candour </a:t>
                      </a:r>
                      <a:r>
                        <a:rPr lang="en-PK" sz="1100" kern="100" dirty="0">
                          <a:effectLst/>
                        </a:rPr>
                        <a:t>(Care Quality Commission, 2025)</a:t>
                      </a:r>
                      <a:endParaRPr lang="en-PK" sz="1100" kern="100" dirty="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Protect from abuse/neglect; be open when things go wrong.</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Train staff to spot soft signs of harm/delirium; use clear escalation; debrief families after incidents with learning shared.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Safeguarding alerts resolved; time-to-escalation; learning actions closed.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dirty="0">
                          <a:effectLst/>
                        </a:rPr>
                        <a:t>Hidden harm; repeated incidents; loss of trust and avoidable admissions.</a:t>
                      </a:r>
                      <a:endParaRPr lang="en-PK" sz="1100" kern="100" dirty="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1079197806"/>
                  </a:ext>
                </a:extLst>
              </a:tr>
            </a:tbl>
          </a:graphicData>
        </a:graphic>
      </p:graphicFrame>
      <p:pic>
        <p:nvPicPr>
          <p:cNvPr id="19" name="Audio 18">
            <a:hlinkClick r:id="" action="ppaction://media"/>
            <a:extLst>
              <a:ext uri="{FF2B5EF4-FFF2-40B4-BE49-F238E27FC236}">
                <a16:creationId xmlns:a16="http://schemas.microsoft.com/office/drawing/2014/main" id="{E2423FDF-0E09-07EF-7A8F-AC5900D426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0338702"/>
      </p:ext>
    </p:extLst>
  </p:cSld>
  <p:clrMapOvr>
    <a:masterClrMapping/>
  </p:clrMapOvr>
  <mc:AlternateContent xmlns:mc="http://schemas.openxmlformats.org/markup-compatibility/2006">
    <mc:Choice xmlns:p14="http://schemas.microsoft.com/office/powerpoint/2010/main" Requires="p14">
      <p:transition spd="slow" p14:dur="2000" advTm="88215"/>
    </mc:Choice>
    <mc:Fallback>
      <p:transition spd="slow" advTm="88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97B91-D71F-3B1D-0352-226485FE22F7}"/>
              </a:ext>
            </a:extLst>
          </p:cNvPr>
          <p:cNvSpPr>
            <a:spLocks noGrp="1"/>
          </p:cNvSpPr>
          <p:nvPr>
            <p:ph type="title"/>
          </p:nvPr>
        </p:nvSpPr>
        <p:spPr/>
        <p:txBody>
          <a:bodyPr/>
          <a:lstStyle/>
          <a:p>
            <a:r>
              <a:rPr lang="en-PK" b="1" dirty="0"/>
              <a:t>Challenges Encountered by Older People</a:t>
            </a:r>
            <a:endParaRPr lang="en-PK" dirty="0"/>
          </a:p>
        </p:txBody>
      </p:sp>
      <p:graphicFrame>
        <p:nvGraphicFramePr>
          <p:cNvPr id="7" name="Content Placeholder 2">
            <a:extLst>
              <a:ext uri="{FF2B5EF4-FFF2-40B4-BE49-F238E27FC236}">
                <a16:creationId xmlns:a16="http://schemas.microsoft.com/office/drawing/2014/main" id="{31D51FE4-89DD-D5AC-E75E-BC2651198EB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Audio 13">
            <a:hlinkClick r:id="" action="ppaction://media"/>
            <a:extLst>
              <a:ext uri="{FF2B5EF4-FFF2-40B4-BE49-F238E27FC236}">
                <a16:creationId xmlns:a16="http://schemas.microsoft.com/office/drawing/2014/main" id="{9DF695A5-56CA-13A3-E23B-7F7A2FBF719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0889627"/>
      </p:ext>
    </p:extLst>
  </p:cSld>
  <p:clrMapOvr>
    <a:masterClrMapping/>
  </p:clrMapOvr>
  <mc:AlternateContent xmlns:mc="http://schemas.openxmlformats.org/markup-compatibility/2006">
    <mc:Choice xmlns:p14="http://schemas.microsoft.com/office/powerpoint/2010/main" Requires="p14">
      <p:transition spd="slow" p14:dur="2000" advTm="67616"/>
    </mc:Choice>
    <mc:Fallback>
      <p:transition spd="slow" advTm="6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F5284-DF23-BB4D-F190-540FDC3418F7}"/>
              </a:ext>
            </a:extLst>
          </p:cNvPr>
          <p:cNvSpPr>
            <a:spLocks noGrp="1"/>
          </p:cNvSpPr>
          <p:nvPr>
            <p:ph type="title"/>
          </p:nvPr>
        </p:nvSpPr>
        <p:spPr/>
        <p:txBody>
          <a:bodyPr/>
          <a:lstStyle/>
          <a:p>
            <a:r>
              <a:rPr lang="en-PK" b="1" dirty="0"/>
              <a:t>Current &amp; Emergent Technology </a:t>
            </a:r>
            <a:endParaRPr lang="en-PK" dirty="0"/>
          </a:p>
        </p:txBody>
      </p:sp>
      <p:graphicFrame>
        <p:nvGraphicFramePr>
          <p:cNvPr id="6" name="Content Placeholder 2">
            <a:extLst>
              <a:ext uri="{FF2B5EF4-FFF2-40B4-BE49-F238E27FC236}">
                <a16:creationId xmlns:a16="http://schemas.microsoft.com/office/drawing/2014/main" id="{8A28870A-EA47-6041-1265-F50011C49B63}"/>
              </a:ext>
            </a:extLst>
          </p:cNvPr>
          <p:cNvGraphicFramePr>
            <a:graphicFrameLocks noGrp="1"/>
          </p:cNvGraphicFramePr>
          <p:nvPr>
            <p:ph idx="1"/>
            <p:extLst>
              <p:ext uri="{D42A27DB-BD31-4B8C-83A1-F6EECF244321}">
                <p14:modId xmlns:p14="http://schemas.microsoft.com/office/powerpoint/2010/main" val="4279249156"/>
              </p:ext>
            </p:extLst>
          </p:nvPr>
        </p:nvGraphicFramePr>
        <p:xfrm>
          <a:off x="814049" y="1230857"/>
          <a:ext cx="599731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2">
            <a:extLst>
              <a:ext uri="{FF2B5EF4-FFF2-40B4-BE49-F238E27FC236}">
                <a16:creationId xmlns:a16="http://schemas.microsoft.com/office/drawing/2014/main" id="{F7DC4210-B673-FE66-0B95-78DF06164853}"/>
              </a:ext>
            </a:extLst>
          </p:cNvPr>
          <p:cNvSpPr>
            <a:spLocks noChangeArrowheads="1"/>
          </p:cNvSpPr>
          <p:nvPr/>
        </p:nvSpPr>
        <p:spPr bwMode="auto">
          <a:xfrm>
            <a:off x="5366479" y="155897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sp>
        <p:nvSpPr>
          <p:cNvPr id="5" name="Rectangle 4">
            <a:extLst>
              <a:ext uri="{FF2B5EF4-FFF2-40B4-BE49-F238E27FC236}">
                <a16:creationId xmlns:a16="http://schemas.microsoft.com/office/drawing/2014/main" id="{98296379-CD87-8678-6D4D-35F23F75E2A2}"/>
              </a:ext>
            </a:extLst>
          </p:cNvPr>
          <p:cNvSpPr>
            <a:spLocks noChangeArrowheads="1"/>
          </p:cNvSpPr>
          <p:nvPr/>
        </p:nvSpPr>
        <p:spPr bwMode="auto">
          <a:xfrm rot="10800000">
            <a:off x="7018728" y="1825624"/>
            <a:ext cx="14337256" cy="512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PK"/>
          </a:p>
        </p:txBody>
      </p:sp>
      <p:pic>
        <p:nvPicPr>
          <p:cNvPr id="7" name="Picture 1" descr="Bringing hospital care home: Virtual Wards and Hospital at Home for older  people | British Geriatrics Society">
            <a:extLst>
              <a:ext uri="{FF2B5EF4-FFF2-40B4-BE49-F238E27FC236}">
                <a16:creationId xmlns:a16="http://schemas.microsoft.com/office/drawing/2014/main" id="{6311096C-94D7-0BFC-7A1D-35FE47FF71A8}"/>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rot="10800000" flipV="1">
            <a:off x="7899816" y="1779905"/>
            <a:ext cx="4032354" cy="363154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48E66FA-1A9B-C886-21A2-2C5B11ED9577}"/>
              </a:ext>
            </a:extLst>
          </p:cNvPr>
          <p:cNvSpPr txBox="1"/>
          <p:nvPr/>
        </p:nvSpPr>
        <p:spPr>
          <a:xfrm>
            <a:off x="8137260" y="5582195"/>
            <a:ext cx="3557465" cy="292772"/>
          </a:xfrm>
          <a:prstGeom prst="rect">
            <a:avLst/>
          </a:prstGeom>
          <a:noFill/>
        </p:spPr>
        <p:txBody>
          <a:bodyPr wrap="square">
            <a:spAutoFit/>
          </a:bodyPr>
          <a:lstStyle/>
          <a:p>
            <a:pPr>
              <a:lnSpc>
                <a:spcPct val="115000"/>
              </a:lnSpc>
              <a:spcAft>
                <a:spcPts val="800"/>
              </a:spcAft>
              <a:buNone/>
            </a:pPr>
            <a:r>
              <a:rPr lang="en-PK" sz="1200" kern="100" dirty="0">
                <a:effectLst/>
                <a:latin typeface="Aptos" panose="020B0004020202020204" pitchFamily="34" charset="0"/>
                <a:ea typeface="Aptos" panose="020B0004020202020204" pitchFamily="34" charset="0"/>
                <a:cs typeface="Arial" panose="020B0604020202020204" pitchFamily="34" charset="0"/>
              </a:rPr>
              <a:t>Virtual Wards (British Geriatrics Society, 2022)</a:t>
            </a:r>
            <a:endParaRPr lang="en-PK" sz="1200" kern="100" dirty="0">
              <a:effectLst/>
              <a:latin typeface="Times New Roman" panose="02020603050405020304" pitchFamily="18" charset="0"/>
              <a:ea typeface="Aptos" panose="020B00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A5C62D55-EA60-0579-31C8-154B59EF07B7}"/>
              </a:ext>
            </a:extLst>
          </p:cNvPr>
          <p:cNvGrpSpPr/>
          <p:nvPr/>
        </p:nvGrpSpPr>
        <p:grpSpPr>
          <a:xfrm>
            <a:off x="992936" y="5980042"/>
            <a:ext cx="6493452" cy="512833"/>
            <a:chOff x="4206538" y="1862592"/>
            <a:chExt cx="1789453" cy="2057714"/>
          </a:xfrm>
        </p:grpSpPr>
        <p:sp>
          <p:nvSpPr>
            <p:cNvPr id="11" name="Rectangle 10">
              <a:extLst>
                <a:ext uri="{FF2B5EF4-FFF2-40B4-BE49-F238E27FC236}">
                  <a16:creationId xmlns:a16="http://schemas.microsoft.com/office/drawing/2014/main" id="{B5E03476-58F4-34A7-925E-DF81DD9CB5C4}"/>
                </a:ext>
              </a:extLst>
            </p:cNvPr>
            <p:cNvSpPr/>
            <p:nvPr/>
          </p:nvSpPr>
          <p:spPr>
            <a:xfrm>
              <a:off x="4206538" y="1862592"/>
              <a:ext cx="1789453" cy="205771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PK"/>
            </a:p>
          </p:txBody>
        </p:sp>
        <p:sp>
          <p:nvSpPr>
            <p:cNvPr id="12" name="TextBox 11">
              <a:extLst>
                <a:ext uri="{FF2B5EF4-FFF2-40B4-BE49-F238E27FC236}">
                  <a16:creationId xmlns:a16="http://schemas.microsoft.com/office/drawing/2014/main" id="{7A82495C-8DFF-29CE-B128-7B7A62EBCB70}"/>
                </a:ext>
              </a:extLst>
            </p:cNvPr>
            <p:cNvSpPr txBox="1"/>
            <p:nvPr/>
          </p:nvSpPr>
          <p:spPr>
            <a:xfrm>
              <a:off x="4206538" y="1862592"/>
              <a:ext cx="1789453" cy="2057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PK" sz="1100" kern="1200" cap="none" dirty="0"/>
                <a:t>These tools help only if they are co-designed with users, work in multiple languages, run on low bandwidth, and have clear data guardianship; otherwise, they widen gaps for people with low digital skills, limited income, or sensory/cognitive impairment (keetharuth </a:t>
              </a:r>
              <a:r>
                <a:rPr lang="en-PK" sz="1100" i="1" kern="1200" cap="none" dirty="0"/>
                <a:t>et al.</a:t>
              </a:r>
              <a:r>
                <a:rPr lang="en-PK" sz="1100" kern="1200" cap="none" dirty="0"/>
                <a:t>, 2022; lindsay, cunnington and dixon-woods, 2025).</a:t>
              </a:r>
              <a:endParaRPr lang="en-US" sz="1100" kern="1200" cap="none" dirty="0"/>
            </a:p>
          </p:txBody>
        </p:sp>
      </p:grpSp>
      <p:pic>
        <p:nvPicPr>
          <p:cNvPr id="18" name="Audio 17">
            <a:hlinkClick r:id="" action="ppaction://media"/>
            <a:extLst>
              <a:ext uri="{FF2B5EF4-FFF2-40B4-BE49-F238E27FC236}">
                <a16:creationId xmlns:a16="http://schemas.microsoft.com/office/drawing/2014/main" id="{268D0C75-D576-35B3-1A6C-0526FD303F6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6575537"/>
      </p:ext>
    </p:extLst>
  </p:cSld>
  <p:clrMapOvr>
    <a:masterClrMapping/>
  </p:clrMapOvr>
  <mc:AlternateContent xmlns:mc="http://schemas.openxmlformats.org/markup-compatibility/2006">
    <mc:Choice xmlns:p14="http://schemas.microsoft.com/office/powerpoint/2010/main" Requires="p14">
      <p:transition spd="slow" p14:dur="2000" advTm="73434"/>
    </mc:Choice>
    <mc:Fallback>
      <p:transition spd="slow" advTm="7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A7077-516A-F50F-BFEE-1861170503A4}"/>
              </a:ext>
            </a:extLst>
          </p:cNvPr>
          <p:cNvSpPr>
            <a:spLocks noGrp="1"/>
          </p:cNvSpPr>
          <p:nvPr>
            <p:ph type="title"/>
          </p:nvPr>
        </p:nvSpPr>
        <p:spPr>
          <a:xfrm>
            <a:off x="1043631" y="809898"/>
            <a:ext cx="10173010" cy="1554480"/>
          </a:xfrm>
        </p:spPr>
        <p:txBody>
          <a:bodyPr anchor="ctr">
            <a:normAutofit/>
          </a:bodyPr>
          <a:lstStyle/>
          <a:p>
            <a:r>
              <a:rPr lang="en-PK" sz="4800" b="1"/>
              <a:t>Evidence of Best Practice in UK Settings</a:t>
            </a:r>
            <a:r>
              <a:rPr lang="en-PK" sz="4800"/>
              <a:t>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5574D6-6A8A-B0A8-1AA7-893E48FF1DF5}"/>
              </a:ext>
            </a:extLst>
          </p:cNvPr>
          <p:cNvGraphicFramePr>
            <a:graphicFrameLocks noGrp="1"/>
          </p:cNvGraphicFramePr>
          <p:nvPr>
            <p:ph idx="1"/>
            <p:extLst>
              <p:ext uri="{D42A27DB-BD31-4B8C-83A1-F6EECF244321}">
                <p14:modId xmlns:p14="http://schemas.microsoft.com/office/powerpoint/2010/main" val="250541313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Audio 14">
            <a:hlinkClick r:id="" action="ppaction://media"/>
            <a:extLst>
              <a:ext uri="{FF2B5EF4-FFF2-40B4-BE49-F238E27FC236}">
                <a16:creationId xmlns:a16="http://schemas.microsoft.com/office/drawing/2014/main" id="{550E3175-38B9-826E-603C-77962877702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9831702"/>
      </p:ext>
    </p:extLst>
  </p:cSld>
  <p:clrMapOvr>
    <a:masterClrMapping/>
  </p:clrMapOvr>
  <mc:AlternateContent xmlns:mc="http://schemas.openxmlformats.org/markup-compatibility/2006">
    <mc:Choice xmlns:p14="http://schemas.microsoft.com/office/powerpoint/2010/main" Requires="p14">
      <p:transition spd="slow" p14:dur="2000" advTm="67966"/>
    </mc:Choice>
    <mc:Fallback>
      <p:transition spd="slow" advTm="6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81E6A-8184-CDA7-555A-76D278C1BC36}"/>
              </a:ext>
            </a:extLst>
          </p:cNvPr>
          <p:cNvSpPr>
            <a:spLocks noGrp="1"/>
          </p:cNvSpPr>
          <p:nvPr>
            <p:ph type="title"/>
          </p:nvPr>
        </p:nvSpPr>
        <p:spPr>
          <a:xfrm>
            <a:off x="1043631" y="809898"/>
            <a:ext cx="9942716" cy="1554480"/>
          </a:xfrm>
        </p:spPr>
        <p:txBody>
          <a:bodyPr anchor="ctr">
            <a:normAutofit/>
          </a:bodyPr>
          <a:lstStyle/>
          <a:p>
            <a:r>
              <a:rPr lang="en-PK" sz="4800" b="1"/>
              <a:t>Recommendations</a:t>
            </a:r>
            <a:r>
              <a:rPr lang="en-PK" sz="4800"/>
              <a:t> </a:t>
            </a:r>
          </a:p>
        </p:txBody>
      </p:sp>
      <p:sp>
        <p:nvSpPr>
          <p:cNvPr id="3" name="Content Placeholder 2">
            <a:extLst>
              <a:ext uri="{FF2B5EF4-FFF2-40B4-BE49-F238E27FC236}">
                <a16:creationId xmlns:a16="http://schemas.microsoft.com/office/drawing/2014/main" id="{470C7FC2-2A7D-EB56-78D5-4A5709981AA9}"/>
              </a:ext>
            </a:extLst>
          </p:cNvPr>
          <p:cNvSpPr>
            <a:spLocks noGrp="1"/>
          </p:cNvSpPr>
          <p:nvPr>
            <p:ph idx="1"/>
          </p:nvPr>
        </p:nvSpPr>
        <p:spPr>
          <a:xfrm>
            <a:off x="1045028" y="3017522"/>
            <a:ext cx="9941319" cy="3124658"/>
          </a:xfrm>
        </p:spPr>
        <p:txBody>
          <a:bodyPr anchor="ctr">
            <a:normAutofit/>
          </a:bodyPr>
          <a:lstStyle/>
          <a:p>
            <a:pPr lvl="0"/>
            <a:r>
              <a:rPr lang="en-PK" sz="1700" b="1"/>
              <a:t>Guarantee 12-month post-diagnostic dementia support</a:t>
            </a:r>
            <a:r>
              <a:rPr lang="en-PK" sz="1700"/>
              <a:t> that includes carer education, a written respite plan, and benefits advice so families can manage at home and avoid crises.</a:t>
            </a:r>
          </a:p>
          <a:p>
            <a:pPr lvl="0"/>
            <a:r>
              <a:rPr lang="en-PK" sz="1700" b="1"/>
              <a:t>Commission “EHCH-plus”</a:t>
            </a:r>
            <a:r>
              <a:rPr lang="en-PK" sz="1700"/>
              <a:t>: weekly GP/pharmacy rounds, hydration and nutrition bundles, and routine sensory screening to prevent delirium and functional decline.</a:t>
            </a:r>
          </a:p>
          <a:p>
            <a:pPr lvl="0"/>
            <a:r>
              <a:rPr lang="en-PK" sz="1700" b="1"/>
              <a:t>Deliver a digital inclusion package</a:t>
            </a:r>
            <a:r>
              <a:rPr lang="en-PK" sz="1700"/>
              <a:t> (device loans, data vouchers, in-person digital hubs, and assisted telehealth booths in community centres) to turn online access into actual use.</a:t>
            </a:r>
          </a:p>
          <a:p>
            <a:pPr lvl="0"/>
            <a:r>
              <a:rPr lang="en-PK" sz="1700" b="1"/>
              <a:t>Fund community transport and interpreters, and embed link workers</a:t>
            </a:r>
            <a:r>
              <a:rPr lang="en-PK" sz="1700"/>
              <a:t> so appointments, classes, and reviews are reachable and understandable.</a:t>
            </a:r>
          </a:p>
          <a:p>
            <a:pPr lvl="0"/>
            <a:r>
              <a:rPr lang="en-PK" sz="1700" b="1"/>
              <a:t>Standardise carer assessments with fast-track respite</a:t>
            </a:r>
            <a:r>
              <a:rPr lang="en-PK" sz="1700"/>
              <a:t> to reduce carer strain and sustain home-based care.</a:t>
            </a:r>
          </a:p>
          <a:p>
            <a:endParaRPr lang="en-PK" sz="17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79390D5-036A-DE1C-282C-D6212A811BBA}"/>
              </a:ext>
            </a:extLst>
          </p:cNvPr>
          <p:cNvSpPr txBox="1"/>
          <p:nvPr/>
        </p:nvSpPr>
        <p:spPr>
          <a:xfrm>
            <a:off x="6079466" y="5913633"/>
            <a:ext cx="6101860" cy="505138"/>
          </a:xfrm>
          <a:prstGeom prst="rect">
            <a:avLst/>
          </a:prstGeom>
          <a:noFill/>
        </p:spPr>
        <p:txBody>
          <a:bodyPr wrap="square">
            <a:spAutoFit/>
          </a:bodyPr>
          <a:lstStyle/>
          <a:p>
            <a:pPr algn="r">
              <a:lnSpc>
                <a:spcPct val="115000"/>
              </a:lnSpc>
              <a:spcAft>
                <a:spcPts val="800"/>
              </a:spcAft>
              <a:buNone/>
            </a:pPr>
            <a:r>
              <a:rPr lang="en-PK" sz="1200" kern="100" dirty="0">
                <a:effectLst/>
                <a:latin typeface="Aptos" panose="020B0004020202020204" pitchFamily="34" charset="0"/>
                <a:ea typeface="Aptos" panose="020B0004020202020204" pitchFamily="34" charset="0"/>
                <a:cs typeface="Arial" panose="020B0604020202020204" pitchFamily="34" charset="0"/>
              </a:rPr>
              <a:t>(Corrigan </a:t>
            </a:r>
            <a:r>
              <a:rPr lang="en-PK" sz="1200" i="1" kern="100" dirty="0">
                <a:effectLst/>
                <a:latin typeface="Aptos" panose="020B0004020202020204" pitchFamily="34" charset="0"/>
                <a:ea typeface="Aptos" panose="020B0004020202020204" pitchFamily="34" charset="0"/>
                <a:cs typeface="Arial" panose="020B0604020202020204" pitchFamily="34" charset="0"/>
              </a:rPr>
              <a:t>et al.</a:t>
            </a:r>
            <a:r>
              <a:rPr lang="en-PK" sz="1200" kern="100" dirty="0">
                <a:effectLst/>
                <a:latin typeface="Aptos" panose="020B0004020202020204" pitchFamily="34" charset="0"/>
                <a:ea typeface="Aptos" panose="020B0004020202020204" pitchFamily="34" charset="0"/>
                <a:cs typeface="Arial" panose="020B0604020202020204" pitchFamily="34" charset="0"/>
              </a:rPr>
              <a:t>, 2024; FORD</a:t>
            </a:r>
            <a:r>
              <a:rPr lang="en-PK" sz="1200" kern="100" dirty="0">
                <a:effectLst/>
                <a:latin typeface="Cambria Math" panose="02040503050406030204" pitchFamily="18" charset="0"/>
                <a:ea typeface="Aptos" panose="020B0004020202020204" pitchFamily="34" charset="0"/>
                <a:cs typeface="Cambria Math" panose="02040503050406030204" pitchFamily="18" charset="0"/>
              </a:rPr>
              <a:t>‐</a:t>
            </a:r>
            <a:r>
              <a:rPr lang="en-PK" sz="1200" kern="100" dirty="0">
                <a:effectLst/>
                <a:latin typeface="Aptos" panose="020B0004020202020204" pitchFamily="34" charset="0"/>
                <a:ea typeface="Aptos" panose="020B0004020202020204" pitchFamily="34" charset="0"/>
                <a:cs typeface="Arial" panose="020B0604020202020204" pitchFamily="34" charset="0"/>
              </a:rPr>
              <a:t>GILBOE </a:t>
            </a:r>
            <a:r>
              <a:rPr lang="en-PK" sz="1200" i="1" kern="100" dirty="0">
                <a:effectLst/>
                <a:latin typeface="Aptos" panose="020B0004020202020204" pitchFamily="34" charset="0"/>
                <a:ea typeface="Aptos" panose="020B0004020202020204" pitchFamily="34" charset="0"/>
                <a:cs typeface="Arial" panose="020B0604020202020204" pitchFamily="34" charset="0"/>
              </a:rPr>
              <a:t>et al.</a:t>
            </a:r>
            <a:r>
              <a:rPr lang="en-PK" sz="1200" kern="100" dirty="0">
                <a:effectLst/>
                <a:latin typeface="Aptos" panose="020B0004020202020204" pitchFamily="34" charset="0"/>
                <a:ea typeface="Aptos" panose="020B0004020202020204" pitchFamily="34" charset="0"/>
                <a:cs typeface="Arial" panose="020B0604020202020204" pitchFamily="34" charset="0"/>
              </a:rPr>
              <a:t>, 2018; Green </a:t>
            </a:r>
            <a:r>
              <a:rPr lang="en-PK" sz="1200" i="1" kern="100" dirty="0">
                <a:effectLst/>
                <a:latin typeface="Aptos" panose="020B0004020202020204" pitchFamily="34" charset="0"/>
                <a:ea typeface="Aptos" panose="020B0004020202020204" pitchFamily="34" charset="0"/>
                <a:cs typeface="Arial" panose="020B0604020202020204" pitchFamily="34" charset="0"/>
              </a:rPr>
              <a:t>et al.</a:t>
            </a:r>
            <a:r>
              <a:rPr lang="en-PK" sz="1200" kern="100" dirty="0">
                <a:effectLst/>
                <a:latin typeface="Aptos" panose="020B0004020202020204" pitchFamily="34" charset="0"/>
                <a:ea typeface="Aptos" panose="020B0004020202020204" pitchFamily="34" charset="0"/>
                <a:cs typeface="Arial" panose="020B0604020202020204" pitchFamily="34" charset="0"/>
              </a:rPr>
              <a:t>, 2024; Lindsay, Cunnington and Dixon-Woods, 2025)</a:t>
            </a:r>
            <a:endParaRPr lang="en-PK" sz="1200" kern="1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14" name="Audio 13">
            <a:hlinkClick r:id="" action="ppaction://media"/>
            <a:extLst>
              <a:ext uri="{FF2B5EF4-FFF2-40B4-BE49-F238E27FC236}">
                <a16:creationId xmlns:a16="http://schemas.microsoft.com/office/drawing/2014/main" id="{06D222D4-9C3E-C834-8F5C-2AE7EF5522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9904777"/>
      </p:ext>
    </p:extLst>
  </p:cSld>
  <p:clrMapOvr>
    <a:masterClrMapping/>
  </p:clrMapOvr>
  <mc:AlternateContent xmlns:mc="http://schemas.openxmlformats.org/markup-compatibility/2006">
    <mc:Choice xmlns:p14="http://schemas.microsoft.com/office/powerpoint/2010/main" Requires="p14">
      <p:transition spd="slow" p14:dur="2000" advTm="75306"/>
    </mc:Choice>
    <mc:Fallback>
      <p:transition spd="slow" advTm="75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CFE78-4B16-E382-8C0E-5F9DC2197A08}"/>
              </a:ext>
            </a:extLst>
          </p:cNvPr>
          <p:cNvSpPr>
            <a:spLocks noGrp="1"/>
          </p:cNvSpPr>
          <p:nvPr>
            <p:ph type="title"/>
          </p:nvPr>
        </p:nvSpPr>
        <p:spPr>
          <a:xfrm>
            <a:off x="645065" y="1463040"/>
            <a:ext cx="3796306" cy="2690949"/>
          </a:xfrm>
        </p:spPr>
        <p:txBody>
          <a:bodyPr anchor="t">
            <a:normAutofit/>
          </a:bodyPr>
          <a:lstStyle/>
          <a:p>
            <a:r>
              <a:rPr lang="en-PK" sz="4800" b="1"/>
              <a:t>Barriers &amp; Solutions</a:t>
            </a:r>
            <a:r>
              <a:rPr lang="en-PK" sz="4800"/>
              <a:t>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D9AF6F-FBDA-236D-C690-5DA8DBF8BE09}"/>
              </a:ext>
            </a:extLst>
          </p:cNvPr>
          <p:cNvSpPr>
            <a:spLocks noGrp="1"/>
          </p:cNvSpPr>
          <p:nvPr>
            <p:ph idx="1"/>
          </p:nvPr>
        </p:nvSpPr>
        <p:spPr>
          <a:xfrm>
            <a:off x="5656218" y="816430"/>
            <a:ext cx="5542387" cy="5175657"/>
          </a:xfrm>
        </p:spPr>
        <p:txBody>
          <a:bodyPr anchor="t">
            <a:normAutofit fontScale="92500" lnSpcReduction="10000"/>
          </a:bodyPr>
          <a:lstStyle/>
          <a:p>
            <a:pPr lvl="0"/>
            <a:r>
              <a:rPr lang="en-PK" sz="1600" b="1" dirty="0"/>
              <a:t>Funding volatility:</a:t>
            </a:r>
            <a:r>
              <a:rPr lang="en-PK" sz="1600" dirty="0"/>
              <a:t> Short-term grants disrupt staffing and stop-and-start services. Create </a:t>
            </a:r>
            <a:r>
              <a:rPr lang="en-PK" sz="1600" b="1" dirty="0"/>
              <a:t>Section 75 pooled budgets</a:t>
            </a:r>
            <a:r>
              <a:rPr lang="en-PK" sz="1600" dirty="0"/>
              <a:t> (LA–NHS–VCSE) with </a:t>
            </a:r>
            <a:r>
              <a:rPr lang="en-PK" sz="1600" b="1" dirty="0"/>
              <a:t>3–5-year contracts</a:t>
            </a:r>
            <a:r>
              <a:rPr lang="en-PK" sz="1600" dirty="0"/>
              <a:t>, tied to clear KPIs (e.g., avoided admissions, carer-strain scores), so providers can retain staff and scale what works (NHS England, 2023).</a:t>
            </a:r>
          </a:p>
          <a:p>
            <a:pPr lvl="0"/>
            <a:r>
              <a:rPr lang="en-PK" sz="1600" b="1" dirty="0"/>
              <a:t>Stigma and low uptake:</a:t>
            </a:r>
            <a:r>
              <a:rPr lang="en-PK" sz="1600" dirty="0"/>
              <a:t> Fear, shame, and mistrust depress referrals and attendance, especially in minoritised and deprived groups. Deploy </a:t>
            </a:r>
            <a:r>
              <a:rPr lang="en-PK" sz="1600" b="1" dirty="0"/>
              <a:t>peer ambassadors</a:t>
            </a:r>
            <a:r>
              <a:rPr lang="en-PK" sz="1600" dirty="0"/>
              <a:t> and </a:t>
            </a:r>
            <a:r>
              <a:rPr lang="en-PK" sz="1600" b="1" dirty="0"/>
              <a:t>faith/community partners</a:t>
            </a:r>
            <a:r>
              <a:rPr lang="en-PK" sz="1600" dirty="0"/>
              <a:t> with </a:t>
            </a:r>
            <a:r>
              <a:rPr lang="en-PK" sz="1600" b="1" dirty="0"/>
              <a:t>multilingual, culturally tailored outreach</a:t>
            </a:r>
            <a:r>
              <a:rPr lang="en-PK" sz="1600" dirty="0"/>
              <a:t>, and set uptake targets by deprivation/ethnicity to verify that access gaps are narrowing (Semrau </a:t>
            </a:r>
            <a:r>
              <a:rPr lang="en-PK" sz="1600" i="1" dirty="0"/>
              <a:t>et al.</a:t>
            </a:r>
            <a:r>
              <a:rPr lang="en-PK" sz="1600" dirty="0"/>
              <a:t>, 2023).</a:t>
            </a:r>
          </a:p>
          <a:p>
            <a:pPr lvl="0"/>
            <a:r>
              <a:rPr lang="en-PK" sz="1600" b="1" dirty="0"/>
              <a:t>Data/privacy concerns:</a:t>
            </a:r>
            <a:r>
              <a:rPr lang="en-PK" sz="1600" dirty="0"/>
              <a:t> Low digital trust reduces consent and engagement with remote care. Implement </a:t>
            </a:r>
            <a:r>
              <a:rPr lang="en-PK" sz="1600" b="1" dirty="0"/>
              <a:t>plain-language consent flows</a:t>
            </a:r>
            <a:r>
              <a:rPr lang="en-PK" sz="1600" dirty="0"/>
              <a:t>, easy </a:t>
            </a:r>
            <a:r>
              <a:rPr lang="en-PK" sz="1600" b="1" dirty="0"/>
              <a:t>opt-outs</a:t>
            </a:r>
            <a:r>
              <a:rPr lang="en-PK" sz="1600" dirty="0"/>
              <a:t>, publish </a:t>
            </a:r>
            <a:r>
              <a:rPr lang="en-PK" sz="1600" b="1" dirty="0"/>
              <a:t>data-use dashboards</a:t>
            </a:r>
            <a:r>
              <a:rPr lang="en-PK" sz="1600" dirty="0"/>
              <a:t>, and complete </a:t>
            </a:r>
            <a:r>
              <a:rPr lang="en-PK" sz="1600" b="1" dirty="0"/>
              <a:t>DPIAs</a:t>
            </a:r>
            <a:r>
              <a:rPr lang="en-PK" sz="1600" dirty="0"/>
              <a:t> under UK GDPR so people understand benefits/risks and can make informed choices (Yadav </a:t>
            </a:r>
            <a:r>
              <a:rPr lang="en-PK" sz="1600" i="1" dirty="0"/>
              <a:t>et al.</a:t>
            </a:r>
            <a:r>
              <a:rPr lang="en-PK" sz="1600" dirty="0"/>
              <a:t>, 2024).</a:t>
            </a:r>
          </a:p>
          <a:p>
            <a:pPr lvl="0"/>
            <a:r>
              <a:rPr lang="en-PK" sz="1600" b="1" dirty="0"/>
              <a:t>Workforce shortages:</a:t>
            </a:r>
            <a:r>
              <a:rPr lang="en-PK" sz="1600" dirty="0"/>
              <a:t> High turnover and vacancy rates erode continuity and outcomes. Recruit </a:t>
            </a:r>
            <a:r>
              <a:rPr lang="en-PK" sz="1600" b="1" dirty="0"/>
              <a:t>returners</a:t>
            </a:r>
            <a:r>
              <a:rPr lang="en-PK" sz="1600" dirty="0"/>
              <a:t>, build </a:t>
            </a:r>
            <a:r>
              <a:rPr lang="en-PK" sz="1600" b="1" dirty="0"/>
              <a:t>Band 3/4 supervised assistant roles</a:t>
            </a:r>
            <a:r>
              <a:rPr lang="en-PK" sz="1600" dirty="0"/>
              <a:t> with progression to </a:t>
            </a:r>
            <a:r>
              <a:rPr lang="en-PK" sz="1600" b="1" dirty="0"/>
              <a:t>ACP/ANP</a:t>
            </a:r>
            <a:r>
              <a:rPr lang="en-PK" sz="1600" dirty="0"/>
              <a:t>, offer </a:t>
            </a:r>
            <a:r>
              <a:rPr lang="en-PK" sz="1600" b="1" dirty="0"/>
              <a:t>flexible shifts</a:t>
            </a:r>
            <a:r>
              <a:rPr lang="en-PK" sz="1600" dirty="0"/>
              <a:t> and funded supervision, and track retention/continuity as core quality metrics (Wakefield </a:t>
            </a:r>
            <a:r>
              <a:rPr lang="en-PK" sz="1600" i="1" dirty="0"/>
              <a:t>et al.</a:t>
            </a:r>
            <a:r>
              <a:rPr lang="en-PK" sz="1600" dirty="0"/>
              <a:t>, 2009).</a:t>
            </a:r>
          </a:p>
          <a:p>
            <a:endParaRPr lang="en-PK" sz="1600" dirty="0"/>
          </a:p>
        </p:txBody>
      </p:sp>
      <p:pic>
        <p:nvPicPr>
          <p:cNvPr id="21" name="Audio 20">
            <a:hlinkClick r:id="" action="ppaction://media"/>
            <a:extLst>
              <a:ext uri="{FF2B5EF4-FFF2-40B4-BE49-F238E27FC236}">
                <a16:creationId xmlns:a16="http://schemas.microsoft.com/office/drawing/2014/main" id="{C31860DB-D73D-7610-AE20-D2E0E731E00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1343657"/>
      </p:ext>
    </p:extLst>
  </p:cSld>
  <p:clrMapOvr>
    <a:masterClrMapping/>
  </p:clrMapOvr>
  <mc:AlternateContent xmlns:mc="http://schemas.openxmlformats.org/markup-compatibility/2006">
    <mc:Choice xmlns:p14="http://schemas.microsoft.com/office/powerpoint/2010/main" Requires="p14">
      <p:transition spd="slow" p14:dur="2000" advTm="83685"/>
    </mc:Choice>
    <mc:Fallback>
      <p:transition spd="slow" advTm="83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924B6-3491-ED99-E0B6-0B919577824C}"/>
              </a:ext>
            </a:extLst>
          </p:cNvPr>
          <p:cNvSpPr>
            <a:spLocks noGrp="1"/>
          </p:cNvSpPr>
          <p:nvPr>
            <p:ph type="title"/>
          </p:nvPr>
        </p:nvSpPr>
        <p:spPr>
          <a:xfrm>
            <a:off x="808638" y="386930"/>
            <a:ext cx="9236700" cy="1188950"/>
          </a:xfrm>
        </p:spPr>
        <p:txBody>
          <a:bodyPr anchor="b">
            <a:normAutofit/>
          </a:bodyPr>
          <a:lstStyle/>
          <a:p>
            <a:r>
              <a:rPr lang="en-GB" sz="5400"/>
              <a:t>C</a:t>
            </a:r>
            <a:r>
              <a:rPr lang="en-PK" sz="5400"/>
              <a:t>onclusion </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2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A1A8F4-D548-31B0-B590-BAB8C4112D53}"/>
              </a:ext>
            </a:extLst>
          </p:cNvPr>
          <p:cNvSpPr>
            <a:spLocks noGrp="1"/>
          </p:cNvSpPr>
          <p:nvPr>
            <p:ph idx="1"/>
          </p:nvPr>
        </p:nvSpPr>
        <p:spPr>
          <a:xfrm>
            <a:off x="793660" y="2599509"/>
            <a:ext cx="10143668" cy="3435531"/>
          </a:xfrm>
        </p:spPr>
        <p:txBody>
          <a:bodyPr anchor="ctr">
            <a:normAutofit/>
          </a:bodyPr>
          <a:lstStyle/>
          <a:p>
            <a:r>
              <a:rPr lang="en-PK" sz="1700" dirty="0"/>
              <a:t>Empowerment for people living with dementia requires </a:t>
            </a:r>
            <a:r>
              <a:rPr lang="en-PK" sz="1700" b="1" dirty="0"/>
              <a:t>rights-based, culturally competent care</a:t>
            </a:r>
            <a:r>
              <a:rPr lang="en-PK" sz="1700" dirty="0"/>
              <a:t> and </a:t>
            </a:r>
            <a:r>
              <a:rPr lang="en-PK" sz="1700" b="1" dirty="0"/>
              <a:t>practical digital inclusion</a:t>
            </a:r>
            <a:r>
              <a:rPr lang="en-PK" sz="1700" dirty="0"/>
              <a:t>, not just information leaflets. </a:t>
            </a:r>
          </a:p>
          <a:p>
            <a:r>
              <a:rPr lang="en-PK" sz="1700" dirty="0"/>
              <a:t>Outcomes improve when memory care is paired with carer training, transport, interpreters, and nutrition/hydration support. </a:t>
            </a:r>
          </a:p>
          <a:p>
            <a:r>
              <a:rPr lang="en-PK" sz="1700" dirty="0"/>
              <a:t>Community assets dementia-friendly high streets, link workers, and local digital hubs turn policy into everyday access. </a:t>
            </a:r>
          </a:p>
          <a:p>
            <a:r>
              <a:rPr lang="en-PK" sz="1700" dirty="0"/>
              <a:t>Technology adds value when it is co-produced, multi-language, low-bandwidth, and trusted through strong data safeguards. </a:t>
            </a:r>
          </a:p>
          <a:p>
            <a:r>
              <a:rPr lang="en-PK" sz="1700" dirty="0"/>
              <a:t>Stable funding and a supported workforce are essential to sustain progress. Measurable success includes earlier diagnosis, fewer unplanned admissions, lower carer strain, and improved participation in daily life.</a:t>
            </a:r>
          </a:p>
          <a:p>
            <a:endParaRPr lang="en-PK" sz="1700" dirty="0"/>
          </a:p>
        </p:txBody>
      </p:sp>
      <p:pic>
        <p:nvPicPr>
          <p:cNvPr id="15" name="Audio 14">
            <a:hlinkClick r:id="" action="ppaction://media"/>
            <a:extLst>
              <a:ext uri="{FF2B5EF4-FFF2-40B4-BE49-F238E27FC236}">
                <a16:creationId xmlns:a16="http://schemas.microsoft.com/office/drawing/2014/main" id="{05E62F4F-CBE4-D1E5-4BCA-EC9F9311E9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8905827"/>
      </p:ext>
    </p:extLst>
  </p:cSld>
  <p:clrMapOvr>
    <a:masterClrMapping/>
  </p:clrMapOvr>
  <mc:AlternateContent xmlns:mc="http://schemas.openxmlformats.org/markup-compatibility/2006">
    <mc:Choice xmlns:p14="http://schemas.microsoft.com/office/powerpoint/2010/main" Requires="p14">
      <p:transition spd="slow" p14:dur="2000" advTm="71686"/>
    </mc:Choice>
    <mc:Fallback>
      <p:transition spd="slow" advTm="71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E01F0-4ED1-BF1F-5DB1-B4D66A37FEEF}"/>
              </a:ext>
            </a:extLst>
          </p:cNvPr>
          <p:cNvSpPr>
            <a:spLocks noGrp="1"/>
          </p:cNvSpPr>
          <p:nvPr>
            <p:ph type="title"/>
          </p:nvPr>
        </p:nvSpPr>
        <p:spPr/>
        <p:txBody>
          <a:bodyPr/>
          <a:lstStyle/>
          <a:p>
            <a:r>
              <a:rPr lang="en-GB" dirty="0"/>
              <a:t>R</a:t>
            </a:r>
            <a:r>
              <a:rPr lang="en-PK" dirty="0"/>
              <a:t>eferences </a:t>
            </a:r>
          </a:p>
        </p:txBody>
      </p:sp>
      <p:sp>
        <p:nvSpPr>
          <p:cNvPr id="3" name="Content Placeholder 2">
            <a:extLst>
              <a:ext uri="{FF2B5EF4-FFF2-40B4-BE49-F238E27FC236}">
                <a16:creationId xmlns:a16="http://schemas.microsoft.com/office/drawing/2014/main" id="{A64EF58A-9C61-5BAF-CA16-898C9FFCC16C}"/>
              </a:ext>
            </a:extLst>
          </p:cNvPr>
          <p:cNvSpPr>
            <a:spLocks noGrp="1"/>
          </p:cNvSpPr>
          <p:nvPr>
            <p:ph idx="1"/>
          </p:nvPr>
        </p:nvSpPr>
        <p:spPr/>
        <p:txBody>
          <a:bodyPr>
            <a:normAutofit fontScale="32500" lnSpcReduction="20000"/>
          </a:bodyPr>
          <a:lstStyle/>
          <a:p>
            <a:r>
              <a:rPr lang="en-GB" dirty="0"/>
              <a:t>British Geriatrics Society (2022) </a:t>
            </a:r>
            <a:r>
              <a:rPr lang="en-GB" i="1" dirty="0"/>
              <a:t>Bringing hospital care home: Virtual Wards and Hospital at Home for older people</a:t>
            </a:r>
            <a:r>
              <a:rPr lang="en-GB" dirty="0"/>
              <a:t>, </a:t>
            </a:r>
            <a:r>
              <a:rPr lang="en-GB" i="1" dirty="0"/>
              <a:t>British Geriatrics Society</a:t>
            </a:r>
            <a:r>
              <a:rPr lang="en-GB" dirty="0"/>
              <a:t>. Available at: https://</a:t>
            </a:r>
            <a:r>
              <a:rPr lang="en-GB" dirty="0" err="1"/>
              <a:t>www.bgs.org.uk</a:t>
            </a:r>
            <a:r>
              <a:rPr lang="en-GB" dirty="0"/>
              <a:t>/</a:t>
            </a:r>
            <a:r>
              <a:rPr lang="en-GB" dirty="0" err="1"/>
              <a:t>virtualwards</a:t>
            </a:r>
            <a:r>
              <a:rPr lang="en-GB" dirty="0"/>
              <a:t> (Accessed: 7 October 2025).</a:t>
            </a:r>
          </a:p>
          <a:p>
            <a:r>
              <a:rPr lang="en-GB" dirty="0"/>
              <a:t>Care Quality Commission (2025) </a:t>
            </a:r>
            <a:r>
              <a:rPr lang="en-GB" i="1" dirty="0"/>
              <a:t>Regulation 20: Duty of Candour - Care Quality Commission</a:t>
            </a:r>
            <a:r>
              <a:rPr lang="en-GB" dirty="0"/>
              <a:t>, </a:t>
            </a:r>
            <a:r>
              <a:rPr lang="en-GB" i="1" dirty="0" err="1"/>
              <a:t>Cqc.org.uk</a:t>
            </a:r>
            <a:r>
              <a:rPr lang="en-GB" dirty="0"/>
              <a:t>. Available at: https://</a:t>
            </a:r>
            <a:r>
              <a:rPr lang="en-GB" dirty="0" err="1"/>
              <a:t>www.cqc.org.uk</a:t>
            </a:r>
            <a:r>
              <a:rPr lang="en-GB" dirty="0"/>
              <a:t>/guidance-regulation/providers/regulations-service-providers-and-managers/health-social-care-act/regulation-20 (Accessed: 7 October 2025).</a:t>
            </a:r>
          </a:p>
          <a:p>
            <a:r>
              <a:rPr lang="en-GB" dirty="0"/>
              <a:t>Corrigan, O. </a:t>
            </a:r>
            <a:r>
              <a:rPr lang="en-GB" i="1" dirty="0"/>
              <a:t>et al.</a:t>
            </a:r>
            <a:r>
              <a:rPr lang="en-GB" dirty="0"/>
              <a:t> (2024) ‘Integrated care systems in England: the significance of collaborative community assets in promoting and sustaining health and wellbeing’, </a:t>
            </a:r>
            <a:r>
              <a:rPr lang="en-GB" i="1" dirty="0"/>
              <a:t>Frontiers in Sociology</a:t>
            </a:r>
            <a:r>
              <a:rPr lang="en-GB" dirty="0"/>
              <a:t>, 9. Available at: https://</a:t>
            </a:r>
            <a:r>
              <a:rPr lang="en-GB" dirty="0" err="1"/>
              <a:t>doi.org</a:t>
            </a:r>
            <a:r>
              <a:rPr lang="en-GB" dirty="0"/>
              <a:t>/10.3389/fsoc.2024.1355215.</a:t>
            </a:r>
          </a:p>
          <a:p>
            <a:r>
              <a:rPr lang="en-GB" dirty="0"/>
              <a:t>Department of Health &amp; Social Care (2025) </a:t>
            </a:r>
            <a:r>
              <a:rPr lang="en-GB" i="1" dirty="0"/>
              <a:t>Care and Support Statutory Guidance</a:t>
            </a:r>
            <a:r>
              <a:rPr lang="en-GB" dirty="0"/>
              <a:t>, </a:t>
            </a:r>
            <a:r>
              <a:rPr lang="en-GB" i="1" dirty="0"/>
              <a:t>GOV.UK</a:t>
            </a:r>
            <a:r>
              <a:rPr lang="en-GB" dirty="0"/>
              <a:t>. Department of Health and Social Care. Available at: https://</a:t>
            </a:r>
            <a:r>
              <a:rPr lang="en-GB" dirty="0" err="1"/>
              <a:t>www.gov.uk</a:t>
            </a:r>
            <a:r>
              <a:rPr lang="en-GB" dirty="0"/>
              <a:t>/government/publications/care-act-statutory-guidance/care-and-support-statutory-guidance (Accessed: 7 October 2025).</a:t>
            </a:r>
          </a:p>
          <a:p>
            <a:r>
              <a:rPr lang="en-GB" dirty="0"/>
              <a:t>FORD‐GILBOE, M. </a:t>
            </a:r>
            <a:r>
              <a:rPr lang="en-GB" i="1" dirty="0"/>
              <a:t>et al.</a:t>
            </a:r>
            <a:r>
              <a:rPr lang="en-GB" dirty="0"/>
              <a:t> (2018) ‘How Equity‐Oriented Health Care Affects Health: Key Mechanisms and Implications for Primary Health Care Practice and Policy’, </a:t>
            </a:r>
            <a:r>
              <a:rPr lang="en-GB" i="1" dirty="0"/>
              <a:t>The Milbank Quarterly</a:t>
            </a:r>
            <a:r>
              <a:rPr lang="en-GB" dirty="0"/>
              <a:t>, 96(4), pp. 635–671. Available at: https://</a:t>
            </a:r>
            <a:r>
              <a:rPr lang="en-GB" dirty="0" err="1"/>
              <a:t>doi.org</a:t>
            </a:r>
            <a:r>
              <a:rPr lang="en-GB" dirty="0"/>
              <a:t>/10.1111/1468-0009.12349.</a:t>
            </a:r>
          </a:p>
          <a:p>
            <a:r>
              <a:rPr lang="en-GB" dirty="0"/>
              <a:t>GOV.UK (2005) </a:t>
            </a:r>
            <a:r>
              <a:rPr lang="en-GB" i="1" dirty="0"/>
              <a:t>Mental Capacity Act 2005</a:t>
            </a:r>
            <a:r>
              <a:rPr lang="en-GB" dirty="0"/>
              <a:t>, </a:t>
            </a:r>
            <a:r>
              <a:rPr lang="en-GB" i="1" dirty="0" err="1"/>
              <a:t>Legislation.gov.uk</a:t>
            </a:r>
            <a:r>
              <a:rPr lang="en-GB" dirty="0"/>
              <a:t>. GOV.UK. Available at: https://</a:t>
            </a:r>
            <a:r>
              <a:rPr lang="en-GB" dirty="0" err="1"/>
              <a:t>www.legislation.gov.uk</a:t>
            </a:r>
            <a:r>
              <a:rPr lang="en-GB" dirty="0"/>
              <a:t>/</a:t>
            </a:r>
            <a:r>
              <a:rPr lang="en-GB" dirty="0" err="1"/>
              <a:t>ukpga</a:t>
            </a:r>
            <a:r>
              <a:rPr lang="en-GB" dirty="0"/>
              <a:t>/2005/9/contents (Accessed: 7 October 2025).</a:t>
            </a:r>
          </a:p>
          <a:p>
            <a:r>
              <a:rPr lang="en-GB" dirty="0"/>
              <a:t>Green, K.L. </a:t>
            </a:r>
            <a:r>
              <a:rPr lang="en-GB" i="1" dirty="0"/>
              <a:t>et al.</a:t>
            </a:r>
            <a:r>
              <a:rPr lang="en-GB" dirty="0"/>
              <a:t> (2024) ‘Interventions for cold homes: a rapid review of the health impacts’, </a:t>
            </a:r>
            <a:r>
              <a:rPr lang="en-GB" i="1" dirty="0"/>
              <a:t>European journal of public health</a:t>
            </a:r>
            <a:r>
              <a:rPr lang="en-GB" dirty="0"/>
              <a:t>, 34(4). Available at: https://</a:t>
            </a:r>
            <a:r>
              <a:rPr lang="en-GB" dirty="0" err="1"/>
              <a:t>doi.org</a:t>
            </a:r>
            <a:r>
              <a:rPr lang="en-GB" dirty="0"/>
              <a:t>/10.1093/</a:t>
            </a:r>
            <a:r>
              <a:rPr lang="en-GB" dirty="0" err="1"/>
              <a:t>eurpub</a:t>
            </a:r>
            <a:r>
              <a:rPr lang="en-GB" dirty="0"/>
              <a:t>/ckae058.</a:t>
            </a:r>
          </a:p>
          <a:p>
            <a:r>
              <a:rPr lang="en-GB" dirty="0"/>
              <a:t>Jonathan, S., Pfaff, K. and Cruz, E. (2024) ‘Informing Culturally Safe Advance Care Planning: An Interpretive Descriptive Study of Internationally Educated Nurses in Ontario’, </a:t>
            </a:r>
            <a:r>
              <a:rPr lang="en-GB" i="1" dirty="0"/>
              <a:t>Canadian Journal of Nursing Research</a:t>
            </a:r>
            <a:r>
              <a:rPr lang="en-GB" dirty="0"/>
              <a:t>, 57(2). Available at: https://</a:t>
            </a:r>
            <a:r>
              <a:rPr lang="en-GB" dirty="0" err="1"/>
              <a:t>doi.org</a:t>
            </a:r>
            <a:r>
              <a:rPr lang="en-GB" dirty="0"/>
              <a:t>/10.1177/08445621241278922.</a:t>
            </a:r>
          </a:p>
          <a:p>
            <a:r>
              <a:rPr lang="en-GB" dirty="0"/>
              <a:t>Jordan, S. </a:t>
            </a:r>
            <a:r>
              <a:rPr lang="en-GB" i="1" dirty="0"/>
              <a:t>et al.</a:t>
            </a:r>
            <a:r>
              <a:rPr lang="en-GB" dirty="0"/>
              <a:t> (2021) ‘Nobody ever questions—Polypharmacy in care homes: A mixed methods evaluation of a multidisciplinary medicines optimisation initiative’, </a:t>
            </a:r>
            <a:r>
              <a:rPr lang="en-GB" i="1" dirty="0"/>
              <a:t>PLOS ONE</a:t>
            </a:r>
            <a:r>
              <a:rPr lang="en-GB" dirty="0"/>
              <a:t>. Edited by M. </a:t>
            </a:r>
            <a:r>
              <a:rPr lang="en-GB" dirty="0" err="1"/>
              <a:t>Vaismoradi</a:t>
            </a:r>
            <a:r>
              <a:rPr lang="en-GB" dirty="0"/>
              <a:t>, 16(1), p. e0244519. Available at: https://</a:t>
            </a:r>
            <a:r>
              <a:rPr lang="en-GB" dirty="0" err="1"/>
              <a:t>doi.org</a:t>
            </a:r>
            <a:r>
              <a:rPr lang="en-GB" dirty="0"/>
              <a:t>/10.1371/journal.pone.0244519.</a:t>
            </a:r>
          </a:p>
          <a:p>
            <a:r>
              <a:rPr lang="en-GB" dirty="0" err="1"/>
              <a:t>Keetharuth</a:t>
            </a:r>
            <a:r>
              <a:rPr lang="en-GB" dirty="0"/>
              <a:t>, A.D. </a:t>
            </a:r>
            <a:r>
              <a:rPr lang="en-GB" i="1" dirty="0"/>
              <a:t>et al.</a:t>
            </a:r>
            <a:r>
              <a:rPr lang="en-GB" dirty="0"/>
              <a:t> (2022) ‘Assessing the psychometric performance of EQ-5D-5L in dementia: a systematic review’, </a:t>
            </a:r>
            <a:r>
              <a:rPr lang="en-GB" i="1" dirty="0"/>
              <a:t>Health and Quality of Life Outcomes</a:t>
            </a:r>
            <a:r>
              <a:rPr lang="en-GB" dirty="0"/>
              <a:t>, 20(1). Available at: https://</a:t>
            </a:r>
            <a:r>
              <a:rPr lang="en-GB" dirty="0" err="1"/>
              <a:t>doi.org</a:t>
            </a:r>
            <a:r>
              <a:rPr lang="en-GB" dirty="0"/>
              <a:t>/10.1186/s12955-022-02036-3.</a:t>
            </a:r>
          </a:p>
          <a:p>
            <a:r>
              <a:rPr lang="en-GB" dirty="0"/>
              <a:t>Lindsay, R.K., Cunnington, P. and Dixon-Woods, M. (2025) ‘Why is implementing remote monitoring in virtual wards (Hospital at Home) for people living with frailty so hard? Qualitative interview study’, </a:t>
            </a:r>
            <a:r>
              <a:rPr lang="en-GB" i="1" dirty="0"/>
              <a:t>Age and Ageing</a:t>
            </a:r>
            <a:r>
              <a:rPr lang="en-GB" dirty="0"/>
              <a:t>, 54(1). Available at: https://</a:t>
            </a:r>
            <a:r>
              <a:rPr lang="en-GB" dirty="0" err="1"/>
              <a:t>doi.org</a:t>
            </a:r>
            <a:r>
              <a:rPr lang="en-GB" dirty="0"/>
              <a:t>/10.1093/ageing/afaf003.</a:t>
            </a:r>
          </a:p>
          <a:p>
            <a:r>
              <a:rPr lang="en-GB" dirty="0"/>
              <a:t>Moniz-Cook, E. and Mountain, G. (2023) ‘The memory clinic and psychosocial intervention: Translating past promise into current practices’, </a:t>
            </a:r>
            <a:r>
              <a:rPr lang="en-GB" i="1" dirty="0"/>
              <a:t>Frontiers in rehabilitation sciences</a:t>
            </a:r>
            <a:r>
              <a:rPr lang="en-GB" dirty="0"/>
              <a:t>, 4. Available at: https://</a:t>
            </a:r>
            <a:r>
              <a:rPr lang="en-GB" dirty="0" err="1"/>
              <a:t>doi.org</a:t>
            </a:r>
            <a:r>
              <a:rPr lang="en-GB" dirty="0"/>
              <a:t>/10.3389/fresc.2023.1052244.</a:t>
            </a:r>
          </a:p>
          <a:p>
            <a:r>
              <a:rPr lang="en-GB" dirty="0"/>
              <a:t>Mubarak, F. and Suomi, R. (2022) ‘Elderly forgotten? Digital exclusion in the information age and the rising grey digital divide’, </a:t>
            </a:r>
            <a:r>
              <a:rPr lang="en-GB" i="1" dirty="0"/>
              <a:t>The Journal of Health Care Organization, Provision, and Financing</a:t>
            </a:r>
            <a:r>
              <a:rPr lang="en-GB" dirty="0"/>
              <a:t>, 59(1). Available at: https://</a:t>
            </a:r>
            <a:r>
              <a:rPr lang="en-GB" dirty="0" err="1"/>
              <a:t>doi.org</a:t>
            </a:r>
            <a:r>
              <a:rPr lang="en-GB" dirty="0"/>
              <a:t>/10.1177/00469580221096272.</a:t>
            </a:r>
          </a:p>
          <a:p>
            <a:endParaRPr lang="en-PK" dirty="0"/>
          </a:p>
        </p:txBody>
      </p:sp>
      <p:pic>
        <p:nvPicPr>
          <p:cNvPr id="8" name="Audio 7">
            <a:hlinkClick r:id="" action="ppaction://media"/>
            <a:extLst>
              <a:ext uri="{FF2B5EF4-FFF2-40B4-BE49-F238E27FC236}">
                <a16:creationId xmlns:a16="http://schemas.microsoft.com/office/drawing/2014/main" id="{4614EB94-2F49-C0EA-10A9-A0F8040D6A1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0525435"/>
      </p:ext>
    </p:extLst>
  </p:cSld>
  <p:clrMapOvr>
    <a:masterClrMapping/>
  </p:clrMapOvr>
  <mc:AlternateContent xmlns:mc="http://schemas.openxmlformats.org/markup-compatibility/2006">
    <mc:Choice xmlns:p14="http://schemas.microsoft.com/office/powerpoint/2010/main" Requires="p14">
      <p:transition spd="slow" p14:dur="2000" advTm="2900"/>
    </mc:Choice>
    <mc:Fallback>
      <p:transition spd="slow" advTm="2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C1842-35A0-9EC8-3669-3C1C77A79523}"/>
              </a:ext>
            </a:extLst>
          </p:cNvPr>
          <p:cNvSpPr>
            <a:spLocks noGrp="1"/>
          </p:cNvSpPr>
          <p:nvPr>
            <p:ph type="title"/>
          </p:nvPr>
        </p:nvSpPr>
        <p:spPr/>
        <p:txBody>
          <a:bodyPr/>
          <a:lstStyle/>
          <a:p>
            <a:r>
              <a:rPr lang="en-GB" dirty="0"/>
              <a:t>R</a:t>
            </a:r>
            <a:r>
              <a:rPr lang="en-PK" dirty="0"/>
              <a:t>eferences </a:t>
            </a:r>
          </a:p>
        </p:txBody>
      </p:sp>
      <p:sp>
        <p:nvSpPr>
          <p:cNvPr id="3" name="Content Placeholder 2">
            <a:extLst>
              <a:ext uri="{FF2B5EF4-FFF2-40B4-BE49-F238E27FC236}">
                <a16:creationId xmlns:a16="http://schemas.microsoft.com/office/drawing/2014/main" id="{73210DDC-F034-2948-5109-3BAFF8D00BC7}"/>
              </a:ext>
            </a:extLst>
          </p:cNvPr>
          <p:cNvSpPr>
            <a:spLocks noGrp="1"/>
          </p:cNvSpPr>
          <p:nvPr>
            <p:ph idx="1"/>
          </p:nvPr>
        </p:nvSpPr>
        <p:spPr/>
        <p:txBody>
          <a:bodyPr>
            <a:normAutofit fontScale="32500" lnSpcReduction="20000"/>
          </a:bodyPr>
          <a:lstStyle/>
          <a:p>
            <a:r>
              <a:rPr lang="en-GB" dirty="0"/>
              <a:t>NHS England (2022) </a:t>
            </a:r>
            <a:r>
              <a:rPr lang="en-GB" i="1" dirty="0"/>
              <a:t>NHS England» Personal health budgets</a:t>
            </a:r>
            <a:r>
              <a:rPr lang="en-GB" dirty="0"/>
              <a:t>, </a:t>
            </a:r>
            <a:r>
              <a:rPr lang="en-GB" i="1" dirty="0" err="1"/>
              <a:t>www.england.nhs.uk</a:t>
            </a:r>
            <a:r>
              <a:rPr lang="en-GB" dirty="0"/>
              <a:t>. Available at: https://</a:t>
            </a:r>
            <a:r>
              <a:rPr lang="en-GB" dirty="0" err="1"/>
              <a:t>www.england.nhs.uk</a:t>
            </a:r>
            <a:r>
              <a:rPr lang="en-GB" dirty="0"/>
              <a:t>/</a:t>
            </a:r>
            <a:r>
              <a:rPr lang="en-GB" dirty="0" err="1"/>
              <a:t>personalisedcare</a:t>
            </a:r>
            <a:r>
              <a:rPr lang="en-GB" dirty="0"/>
              <a:t>/personal-health-budgets/ (Accessed: 7 October 2025).</a:t>
            </a:r>
          </a:p>
          <a:p>
            <a:r>
              <a:rPr lang="en-GB" dirty="0"/>
              <a:t>NHS England (2023) </a:t>
            </a:r>
            <a:r>
              <a:rPr lang="en-GB" i="1" dirty="0"/>
              <a:t>NHS England» A framework for addressing practical barriers to integration of VCSE organisations in integrated care systems</a:t>
            </a:r>
            <a:r>
              <a:rPr lang="en-GB" dirty="0"/>
              <a:t>, </a:t>
            </a:r>
            <a:r>
              <a:rPr lang="en-GB" i="1" dirty="0" err="1"/>
              <a:t>www.england.nhs.uk</a:t>
            </a:r>
            <a:r>
              <a:rPr lang="en-GB" dirty="0"/>
              <a:t>. Available at: https://</a:t>
            </a:r>
            <a:r>
              <a:rPr lang="en-GB" dirty="0" err="1"/>
              <a:t>www.england.nhs.uk</a:t>
            </a:r>
            <a:r>
              <a:rPr lang="en-GB" dirty="0"/>
              <a:t>/long-read/a-framework-for-addressing-practical-barriers-to-integration-of-vcse-organisations-in-integrated-care-systems/ (Accessed: 7 October 2025).</a:t>
            </a:r>
          </a:p>
          <a:p>
            <a:r>
              <a:rPr lang="en-GB" dirty="0"/>
              <a:t>NHS England (2024) </a:t>
            </a:r>
            <a:r>
              <a:rPr lang="en-GB" i="1" dirty="0"/>
              <a:t>NHS England» Enhanced Health in Care Homes</a:t>
            </a:r>
            <a:r>
              <a:rPr lang="en-GB" dirty="0"/>
              <a:t>, </a:t>
            </a:r>
            <a:r>
              <a:rPr lang="en-GB" i="1" dirty="0" err="1"/>
              <a:t>www.england.nhs.uk</a:t>
            </a:r>
            <a:r>
              <a:rPr lang="en-GB" dirty="0"/>
              <a:t>. Available at: https://</a:t>
            </a:r>
            <a:r>
              <a:rPr lang="en-GB" dirty="0" err="1"/>
              <a:t>www.england.nhs.uk</a:t>
            </a:r>
            <a:r>
              <a:rPr lang="en-GB" dirty="0"/>
              <a:t>/community-health-services/</a:t>
            </a:r>
            <a:r>
              <a:rPr lang="en-GB" dirty="0" err="1"/>
              <a:t>ehch</a:t>
            </a:r>
            <a:r>
              <a:rPr lang="en-GB" dirty="0"/>
              <a:t>/ (Accessed: 7 October 2025).</a:t>
            </a:r>
          </a:p>
          <a:p>
            <a:r>
              <a:rPr lang="en-GB" dirty="0"/>
              <a:t>NICE (2018) </a:t>
            </a:r>
            <a:r>
              <a:rPr lang="en-GB" i="1" dirty="0"/>
              <a:t>Dementia: assessment, Management and Support for People Living with Dementia and Their Carers | Guidance | NICE</a:t>
            </a:r>
            <a:r>
              <a:rPr lang="en-GB" dirty="0"/>
              <a:t>, </a:t>
            </a:r>
            <a:r>
              <a:rPr lang="en-GB" i="1" dirty="0" err="1"/>
              <a:t>Nice.org.uk</a:t>
            </a:r>
            <a:r>
              <a:rPr lang="en-GB" dirty="0"/>
              <a:t>. NICE. Available at: https://</a:t>
            </a:r>
            <a:r>
              <a:rPr lang="en-GB" dirty="0" err="1"/>
              <a:t>www.nice.org.uk</a:t>
            </a:r>
            <a:r>
              <a:rPr lang="en-GB" dirty="0"/>
              <a:t>/guidance/ng97 (Accessed: 7 October 2025).</a:t>
            </a:r>
          </a:p>
          <a:p>
            <a:r>
              <a:rPr lang="en-GB" dirty="0"/>
              <a:t>Semrau, M. </a:t>
            </a:r>
            <a:r>
              <a:rPr lang="en-GB" i="1" dirty="0"/>
              <a:t>et al.</a:t>
            </a:r>
            <a:r>
              <a:rPr lang="en-GB" dirty="0"/>
              <a:t> (2023) ‘Reducing stigma and improving access to care for people with mental health conditions in the community: protocol for a multi-site feasibility intervention study (Indigo-Local)’, </a:t>
            </a:r>
            <a:r>
              <a:rPr lang="en-GB" i="1" dirty="0"/>
              <a:t>Reducing Stigma and Improving Access to Care for People with Mental Health Conditions in the community: Protocol for a multi-site Feasibility Intervention Study (Indigo-Local)</a:t>
            </a:r>
            <a:r>
              <a:rPr lang="en-GB" dirty="0"/>
              <a:t> [Preprint]. Available at: https://</a:t>
            </a:r>
            <a:r>
              <a:rPr lang="en-GB" dirty="0" err="1"/>
              <a:t>doi.org</a:t>
            </a:r>
            <a:r>
              <a:rPr lang="en-GB" dirty="0"/>
              <a:t>/10.21203/rs.3.rs-3237562/v1.</a:t>
            </a:r>
          </a:p>
          <a:p>
            <a:r>
              <a:rPr lang="en-GB" dirty="0"/>
              <a:t>Shahin, W., Kennedy, G.A. and </a:t>
            </a:r>
            <a:r>
              <a:rPr lang="en-GB" dirty="0" err="1"/>
              <a:t>Stupans</a:t>
            </a:r>
            <a:r>
              <a:rPr lang="en-GB" dirty="0"/>
              <a:t>, I. (2021) ‘The association between social support and medication adherence in patients with hypertension: A systematic review’, </a:t>
            </a:r>
            <a:r>
              <a:rPr lang="en-GB" i="1" dirty="0"/>
              <a:t>Pharmacy Practice</a:t>
            </a:r>
            <a:r>
              <a:rPr lang="en-GB" dirty="0"/>
              <a:t>, 19(2), p. 2300. Available at: https://</a:t>
            </a:r>
            <a:r>
              <a:rPr lang="en-GB" dirty="0" err="1"/>
              <a:t>doi.org</a:t>
            </a:r>
            <a:r>
              <a:rPr lang="en-GB" dirty="0"/>
              <a:t>/10.18549/pharmpract.2021.2.2300.</a:t>
            </a:r>
          </a:p>
          <a:p>
            <a:r>
              <a:rPr lang="en-GB" dirty="0"/>
              <a:t>Shannon, B. </a:t>
            </a:r>
            <a:r>
              <a:rPr lang="en-GB" i="1" dirty="0"/>
              <a:t>et al.</a:t>
            </a:r>
            <a:r>
              <a:rPr lang="en-GB" dirty="0"/>
              <a:t> (2023) ‘Does a Community Care programme reach a high health need population and high users of acute care hospital services in Melbourne, Australia? An observational cohort study’, </a:t>
            </a:r>
            <a:r>
              <a:rPr lang="en-GB" i="1" dirty="0"/>
              <a:t>BMJ Open</a:t>
            </a:r>
            <a:r>
              <a:rPr lang="en-GB" dirty="0"/>
              <a:t>, 13(9), p. e077195. Available at: https://</a:t>
            </a:r>
            <a:r>
              <a:rPr lang="en-GB" dirty="0" err="1"/>
              <a:t>doi.org</a:t>
            </a:r>
            <a:r>
              <a:rPr lang="en-GB" dirty="0"/>
              <a:t>/10.1136/bmjopen-2023-077195.</a:t>
            </a:r>
          </a:p>
          <a:p>
            <a:r>
              <a:rPr lang="en-GB" dirty="0"/>
              <a:t>Singh, D. </a:t>
            </a:r>
            <a:r>
              <a:rPr lang="en-GB" i="1" dirty="0"/>
              <a:t>et al.</a:t>
            </a:r>
            <a:r>
              <a:rPr lang="en-GB" dirty="0"/>
              <a:t> (2017) ‘Ambient Assisted Living Technologies from the Perspectives of Older People and Professionals’, </a:t>
            </a:r>
            <a:r>
              <a:rPr lang="en-GB" i="1" dirty="0"/>
              <a:t>International Cross-Domain Conference for Machine Learning and Knowledge Extraction</a:t>
            </a:r>
            <a:r>
              <a:rPr lang="en-GB" dirty="0"/>
              <a:t>, pp. 255–266. Available at: https://</a:t>
            </a:r>
            <a:r>
              <a:rPr lang="en-GB" dirty="0" err="1"/>
              <a:t>doi.org</a:t>
            </a:r>
            <a:r>
              <a:rPr lang="en-GB" dirty="0"/>
              <a:t>/10.1007/978-3-319-66808-6_17.</a:t>
            </a:r>
          </a:p>
          <a:p>
            <a:r>
              <a:rPr lang="en-GB" dirty="0"/>
              <a:t>Spector, A. and Orrell, M. (2010) ‘Using a biopsychosocial model of dementia as a tool to guide clinical practice’, </a:t>
            </a:r>
            <a:r>
              <a:rPr lang="en-GB" i="1" dirty="0"/>
              <a:t>International Psychogeriatrics</a:t>
            </a:r>
            <a:r>
              <a:rPr lang="en-GB" dirty="0"/>
              <a:t>, 22(6), pp. 957–965. Available at: https://</a:t>
            </a:r>
            <a:r>
              <a:rPr lang="en-GB" dirty="0" err="1"/>
              <a:t>doi.org</a:t>
            </a:r>
            <a:r>
              <a:rPr lang="en-GB" dirty="0"/>
              <a:t>/10.1017/s1041610210000840.</a:t>
            </a:r>
          </a:p>
          <a:p>
            <a:r>
              <a:rPr lang="en-GB" dirty="0"/>
              <a:t>Thompson, H.J. </a:t>
            </a:r>
            <a:r>
              <a:rPr lang="en-GB" i="1" dirty="0"/>
              <a:t>et al.</a:t>
            </a:r>
            <a:r>
              <a:rPr lang="en-GB" dirty="0"/>
              <a:t> (2011) ‘A Holistic Approach to Assess Older Adults’ Wellness Using e-Health Technologies’, </a:t>
            </a:r>
            <a:r>
              <a:rPr lang="en-GB" i="1" dirty="0"/>
              <a:t>Telemedicine and e-Health</a:t>
            </a:r>
            <a:r>
              <a:rPr lang="en-GB" dirty="0"/>
              <a:t>, 17(10), pp. 794–800. Available at: https://</a:t>
            </a:r>
            <a:r>
              <a:rPr lang="en-GB" dirty="0" err="1"/>
              <a:t>doi.org</a:t>
            </a:r>
            <a:r>
              <a:rPr lang="en-GB" dirty="0"/>
              <a:t>/10.1089/tmj.2011.0059.</a:t>
            </a:r>
          </a:p>
          <a:p>
            <a:r>
              <a:rPr lang="en-GB" dirty="0"/>
              <a:t>Wakefield, A. </a:t>
            </a:r>
            <a:r>
              <a:rPr lang="en-GB" i="1" dirty="0"/>
              <a:t>et al.</a:t>
            </a:r>
            <a:r>
              <a:rPr lang="en-GB" dirty="0"/>
              <a:t> (2009) ‘Assistant or substitute: Exploring the fit between national policy vision and local practice realities of assistant practitioner job descriptions’, </a:t>
            </a:r>
            <a:r>
              <a:rPr lang="en-GB" i="1" dirty="0"/>
              <a:t>Health Policy</a:t>
            </a:r>
            <a:r>
              <a:rPr lang="en-GB" dirty="0"/>
              <a:t>, 90(2-3), pp. 286–295. Available at: https://</a:t>
            </a:r>
            <a:r>
              <a:rPr lang="en-GB" dirty="0" err="1"/>
              <a:t>doi.org</a:t>
            </a:r>
            <a:r>
              <a:rPr lang="en-GB" dirty="0"/>
              <a:t>/10.1016/j.healthpol.2008.10.011.</a:t>
            </a:r>
          </a:p>
          <a:p>
            <a:r>
              <a:rPr lang="en-GB" dirty="0"/>
              <a:t>Wiener, J.M. and Pazzaglia, F. (2021) ‘Ageing- and dementia-friendly design: theory and evidence from cognitive psychology, neuropsychology and environmental psychology can contribute to design guidelines that minimise spatial disorientation’, </a:t>
            </a:r>
            <a:r>
              <a:rPr lang="en-GB" i="1" dirty="0"/>
              <a:t>Cognitive Processing</a:t>
            </a:r>
            <a:r>
              <a:rPr lang="en-GB" dirty="0"/>
              <a:t>, 22(1), pp. 715–730. Available at: https://</a:t>
            </a:r>
            <a:r>
              <a:rPr lang="en-GB" dirty="0" err="1"/>
              <a:t>doi.org</a:t>
            </a:r>
            <a:r>
              <a:rPr lang="en-GB" dirty="0"/>
              <a:t>/10.1007/s10339-021-01031-8.</a:t>
            </a:r>
          </a:p>
          <a:p>
            <a:r>
              <a:rPr lang="en-GB" dirty="0"/>
              <a:t>Yadav, </a:t>
            </a:r>
            <a:r>
              <a:rPr lang="en-GB" dirty="0" err="1"/>
              <a:t>DR.T.Chandrasekhar</a:t>
            </a:r>
            <a:r>
              <a:rPr lang="en-GB" dirty="0"/>
              <a:t>. </a:t>
            </a:r>
            <a:r>
              <a:rPr lang="en-GB" i="1" dirty="0"/>
              <a:t>et al.</a:t>
            </a:r>
            <a:r>
              <a:rPr lang="en-GB" dirty="0"/>
              <a:t> (2024) ‘Data privacy concerns and their impact on consumer trust in digital marketing’, </a:t>
            </a:r>
            <a:r>
              <a:rPr lang="en-GB" i="1" dirty="0"/>
              <a:t>International Journal of Scientific Research in Engineering and Management</a:t>
            </a:r>
            <a:r>
              <a:rPr lang="en-GB" dirty="0"/>
              <a:t>, 08(11), pp. 1–7. Available at: https://</a:t>
            </a:r>
            <a:r>
              <a:rPr lang="en-GB" dirty="0" err="1"/>
              <a:t>doi.org</a:t>
            </a:r>
            <a:r>
              <a:rPr lang="en-GB" dirty="0"/>
              <a:t>/10.55041/IJSREM38555.</a:t>
            </a:r>
          </a:p>
          <a:p>
            <a:r>
              <a:rPr lang="en-GB" dirty="0"/>
              <a:t>Zarit, S.H. </a:t>
            </a:r>
            <a:r>
              <a:rPr lang="en-GB" i="1" dirty="0"/>
              <a:t>et al.</a:t>
            </a:r>
            <a:r>
              <a:rPr lang="en-GB" dirty="0"/>
              <a:t> (2018) ‘Exploring the benefits of respite services to family caregivers: methodological issues and current findings’, </a:t>
            </a:r>
            <a:r>
              <a:rPr lang="en-GB" i="1" dirty="0"/>
              <a:t>Aging &amp; Mental Health</a:t>
            </a:r>
            <a:r>
              <a:rPr lang="en-GB" dirty="0"/>
              <a:t>, 21(3), pp. 224–231. Available at: https://</a:t>
            </a:r>
            <a:r>
              <a:rPr lang="en-GB" dirty="0" err="1"/>
              <a:t>doi.org</a:t>
            </a:r>
            <a:r>
              <a:rPr lang="en-GB" dirty="0"/>
              <a:t>/10.1080/13607863.2015.1128881.</a:t>
            </a:r>
          </a:p>
          <a:p>
            <a:endParaRPr lang="en-PK" dirty="0"/>
          </a:p>
        </p:txBody>
      </p:sp>
      <p:pic>
        <p:nvPicPr>
          <p:cNvPr id="8" name="Audio 7">
            <a:hlinkClick r:id="" action="ppaction://media"/>
            <a:extLst>
              <a:ext uri="{FF2B5EF4-FFF2-40B4-BE49-F238E27FC236}">
                <a16:creationId xmlns:a16="http://schemas.microsoft.com/office/drawing/2014/main" id="{91578D51-F382-10ED-51B0-82505F7355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2063810"/>
      </p:ext>
    </p:extLst>
  </p:cSld>
  <p:clrMapOvr>
    <a:masterClrMapping/>
  </p:clrMapOvr>
  <mc:AlternateContent xmlns:mc="http://schemas.openxmlformats.org/markup-compatibility/2006">
    <mc:Choice xmlns:p14="http://schemas.microsoft.com/office/powerpoint/2010/main" Requires="p14">
      <p:transition spd="slow" p14:dur="2000" advTm="3701"/>
    </mc:Choice>
    <mc:Fallback>
      <p:transition spd="slow" advTm="3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d08b98872c420d783df3c56813082b1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c60af1a09718e8c1449e824358caa0df"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29A21354-6417-456D-90BF-DDE5C493DA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30D4F4-3035-40B8-8064-898C64203F95}">
  <ds:schemaRefs>
    <ds:schemaRef ds:uri="http://schemas.microsoft.com/sharepoint/v3/contenttype/forms"/>
  </ds:schemaRefs>
</ds:datastoreItem>
</file>

<file path=customXml/itemProps3.xml><?xml version="1.0" encoding="utf-8"?>
<ds:datastoreItem xmlns:ds="http://schemas.openxmlformats.org/officeDocument/2006/customXml" ds:itemID="{AE11F827-3F6C-4B87-B507-334344813A0C}">
  <ds:schemaRefs>
    <ds:schemaRef ds:uri="http://purl.org/dc/terms/"/>
    <ds:schemaRef ds:uri="http://purl.org/dc/elements/1.1/"/>
    <ds:schemaRef ds:uri="d8e79d84-78fb-44a9-92e9-d04bdd8f0359"/>
    <ds:schemaRef ds:uri="http://schemas.microsoft.com/office/2006/documentManagement/types"/>
    <ds:schemaRef ds:uri="http://schemas.microsoft.com/office/infopath/2007/PartnerControls"/>
    <ds:schemaRef ds:uri="04c7059f-bde8-4ce9-bb0f-e52888740953"/>
    <ds:schemaRef ds:uri="http://purl.org/dc/dcmitype/"/>
    <ds:schemaRef ds:uri="http://www.w3.org/XML/1998/namespac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89</TotalTime>
  <Words>3835</Words>
  <Application>Microsoft Office PowerPoint</Application>
  <PresentationFormat>Widescreen</PresentationFormat>
  <Paragraphs>119</Paragraphs>
  <Slides>15</Slides>
  <Notes>0</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Cambria Math</vt:lpstr>
      <vt:lpstr>Times New Roman</vt:lpstr>
      <vt:lpstr>Office Theme</vt:lpstr>
      <vt:lpstr>Empowering Older Adults through Equity-Focused Dementia Care and Digital Inclusion: A Critical Evaluation of UK Practice</vt:lpstr>
      <vt:lpstr>Introduction </vt:lpstr>
      <vt:lpstr>Care, Empowerment and Support Needs of Older People </vt:lpstr>
      <vt:lpstr>Care, Empowerment and Support Needs of Older People </vt:lpstr>
      <vt:lpstr>Effectiveness and Benefit of Approaches and Interventions </vt:lpstr>
      <vt:lpstr>UK Provisions </vt:lpstr>
      <vt:lpstr>Application of Theories &amp; Policies </vt:lpstr>
      <vt:lpstr>Challenges Encountered by Older People</vt:lpstr>
      <vt:lpstr>Current &amp; Emergent Technology </vt:lpstr>
      <vt:lpstr>Evidence of Best Practice in UK Settings </vt:lpstr>
      <vt:lpstr>Recommendations </vt:lpstr>
      <vt:lpstr>Barriers &amp; Solutions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Adults through Equity-Focused Dementia Care and Digital Inclusion: A Critical Evaluation of UK Practice</dc:title>
  <dc:creator>WORD FILE</dc:creator>
  <cp:lastModifiedBy>Samina Nazir (2215433)</cp:lastModifiedBy>
  <cp:revision>21</cp:revision>
  <dcterms:created xsi:type="dcterms:W3CDTF">2025-10-03T07:07:37Z</dcterms:created>
  <dcterms:modified xsi:type="dcterms:W3CDTF">2025-10-24T10:04:17Z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