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13" r:id="rId5"/>
    <p:sldMasterId id="2147483741" r:id="rId6"/>
    <p:sldMasterId id="2147483727" r:id="rId7"/>
  </p:sldMasterIdLst>
  <p:sldIdLst>
    <p:sldId id="313" r:id="rId8"/>
    <p:sldId id="264" r:id="rId9"/>
    <p:sldId id="295" r:id="rId10"/>
    <p:sldId id="296" r:id="rId11"/>
    <p:sldId id="297" r:id="rId12"/>
    <p:sldId id="298" r:id="rId13"/>
    <p:sldId id="299" r:id="rId14"/>
    <p:sldId id="311" r:id="rId15"/>
    <p:sldId id="300" r:id="rId16"/>
    <p:sldId id="301" r:id="rId17"/>
    <p:sldId id="302" r:id="rId18"/>
    <p:sldId id="31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Mellor" initials="LM" lastIdx="1" clrIdx="0">
    <p:extLst>
      <p:ext uri="{19B8F6BF-5375-455C-9EA6-DF929625EA0E}">
        <p15:presenceInfo xmlns:p15="http://schemas.microsoft.com/office/powerpoint/2012/main" userId="71831be4c23a743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1D52"/>
    <a:srgbClr val="520D5D"/>
    <a:srgbClr val="58595B"/>
    <a:srgbClr val="DBD3E5"/>
    <a:srgbClr val="B8BABC"/>
    <a:srgbClr val="DADBDC"/>
    <a:srgbClr val="97999C"/>
    <a:srgbClr val="A991BC"/>
    <a:srgbClr val="8B6AA2"/>
    <a:srgbClr val="E68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5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commentAuthors" Target="commentAuthor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IPD Titl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401"/>
            <a:ext cx="9144001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93" y="494063"/>
            <a:ext cx="1422302" cy="80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8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e section break or 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9" r="-26553"/>
          <a:stretch/>
        </p:blipFill>
        <p:spPr>
          <a:xfrm>
            <a:off x="-5806" y="-1526"/>
            <a:ext cx="12092445" cy="69928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293171" y="493200"/>
            <a:ext cx="1441850" cy="824612"/>
          </a:xfrm>
          <a:prstGeom prst="rect">
            <a:avLst/>
          </a:prstGeom>
        </p:spPr>
      </p:pic>
      <p:sp>
        <p:nvSpPr>
          <p:cNvPr id="10" name="TextBox 9"/>
          <p:cNvSpPr txBox="1">
            <a:spLocks noChangeAspect="1"/>
          </p:cNvSpPr>
          <p:nvPr userDrawn="1"/>
        </p:nvSpPr>
        <p:spPr>
          <a:xfrm>
            <a:off x="-1" y="1524002"/>
            <a:ext cx="4564743" cy="2663369"/>
          </a:xfrm>
          <a:prstGeom prst="rect">
            <a:avLst/>
          </a:prstGeom>
          <a:solidFill>
            <a:srgbClr val="58595B">
              <a:alpha val="81000"/>
            </a:srgbClr>
          </a:solidFill>
        </p:spPr>
        <p:txBody>
          <a:bodyPr wrap="square" rtlCol="0">
            <a:normAutofit/>
          </a:bodyPr>
          <a:lstStyle/>
          <a:p>
            <a:endParaRPr lang="en-US" sz="2800" baseline="0" dirty="0">
              <a:solidFill>
                <a:schemeClr val="bg1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9196" y="1761558"/>
            <a:ext cx="4184204" cy="2299453"/>
          </a:xfrm>
        </p:spPr>
        <p:txBody>
          <a:bodyPr anchor="ctr" anchorCtr="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1013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2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341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7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75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90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8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03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45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9021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578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35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69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13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IPD End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401"/>
            <a:ext cx="9144001" cy="68580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93" y="494063"/>
            <a:ext cx="1422302" cy="809137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93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09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35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5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20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7178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4189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957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6300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612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4420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8524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473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29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3238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7659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7843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8907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9254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463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617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7649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014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412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059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2865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0313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331480"/>
            <a:ext cx="1422000" cy="48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250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1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331480"/>
            <a:ext cx="1422000" cy="48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517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100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6630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3069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3020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40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es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2451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309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621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18231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581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12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7" r:id="rId2"/>
    <p:sldLayoutId id="2147483662" r:id="rId3"/>
    <p:sldLayoutId id="2147483661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72" r:id="rId10"/>
    <p:sldLayoutId id="2147483712" r:id="rId11"/>
    <p:sldLayoutId id="2147483668" r:id="rId12"/>
    <p:sldLayoutId id="2147483669" r:id="rId13"/>
    <p:sldLayoutId id="2147483670" r:id="rId14"/>
    <p:sldLayoutId id="2147483671" r:id="rId15"/>
    <p:sldLayoutId id="214748375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 baseline="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BD3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506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ADB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1C1156-9F48-442B-9650-93B414C8510A}" type="datetimeFigureOut">
              <a:rPr lang="en-GB" smtClean="0"/>
              <a:pPr/>
              <a:t>11/09/2018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760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0" y="3489346"/>
            <a:ext cx="3886200" cy="1771650"/>
          </a:xfrm>
        </p:spPr>
        <p:txBody>
          <a:bodyPr/>
          <a:lstStyle/>
          <a:p>
            <a:pPr algn="r">
              <a:buFont typeface="Arial" charset="0"/>
              <a:buNone/>
            </a:pPr>
            <a:r>
              <a:rPr lang="en-GB" altLang="en-US" sz="2800" i="1" dirty="0">
                <a:latin typeface="Arial" charset="0"/>
                <a:cs typeface="Arial" charset="0"/>
              </a:rPr>
              <a:t>Chapter 5</a:t>
            </a:r>
          </a:p>
          <a:p>
            <a:pPr algn="r"/>
            <a:r>
              <a:rPr lang="en-GB" sz="2800" dirty="0"/>
              <a:t>Using Information in Human Resources</a:t>
            </a:r>
            <a:endParaRPr lang="en-GB" altLang="en-US" sz="2800" dirty="0">
              <a:latin typeface="Arial" charset="0"/>
              <a:cs typeface="Arial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0" y="1543071"/>
            <a:ext cx="3886200" cy="1808163"/>
          </a:xfrm>
        </p:spPr>
        <p:txBody>
          <a:bodyPr>
            <a:normAutofit/>
          </a:bodyPr>
          <a:lstStyle/>
          <a:p>
            <a:pPr algn="r"/>
            <a:r>
              <a:rPr lang="en-GB" altLang="en-US" sz="3200" b="1" dirty="0">
                <a:latin typeface="Arial" charset="0"/>
                <a:cs typeface="Arial" charset="0"/>
              </a:rPr>
              <a:t>Studying Human Resource Management</a:t>
            </a:r>
            <a:endParaRPr altLang="en-US" sz="3200" b="1" dirty="0">
              <a:latin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666" y="2054028"/>
            <a:ext cx="2470095" cy="32069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Contents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Identifying an area of research</a:t>
            </a:r>
          </a:p>
          <a:p>
            <a:r>
              <a:rPr lang="en-GB" dirty="0"/>
              <a:t>Understanding the types and sources of data</a:t>
            </a:r>
          </a:p>
          <a:p>
            <a:r>
              <a:rPr lang="en-GB" dirty="0"/>
              <a:t>Research approaches and designs</a:t>
            </a:r>
          </a:p>
          <a:p>
            <a:r>
              <a:rPr lang="en-GB" dirty="0"/>
              <a:t>Methods of data collection</a:t>
            </a:r>
          </a:p>
          <a:p>
            <a:r>
              <a:rPr lang="en-GB" dirty="0"/>
              <a:t>Data analysis</a:t>
            </a:r>
          </a:p>
          <a:p>
            <a:r>
              <a:rPr lang="en-GB" dirty="0"/>
              <a:t>Developing effective reports</a:t>
            </a:r>
          </a:p>
        </p:txBody>
      </p:sp>
    </p:spTree>
    <p:extLst>
      <p:ext uri="{BB962C8B-B14F-4D97-AF65-F5344CB8AC3E}">
        <p14:creationId xmlns:p14="http://schemas.microsoft.com/office/powerpoint/2010/main" val="839528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Identifying an area of research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800" dirty="0"/>
          </a:p>
          <a:p>
            <a:r>
              <a:rPr lang="en-GB" dirty="0"/>
              <a:t>Think about something that interests you and (if relevant) will benefit your organisation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the ‘burning desire’ strategy</a:t>
            </a:r>
          </a:p>
          <a:p>
            <a:pPr lvl="0"/>
            <a:r>
              <a:rPr lang="en-GB" dirty="0"/>
              <a:t>the replication strategy</a:t>
            </a:r>
          </a:p>
          <a:p>
            <a:pPr lvl="0"/>
            <a:r>
              <a:rPr lang="en-GB" dirty="0"/>
              <a:t>the practical problem strategy</a:t>
            </a:r>
          </a:p>
          <a:p>
            <a:pPr lvl="0"/>
            <a:r>
              <a:rPr lang="en-GB" dirty="0"/>
              <a:t>the convenient access strategy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95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69341"/>
            <a:ext cx="7886700" cy="1231200"/>
          </a:xfrm>
        </p:spPr>
        <p:txBody>
          <a:bodyPr>
            <a:normAutofit/>
          </a:bodyPr>
          <a:lstStyle/>
          <a:p>
            <a:r>
              <a:rPr lang="en-GB" sz="4000" b="1" dirty="0"/>
              <a:t>The stages of a research project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40162"/>
            <a:ext cx="7886700" cy="4899176"/>
          </a:xfrm>
        </p:spPr>
        <p:txBody>
          <a:bodyPr/>
          <a:lstStyle/>
          <a:p>
            <a:r>
              <a:rPr lang="en-GB" dirty="0"/>
              <a:t>Identify a relevant topic</a:t>
            </a:r>
          </a:p>
          <a:p>
            <a:r>
              <a:rPr lang="en-GB" dirty="0"/>
              <a:t>Read around the topic and develop a literature review</a:t>
            </a:r>
          </a:p>
          <a:p>
            <a:r>
              <a:rPr lang="en-GB" dirty="0"/>
              <a:t>Design an appropriate methodology and research ‘tools’ (e.g. interview/survey)</a:t>
            </a:r>
          </a:p>
          <a:p>
            <a:r>
              <a:rPr lang="en-GB" dirty="0"/>
              <a:t>Collect data</a:t>
            </a:r>
          </a:p>
          <a:p>
            <a:r>
              <a:rPr lang="en-GB" dirty="0"/>
              <a:t>Analyse data</a:t>
            </a:r>
          </a:p>
          <a:p>
            <a:r>
              <a:rPr lang="en-GB" dirty="0"/>
              <a:t>Write up your research report</a:t>
            </a:r>
          </a:p>
          <a:p>
            <a:r>
              <a:rPr lang="en-GB" dirty="0"/>
              <a:t>Present your final report to relevant stakeholders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111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Primary vs secondary data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Primary data</a:t>
            </a:r>
          </a:p>
          <a:p>
            <a:r>
              <a:rPr lang="en-GB" dirty="0"/>
              <a:t>Information that has been collected for the study in which it is used</a:t>
            </a:r>
          </a:p>
          <a:p>
            <a:r>
              <a:rPr lang="en-GB" dirty="0"/>
              <a:t>In this sense primary data is ‘new’, it is previously uncollected material</a:t>
            </a:r>
          </a:p>
          <a:p>
            <a:r>
              <a:rPr lang="en-GB" dirty="0"/>
              <a:t>Secondary data</a:t>
            </a:r>
          </a:p>
          <a:p>
            <a:r>
              <a:rPr lang="en-GB" dirty="0"/>
              <a:t>Information that has been included in or discovered through previous research projects or academic writing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805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Qualitative vs quantitative data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Qualitative data</a:t>
            </a:r>
          </a:p>
          <a:p>
            <a:r>
              <a:rPr lang="en-GB" dirty="0"/>
              <a:t>Usually based around words and meanings</a:t>
            </a:r>
          </a:p>
          <a:p>
            <a:r>
              <a:rPr lang="en-GB" dirty="0"/>
              <a:t>Quantitative data</a:t>
            </a:r>
          </a:p>
          <a:p>
            <a:r>
              <a:rPr lang="en-GB" dirty="0"/>
              <a:t>Usually contains numbers and can be analysed through statistical analysis software</a:t>
            </a:r>
          </a:p>
          <a:p>
            <a:endParaRPr lang="en-GB" dirty="0"/>
          </a:p>
          <a:p>
            <a:r>
              <a:rPr lang="en-GB" dirty="0"/>
              <a:t>IMPORTANT</a:t>
            </a:r>
          </a:p>
          <a:p>
            <a:r>
              <a:rPr lang="en-GB" dirty="0"/>
              <a:t>There is no single ‘correct’ form of data, the relevance of types of data depends on the context and purpose of your research project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8455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Sources of data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sz="2800" dirty="0"/>
          </a:p>
          <a:p>
            <a:r>
              <a:rPr lang="en-GB" dirty="0"/>
              <a:t>How and where do I gather data from?</a:t>
            </a:r>
          </a:p>
          <a:p>
            <a:r>
              <a:rPr lang="en-GB" dirty="0"/>
              <a:t>An initial literature review provides you with the basis for further enquiry and data collection</a:t>
            </a:r>
          </a:p>
          <a:p>
            <a:r>
              <a:rPr lang="en-GB" dirty="0"/>
              <a:t>Sources of existing material</a:t>
            </a:r>
          </a:p>
          <a:p>
            <a:pPr marL="228600" lvl="1">
              <a:spcBef>
                <a:spcPts val="1000"/>
              </a:spcBef>
            </a:pPr>
            <a:r>
              <a:rPr lang="en-GB" sz="2500" dirty="0"/>
              <a:t>Academic journals and textbooks</a:t>
            </a:r>
          </a:p>
          <a:p>
            <a:pPr marL="228600" lvl="1">
              <a:spcBef>
                <a:spcPts val="1000"/>
              </a:spcBef>
            </a:pPr>
            <a:r>
              <a:rPr lang="en-GB" sz="2500" dirty="0"/>
              <a:t>Relevant and respected websites (e.g. CIPD)</a:t>
            </a:r>
          </a:p>
          <a:p>
            <a:pPr marL="228600" lvl="1">
              <a:spcBef>
                <a:spcPts val="1000"/>
              </a:spcBef>
            </a:pPr>
            <a:r>
              <a:rPr lang="en-GB" sz="2500" dirty="0"/>
              <a:t>Online databases – e.g. EBSCO, Emerald</a:t>
            </a:r>
          </a:p>
        </p:txBody>
      </p:sp>
    </p:spTree>
    <p:extLst>
      <p:ext uri="{BB962C8B-B14F-4D97-AF65-F5344CB8AC3E}">
        <p14:creationId xmlns:p14="http://schemas.microsoft.com/office/powerpoint/2010/main" val="3896059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Research Designs and Approaches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20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69341"/>
            <a:ext cx="7886700" cy="1231200"/>
          </a:xfrm>
        </p:spPr>
        <p:txBody>
          <a:bodyPr>
            <a:normAutofit/>
          </a:bodyPr>
          <a:lstStyle/>
          <a:p>
            <a:r>
              <a:rPr lang="en-GB" sz="4000" b="1" dirty="0"/>
              <a:t>Research approaches and designs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pPr>
              <a:lnSpc>
                <a:spcPct val="100000"/>
              </a:lnSpc>
            </a:pPr>
            <a:r>
              <a:rPr lang="en-GB" sz="2800" dirty="0"/>
              <a:t>Research designs must be:</a:t>
            </a:r>
          </a:p>
          <a:p>
            <a:pPr marL="685800" lvl="2">
              <a:lnSpc>
                <a:spcPct val="100000"/>
              </a:lnSpc>
              <a:spcBef>
                <a:spcPts val="1000"/>
              </a:spcBef>
            </a:pPr>
            <a:r>
              <a:rPr lang="en-GB" sz="2400" dirty="0"/>
              <a:t>reliable</a:t>
            </a:r>
          </a:p>
          <a:p>
            <a:pPr marL="685800" lvl="2">
              <a:lnSpc>
                <a:spcPct val="100000"/>
              </a:lnSpc>
              <a:spcBef>
                <a:spcPts val="1000"/>
              </a:spcBef>
            </a:pPr>
            <a:r>
              <a:rPr lang="en-GB" sz="2400" dirty="0"/>
              <a:t>replicable</a:t>
            </a:r>
          </a:p>
          <a:p>
            <a:pPr marL="685800" lvl="2">
              <a:lnSpc>
                <a:spcPct val="100000"/>
              </a:lnSpc>
              <a:spcBef>
                <a:spcPts val="1000"/>
              </a:spcBef>
            </a:pPr>
            <a:r>
              <a:rPr lang="en-GB" sz="2400" dirty="0"/>
              <a:t>valid</a:t>
            </a:r>
          </a:p>
          <a:p>
            <a:pPr>
              <a:lnSpc>
                <a:spcPct val="100000"/>
              </a:lnSpc>
            </a:pPr>
            <a:r>
              <a:rPr lang="en-GB" sz="2800" dirty="0"/>
              <a:t>Think carefully about whether:</a:t>
            </a:r>
          </a:p>
          <a:p>
            <a:pPr marL="685800" lvl="2">
              <a:lnSpc>
                <a:spcPct val="100000"/>
              </a:lnSpc>
              <a:spcBef>
                <a:spcPts val="1000"/>
              </a:spcBef>
            </a:pPr>
            <a:r>
              <a:rPr lang="en-GB" sz="2400" dirty="0"/>
              <a:t>your results are repeatable</a:t>
            </a:r>
          </a:p>
          <a:p>
            <a:pPr marL="685800" lvl="2">
              <a:lnSpc>
                <a:spcPct val="100000"/>
              </a:lnSpc>
              <a:spcBef>
                <a:spcPts val="1000"/>
              </a:spcBef>
            </a:pPr>
            <a:r>
              <a:rPr lang="en-GB" sz="2400" dirty="0"/>
              <a:t>your study is replicable (i.e. someone else could follow your methods)</a:t>
            </a:r>
          </a:p>
          <a:p>
            <a:pPr marL="685800" lvl="2">
              <a:lnSpc>
                <a:spcPct val="100000"/>
              </a:lnSpc>
              <a:spcBef>
                <a:spcPts val="1000"/>
              </a:spcBef>
            </a:pPr>
            <a:r>
              <a:rPr lang="en-GB" sz="2400" dirty="0"/>
              <a:t>your conclusions are consistent with your data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002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Types of research design (1)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/>
              <a:t>Cross-sectional</a:t>
            </a:r>
          </a:p>
          <a:p>
            <a:r>
              <a:rPr lang="en-GB" dirty="0"/>
              <a:t>Collect data in a standardised form from individuals at a single point in time</a:t>
            </a:r>
          </a:p>
          <a:p>
            <a:r>
              <a:rPr lang="en-GB" dirty="0"/>
              <a:t>Useful when we are looking to find patterns or make comparisons between groups or situations</a:t>
            </a:r>
          </a:p>
          <a:p>
            <a:pPr marL="0" indent="0">
              <a:buNone/>
            </a:pPr>
            <a:r>
              <a:rPr lang="en-GB" b="1" dirty="0"/>
              <a:t>Case study</a:t>
            </a:r>
          </a:p>
          <a:p>
            <a:r>
              <a:rPr lang="en-GB" dirty="0"/>
              <a:t>Investigates a single case or small number of related cases in significant detail</a:t>
            </a:r>
          </a:p>
          <a:p>
            <a:r>
              <a:rPr lang="en-GB" dirty="0"/>
              <a:t>Useful where we need to understand the context of a particular event or situation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5873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Types of research design (2)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Action research</a:t>
            </a:r>
            <a:endParaRPr lang="en-GB" dirty="0"/>
          </a:p>
          <a:p>
            <a:r>
              <a:rPr lang="en-GB" dirty="0"/>
              <a:t>Aim to understand and promote change by problem-solving</a:t>
            </a:r>
          </a:p>
          <a:p>
            <a:r>
              <a:rPr lang="en-GB" dirty="0"/>
              <a:t>Can be problematic because of the tendency to describe rather than explain problems</a:t>
            </a:r>
          </a:p>
          <a:p>
            <a:pPr marL="0" indent="0">
              <a:buNone/>
            </a:pPr>
            <a:r>
              <a:rPr lang="en-GB" b="1" dirty="0"/>
              <a:t>Comparative</a:t>
            </a:r>
          </a:p>
          <a:p>
            <a:r>
              <a:rPr lang="en-GB" dirty="0"/>
              <a:t>Seek to make comparisons between different groups or situations</a:t>
            </a:r>
          </a:p>
          <a:p>
            <a:r>
              <a:rPr lang="en-GB" dirty="0"/>
              <a:t>Uses standardised surveys or interviews, but can sometimes be difficult to administer and organise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420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Data Collection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20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Collecting your data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2800" dirty="0"/>
              <a:t>Researchers need to ensure that they include a representative sample of a population</a:t>
            </a:r>
          </a:p>
          <a:p>
            <a:r>
              <a:rPr lang="en-GB" sz="2800" dirty="0"/>
              <a:t>Data collection may involve:</a:t>
            </a:r>
          </a:p>
          <a:p>
            <a:pPr lvl="1"/>
            <a:r>
              <a:rPr lang="en-GB" sz="2400" dirty="0"/>
              <a:t>surveys</a:t>
            </a:r>
          </a:p>
          <a:p>
            <a:pPr lvl="1"/>
            <a:r>
              <a:rPr lang="en-GB" sz="2400" dirty="0"/>
              <a:t>interviews</a:t>
            </a:r>
          </a:p>
          <a:p>
            <a:pPr lvl="1"/>
            <a:r>
              <a:rPr lang="en-GB" sz="2400" dirty="0"/>
              <a:t>focus groups</a:t>
            </a:r>
          </a:p>
          <a:p>
            <a:pPr lvl="1"/>
            <a:r>
              <a:rPr lang="en-GB" sz="2400" dirty="0"/>
              <a:t>participant observation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170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Surveys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2800" dirty="0"/>
              <a:t>A document which details specific questions that respondents then provide answers for</a:t>
            </a:r>
          </a:p>
          <a:p>
            <a:r>
              <a:rPr lang="en-GB" sz="2800" dirty="0"/>
              <a:t>Usually quick and fast to administer</a:t>
            </a:r>
          </a:p>
          <a:p>
            <a:r>
              <a:rPr lang="en-GB" sz="2800" dirty="0"/>
              <a:t>Can be more convenient for respondents</a:t>
            </a:r>
          </a:p>
          <a:p>
            <a:r>
              <a:rPr lang="en-GB" sz="2800" dirty="0"/>
              <a:t>However:</a:t>
            </a:r>
          </a:p>
          <a:p>
            <a:pPr lvl="1"/>
            <a:r>
              <a:rPr lang="en-GB" sz="2400" dirty="0"/>
              <a:t>researchers cannot easily follow up answers to clarify points</a:t>
            </a:r>
          </a:p>
          <a:p>
            <a:pPr lvl="1"/>
            <a:r>
              <a:rPr lang="en-GB" sz="2400" dirty="0"/>
              <a:t>response rates can sometimes be low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9940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Interviews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Useful where researchers need to investigate a small number of issues in a significant amount of detail</a:t>
            </a:r>
          </a:p>
          <a:p>
            <a:r>
              <a:rPr lang="en-GB" dirty="0"/>
              <a:t>Can be ‘structured’ or ‘unstructured’</a:t>
            </a:r>
          </a:p>
          <a:p>
            <a:r>
              <a:rPr lang="en-GB" dirty="0"/>
              <a:t>Allow researchers to ask several questions on related topics and clarify responses in real time</a:t>
            </a:r>
          </a:p>
          <a:p>
            <a:r>
              <a:rPr lang="en-GB" dirty="0"/>
              <a:t>Interviews can sometimes be time consuming to analyse and can take a significant amount of time to conduct</a:t>
            </a:r>
          </a:p>
        </p:txBody>
      </p:sp>
    </p:spTree>
    <p:extLst>
      <p:ext uri="{BB962C8B-B14F-4D97-AF65-F5344CB8AC3E}">
        <p14:creationId xmlns:p14="http://schemas.microsoft.com/office/powerpoint/2010/main" val="3009962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Focus groups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Useful where we want to see how a group makes sense of specific concepts or ideas</a:t>
            </a:r>
          </a:p>
          <a:p>
            <a:r>
              <a:rPr lang="en-GB" b="1" dirty="0"/>
              <a:t>NOT</a:t>
            </a:r>
            <a:r>
              <a:rPr lang="en-GB" dirty="0"/>
              <a:t> to be seen as many simultaneous interviews</a:t>
            </a:r>
          </a:p>
          <a:p>
            <a:r>
              <a:rPr lang="en-GB" dirty="0"/>
              <a:t>Usually promote lively dialogue and discussion</a:t>
            </a:r>
          </a:p>
          <a:p>
            <a:r>
              <a:rPr lang="en-GB" dirty="0"/>
              <a:t>Can be difficult to organise effectively and do often need an experienced facilitator to operate successfully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785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Participant observation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Where the researcher immerses themselves in a social setting for an extended period of time</a:t>
            </a:r>
          </a:p>
          <a:p>
            <a:r>
              <a:rPr lang="en-GB" dirty="0"/>
              <a:t>Allows for the researcher to observe the ‘realities’ of the workplace</a:t>
            </a:r>
          </a:p>
          <a:p>
            <a:r>
              <a:rPr lang="en-GB" dirty="0"/>
              <a:t>Ethical considerations need to be carefully considered</a:t>
            </a:r>
          </a:p>
          <a:p>
            <a:r>
              <a:rPr lang="en-GB" dirty="0"/>
              <a:t>Researchers also need to think about whether they are seeing the ‘true’ state of affairs or simply what the participants want them to see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687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Analysing data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Vast array of methods available</a:t>
            </a:r>
          </a:p>
          <a:p>
            <a:r>
              <a:rPr lang="en-GB" dirty="0"/>
              <a:t>Quantitative data can be analysed by computer program e.g. SPSS or Microsoft Excel</a:t>
            </a:r>
          </a:p>
          <a:p>
            <a:r>
              <a:rPr lang="en-GB" dirty="0"/>
              <a:t>This data is often presented in charts and tables</a:t>
            </a:r>
          </a:p>
          <a:p>
            <a:r>
              <a:rPr lang="en-GB" dirty="0"/>
              <a:t>Qualitative data can be analysed through visual comparison or specialist software</a:t>
            </a:r>
          </a:p>
          <a:p>
            <a:r>
              <a:rPr lang="en-GB" dirty="0"/>
              <a:t>Within qualitative analysis the researcher is tying to find common themes or patterns in the language participants have used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7040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Developing your final report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Your research findings will typically be presented in a written and/or verbal report</a:t>
            </a:r>
          </a:p>
          <a:p>
            <a:r>
              <a:rPr lang="en-GB" sz="2800" dirty="0"/>
              <a:t>Reports and business cases typically include:</a:t>
            </a:r>
          </a:p>
          <a:p>
            <a:pPr lvl="1"/>
            <a:r>
              <a:rPr lang="en-GB" sz="2400" dirty="0"/>
              <a:t>title page</a:t>
            </a:r>
          </a:p>
          <a:p>
            <a:pPr lvl="1"/>
            <a:r>
              <a:rPr lang="en-GB" sz="2400" dirty="0"/>
              <a:t>executive summary</a:t>
            </a:r>
          </a:p>
          <a:p>
            <a:pPr lvl="1"/>
            <a:r>
              <a:rPr lang="en-GB" sz="2400" dirty="0"/>
              <a:t>introduction</a:t>
            </a:r>
          </a:p>
          <a:p>
            <a:pPr lvl="1"/>
            <a:r>
              <a:rPr lang="en-GB" sz="2400" dirty="0"/>
              <a:t>literature review</a:t>
            </a:r>
          </a:p>
          <a:p>
            <a:pPr lvl="1"/>
            <a:r>
              <a:rPr lang="en-GB" sz="2400" dirty="0"/>
              <a:t>methodology</a:t>
            </a:r>
          </a:p>
          <a:p>
            <a:pPr lvl="1"/>
            <a:r>
              <a:rPr lang="en-GB" sz="2400" dirty="0"/>
              <a:t>findings and analysis</a:t>
            </a:r>
          </a:p>
          <a:p>
            <a:pPr lvl="1"/>
            <a:r>
              <a:rPr lang="en-GB" sz="2400" dirty="0"/>
              <a:t>conclusions</a:t>
            </a:r>
          </a:p>
          <a:p>
            <a:pPr lvl="1"/>
            <a:r>
              <a:rPr lang="en-GB" sz="2400" dirty="0"/>
              <a:t>recommendations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726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Conclusion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43000"/>
            <a:ext cx="7886700" cy="5077800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2700" dirty="0"/>
              <a:t>HR professionals need to be proficient gatherers and users of data</a:t>
            </a:r>
          </a:p>
          <a:p>
            <a:r>
              <a:rPr lang="en-GB" sz="2700" dirty="0"/>
              <a:t>We must be able to distinguish between methods of data collection and apply each appropriately</a:t>
            </a:r>
          </a:p>
          <a:p>
            <a:r>
              <a:rPr lang="en-GB" sz="2700" dirty="0"/>
              <a:t>The research designs, methods of data collection and methods of data analysis will vary depending on the requirements and context of our studies</a:t>
            </a:r>
          </a:p>
          <a:p>
            <a:r>
              <a:rPr lang="en-GB" sz="2700" dirty="0"/>
              <a:t>We must be able to develop and present effective business cases to support our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3981450862"/>
      </p:ext>
    </p:extLst>
  </p:cSld>
  <p:clrMapOvr>
    <a:masterClrMapping/>
  </p:clrMapOvr>
</p:sld>
</file>

<file path=ppt/theme/theme1.xml><?xml version="1.0" encoding="utf-8"?>
<a:theme xmlns:a="http://schemas.openxmlformats.org/drawingml/2006/main" name="CIPD Whit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IPD Purpl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IPD Slat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IPD WhitePlain">
  <a:themeElements>
    <a:clrScheme name="Custom 1">
      <a:dk1>
        <a:srgbClr val="520D5D"/>
      </a:dk1>
      <a:lt1>
        <a:srgbClr val="FFFFFF"/>
      </a:lt1>
      <a:dk2>
        <a:srgbClr val="58595B"/>
      </a:dk2>
      <a:lt2>
        <a:srgbClr val="E7E6E6"/>
      </a:lt2>
      <a:accent1>
        <a:srgbClr val="520D5D"/>
      </a:accent1>
      <a:accent2>
        <a:srgbClr val="A991BC"/>
      </a:accent2>
      <a:accent3>
        <a:srgbClr val="58595B"/>
      </a:accent3>
      <a:accent4>
        <a:srgbClr val="E68286"/>
      </a:accent4>
      <a:accent5>
        <a:srgbClr val="DA1D52"/>
      </a:accent5>
      <a:accent6>
        <a:srgbClr val="DBD3E5"/>
      </a:accent6>
      <a:hlink>
        <a:srgbClr val="DA1D52"/>
      </a:hlink>
      <a:folHlink>
        <a:srgbClr val="520D5D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F59197CE9A8C45A1FAF68A847A3CD6" ma:contentTypeVersion="1" ma:contentTypeDescription="Create a new document." ma:contentTypeScope="" ma:versionID="780e2b60fa495ae40af9fdb10f929f77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18eccab7e06c40e5fe83bf06182e4b5b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1A996E-8F35-4EE5-A18E-4DB6ABEAD384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06179DC-3C21-44D2-B100-8673DD4508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A83033-A5AE-4B9F-97A2-2D79935AC2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</TotalTime>
  <Words>850</Words>
  <Application>Microsoft Office PowerPoint</Application>
  <PresentationFormat>On-screen Show (4:3)</PresentationFormat>
  <Paragraphs>135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CIPD WhiteDottedPattern</vt:lpstr>
      <vt:lpstr>CIPD PurpleDottedPattern</vt:lpstr>
      <vt:lpstr>CIPD SlateDottedPattern</vt:lpstr>
      <vt:lpstr>CIPD WhitePlain</vt:lpstr>
      <vt:lpstr>Studying Human Resource Management</vt:lpstr>
      <vt:lpstr>Contents</vt:lpstr>
      <vt:lpstr>Identifying an area of research</vt:lpstr>
      <vt:lpstr>The stages of a research project</vt:lpstr>
      <vt:lpstr>Primary vs secondary data</vt:lpstr>
      <vt:lpstr>Qualitative vs quantitative data</vt:lpstr>
      <vt:lpstr>Sources of data</vt:lpstr>
      <vt:lpstr>Research Designs and Approaches </vt:lpstr>
      <vt:lpstr>Research approaches and designs</vt:lpstr>
      <vt:lpstr>Types of research design (1)</vt:lpstr>
      <vt:lpstr>Types of research design (2)</vt:lpstr>
      <vt:lpstr>Data Collection </vt:lpstr>
      <vt:lpstr>Collecting your data</vt:lpstr>
      <vt:lpstr>Surveys</vt:lpstr>
      <vt:lpstr>Interviews</vt:lpstr>
      <vt:lpstr>Focus groups</vt:lpstr>
      <vt:lpstr>Participant observation</vt:lpstr>
      <vt:lpstr>Analysing data</vt:lpstr>
      <vt:lpstr>Developing your final report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Martina Becikova</dc:creator>
  <cp:lastModifiedBy>Julie Potter</cp:lastModifiedBy>
  <cp:revision>61</cp:revision>
  <cp:lastPrinted>2015-01-15T17:29:00Z</cp:lastPrinted>
  <dcterms:created xsi:type="dcterms:W3CDTF">2014-12-02T11:31:52Z</dcterms:created>
  <dcterms:modified xsi:type="dcterms:W3CDTF">2018-09-11T10:40:59Z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0x01010024F59197CE9A8C45A1FAF68A847A3CD6</vt:lpwstr>
  </property>
</Properties>
</file>