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7"/>
  </p:notesMasterIdLst>
  <p:sldIdLst>
    <p:sldId id="358" r:id="rId2"/>
    <p:sldId id="256" r:id="rId3"/>
    <p:sldId id="268" r:id="rId4"/>
    <p:sldId id="359" r:id="rId5"/>
    <p:sldId id="269" r:id="rId6"/>
    <p:sldId id="285" r:id="rId7"/>
    <p:sldId id="302" r:id="rId8"/>
    <p:sldId id="273" r:id="rId9"/>
    <p:sldId id="318" r:id="rId10"/>
    <p:sldId id="303" r:id="rId11"/>
    <p:sldId id="274" r:id="rId12"/>
    <p:sldId id="286" r:id="rId13"/>
    <p:sldId id="328" r:id="rId14"/>
    <p:sldId id="324" r:id="rId15"/>
    <p:sldId id="288" r:id="rId16"/>
    <p:sldId id="325" r:id="rId17"/>
    <p:sldId id="326" r:id="rId18"/>
    <p:sldId id="330" r:id="rId19"/>
    <p:sldId id="332" r:id="rId20"/>
    <p:sldId id="287" r:id="rId21"/>
    <p:sldId id="323" r:id="rId22"/>
    <p:sldId id="299" r:id="rId23"/>
    <p:sldId id="336" r:id="rId24"/>
    <p:sldId id="335" r:id="rId25"/>
    <p:sldId id="334"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103" autoAdjust="0"/>
  </p:normalViewPr>
  <p:slideViewPr>
    <p:cSldViewPr snapToGrid="0">
      <p:cViewPr varScale="1">
        <p:scale>
          <a:sx n="64" d="100"/>
          <a:sy n="64" d="100"/>
        </p:scale>
        <p:origin x="966"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090D8D4D-8770-4999-A8A0-87523A70F7DD}"/>
    <pc:docChg chg="delSld">
      <pc:chgData name="Ross Phillips" userId="c604230b-847d-4cb1-9e23-f810d4c0fde1" providerId="ADAL" clId="{090D8D4D-8770-4999-A8A0-87523A70F7DD}" dt="2025-01-03T13:58:15.536" v="1" actId="47"/>
      <pc:docMkLst>
        <pc:docMk/>
      </pc:docMkLst>
      <pc:sldChg chg="del">
        <pc:chgData name="Ross Phillips" userId="c604230b-847d-4cb1-9e23-f810d4c0fde1" providerId="ADAL" clId="{090D8D4D-8770-4999-A8A0-87523A70F7DD}" dt="2025-01-03T13:58:15.536" v="1" actId="47"/>
        <pc:sldMkLst>
          <pc:docMk/>
          <pc:sldMk cId="1737832966" sldId="329"/>
        </pc:sldMkLst>
      </pc:sldChg>
      <pc:sldChg chg="del">
        <pc:chgData name="Ross Phillips" userId="c604230b-847d-4cb1-9e23-f810d4c0fde1" providerId="ADAL" clId="{090D8D4D-8770-4999-A8A0-87523A70F7DD}" dt="2025-01-03T13:43:59.785" v="0" actId="47"/>
        <pc:sldMkLst>
          <pc:docMk/>
          <pc:sldMk cId="2521017041" sldId="33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3B0FCC-C572-4425-A43C-3777F362C818}" type="datetimeFigureOut">
              <a:rPr lang="en-GB" smtClean="0"/>
              <a:t>03/01/2025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3CCDA5-0190-4263-A115-41A11785D866}" type="slidenum">
              <a:rPr lang="en-GB" smtClean="0"/>
              <a:t>‹#›</a:t>
            </a:fld>
            <a:endParaRPr lang="en-GB"/>
          </a:p>
        </p:txBody>
      </p:sp>
    </p:spTree>
    <p:extLst>
      <p:ext uri="{BB962C8B-B14F-4D97-AF65-F5344CB8AC3E}">
        <p14:creationId xmlns:p14="http://schemas.microsoft.com/office/powerpoint/2010/main" val="646972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Aims and Objectives, Assessment Spec and Marking criteria</a:t>
            </a:r>
          </a:p>
        </p:txBody>
      </p:sp>
      <p:sp>
        <p:nvSpPr>
          <p:cNvPr id="4" name="Slide Number Placeholder 3"/>
          <p:cNvSpPr>
            <a:spLocks noGrp="1"/>
          </p:cNvSpPr>
          <p:nvPr>
            <p:ph type="sldNum" sz="quarter" idx="5"/>
          </p:nvPr>
        </p:nvSpPr>
        <p:spPr/>
        <p:txBody>
          <a:bodyPr/>
          <a:lstStyle/>
          <a:p>
            <a:fld id="{953CCDA5-0190-4263-A115-41A11785D866}" type="slidenum">
              <a:rPr lang="en-GB" smtClean="0"/>
              <a:t>4</a:t>
            </a:fld>
            <a:endParaRPr lang="en-GB"/>
          </a:p>
        </p:txBody>
      </p:sp>
    </p:spTree>
    <p:extLst>
      <p:ext uri="{BB962C8B-B14F-4D97-AF65-F5344CB8AC3E}">
        <p14:creationId xmlns:p14="http://schemas.microsoft.com/office/powerpoint/2010/main" val="2708986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GC Discussion</a:t>
            </a:r>
          </a:p>
        </p:txBody>
      </p:sp>
      <p:sp>
        <p:nvSpPr>
          <p:cNvPr id="4" name="Slide Number Placeholder 3"/>
          <p:cNvSpPr>
            <a:spLocks noGrp="1"/>
          </p:cNvSpPr>
          <p:nvPr>
            <p:ph type="sldNum" sz="quarter" idx="5"/>
          </p:nvPr>
        </p:nvSpPr>
        <p:spPr/>
        <p:txBody>
          <a:bodyPr/>
          <a:lstStyle/>
          <a:p>
            <a:fld id="{953CCDA5-0190-4263-A115-41A11785D866}" type="slidenum">
              <a:rPr lang="en-GB" smtClean="0"/>
              <a:t>5</a:t>
            </a:fld>
            <a:endParaRPr lang="en-GB"/>
          </a:p>
        </p:txBody>
      </p:sp>
    </p:spTree>
    <p:extLst>
      <p:ext uri="{BB962C8B-B14F-4D97-AF65-F5344CB8AC3E}">
        <p14:creationId xmlns:p14="http://schemas.microsoft.com/office/powerpoint/2010/main" val="2899175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GC </a:t>
            </a:r>
          </a:p>
          <a:p>
            <a:r>
              <a:rPr lang="en-GB" dirty="0"/>
              <a:t>Lets find a digital tool we can record and share this scale </a:t>
            </a:r>
            <a:r>
              <a:rPr lang="en-GB" dirty="0" err="1"/>
              <a:t>Poss</a:t>
            </a:r>
            <a:r>
              <a:rPr lang="en-GB" dirty="0"/>
              <a:t> </a:t>
            </a:r>
            <a:r>
              <a:rPr lang="en-GB" dirty="0" err="1"/>
              <a:t>Vevox</a:t>
            </a:r>
            <a:r>
              <a:rPr lang="en-GB" dirty="0"/>
              <a:t>.</a:t>
            </a:r>
          </a:p>
        </p:txBody>
      </p:sp>
      <p:sp>
        <p:nvSpPr>
          <p:cNvPr id="4" name="Slide Number Placeholder 3"/>
          <p:cNvSpPr>
            <a:spLocks noGrp="1"/>
          </p:cNvSpPr>
          <p:nvPr>
            <p:ph type="sldNum" sz="quarter" idx="5"/>
          </p:nvPr>
        </p:nvSpPr>
        <p:spPr/>
        <p:txBody>
          <a:bodyPr/>
          <a:lstStyle/>
          <a:p>
            <a:fld id="{30B77B43-2073-4DB9-B3E9-926EF20322EA}" type="slidenum">
              <a:rPr lang="en-GB" smtClean="0"/>
              <a:t>6</a:t>
            </a:fld>
            <a:endParaRPr lang="en-GB"/>
          </a:p>
        </p:txBody>
      </p:sp>
    </p:spTree>
    <p:extLst>
      <p:ext uri="{BB962C8B-B14F-4D97-AF65-F5344CB8AC3E}">
        <p14:creationId xmlns:p14="http://schemas.microsoft.com/office/powerpoint/2010/main" val="34799323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GC </a:t>
            </a:r>
          </a:p>
          <a:p>
            <a:r>
              <a:rPr lang="en-GB" dirty="0"/>
              <a:t>Students to photograph and share via teams</a:t>
            </a:r>
          </a:p>
        </p:txBody>
      </p:sp>
      <p:sp>
        <p:nvSpPr>
          <p:cNvPr id="4" name="Slide Number Placeholder 3"/>
          <p:cNvSpPr>
            <a:spLocks noGrp="1"/>
          </p:cNvSpPr>
          <p:nvPr>
            <p:ph type="sldNum" sz="quarter" idx="10"/>
          </p:nvPr>
        </p:nvSpPr>
        <p:spPr/>
        <p:txBody>
          <a:bodyPr/>
          <a:lstStyle/>
          <a:p>
            <a:fld id="{B97F6D70-9324-437B-9B86-CA835B3405D8}" type="slidenum">
              <a:rPr lang="en-GB" smtClean="0"/>
              <a:t>7</a:t>
            </a:fld>
            <a:endParaRPr lang="en-GB"/>
          </a:p>
        </p:txBody>
      </p:sp>
    </p:spTree>
    <p:extLst>
      <p:ext uri="{BB962C8B-B14F-4D97-AF65-F5344CB8AC3E}">
        <p14:creationId xmlns:p14="http://schemas.microsoft.com/office/powerpoint/2010/main" val="7270711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GC </a:t>
            </a:r>
          </a:p>
          <a:p>
            <a:r>
              <a:rPr lang="en-GB" dirty="0"/>
              <a:t>Use the chat to facilitate this</a:t>
            </a:r>
          </a:p>
        </p:txBody>
      </p:sp>
      <p:sp>
        <p:nvSpPr>
          <p:cNvPr id="4" name="Slide Number Placeholder 3"/>
          <p:cNvSpPr>
            <a:spLocks noGrp="1"/>
          </p:cNvSpPr>
          <p:nvPr>
            <p:ph type="sldNum" sz="quarter" idx="5"/>
          </p:nvPr>
        </p:nvSpPr>
        <p:spPr/>
        <p:txBody>
          <a:bodyPr/>
          <a:lstStyle/>
          <a:p>
            <a:fld id="{953CCDA5-0190-4263-A115-41A11785D866}" type="slidenum">
              <a:rPr lang="en-GB" smtClean="0"/>
              <a:t>8</a:t>
            </a:fld>
            <a:endParaRPr lang="en-GB"/>
          </a:p>
        </p:txBody>
      </p:sp>
    </p:spTree>
    <p:extLst>
      <p:ext uri="{BB962C8B-B14F-4D97-AF65-F5344CB8AC3E}">
        <p14:creationId xmlns:p14="http://schemas.microsoft.com/office/powerpoint/2010/main" val="3406516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GC </a:t>
            </a:r>
          </a:p>
          <a:p>
            <a:r>
              <a:rPr lang="en-GB" dirty="0"/>
              <a:t>Demonstrates different types of creativity and some people have different strengths to others</a:t>
            </a:r>
          </a:p>
          <a:p>
            <a:r>
              <a:rPr lang="en-GB" dirty="0"/>
              <a:t>Expand on this</a:t>
            </a:r>
          </a:p>
        </p:txBody>
      </p:sp>
      <p:sp>
        <p:nvSpPr>
          <p:cNvPr id="4" name="Slide Number Placeholder 3"/>
          <p:cNvSpPr>
            <a:spLocks noGrp="1"/>
          </p:cNvSpPr>
          <p:nvPr>
            <p:ph type="sldNum" sz="quarter" idx="10"/>
          </p:nvPr>
        </p:nvSpPr>
        <p:spPr/>
        <p:txBody>
          <a:bodyPr/>
          <a:lstStyle/>
          <a:p>
            <a:fld id="{5C08AD64-F424-4EB3-83F5-EB905DA2BF11}" type="slidenum">
              <a:rPr lang="en-GB" smtClean="0"/>
              <a:t>9</a:t>
            </a:fld>
            <a:endParaRPr lang="en-GB"/>
          </a:p>
        </p:txBody>
      </p:sp>
    </p:spTree>
    <p:extLst>
      <p:ext uri="{BB962C8B-B14F-4D97-AF65-F5344CB8AC3E}">
        <p14:creationId xmlns:p14="http://schemas.microsoft.com/office/powerpoint/2010/main" val="994335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GC </a:t>
            </a:r>
          </a:p>
          <a:p>
            <a:r>
              <a:rPr lang="en-GB" dirty="0"/>
              <a:t>Talk around this ask students opinion</a:t>
            </a:r>
          </a:p>
        </p:txBody>
      </p:sp>
      <p:sp>
        <p:nvSpPr>
          <p:cNvPr id="4" name="Slide Number Placeholder 3"/>
          <p:cNvSpPr>
            <a:spLocks noGrp="1"/>
          </p:cNvSpPr>
          <p:nvPr>
            <p:ph type="sldNum" sz="quarter" idx="10"/>
          </p:nvPr>
        </p:nvSpPr>
        <p:spPr/>
        <p:txBody>
          <a:bodyPr/>
          <a:lstStyle/>
          <a:p>
            <a:fld id="{B97F6D70-9324-437B-9B86-CA835B3405D8}" type="slidenum">
              <a:rPr lang="en-GB" smtClean="0"/>
              <a:t>10</a:t>
            </a:fld>
            <a:endParaRPr lang="en-GB"/>
          </a:p>
        </p:txBody>
      </p:sp>
    </p:spTree>
    <p:extLst>
      <p:ext uri="{BB962C8B-B14F-4D97-AF65-F5344CB8AC3E}">
        <p14:creationId xmlns:p14="http://schemas.microsoft.com/office/powerpoint/2010/main" val="36302510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GC </a:t>
            </a:r>
          </a:p>
          <a:p>
            <a:r>
              <a:rPr lang="en-GB" dirty="0"/>
              <a:t>What does creativity mean to you?</a:t>
            </a:r>
          </a:p>
          <a:p>
            <a:endParaRPr lang="en-GB" dirty="0"/>
          </a:p>
          <a:p>
            <a:r>
              <a:rPr lang="en-GB" dirty="0"/>
              <a:t>There are different definitions of creativity  (like intelligence) – a vague  term? </a:t>
            </a:r>
          </a:p>
          <a:p>
            <a:endParaRPr lang="en-GB" dirty="0"/>
          </a:p>
          <a:p>
            <a:r>
              <a:rPr lang="en-GB" dirty="0"/>
              <a:t>People are unsure what exact mental process are involved</a:t>
            </a:r>
          </a:p>
          <a:p>
            <a:endParaRPr lang="en-GB" dirty="0"/>
          </a:p>
          <a:p>
            <a:r>
              <a:rPr lang="en-GB" dirty="0"/>
              <a:t>Some people argue that you are either creative or not (show of hands)</a:t>
            </a:r>
          </a:p>
          <a:p>
            <a:endParaRPr lang="en-GB" dirty="0"/>
          </a:p>
          <a:p>
            <a:r>
              <a:rPr lang="en-GB" dirty="0"/>
              <a:t>Creative – good at drawing, can dance, can act, are scientifically minded. Good at telling stories etc. </a:t>
            </a:r>
          </a:p>
        </p:txBody>
      </p:sp>
      <p:sp>
        <p:nvSpPr>
          <p:cNvPr id="4" name="Slide Number Placeholder 3"/>
          <p:cNvSpPr>
            <a:spLocks noGrp="1"/>
          </p:cNvSpPr>
          <p:nvPr>
            <p:ph type="sldNum" sz="quarter" idx="10"/>
          </p:nvPr>
        </p:nvSpPr>
        <p:spPr/>
        <p:txBody>
          <a:bodyPr/>
          <a:lstStyle/>
          <a:p>
            <a:fld id="{A562DDF0-9BFD-42F3-9B4F-7D6E35B87BF3}" type="slidenum">
              <a:rPr lang="en-GB" smtClean="0"/>
              <a:t>11</a:t>
            </a:fld>
            <a:endParaRPr lang="en-GB"/>
          </a:p>
        </p:txBody>
      </p:sp>
    </p:spTree>
    <p:extLst>
      <p:ext uri="{BB962C8B-B14F-4D97-AF65-F5344CB8AC3E}">
        <p14:creationId xmlns:p14="http://schemas.microsoft.com/office/powerpoint/2010/main" val="1286775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GC </a:t>
            </a:r>
          </a:p>
          <a:p>
            <a:r>
              <a:rPr lang="en-GB" dirty="0"/>
              <a:t>Different views of what promotes creativity</a:t>
            </a:r>
          </a:p>
          <a:p>
            <a:endParaRPr lang="en-GB" dirty="0"/>
          </a:p>
          <a:p>
            <a:r>
              <a:rPr lang="en-GB" dirty="0"/>
              <a:t>Hands up who is a creative person – why?</a:t>
            </a:r>
            <a:r>
              <a:rPr lang="en-GB" baseline="0" dirty="0"/>
              <a:t> Why not? – Use teams reactions or hands up function</a:t>
            </a:r>
          </a:p>
          <a:p>
            <a:endParaRPr lang="en-GB" baseline="0" dirty="0"/>
          </a:p>
          <a:p>
            <a:r>
              <a:rPr lang="en-GB" baseline="0" dirty="0"/>
              <a:t>Studies have shown that all these factors can influence creativity </a:t>
            </a:r>
          </a:p>
          <a:p>
            <a:endParaRPr lang="en-GB" baseline="0" dirty="0"/>
          </a:p>
          <a:p>
            <a:r>
              <a:rPr lang="en-GB" baseline="0" dirty="0"/>
              <a:t>Different people have different views about what influences creativity – these are linked to </a:t>
            </a:r>
            <a:r>
              <a:rPr lang="en-GB" baseline="0" dirty="0" err="1"/>
              <a:t>rhetorics</a:t>
            </a:r>
            <a:r>
              <a:rPr lang="en-GB" baseline="0" dirty="0"/>
              <a:t> </a:t>
            </a:r>
            <a:endParaRPr lang="en-GB" dirty="0"/>
          </a:p>
        </p:txBody>
      </p:sp>
      <p:sp>
        <p:nvSpPr>
          <p:cNvPr id="4" name="Slide Number Placeholder 3"/>
          <p:cNvSpPr>
            <a:spLocks noGrp="1"/>
          </p:cNvSpPr>
          <p:nvPr>
            <p:ph type="sldNum" sz="quarter" idx="10"/>
          </p:nvPr>
        </p:nvSpPr>
        <p:spPr/>
        <p:txBody>
          <a:bodyPr/>
          <a:lstStyle/>
          <a:p>
            <a:fld id="{30B77B43-2073-4DB9-B3E9-926EF20322EA}" type="slidenum">
              <a:rPr lang="en-GB" smtClean="0"/>
              <a:t>12</a:t>
            </a:fld>
            <a:endParaRPr lang="en-GB"/>
          </a:p>
        </p:txBody>
      </p:sp>
    </p:spTree>
    <p:extLst>
      <p:ext uri="{BB962C8B-B14F-4D97-AF65-F5344CB8AC3E}">
        <p14:creationId xmlns:p14="http://schemas.microsoft.com/office/powerpoint/2010/main" val="1097492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GC </a:t>
            </a:r>
          </a:p>
          <a:p>
            <a:r>
              <a:rPr lang="en-GB" dirty="0"/>
              <a:t>Gestalt  – to assess problem solving abilities </a:t>
            </a:r>
          </a:p>
          <a:p>
            <a:endParaRPr lang="en-GB" dirty="0"/>
          </a:p>
          <a:p>
            <a:r>
              <a:rPr lang="en-GB" dirty="0"/>
              <a:t>Give maximum 5 minutes to solve this ask for solutions in the chat when the time is up do not confirm solution until the end.</a:t>
            </a:r>
          </a:p>
        </p:txBody>
      </p:sp>
      <p:sp>
        <p:nvSpPr>
          <p:cNvPr id="4" name="Slide Number Placeholder 3"/>
          <p:cNvSpPr>
            <a:spLocks noGrp="1"/>
          </p:cNvSpPr>
          <p:nvPr>
            <p:ph type="sldNum" sz="quarter" idx="10"/>
          </p:nvPr>
        </p:nvSpPr>
        <p:spPr/>
        <p:txBody>
          <a:bodyPr/>
          <a:lstStyle/>
          <a:p>
            <a:fld id="{5C08AD64-F424-4EB3-83F5-EB905DA2BF11}" type="slidenum">
              <a:rPr lang="en-GB" smtClean="0"/>
              <a:t>13</a:t>
            </a:fld>
            <a:endParaRPr lang="en-GB"/>
          </a:p>
        </p:txBody>
      </p:sp>
    </p:spTree>
    <p:extLst>
      <p:ext uri="{BB962C8B-B14F-4D97-AF65-F5344CB8AC3E}">
        <p14:creationId xmlns:p14="http://schemas.microsoft.com/office/powerpoint/2010/main" val="28804775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GC </a:t>
            </a:r>
          </a:p>
          <a:p>
            <a:r>
              <a:rPr lang="en-GB" dirty="0"/>
              <a:t>Joy Paul Guilford was a United States psychologist, best remembered for his psychometric study of human intelligence, including the distinction between convergent and divergent production</a:t>
            </a:r>
          </a:p>
          <a:p>
            <a:endParaRPr lang="en-GB" dirty="0"/>
          </a:p>
          <a:p>
            <a:r>
              <a:rPr lang="en-GB" dirty="0"/>
              <a:t>Divergent and convergent </a:t>
            </a:r>
          </a:p>
          <a:p>
            <a:endParaRPr lang="en-GB" dirty="0"/>
          </a:p>
          <a:p>
            <a:endParaRPr lang="en-GB" dirty="0"/>
          </a:p>
          <a:p>
            <a:r>
              <a:rPr lang="en-GB" dirty="0"/>
              <a:t>Con – logical, standardised testing ‘correct answer’</a:t>
            </a:r>
          </a:p>
          <a:p>
            <a:endParaRPr lang="en-GB" dirty="0"/>
          </a:p>
          <a:p>
            <a:r>
              <a:rPr lang="en-GB" dirty="0"/>
              <a:t>Divergent – creative – artistic = creative thinker</a:t>
            </a:r>
          </a:p>
        </p:txBody>
      </p:sp>
      <p:sp>
        <p:nvSpPr>
          <p:cNvPr id="4" name="Slide Number Placeholder 3"/>
          <p:cNvSpPr>
            <a:spLocks noGrp="1"/>
          </p:cNvSpPr>
          <p:nvPr>
            <p:ph type="sldNum" sz="quarter" idx="10"/>
          </p:nvPr>
        </p:nvSpPr>
        <p:spPr/>
        <p:txBody>
          <a:bodyPr/>
          <a:lstStyle/>
          <a:p>
            <a:fld id="{5C08AD64-F424-4EB3-83F5-EB905DA2BF11}" type="slidenum">
              <a:rPr lang="en-GB" smtClean="0"/>
              <a:t>14</a:t>
            </a:fld>
            <a:endParaRPr lang="en-GB"/>
          </a:p>
        </p:txBody>
      </p:sp>
    </p:spTree>
    <p:extLst>
      <p:ext uri="{BB962C8B-B14F-4D97-AF65-F5344CB8AC3E}">
        <p14:creationId xmlns:p14="http://schemas.microsoft.com/office/powerpoint/2010/main" val="16918393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GC </a:t>
            </a:r>
          </a:p>
          <a:p>
            <a:r>
              <a:rPr lang="en-GB" dirty="0"/>
              <a:t>Blocks are a count down stick to the time. </a:t>
            </a:r>
          </a:p>
          <a:p>
            <a:endParaRPr lang="en-GB" dirty="0"/>
          </a:p>
          <a:p>
            <a:r>
              <a:rPr lang="en-GB" dirty="0"/>
              <a:t>Go around the group ask for their uses, as each item is repeated ask them to put a cross next to it</a:t>
            </a:r>
          </a:p>
        </p:txBody>
      </p:sp>
      <p:sp>
        <p:nvSpPr>
          <p:cNvPr id="4" name="Slide Number Placeholder 3"/>
          <p:cNvSpPr>
            <a:spLocks noGrp="1"/>
          </p:cNvSpPr>
          <p:nvPr>
            <p:ph type="sldNum" sz="quarter" idx="5"/>
          </p:nvPr>
        </p:nvSpPr>
        <p:spPr/>
        <p:txBody>
          <a:bodyPr/>
          <a:lstStyle/>
          <a:p>
            <a:fld id="{30B77B43-2073-4DB9-B3E9-926EF20322EA}" type="slidenum">
              <a:rPr lang="en-GB" smtClean="0"/>
              <a:t>15</a:t>
            </a:fld>
            <a:endParaRPr lang="en-GB"/>
          </a:p>
        </p:txBody>
      </p:sp>
    </p:spTree>
    <p:extLst>
      <p:ext uri="{BB962C8B-B14F-4D97-AF65-F5344CB8AC3E}">
        <p14:creationId xmlns:p14="http://schemas.microsoft.com/office/powerpoint/2010/main" val="9394914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C08AD64-F424-4EB3-83F5-EB905DA2BF11}" type="slidenum">
              <a:rPr lang="en-GB" smtClean="0"/>
              <a:t>16</a:t>
            </a:fld>
            <a:endParaRPr lang="en-GB"/>
          </a:p>
        </p:txBody>
      </p:sp>
    </p:spTree>
    <p:extLst>
      <p:ext uri="{BB962C8B-B14F-4D97-AF65-F5344CB8AC3E}">
        <p14:creationId xmlns:p14="http://schemas.microsoft.com/office/powerpoint/2010/main" val="35677095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Measured on 4 aspects</a:t>
            </a:r>
          </a:p>
          <a:p>
            <a:endParaRPr lang="en-GB" dirty="0"/>
          </a:p>
          <a:p>
            <a:r>
              <a:rPr lang="en-GB" dirty="0"/>
              <a:t>Give yourself a point for every valid answer</a:t>
            </a:r>
          </a:p>
          <a:p>
            <a:r>
              <a:rPr lang="en-GB" dirty="0"/>
              <a:t>Originality – an extra point for an uncommon use</a:t>
            </a:r>
          </a:p>
          <a:p>
            <a:r>
              <a:rPr lang="en-GB" dirty="0"/>
              <a:t>Flexibility – a point for each different area</a:t>
            </a:r>
          </a:p>
          <a:p>
            <a:r>
              <a:rPr lang="en-GB" dirty="0"/>
              <a:t>Elaboration – a point for each detailed answer</a:t>
            </a:r>
          </a:p>
          <a:p>
            <a:endParaRPr lang="en-GB" dirty="0"/>
          </a:p>
          <a:p>
            <a:endParaRPr lang="en-GB" dirty="0"/>
          </a:p>
          <a:p>
            <a:r>
              <a:rPr lang="en-GB" dirty="0"/>
              <a:t>Limitations of the study??</a:t>
            </a:r>
          </a:p>
          <a:p>
            <a:endParaRPr lang="en-GB" dirty="0"/>
          </a:p>
          <a:p>
            <a:r>
              <a:rPr lang="en-GB" dirty="0"/>
              <a:t>subjective</a:t>
            </a:r>
          </a:p>
        </p:txBody>
      </p:sp>
      <p:sp>
        <p:nvSpPr>
          <p:cNvPr id="4" name="Slide Number Placeholder 3"/>
          <p:cNvSpPr>
            <a:spLocks noGrp="1"/>
          </p:cNvSpPr>
          <p:nvPr>
            <p:ph type="sldNum" sz="quarter" idx="10"/>
          </p:nvPr>
        </p:nvSpPr>
        <p:spPr/>
        <p:txBody>
          <a:bodyPr/>
          <a:lstStyle/>
          <a:p>
            <a:fld id="{5C08AD64-F424-4EB3-83F5-EB905DA2BF11}" type="slidenum">
              <a:rPr lang="en-GB" smtClean="0"/>
              <a:t>17</a:t>
            </a:fld>
            <a:endParaRPr lang="en-GB"/>
          </a:p>
        </p:txBody>
      </p:sp>
    </p:spTree>
    <p:extLst>
      <p:ext uri="{BB962C8B-B14F-4D97-AF65-F5344CB8AC3E}">
        <p14:creationId xmlns:p14="http://schemas.microsoft.com/office/powerpoint/2010/main" val="25517342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5650" name="Rectangle 7"/>
          <p:cNvSpPr>
            <a:spLocks noGrp="1" noChangeArrowheads="1"/>
          </p:cNvSpPr>
          <p:nvPr>
            <p:ph type="sldNum" sz="quarter"/>
          </p:nvPr>
        </p:nvSpPr>
        <p:spPr/>
        <p:txBody>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fld id="{D2E82589-FEB4-4016-BB1A-CCD71340981E}" type="slidenum">
              <a:rPr lang="en-US" altLang="en-US">
                <a:solidFill>
                  <a:srgbClr val="000000"/>
                </a:solidFill>
              </a:rPr>
              <a:pPr eaLnBrk="1" hangingPunct="1"/>
              <a:t>18</a:t>
            </a:fld>
            <a:endParaRPr lang="en-US" altLang="en-US">
              <a:solidFill>
                <a:srgbClr val="000000"/>
              </a:solidFill>
            </a:endParaRPr>
          </a:p>
        </p:txBody>
      </p:sp>
      <p:sp>
        <p:nvSpPr>
          <p:cNvPr id="156675" name="Rectangle 1"/>
          <p:cNvSpPr>
            <a:spLocks noGrp="1" noRot="1" noChangeAspect="1" noChangeArrowheads="1" noTextEdit="1"/>
          </p:cNvSpPr>
          <p:nvPr>
            <p:ph type="sldImg"/>
          </p:nvPr>
        </p:nvSpPr>
        <p:spPr>
          <a:xfrm>
            <a:off x="381000" y="685800"/>
            <a:ext cx="6096000" cy="3429000"/>
          </a:xfrm>
          <a:ln/>
        </p:spPr>
      </p:sp>
      <p:sp>
        <p:nvSpPr>
          <p:cNvPr id="156676" name="Rectangle 2"/>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r>
              <a:rPr lang="en-GB" dirty="0"/>
              <a:t>Who: GC </a:t>
            </a:r>
          </a:p>
          <a:p>
            <a:r>
              <a:rPr lang="en-GB" altLang="en-US" dirty="0">
                <a:latin typeface="Times New Roman" panose="02020603050405020304" pitchFamily="18" charset="0"/>
              </a:rPr>
              <a:t>Give 5 minutes – this will cause frustration </a:t>
            </a:r>
          </a:p>
          <a:p>
            <a:r>
              <a:rPr lang="en-GB" altLang="en-US" dirty="0">
                <a:latin typeface="Times New Roman" panose="02020603050405020304" pitchFamily="18" charset="0"/>
              </a:rPr>
              <a:t>Photograph and place on teams</a:t>
            </a:r>
            <a:endParaRPr lang="en-US" altLang="en-US" dirty="0">
              <a:latin typeface="Times New Roman" panose="02020603050405020304" pitchFamily="18" charset="0"/>
            </a:endParaRPr>
          </a:p>
        </p:txBody>
      </p:sp>
    </p:spTree>
    <p:extLst>
      <p:ext uri="{BB962C8B-B14F-4D97-AF65-F5344CB8AC3E}">
        <p14:creationId xmlns:p14="http://schemas.microsoft.com/office/powerpoint/2010/main" val="40866140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GC </a:t>
            </a:r>
          </a:p>
          <a:p>
            <a:r>
              <a:rPr lang="en-GB" dirty="0"/>
              <a:t>Discussion</a:t>
            </a:r>
          </a:p>
        </p:txBody>
      </p:sp>
      <p:sp>
        <p:nvSpPr>
          <p:cNvPr id="4" name="Slide Number Placeholder 3"/>
          <p:cNvSpPr>
            <a:spLocks noGrp="1"/>
          </p:cNvSpPr>
          <p:nvPr>
            <p:ph type="sldNum" sz="quarter" idx="10"/>
          </p:nvPr>
        </p:nvSpPr>
        <p:spPr/>
        <p:txBody>
          <a:bodyPr/>
          <a:lstStyle/>
          <a:p>
            <a:fld id="{5C08AD64-F424-4EB3-83F5-EB905DA2BF11}" type="slidenum">
              <a:rPr lang="en-GB" smtClean="0"/>
              <a:t>19</a:t>
            </a:fld>
            <a:endParaRPr lang="en-GB"/>
          </a:p>
        </p:txBody>
      </p:sp>
    </p:spTree>
    <p:extLst>
      <p:ext uri="{BB962C8B-B14F-4D97-AF65-F5344CB8AC3E}">
        <p14:creationId xmlns:p14="http://schemas.microsoft.com/office/powerpoint/2010/main" val="19200275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GC </a:t>
            </a:r>
          </a:p>
          <a:p>
            <a:endParaRPr lang="en-GB" dirty="0"/>
          </a:p>
          <a:p>
            <a:r>
              <a:rPr lang="en-GB" dirty="0"/>
              <a:t>Link back to previous answers</a:t>
            </a:r>
          </a:p>
        </p:txBody>
      </p:sp>
      <p:sp>
        <p:nvSpPr>
          <p:cNvPr id="4" name="Slide Number Placeholder 3"/>
          <p:cNvSpPr>
            <a:spLocks noGrp="1"/>
          </p:cNvSpPr>
          <p:nvPr>
            <p:ph type="sldNum" sz="quarter" idx="5"/>
          </p:nvPr>
        </p:nvSpPr>
        <p:spPr/>
        <p:txBody>
          <a:bodyPr/>
          <a:lstStyle/>
          <a:p>
            <a:fld id="{30B77B43-2073-4DB9-B3E9-926EF20322EA}" type="slidenum">
              <a:rPr lang="en-GB" smtClean="0"/>
              <a:t>20</a:t>
            </a:fld>
            <a:endParaRPr lang="en-GB"/>
          </a:p>
        </p:txBody>
      </p:sp>
    </p:spTree>
    <p:extLst>
      <p:ext uri="{BB962C8B-B14F-4D97-AF65-F5344CB8AC3E}">
        <p14:creationId xmlns:p14="http://schemas.microsoft.com/office/powerpoint/2010/main" val="8397832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GC </a:t>
            </a:r>
          </a:p>
          <a:p>
            <a:r>
              <a:rPr lang="en-GB" dirty="0"/>
              <a:t>Expand on this</a:t>
            </a:r>
          </a:p>
        </p:txBody>
      </p:sp>
      <p:sp>
        <p:nvSpPr>
          <p:cNvPr id="4" name="Slide Number Placeholder 3"/>
          <p:cNvSpPr>
            <a:spLocks noGrp="1"/>
          </p:cNvSpPr>
          <p:nvPr>
            <p:ph type="sldNum" sz="quarter" idx="10"/>
          </p:nvPr>
        </p:nvSpPr>
        <p:spPr/>
        <p:txBody>
          <a:bodyPr/>
          <a:lstStyle/>
          <a:p>
            <a:fld id="{5C08AD64-F424-4EB3-83F5-EB905DA2BF11}" type="slidenum">
              <a:rPr lang="en-GB" smtClean="0"/>
              <a:t>21</a:t>
            </a:fld>
            <a:endParaRPr lang="en-GB"/>
          </a:p>
        </p:txBody>
      </p:sp>
    </p:spTree>
    <p:extLst>
      <p:ext uri="{BB962C8B-B14F-4D97-AF65-F5344CB8AC3E}">
        <p14:creationId xmlns:p14="http://schemas.microsoft.com/office/powerpoint/2010/main" val="16315778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GC </a:t>
            </a:r>
          </a:p>
        </p:txBody>
      </p:sp>
      <p:sp>
        <p:nvSpPr>
          <p:cNvPr id="4" name="Slide Number Placeholder 3"/>
          <p:cNvSpPr>
            <a:spLocks noGrp="1"/>
          </p:cNvSpPr>
          <p:nvPr>
            <p:ph type="sldNum" sz="quarter" idx="10"/>
          </p:nvPr>
        </p:nvSpPr>
        <p:spPr/>
        <p:txBody>
          <a:bodyPr/>
          <a:lstStyle/>
          <a:p>
            <a:fld id="{30B77B43-2073-4DB9-B3E9-926EF20322EA}" type="slidenum">
              <a:rPr lang="en-GB" smtClean="0"/>
              <a:t>22</a:t>
            </a:fld>
            <a:endParaRPr lang="en-GB"/>
          </a:p>
        </p:txBody>
      </p:sp>
    </p:spTree>
    <p:extLst>
      <p:ext uri="{BB962C8B-B14F-4D97-AF65-F5344CB8AC3E}">
        <p14:creationId xmlns:p14="http://schemas.microsoft.com/office/powerpoint/2010/main" val="12163206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GC </a:t>
            </a:r>
          </a:p>
        </p:txBody>
      </p:sp>
      <p:sp>
        <p:nvSpPr>
          <p:cNvPr id="4" name="Slide Number Placeholder 3"/>
          <p:cNvSpPr>
            <a:spLocks noGrp="1"/>
          </p:cNvSpPr>
          <p:nvPr>
            <p:ph type="sldNum" sz="quarter" idx="5"/>
          </p:nvPr>
        </p:nvSpPr>
        <p:spPr/>
        <p:txBody>
          <a:bodyPr/>
          <a:lstStyle/>
          <a:p>
            <a:fld id="{953CCDA5-0190-4263-A115-41A11785D866}" type="slidenum">
              <a:rPr lang="en-GB" smtClean="0"/>
              <a:t>23</a:t>
            </a:fld>
            <a:endParaRPr lang="en-GB"/>
          </a:p>
        </p:txBody>
      </p:sp>
    </p:spTree>
    <p:extLst>
      <p:ext uri="{BB962C8B-B14F-4D97-AF65-F5344CB8AC3E}">
        <p14:creationId xmlns:p14="http://schemas.microsoft.com/office/powerpoint/2010/main" val="31233608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C08AD64-F424-4EB3-83F5-EB905DA2BF11}" type="slidenum">
              <a:rPr lang="en-GB" smtClean="0"/>
              <a:t>25</a:t>
            </a:fld>
            <a:endParaRPr lang="en-GB"/>
          </a:p>
        </p:txBody>
      </p:sp>
    </p:spTree>
    <p:extLst>
      <p:ext uri="{BB962C8B-B14F-4D97-AF65-F5344CB8AC3E}">
        <p14:creationId xmlns:p14="http://schemas.microsoft.com/office/powerpoint/2010/main" val="2623226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03/01/2025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05213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57972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51924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03/01/2025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68391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03/01/2025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86638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03/01/2025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09016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03/01/2025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66287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39069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14542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89637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4241819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368213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42054209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809901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456485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88202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03/01/2025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7822459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video" Target="https://www.youtube.com/embed/iG9CE55wbtY?feature=oembed" TargetMode="External"/><Relationship Id="rId4" Type="http://schemas.openxmlformats.org/officeDocument/2006/relationships/image" Target="../media/image15.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oster with text and images&#10;&#10;Description automatically generated">
            <a:extLst>
              <a:ext uri="{FF2B5EF4-FFF2-40B4-BE49-F238E27FC236}">
                <a16:creationId xmlns:a16="http://schemas.microsoft.com/office/drawing/2014/main" id="{FE089274-C1B3-B6D6-2861-5DC13CA207FE}"/>
              </a:ext>
            </a:extLst>
          </p:cNvPr>
          <p:cNvPicPr>
            <a:picLocks noChangeAspect="1"/>
          </p:cNvPicPr>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3126893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55061-6B81-4A80-9ED6-74049D0D0D82}"/>
              </a:ext>
            </a:extLst>
          </p:cNvPr>
          <p:cNvSpPr>
            <a:spLocks noGrp="1"/>
          </p:cNvSpPr>
          <p:nvPr>
            <p:ph type="ctrTitle"/>
          </p:nvPr>
        </p:nvSpPr>
        <p:spPr>
          <a:xfrm>
            <a:off x="1959429" y="2514600"/>
            <a:ext cx="9545183" cy="2262781"/>
          </a:xfrm>
        </p:spPr>
        <p:txBody>
          <a:bodyPr>
            <a:normAutofit fontScale="90000"/>
          </a:bodyPr>
          <a:lstStyle/>
          <a:p>
            <a:br>
              <a:rPr lang="cy" sz="5400" b="0" i="0" strike="noStrike" cap="none" spc="0" baseline="0" dirty="0">
                <a:solidFill>
                  <a:srgbClr val="262626"/>
                </a:solidFill>
                <a:effectLst/>
                <a:latin typeface="Century Gothic"/>
                <a:ea typeface="Century Gothic"/>
                <a:cs typeface="Century Gothic"/>
              </a:rPr>
            </a:br>
            <a:br>
              <a:rPr lang="cy" sz="5400" b="0" i="0" strike="noStrike" cap="none" spc="0" baseline="0" dirty="0">
                <a:solidFill>
                  <a:srgbClr val="262626"/>
                </a:solidFill>
                <a:effectLst/>
                <a:latin typeface="Century Gothic"/>
                <a:ea typeface="Century Gothic"/>
                <a:cs typeface="Century Gothic"/>
              </a:rPr>
            </a:br>
            <a:r>
              <a:rPr lang="en-GB" sz="5400" b="0" i="0" strike="noStrike" cap="none" spc="0" baseline="0" dirty="0">
                <a:solidFill>
                  <a:srgbClr val="262626"/>
                </a:solidFill>
                <a:effectLst/>
                <a:latin typeface="Century Gothic"/>
                <a:ea typeface="Century Gothic"/>
                <a:cs typeface="Century Gothic"/>
              </a:rPr>
              <a:t>Y </a:t>
            </a:r>
            <a:r>
              <a:rPr lang="en-GB" sz="5400" b="0" i="0" strike="noStrike" cap="none" spc="0" baseline="0" dirty="0" err="1">
                <a:solidFill>
                  <a:srgbClr val="262626"/>
                </a:solidFill>
                <a:effectLst/>
                <a:latin typeface="Century Gothic"/>
                <a:ea typeface="Century Gothic"/>
                <a:cs typeface="Century Gothic"/>
              </a:rPr>
              <a:t>Meddwl</a:t>
            </a:r>
            <a:r>
              <a:rPr lang="en-GB" sz="5400" b="0" i="0" strike="noStrike" cap="none" spc="0" baseline="0" dirty="0">
                <a:solidFill>
                  <a:srgbClr val="262626"/>
                </a:solidFill>
                <a:effectLst/>
                <a:latin typeface="Century Gothic"/>
                <a:ea typeface="Century Gothic"/>
                <a:cs typeface="Century Gothic"/>
              </a:rPr>
              <a:t> </a:t>
            </a:r>
            <a:r>
              <a:rPr lang="en-GB" sz="5400" b="0" i="0" strike="noStrike" cap="none" spc="0" baseline="0" dirty="0" err="1">
                <a:solidFill>
                  <a:srgbClr val="262626"/>
                </a:solidFill>
                <a:effectLst/>
                <a:latin typeface="Century Gothic"/>
                <a:ea typeface="Century Gothic"/>
                <a:cs typeface="Century Gothic"/>
              </a:rPr>
              <a:t>Ymholgar</a:t>
            </a:r>
            <a:br>
              <a:rPr lang="en-GB" sz="5400" b="0" i="0" strike="noStrike" cap="none" spc="0" baseline="0" dirty="0">
                <a:solidFill>
                  <a:srgbClr val="262626"/>
                </a:solidFill>
                <a:effectLst/>
                <a:latin typeface="Century Gothic"/>
                <a:ea typeface="Century Gothic"/>
                <a:cs typeface="Century Gothic"/>
              </a:rPr>
            </a:br>
            <a:r>
              <a:rPr lang="en-GB" sz="5400" b="0" i="0" strike="noStrike" cap="none" spc="0" baseline="0" dirty="0">
                <a:solidFill>
                  <a:srgbClr val="262626"/>
                </a:solidFill>
                <a:effectLst/>
                <a:latin typeface="Century Gothic"/>
                <a:ea typeface="Century Gothic"/>
                <a:cs typeface="Century Gothic"/>
              </a:rPr>
              <a:t>The Enquiring Mind</a:t>
            </a:r>
            <a:br>
              <a:rPr lang="en-GB" sz="5400" b="0" i="0" strike="noStrike" cap="none" spc="0" baseline="0" dirty="0">
                <a:solidFill>
                  <a:srgbClr val="262626"/>
                </a:solidFill>
                <a:effectLst/>
                <a:latin typeface="Century Gothic"/>
                <a:ea typeface="Century Gothic"/>
                <a:cs typeface="Century Gothic"/>
              </a:rPr>
            </a:br>
            <a:r>
              <a:rPr lang="en-GB" sz="5400" b="0" i="0" strike="noStrike" cap="none" spc="0" baseline="0" dirty="0">
                <a:solidFill>
                  <a:srgbClr val="262626"/>
                </a:solidFill>
                <a:effectLst/>
                <a:latin typeface="Century Gothic"/>
                <a:ea typeface="Century Gothic"/>
                <a:cs typeface="Century Gothic"/>
              </a:rPr>
              <a:t>(ECES5021/C)</a:t>
            </a:r>
            <a:endParaRPr lang="en-GB" dirty="0"/>
          </a:p>
        </p:txBody>
      </p:sp>
      <p:sp>
        <p:nvSpPr>
          <p:cNvPr id="3" name="Subtitle 2">
            <a:extLst>
              <a:ext uri="{FF2B5EF4-FFF2-40B4-BE49-F238E27FC236}">
                <a16:creationId xmlns:a16="http://schemas.microsoft.com/office/drawing/2014/main" id="{736865AC-C1F0-4FFF-BFB1-17F66FBE8947}"/>
              </a:ext>
            </a:extLst>
          </p:cNvPr>
          <p:cNvSpPr>
            <a:spLocks noGrp="1"/>
          </p:cNvSpPr>
          <p:nvPr>
            <p:ph type="subTitle" idx="1"/>
          </p:nvPr>
        </p:nvSpPr>
        <p:spPr/>
        <p:txBody>
          <a:bodyPr/>
          <a:lstStyle/>
          <a:p>
            <a:r>
              <a:rPr lang="en-GB" err="1"/>
              <a:t>Cyflwyniad</a:t>
            </a:r>
            <a:r>
              <a:rPr lang="en-GB"/>
              <a:t> </a:t>
            </a:r>
            <a:r>
              <a:rPr lang="en-GB" err="1"/>
              <a:t>i’r</a:t>
            </a:r>
            <a:r>
              <a:rPr lang="en-GB"/>
              <a:t> </a:t>
            </a:r>
            <a:r>
              <a:rPr lang="en-GB" err="1"/>
              <a:t>Modwl</a:t>
            </a:r>
            <a:r>
              <a:rPr lang="en-GB"/>
              <a:t> / Module Introduction</a:t>
            </a:r>
          </a:p>
        </p:txBody>
      </p:sp>
    </p:spTree>
    <p:extLst>
      <p:ext uri="{BB962C8B-B14F-4D97-AF65-F5344CB8AC3E}">
        <p14:creationId xmlns:p14="http://schemas.microsoft.com/office/powerpoint/2010/main" val="37115957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D2E39-C34C-8801-36F1-ABA8AC4EDB51}"/>
              </a:ext>
            </a:extLst>
          </p:cNvPr>
          <p:cNvSpPr>
            <a:spLocks noGrp="1"/>
          </p:cNvSpPr>
          <p:nvPr>
            <p:ph type="title"/>
          </p:nvPr>
        </p:nvSpPr>
        <p:spPr/>
        <p:txBody>
          <a:bodyPr/>
          <a:lstStyle/>
          <a:p>
            <a:r>
              <a:rPr lang="en-GB"/>
              <a:t>Objectives</a:t>
            </a:r>
          </a:p>
        </p:txBody>
      </p:sp>
      <p:sp>
        <p:nvSpPr>
          <p:cNvPr id="3" name="Content Placeholder 2">
            <a:extLst>
              <a:ext uri="{FF2B5EF4-FFF2-40B4-BE49-F238E27FC236}">
                <a16:creationId xmlns:a16="http://schemas.microsoft.com/office/drawing/2014/main" id="{EC8086C2-91ED-86F7-6C97-D1B078019AEF}"/>
              </a:ext>
            </a:extLst>
          </p:cNvPr>
          <p:cNvSpPr>
            <a:spLocks noGrp="1"/>
          </p:cNvSpPr>
          <p:nvPr>
            <p:ph sz="half" idx="1"/>
          </p:nvPr>
        </p:nvSpPr>
        <p:spPr/>
        <p:txBody>
          <a:bodyPr/>
          <a:lstStyle/>
          <a:p>
            <a:r>
              <a:rPr lang="en-GB" dirty="0" err="1"/>
              <a:t>Erbyn</a:t>
            </a:r>
            <a:r>
              <a:rPr lang="en-GB" dirty="0"/>
              <a:t> </a:t>
            </a:r>
            <a:r>
              <a:rPr lang="en-GB" dirty="0" err="1"/>
              <a:t>diwedd</a:t>
            </a:r>
            <a:r>
              <a:rPr lang="en-GB" dirty="0"/>
              <a:t> y </a:t>
            </a:r>
            <a:r>
              <a:rPr lang="en-GB" dirty="0" err="1"/>
              <a:t>sesiwn</a:t>
            </a:r>
            <a:r>
              <a:rPr lang="en-GB" dirty="0"/>
              <a:t> hon </a:t>
            </a:r>
            <a:r>
              <a:rPr lang="en-GB" dirty="0" err="1"/>
              <a:t>byddwch</a:t>
            </a:r>
            <a:r>
              <a:rPr lang="en-GB" dirty="0"/>
              <a:t> </a:t>
            </a:r>
            <a:r>
              <a:rPr lang="en-GB" dirty="0" err="1"/>
              <a:t>yn</a:t>
            </a:r>
            <a:r>
              <a:rPr lang="en-GB" dirty="0"/>
              <a:t> </a:t>
            </a:r>
            <a:r>
              <a:rPr lang="en-GB" dirty="0" err="1"/>
              <a:t>gallu</a:t>
            </a:r>
            <a:r>
              <a:rPr lang="en-GB" dirty="0"/>
              <a:t>:</a:t>
            </a:r>
          </a:p>
          <a:p>
            <a:pPr lvl="1"/>
            <a:r>
              <a:rPr lang="en-GB" dirty="0" err="1"/>
              <a:t>Dwyn</a:t>
            </a:r>
            <a:r>
              <a:rPr lang="en-GB" dirty="0"/>
              <a:t> </a:t>
            </a:r>
            <a:r>
              <a:rPr lang="en-GB" dirty="0" err="1"/>
              <a:t>i</a:t>
            </a:r>
            <a:r>
              <a:rPr lang="en-GB" dirty="0"/>
              <a:t> </a:t>
            </a:r>
            <a:r>
              <a:rPr lang="en-GB" dirty="0" err="1"/>
              <a:t>gof</a:t>
            </a:r>
            <a:r>
              <a:rPr lang="en-GB" dirty="0"/>
              <a:t> </a:t>
            </a:r>
            <a:r>
              <a:rPr lang="en-GB" dirty="0" err="1"/>
              <a:t>elfennau</a:t>
            </a:r>
            <a:r>
              <a:rPr lang="en-GB" dirty="0"/>
              <a:t> </a:t>
            </a:r>
            <a:r>
              <a:rPr lang="en-GB" dirty="0" err="1"/>
              <a:t>allweddol</a:t>
            </a:r>
            <a:r>
              <a:rPr lang="en-GB" dirty="0"/>
              <a:t> </a:t>
            </a:r>
            <a:r>
              <a:rPr lang="en-GB" dirty="0" err="1"/>
              <a:t>yr</a:t>
            </a:r>
            <a:r>
              <a:rPr lang="en-GB" dirty="0"/>
              <a:t> </a:t>
            </a:r>
            <a:r>
              <a:rPr lang="en-GB" dirty="0" err="1"/>
              <a:t>aseiniad</a:t>
            </a:r>
            <a:endParaRPr lang="en-GB" dirty="0"/>
          </a:p>
          <a:p>
            <a:pPr lvl="1"/>
            <a:r>
              <a:rPr lang="en-GB" dirty="0" err="1"/>
              <a:t>Trafod</a:t>
            </a:r>
            <a:r>
              <a:rPr lang="en-GB" dirty="0"/>
              <a:t> </a:t>
            </a:r>
            <a:r>
              <a:rPr lang="en-GB" dirty="0" err="1"/>
              <a:t>elfennau</a:t>
            </a:r>
            <a:r>
              <a:rPr lang="en-GB" dirty="0"/>
              <a:t> o </a:t>
            </a:r>
            <a:r>
              <a:rPr lang="en-GB" dirty="0" err="1"/>
              <a:t>greadigrwydd</a:t>
            </a:r>
            <a:endParaRPr lang="en-GB" dirty="0"/>
          </a:p>
          <a:p>
            <a:pPr lvl="1"/>
            <a:r>
              <a:rPr lang="en-GB" dirty="0" err="1"/>
              <a:t>Diffinio</a:t>
            </a:r>
            <a:r>
              <a:rPr lang="en-GB" dirty="0"/>
              <a:t> </a:t>
            </a:r>
            <a:r>
              <a:rPr lang="en-GB" dirty="0" err="1"/>
              <a:t>Creadigrwydd</a:t>
            </a:r>
            <a:endParaRPr lang="en-GB" dirty="0"/>
          </a:p>
        </p:txBody>
      </p:sp>
      <p:sp>
        <p:nvSpPr>
          <p:cNvPr id="4" name="Content Placeholder 3">
            <a:extLst>
              <a:ext uri="{FF2B5EF4-FFF2-40B4-BE49-F238E27FC236}">
                <a16:creationId xmlns:a16="http://schemas.microsoft.com/office/drawing/2014/main" id="{91D024F2-14D5-A596-CFDC-38C0E8F8EC0E}"/>
              </a:ext>
            </a:extLst>
          </p:cNvPr>
          <p:cNvSpPr>
            <a:spLocks noGrp="1"/>
          </p:cNvSpPr>
          <p:nvPr>
            <p:ph sz="half" idx="2"/>
          </p:nvPr>
        </p:nvSpPr>
        <p:spPr/>
        <p:txBody>
          <a:bodyPr/>
          <a:lstStyle/>
          <a:p>
            <a:r>
              <a:rPr lang="en-GB" dirty="0"/>
              <a:t>By the end of this session you will be able to: </a:t>
            </a:r>
          </a:p>
          <a:p>
            <a:pPr lvl="1"/>
            <a:r>
              <a:rPr lang="en-GB" dirty="0"/>
              <a:t>Recall the key elements of the assignment</a:t>
            </a:r>
          </a:p>
          <a:p>
            <a:pPr lvl="1"/>
            <a:r>
              <a:rPr lang="en-GB" dirty="0"/>
              <a:t>Discuss elements of creativity</a:t>
            </a:r>
          </a:p>
          <a:p>
            <a:pPr lvl="1"/>
            <a:r>
              <a:rPr lang="en-GB" dirty="0"/>
              <a:t>Define Creativity</a:t>
            </a:r>
          </a:p>
        </p:txBody>
      </p:sp>
    </p:spTree>
    <p:extLst>
      <p:ext uri="{BB962C8B-B14F-4D97-AF65-F5344CB8AC3E}">
        <p14:creationId xmlns:p14="http://schemas.microsoft.com/office/powerpoint/2010/main" val="3966257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3"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5"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6"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7"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8"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9"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0"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1"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2"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3"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4"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6" name="Group 25">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7"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8"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9"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0"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1"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2"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3"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4"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5"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6"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7"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8"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40" name="Rectangle 39">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4" name="Rectangle 43">
            <a:extLst>
              <a:ext uri="{FF2B5EF4-FFF2-40B4-BE49-F238E27FC236}">
                <a16:creationId xmlns:a16="http://schemas.microsoft.com/office/drawing/2014/main" id="{4CE9304C-7D47-49AD-9260-6DBF0A5B9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393"/>
            <a:ext cx="12188952" cy="685878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Open book">
            <a:extLst>
              <a:ext uri="{FF2B5EF4-FFF2-40B4-BE49-F238E27FC236}">
                <a16:creationId xmlns:a16="http://schemas.microsoft.com/office/drawing/2014/main" id="{FC0EE13F-DAF7-3414-49B1-7B84412D903D}"/>
              </a:ext>
            </a:extLst>
          </p:cNvPr>
          <p:cNvPicPr>
            <a:picLocks noChangeAspect="1"/>
          </p:cNvPicPr>
          <p:nvPr/>
        </p:nvPicPr>
        <p:blipFill>
          <a:blip r:embed="rId3">
            <a:duotone>
              <a:schemeClr val="bg2">
                <a:shade val="45000"/>
                <a:satMod val="135000"/>
              </a:schemeClr>
              <a:prstClr val="white"/>
            </a:duotone>
            <a:alphaModFix amt="40000"/>
          </a:blip>
          <a:srcRect t="15730"/>
          <a:stretch/>
        </p:blipFill>
        <p:spPr>
          <a:xfrm>
            <a:off x="-1524" y="10"/>
            <a:ext cx="12192000" cy="6857990"/>
          </a:xfrm>
          <a:prstGeom prst="rect">
            <a:avLst/>
          </a:prstGeom>
        </p:spPr>
      </p:pic>
      <p:sp>
        <p:nvSpPr>
          <p:cNvPr id="5" name="Title 4">
            <a:extLst>
              <a:ext uri="{FF2B5EF4-FFF2-40B4-BE49-F238E27FC236}">
                <a16:creationId xmlns:a16="http://schemas.microsoft.com/office/drawing/2014/main" id="{6FDD2E71-A019-A3E5-1917-3D3B65F14789}"/>
              </a:ext>
            </a:extLst>
          </p:cNvPr>
          <p:cNvSpPr>
            <a:spLocks noGrp="1"/>
          </p:cNvSpPr>
          <p:nvPr>
            <p:ph type="title"/>
          </p:nvPr>
        </p:nvSpPr>
        <p:spPr>
          <a:xfrm>
            <a:off x="2589213" y="2514600"/>
            <a:ext cx="8915399" cy="2262781"/>
          </a:xfrm>
        </p:spPr>
        <p:txBody>
          <a:bodyPr vert="horz" lIns="91440" tIns="45720" rIns="91440" bIns="45720" rtlCol="0" anchor="b">
            <a:normAutofit fontScale="90000"/>
          </a:bodyPr>
          <a:lstStyle/>
          <a:p>
            <a:r>
              <a:rPr lang="en-US" sz="5400" dirty="0" err="1">
                <a:solidFill>
                  <a:srgbClr val="594F40"/>
                </a:solidFill>
              </a:rPr>
              <a:t>Llawlyfr</a:t>
            </a:r>
            <a:r>
              <a:rPr lang="en-US" sz="5400" dirty="0">
                <a:solidFill>
                  <a:srgbClr val="594F40"/>
                </a:solidFill>
              </a:rPr>
              <a:t> a </a:t>
            </a:r>
            <a:r>
              <a:rPr lang="en-US" sz="5400" dirty="0" err="1">
                <a:solidFill>
                  <a:srgbClr val="594F40"/>
                </a:solidFill>
              </a:rPr>
              <a:t>Manylion</a:t>
            </a:r>
            <a:r>
              <a:rPr lang="en-US" sz="5400" dirty="0">
                <a:solidFill>
                  <a:srgbClr val="594F40"/>
                </a:solidFill>
              </a:rPr>
              <a:t> </a:t>
            </a:r>
            <a:r>
              <a:rPr lang="en-US" sz="5400" dirty="0" err="1">
                <a:solidFill>
                  <a:srgbClr val="594F40"/>
                </a:solidFill>
              </a:rPr>
              <a:t>Aseiniad</a:t>
            </a:r>
            <a:br>
              <a:rPr lang="en-US" sz="5400">
                <a:solidFill>
                  <a:srgbClr val="594F40"/>
                </a:solidFill>
              </a:rPr>
            </a:br>
            <a:r>
              <a:rPr lang="en-US" sz="5400">
                <a:solidFill>
                  <a:srgbClr val="594F40"/>
                </a:solidFill>
              </a:rPr>
              <a:t>Handbook </a:t>
            </a:r>
            <a:r>
              <a:rPr lang="en-US" sz="5400" dirty="0">
                <a:solidFill>
                  <a:srgbClr val="594F40"/>
                </a:solidFill>
              </a:rPr>
              <a:t>and Assignment Details</a:t>
            </a:r>
          </a:p>
        </p:txBody>
      </p:sp>
      <p:sp>
        <p:nvSpPr>
          <p:cNvPr id="6" name="Text Placeholder 5">
            <a:extLst>
              <a:ext uri="{FF2B5EF4-FFF2-40B4-BE49-F238E27FC236}">
                <a16:creationId xmlns:a16="http://schemas.microsoft.com/office/drawing/2014/main" id="{5697B3B1-FF63-53D3-DC60-256191FA6577}"/>
              </a:ext>
            </a:extLst>
          </p:cNvPr>
          <p:cNvSpPr>
            <a:spLocks noGrp="1"/>
          </p:cNvSpPr>
          <p:nvPr>
            <p:ph type="body" idx="1"/>
          </p:nvPr>
        </p:nvSpPr>
        <p:spPr>
          <a:xfrm>
            <a:off x="2589213" y="4777379"/>
            <a:ext cx="8915399" cy="1126283"/>
          </a:xfrm>
        </p:spPr>
        <p:txBody>
          <a:bodyPr vert="horz" lIns="91440" tIns="45720" rIns="91440" bIns="45720" rtlCol="0" anchor="t">
            <a:normAutofit/>
          </a:bodyPr>
          <a:lstStyle/>
          <a:p>
            <a:r>
              <a:rPr lang="en-US" sz="1800" dirty="0" err="1"/>
              <a:t>Agorwch</a:t>
            </a:r>
            <a:r>
              <a:rPr lang="en-US" sz="1800" dirty="0"/>
              <a:t> </a:t>
            </a:r>
            <a:r>
              <a:rPr lang="en-US" sz="1800" dirty="0" err="1"/>
              <a:t>lawlyfr</a:t>
            </a:r>
            <a:r>
              <a:rPr lang="en-US" sz="1800" dirty="0"/>
              <a:t> y </a:t>
            </a:r>
            <a:r>
              <a:rPr lang="en-US" sz="1800" dirty="0" err="1"/>
              <a:t>Modiwl</a:t>
            </a:r>
            <a:r>
              <a:rPr lang="en-US" sz="1800" dirty="0"/>
              <a:t> a </a:t>
            </a:r>
            <a:r>
              <a:rPr lang="en-US" sz="1800" dirty="0" err="1"/>
              <a:t>manylion</a:t>
            </a:r>
            <a:r>
              <a:rPr lang="en-US" sz="1800" dirty="0"/>
              <a:t> yr </a:t>
            </a:r>
            <a:r>
              <a:rPr lang="en-US" sz="1800" dirty="0" err="1"/>
              <a:t>aseiniad</a:t>
            </a:r>
            <a:r>
              <a:rPr lang="en-US" sz="1800" dirty="0"/>
              <a:t> a </a:t>
            </a:r>
            <a:r>
              <a:rPr lang="en-US" sz="1800" dirty="0" err="1"/>
              <a:t>geir</a:t>
            </a:r>
            <a:r>
              <a:rPr lang="en-US" sz="1800" dirty="0"/>
              <a:t> </a:t>
            </a:r>
            <a:r>
              <a:rPr lang="en-US" sz="1800" dirty="0" err="1"/>
              <a:t>ar</a:t>
            </a:r>
            <a:r>
              <a:rPr lang="en-US" sz="1800" dirty="0"/>
              <a:t> Moodle.</a:t>
            </a:r>
          </a:p>
          <a:p>
            <a:r>
              <a:rPr lang="en-US" sz="1800" dirty="0"/>
              <a:t>Please open the Module handbook and assignment details found on Moodle.</a:t>
            </a:r>
          </a:p>
        </p:txBody>
      </p:sp>
      <p:sp>
        <p:nvSpPr>
          <p:cNvPr id="46" name="Rectangle 45">
            <a:extLst>
              <a:ext uri="{FF2B5EF4-FFF2-40B4-BE49-F238E27FC236}">
                <a16:creationId xmlns:a16="http://schemas.microsoft.com/office/drawing/2014/main" id="{9DEDD006-D91C-4989-B39C-EEEA43F86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Freeform 33">
            <a:extLst>
              <a:ext uri="{FF2B5EF4-FFF2-40B4-BE49-F238E27FC236}">
                <a16:creationId xmlns:a16="http://schemas.microsoft.com/office/drawing/2014/main" id="{35EF7FFE-55CC-444E-A630-F40A5C9C5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1759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40004221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5"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6"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7"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8"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9"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0"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1"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2"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3"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4"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7" name="Group 26">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9"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0"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1"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2"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3"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4"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5"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6"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7"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8"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50"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51" name="Rectangle 40">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53" name="Rectangle 44">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Title 4">
            <a:extLst>
              <a:ext uri="{FF2B5EF4-FFF2-40B4-BE49-F238E27FC236}">
                <a16:creationId xmlns:a16="http://schemas.microsoft.com/office/drawing/2014/main" id="{CD386C23-665A-724B-3EB8-7CA29DE2A3F1}"/>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a:solidFill>
                  <a:srgbClr val="FEFFFF"/>
                </a:solidFill>
              </a:rPr>
              <a:t>What do you know about creativity already?</a:t>
            </a:r>
          </a:p>
        </p:txBody>
      </p:sp>
      <p:sp>
        <p:nvSpPr>
          <p:cNvPr id="49"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6" name="Text Placeholder 5">
            <a:extLst>
              <a:ext uri="{FF2B5EF4-FFF2-40B4-BE49-F238E27FC236}">
                <a16:creationId xmlns:a16="http://schemas.microsoft.com/office/drawing/2014/main" id="{66C899CF-6BA8-86DD-027E-9B9E48C5F4CE}"/>
              </a:ext>
            </a:extLst>
          </p:cNvPr>
          <p:cNvSpPr>
            <a:spLocks noGrp="1"/>
          </p:cNvSpPr>
          <p:nvPr>
            <p:ph type="body" idx="1"/>
          </p:nvPr>
        </p:nvSpPr>
        <p:spPr>
          <a:xfrm>
            <a:off x="540279" y="5189400"/>
            <a:ext cx="3778870" cy="544260"/>
          </a:xfrm>
        </p:spPr>
        <p:txBody>
          <a:bodyPr vert="horz" lIns="91440" tIns="45720" rIns="91440" bIns="45720" rtlCol="0" anchor="ctr">
            <a:normAutofit/>
          </a:bodyPr>
          <a:lstStyle/>
          <a:p>
            <a:endParaRPr lang="en-US" sz="1600">
              <a:solidFill>
                <a:srgbClr val="FEFFFF"/>
              </a:solidFill>
            </a:endParaRPr>
          </a:p>
        </p:txBody>
      </p:sp>
      <p:pic>
        <p:nvPicPr>
          <p:cNvPr id="10" name="Graphic 9" descr="Light Bulb and Gear">
            <a:extLst>
              <a:ext uri="{FF2B5EF4-FFF2-40B4-BE49-F238E27FC236}">
                <a16:creationId xmlns:a16="http://schemas.microsoft.com/office/drawing/2014/main" id="{DEAEF3A4-8416-657D-DC23-1864E435A16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43011" y="967417"/>
            <a:ext cx="4930468" cy="4930468"/>
          </a:xfrm>
          <a:prstGeom prst="rect">
            <a:avLst/>
          </a:prstGeom>
        </p:spPr>
      </p:pic>
    </p:spTree>
    <p:extLst>
      <p:ext uri="{BB962C8B-B14F-4D97-AF65-F5344CB8AC3E}">
        <p14:creationId xmlns:p14="http://schemas.microsoft.com/office/powerpoint/2010/main" val="1764518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81200" y="457201"/>
            <a:ext cx="7859216" cy="5714999"/>
          </a:xfrm>
        </p:spPr>
        <p:txBody>
          <a:bodyPr>
            <a:normAutofit/>
          </a:bodyPr>
          <a:lstStyle/>
          <a:p>
            <a:pPr marL="0" indent="0" algn="ctr">
              <a:buNone/>
            </a:pPr>
            <a:r>
              <a:rPr lang="en-GB" sz="4400" b="1">
                <a:solidFill>
                  <a:srgbClr val="00B050"/>
                </a:solidFill>
              </a:rPr>
              <a:t>Beth sy’n gwneud person yn </a:t>
            </a:r>
            <a:r>
              <a:rPr lang="en-GB" sz="4400" b="1" err="1">
                <a:solidFill>
                  <a:srgbClr val="00B050"/>
                </a:solidFill>
              </a:rPr>
              <a:t>greadigol</a:t>
            </a:r>
            <a:r>
              <a:rPr lang="en-GB" sz="4400" b="1">
                <a:solidFill>
                  <a:srgbClr val="00B050"/>
                </a:solidFill>
              </a:rPr>
              <a:t>?</a:t>
            </a:r>
          </a:p>
          <a:p>
            <a:pPr marL="0" indent="0" algn="ctr">
              <a:buNone/>
            </a:pPr>
            <a:r>
              <a:rPr lang="en-GB" sz="4400" b="1"/>
              <a:t>What makes a person creative?</a:t>
            </a:r>
          </a:p>
          <a:p>
            <a:pPr marL="0" indent="0" algn="ctr">
              <a:buNone/>
            </a:pPr>
            <a:endParaRPr lang="en-GB" sz="4400" b="1"/>
          </a:p>
          <a:p>
            <a:pPr marL="0" indent="0" algn="ctr">
              <a:buNone/>
            </a:pPr>
            <a:r>
              <a:rPr lang="en-GB" b="1" err="1">
                <a:solidFill>
                  <a:srgbClr val="00B050"/>
                </a:solidFill>
              </a:rPr>
              <a:t>Ar</a:t>
            </a:r>
            <a:r>
              <a:rPr lang="en-GB" b="1">
                <a:solidFill>
                  <a:srgbClr val="00B050"/>
                </a:solidFill>
              </a:rPr>
              <a:t> </a:t>
            </a:r>
            <a:r>
              <a:rPr lang="en-GB" b="1" err="1">
                <a:solidFill>
                  <a:srgbClr val="00B050"/>
                </a:solidFill>
              </a:rPr>
              <a:t>raddfa</a:t>
            </a:r>
            <a:r>
              <a:rPr lang="en-GB" b="1">
                <a:solidFill>
                  <a:srgbClr val="00B050"/>
                </a:solidFill>
              </a:rPr>
              <a:t> o 1-10 (10 yn </a:t>
            </a:r>
            <a:r>
              <a:rPr lang="en-GB" b="1" err="1">
                <a:solidFill>
                  <a:srgbClr val="00B050"/>
                </a:solidFill>
              </a:rPr>
              <a:t>greadigol</a:t>
            </a:r>
            <a:r>
              <a:rPr lang="en-GB" b="1">
                <a:solidFill>
                  <a:srgbClr val="00B050"/>
                </a:solidFill>
              </a:rPr>
              <a:t> iawn ac 1  ddim yn </a:t>
            </a:r>
            <a:r>
              <a:rPr lang="en-GB" b="1" err="1">
                <a:solidFill>
                  <a:srgbClr val="00B050"/>
                </a:solidFill>
              </a:rPr>
              <a:t>greadigol</a:t>
            </a:r>
            <a:r>
              <a:rPr lang="en-GB" b="1">
                <a:solidFill>
                  <a:srgbClr val="00B050"/>
                </a:solidFill>
              </a:rPr>
              <a:t> o </a:t>
            </a:r>
            <a:r>
              <a:rPr lang="en-GB" b="1" err="1">
                <a:solidFill>
                  <a:srgbClr val="00B050"/>
                </a:solidFill>
              </a:rPr>
              <a:t>gwbl</a:t>
            </a:r>
            <a:r>
              <a:rPr lang="en-GB" b="1">
                <a:solidFill>
                  <a:srgbClr val="00B050"/>
                </a:solidFill>
              </a:rPr>
              <a:t>) </a:t>
            </a:r>
            <a:r>
              <a:rPr lang="en-GB" b="1" err="1">
                <a:solidFill>
                  <a:srgbClr val="00B050"/>
                </a:solidFill>
              </a:rPr>
              <a:t>graddiwch</a:t>
            </a:r>
            <a:r>
              <a:rPr lang="en-GB" b="1">
                <a:solidFill>
                  <a:srgbClr val="00B050"/>
                </a:solidFill>
              </a:rPr>
              <a:t> eich </a:t>
            </a:r>
            <a:r>
              <a:rPr lang="en-GB" b="1" err="1">
                <a:solidFill>
                  <a:srgbClr val="00B050"/>
                </a:solidFill>
              </a:rPr>
              <a:t>galluoedd</a:t>
            </a:r>
            <a:r>
              <a:rPr lang="en-GB" b="1">
                <a:solidFill>
                  <a:srgbClr val="00B050"/>
                </a:solidFill>
              </a:rPr>
              <a:t> </a:t>
            </a:r>
            <a:r>
              <a:rPr lang="en-GB" b="1" err="1">
                <a:solidFill>
                  <a:srgbClr val="00B050"/>
                </a:solidFill>
              </a:rPr>
              <a:t>creadigol</a:t>
            </a:r>
            <a:r>
              <a:rPr lang="en-GB" b="1">
                <a:solidFill>
                  <a:srgbClr val="00B050"/>
                </a:solidFill>
              </a:rPr>
              <a:t> </a:t>
            </a:r>
          </a:p>
          <a:p>
            <a:pPr marL="0" indent="0" algn="ctr">
              <a:buNone/>
            </a:pPr>
            <a:r>
              <a:rPr lang="en-GB" b="1"/>
              <a:t>On a scale of 1-10 (10 being very creative and 1 being not creative at all) rate your creative abilities</a:t>
            </a:r>
          </a:p>
        </p:txBody>
      </p:sp>
      <p:pic>
        <p:nvPicPr>
          <p:cNvPr id="3" name="Picture 2" descr="Search photos &quot;numbers in orders&quo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35760" y="5517232"/>
            <a:ext cx="3528392" cy="1008112"/>
          </a:xfrm>
          <a:prstGeom prst="rect">
            <a:avLst/>
          </a:prstGeom>
        </p:spPr>
      </p:pic>
    </p:spTree>
    <p:extLst>
      <p:ext uri="{BB962C8B-B14F-4D97-AF65-F5344CB8AC3E}">
        <p14:creationId xmlns:p14="http://schemas.microsoft.com/office/powerpoint/2010/main" val="3773007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620688"/>
            <a:ext cx="8229600" cy="1066800"/>
          </a:xfrm>
        </p:spPr>
        <p:txBody>
          <a:bodyPr/>
          <a:lstStyle/>
          <a:p>
            <a:r>
              <a:rPr lang="en-GB" b="1">
                <a:solidFill>
                  <a:schemeClr val="tx1"/>
                </a:solidFill>
              </a:rPr>
              <a:t>Creativity – What is it?</a:t>
            </a:r>
          </a:p>
        </p:txBody>
      </p:sp>
      <p:sp>
        <p:nvSpPr>
          <p:cNvPr id="3" name="Content Placeholder 2"/>
          <p:cNvSpPr>
            <a:spLocks noGrp="1"/>
          </p:cNvSpPr>
          <p:nvPr>
            <p:ph idx="1"/>
          </p:nvPr>
        </p:nvSpPr>
        <p:spPr>
          <a:xfrm>
            <a:off x="1703512" y="1916832"/>
            <a:ext cx="8784976" cy="4657704"/>
          </a:xfrm>
        </p:spPr>
        <p:txBody>
          <a:bodyPr/>
          <a:lstStyle/>
          <a:p>
            <a:pPr>
              <a:buNone/>
            </a:pPr>
            <a:endParaRPr lang="en-GB" i="1"/>
          </a:p>
          <a:p>
            <a:pPr>
              <a:buNone/>
            </a:pPr>
            <a:r>
              <a:rPr lang="en-GB" i="1"/>
              <a:t>	</a:t>
            </a:r>
            <a:r>
              <a:rPr lang="en-GB" sz="3200" i="1"/>
              <a:t>Draw a picture which illustrates ‘creativity’ for you– what does it ‘look like’?</a:t>
            </a:r>
          </a:p>
          <a:p>
            <a:pPr>
              <a:buNone/>
            </a:pPr>
            <a:endParaRPr lang="en-GB" i="1"/>
          </a:p>
          <a:p>
            <a:pPr algn="ctr">
              <a:buNone/>
            </a:pPr>
            <a:r>
              <a:rPr lang="en-GB" b="1" i="1"/>
              <a:t>NO WORDS ALLOWED!</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9696" y="4725145"/>
            <a:ext cx="4896544" cy="168592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6280717" y="3140968"/>
            <a:ext cx="3136776" cy="4873752"/>
          </a:xfrm>
        </p:spPr>
        <p:txBody>
          <a:bodyPr/>
          <a:lstStyle/>
          <a:p>
            <a:pPr marL="0" indent="0">
              <a:buNone/>
            </a:pPr>
            <a:r>
              <a:rPr lang="en-GB" b="1"/>
              <a:t>Complete the sentence:</a:t>
            </a:r>
          </a:p>
          <a:p>
            <a:pPr marL="0" indent="0">
              <a:buNone/>
            </a:pPr>
            <a:endParaRPr lang="en-GB"/>
          </a:p>
          <a:p>
            <a:pPr marL="0" indent="0">
              <a:buNone/>
            </a:pPr>
            <a:r>
              <a:rPr lang="en-GB" b="1"/>
              <a:t>Creativity is …………………</a:t>
            </a:r>
          </a:p>
        </p:txBody>
      </p:sp>
      <p:sp>
        <p:nvSpPr>
          <p:cNvPr id="4" name="Content Placeholder 2"/>
          <p:cNvSpPr txBox="1">
            <a:spLocks/>
          </p:cNvSpPr>
          <p:nvPr/>
        </p:nvSpPr>
        <p:spPr>
          <a:xfrm>
            <a:off x="2495600" y="3140968"/>
            <a:ext cx="3136776" cy="4873752"/>
          </a:xfrm>
          <a:prstGeom prst="rect">
            <a:avLst/>
          </a:prstGeom>
        </p:spPr>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buNone/>
            </a:pPr>
            <a:r>
              <a:rPr lang="en-GB" b="1" err="1">
                <a:solidFill>
                  <a:srgbClr val="0070C0"/>
                </a:solidFill>
              </a:rPr>
              <a:t>Cwblhewch</a:t>
            </a:r>
            <a:r>
              <a:rPr lang="en-GB" b="1">
                <a:solidFill>
                  <a:srgbClr val="0070C0"/>
                </a:solidFill>
              </a:rPr>
              <a:t> y </a:t>
            </a:r>
            <a:r>
              <a:rPr lang="en-GB" b="1" err="1">
                <a:solidFill>
                  <a:srgbClr val="0070C0"/>
                </a:solidFill>
              </a:rPr>
              <a:t>frawddeg</a:t>
            </a:r>
            <a:r>
              <a:rPr lang="en-GB" b="1">
                <a:solidFill>
                  <a:srgbClr val="0070C0"/>
                </a:solidFill>
              </a:rPr>
              <a:t>:</a:t>
            </a:r>
          </a:p>
          <a:p>
            <a:pPr marL="0" indent="0">
              <a:buNone/>
            </a:pPr>
            <a:endParaRPr lang="en-GB">
              <a:solidFill>
                <a:srgbClr val="0070C0"/>
              </a:solidFill>
            </a:endParaRPr>
          </a:p>
          <a:p>
            <a:pPr marL="0" indent="0">
              <a:buNone/>
            </a:pPr>
            <a:r>
              <a:rPr lang="en-GB" b="1" err="1">
                <a:solidFill>
                  <a:srgbClr val="0070C0"/>
                </a:solidFill>
              </a:rPr>
              <a:t>Creadigrwydd</a:t>
            </a:r>
            <a:r>
              <a:rPr lang="en-GB" b="1">
                <a:solidFill>
                  <a:srgbClr val="0070C0"/>
                </a:solidFill>
              </a:rPr>
              <a:t> </a:t>
            </a:r>
            <a:r>
              <a:rPr lang="en-GB" b="1" err="1">
                <a:solidFill>
                  <a:srgbClr val="0070C0"/>
                </a:solidFill>
              </a:rPr>
              <a:t>yw</a:t>
            </a:r>
            <a:r>
              <a:rPr lang="en-GB" b="1">
                <a:solidFill>
                  <a:srgbClr val="0070C0"/>
                </a:solidFill>
              </a:rPr>
              <a:t> …………………...</a:t>
            </a:r>
          </a:p>
        </p:txBody>
      </p:sp>
      <p:pic>
        <p:nvPicPr>
          <p:cNvPr id="2" name="Picture 1" descr="What Is Creativit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8879" y="116633"/>
            <a:ext cx="4070226" cy="2378821"/>
          </a:xfrm>
          <a:prstGeom prst="rect">
            <a:avLst/>
          </a:prstGeom>
        </p:spPr>
      </p:pic>
    </p:spTree>
    <p:extLst>
      <p:ext uri="{BB962C8B-B14F-4D97-AF65-F5344CB8AC3E}">
        <p14:creationId xmlns:p14="http://schemas.microsoft.com/office/powerpoint/2010/main" val="35354006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5460" y="3691240"/>
            <a:ext cx="8911687" cy="2496064"/>
          </a:xfrm>
        </p:spPr>
        <p:txBody>
          <a:bodyPr>
            <a:normAutofit fontScale="90000"/>
          </a:bodyPr>
          <a:lstStyle/>
          <a:p>
            <a:r>
              <a:rPr lang="en-GB">
                <a:solidFill>
                  <a:srgbClr val="FF0000"/>
                </a:solidFill>
              </a:rPr>
              <a:t>Why did we ask you to define creativity in different ways?</a:t>
            </a:r>
            <a:br>
              <a:rPr lang="en-GB">
                <a:solidFill>
                  <a:srgbClr val="FF0000"/>
                </a:solidFill>
              </a:rPr>
            </a:br>
            <a:br>
              <a:rPr lang="en-GB"/>
            </a:br>
            <a:r>
              <a:rPr lang="en-GB"/>
              <a:t>Why did we ask you to define creativity in different ways?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85460" y="877330"/>
            <a:ext cx="8204129" cy="1837725"/>
          </a:xfrm>
          <a:prstGeom prst="rect">
            <a:avLst/>
          </a:prstGeom>
        </p:spPr>
      </p:pic>
    </p:spTree>
    <p:extLst>
      <p:ext uri="{BB962C8B-B14F-4D97-AF65-F5344CB8AC3E}">
        <p14:creationId xmlns:p14="http://schemas.microsoft.com/office/powerpoint/2010/main" val="3208103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404663"/>
            <a:ext cx="8229600" cy="1181599"/>
          </a:xfrm>
        </p:spPr>
        <p:txBody>
          <a:bodyPr>
            <a:normAutofit fontScale="90000"/>
          </a:bodyPr>
          <a:lstStyle/>
          <a:p>
            <a:r>
              <a:rPr lang="en-GB" b="1">
                <a:solidFill>
                  <a:srgbClr val="0070C0"/>
                </a:solidFill>
              </a:rPr>
              <a:t>BETH YW CREADIGRWYDD</a:t>
            </a:r>
            <a:br>
              <a:rPr lang="en-GB" b="1"/>
            </a:br>
            <a:r>
              <a:rPr lang="en-GB" b="1"/>
              <a:t>What is Creativity?</a:t>
            </a:r>
            <a:endParaRPr lang="en-GB" b="1">
              <a:solidFill>
                <a:schemeClr val="tx1"/>
              </a:solidFill>
            </a:endParaRPr>
          </a:p>
        </p:txBody>
      </p:sp>
      <p:sp>
        <p:nvSpPr>
          <p:cNvPr id="3" name="Content Placeholder 2"/>
          <p:cNvSpPr>
            <a:spLocks noGrp="1"/>
          </p:cNvSpPr>
          <p:nvPr>
            <p:ph idx="1"/>
          </p:nvPr>
        </p:nvSpPr>
        <p:spPr>
          <a:xfrm>
            <a:off x="1703511" y="1692876"/>
            <a:ext cx="7193353" cy="4881660"/>
          </a:xfrm>
        </p:spPr>
        <p:txBody>
          <a:bodyPr>
            <a:normAutofit/>
          </a:bodyPr>
          <a:lstStyle/>
          <a:p>
            <a:pPr>
              <a:buNone/>
            </a:pPr>
            <a:r>
              <a:rPr lang="en-GB" i="1" u="sng"/>
              <a:t>Creativity is:</a:t>
            </a:r>
          </a:p>
          <a:p>
            <a:pPr>
              <a:buNone/>
            </a:pPr>
            <a:endParaRPr lang="en-GB" i="1"/>
          </a:p>
          <a:p>
            <a:r>
              <a:rPr lang="en-GB" i="1"/>
              <a:t>‘the ability to solve a problem or create a product in a unique fashion that is valued within one or more cultural settings.’ (Gardner, 1983)</a:t>
            </a:r>
          </a:p>
          <a:p>
            <a:endParaRPr lang="en-GB" i="1"/>
          </a:p>
          <a:p>
            <a:r>
              <a:rPr lang="en-GB" i="1"/>
              <a:t>‘the process of having original ideas which have value.’ (Robinson, 2011)</a:t>
            </a:r>
          </a:p>
          <a:p>
            <a:endParaRPr lang="en-GB" i="1"/>
          </a:p>
          <a:p>
            <a:r>
              <a:rPr lang="en-GB" i="1"/>
              <a:t>As much an attitude as it’s a set of mental processes. It incorporates playfulness, curiosity, sensitivity, self-awareness and independence. It’s also about making links between ideas as a habit of thought and looking at things in many different ways’. (</a:t>
            </a:r>
            <a:r>
              <a:rPr lang="en-GB" i="1" err="1"/>
              <a:t>Bowkett</a:t>
            </a:r>
            <a:r>
              <a:rPr lang="en-GB" i="1"/>
              <a:t>, 2007)</a:t>
            </a:r>
          </a:p>
          <a:p>
            <a:pPr>
              <a:buNone/>
            </a:pPr>
            <a:endParaRPr lang="en-GB"/>
          </a:p>
        </p:txBody>
      </p:sp>
      <p:pic>
        <p:nvPicPr>
          <p:cNvPr id="4" name="Picture 3" descr="Philosophical Questions 1 « Quantum Est In Rebus Inane">
            <a:extLst>
              <a:ext uri="{FF2B5EF4-FFF2-40B4-BE49-F238E27FC236}">
                <a16:creationId xmlns:a16="http://schemas.microsoft.com/office/drawing/2014/main" id="{3C249AF5-8E6B-BC2B-A59E-EDCDF956A4F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49581" y="3704676"/>
            <a:ext cx="1567061" cy="1567061"/>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a:solidFill>
                  <a:srgbClr val="0070C0"/>
                </a:solidFill>
              </a:rPr>
              <a:t>BETH YW CREADIGRWYDD</a:t>
            </a:r>
            <a:br>
              <a:rPr lang="en-GB" b="1"/>
            </a:br>
            <a:r>
              <a:rPr lang="en-GB" b="1"/>
              <a:t>What is Creativity?</a:t>
            </a:r>
          </a:p>
        </p:txBody>
      </p:sp>
      <p:sp>
        <p:nvSpPr>
          <p:cNvPr id="3" name="Content Placeholder 2"/>
          <p:cNvSpPr>
            <a:spLocks noGrp="1"/>
          </p:cNvSpPr>
          <p:nvPr>
            <p:ph sz="quarter" idx="1"/>
          </p:nvPr>
        </p:nvSpPr>
        <p:spPr/>
        <p:txBody>
          <a:bodyPr>
            <a:normAutofit fontScale="92500" lnSpcReduction="10000"/>
          </a:bodyPr>
          <a:lstStyle/>
          <a:p>
            <a:pPr marL="0" indent="0">
              <a:buNone/>
            </a:pPr>
            <a:r>
              <a:rPr lang="en-GB" b="1"/>
              <a:t>‘Creativity is a state of mind where in which all our intelligences work together’ </a:t>
            </a:r>
            <a:r>
              <a:rPr lang="en-GB"/>
              <a:t>– Lucas (2001)</a:t>
            </a:r>
          </a:p>
          <a:p>
            <a:pPr marL="0" indent="0">
              <a:buNone/>
            </a:pPr>
            <a:endParaRPr lang="en-GB"/>
          </a:p>
          <a:p>
            <a:pPr marL="0" indent="0">
              <a:buNone/>
            </a:pPr>
            <a:r>
              <a:rPr lang="en-GB" b="1"/>
              <a:t>‘Creativity is the ability to solve problems and fashion products and to raise new questions’ </a:t>
            </a:r>
            <a:r>
              <a:rPr lang="en-GB"/>
              <a:t>– Gardner (1997)</a:t>
            </a:r>
          </a:p>
          <a:p>
            <a:pPr marL="0" indent="0">
              <a:buNone/>
            </a:pPr>
            <a:r>
              <a:rPr lang="en-GB" i="1">
                <a:solidFill>
                  <a:srgbClr val="0070C0"/>
                </a:solidFill>
              </a:rPr>
              <a:t>- Pa </a:t>
            </a:r>
            <a:r>
              <a:rPr lang="en-GB" i="1" err="1">
                <a:solidFill>
                  <a:srgbClr val="0070C0"/>
                </a:solidFill>
              </a:rPr>
              <a:t>brosesau</a:t>
            </a:r>
            <a:r>
              <a:rPr lang="en-GB" i="1">
                <a:solidFill>
                  <a:srgbClr val="0070C0"/>
                </a:solidFill>
              </a:rPr>
              <a:t> </a:t>
            </a:r>
            <a:r>
              <a:rPr lang="en-GB" i="1" err="1">
                <a:solidFill>
                  <a:srgbClr val="0070C0"/>
                </a:solidFill>
              </a:rPr>
              <a:t>meddyliol</a:t>
            </a:r>
            <a:r>
              <a:rPr lang="en-GB" i="1">
                <a:solidFill>
                  <a:srgbClr val="0070C0"/>
                </a:solidFill>
              </a:rPr>
              <a:t> sydd </a:t>
            </a:r>
            <a:r>
              <a:rPr lang="en-GB" i="1" err="1">
                <a:solidFill>
                  <a:srgbClr val="0070C0"/>
                </a:solidFill>
              </a:rPr>
              <a:t>ynghlwm</a:t>
            </a:r>
            <a:r>
              <a:rPr lang="en-GB" i="1">
                <a:solidFill>
                  <a:srgbClr val="0070C0"/>
                </a:solidFill>
              </a:rPr>
              <a:t>?</a:t>
            </a:r>
          </a:p>
          <a:p>
            <a:pPr>
              <a:buFontTx/>
              <a:buChar char="-"/>
            </a:pPr>
            <a:r>
              <a:rPr lang="en-GB"/>
              <a:t>What mental processes are involved?</a:t>
            </a:r>
          </a:p>
          <a:p>
            <a:pPr>
              <a:buFontTx/>
              <a:buChar char="-"/>
            </a:pPr>
            <a:r>
              <a:rPr lang="en-GB" i="1">
                <a:solidFill>
                  <a:srgbClr val="0070C0"/>
                </a:solidFill>
              </a:rPr>
              <a:t>A </a:t>
            </a:r>
            <a:r>
              <a:rPr lang="en-GB" i="1" err="1">
                <a:solidFill>
                  <a:srgbClr val="0070C0"/>
                </a:solidFill>
              </a:rPr>
              <a:t>yw</a:t>
            </a:r>
            <a:r>
              <a:rPr lang="en-GB" i="1">
                <a:solidFill>
                  <a:srgbClr val="0070C0"/>
                </a:solidFill>
              </a:rPr>
              <a:t> </a:t>
            </a:r>
            <a:r>
              <a:rPr lang="en-GB" i="1" err="1">
                <a:solidFill>
                  <a:srgbClr val="0070C0"/>
                </a:solidFill>
              </a:rPr>
              <a:t>creadigrwydd</a:t>
            </a:r>
            <a:r>
              <a:rPr lang="en-GB" i="1">
                <a:solidFill>
                  <a:srgbClr val="0070C0"/>
                </a:solidFill>
              </a:rPr>
              <a:t> yn </a:t>
            </a:r>
            <a:r>
              <a:rPr lang="en-GB" i="1" err="1">
                <a:solidFill>
                  <a:srgbClr val="0070C0"/>
                </a:solidFill>
              </a:rPr>
              <a:t>gynhenid</a:t>
            </a:r>
            <a:r>
              <a:rPr lang="en-GB" i="1">
                <a:solidFill>
                  <a:srgbClr val="0070C0"/>
                </a:solidFill>
              </a:rPr>
              <a:t>?</a:t>
            </a:r>
          </a:p>
          <a:p>
            <a:pPr>
              <a:buFontTx/>
              <a:buChar char="-"/>
            </a:pPr>
            <a:r>
              <a:rPr lang="en-GB"/>
              <a:t>Is creativity innate?</a:t>
            </a:r>
          </a:p>
          <a:p>
            <a:pPr>
              <a:buFontTx/>
              <a:buChar char="-"/>
            </a:pPr>
            <a:r>
              <a:rPr lang="en-GB" i="1">
                <a:solidFill>
                  <a:srgbClr val="0070C0"/>
                </a:solidFill>
              </a:rPr>
              <a:t>Beth yw’r gwahanol </a:t>
            </a:r>
            <a:r>
              <a:rPr lang="en-GB" i="1" err="1">
                <a:solidFill>
                  <a:srgbClr val="0070C0"/>
                </a:solidFill>
              </a:rPr>
              <a:t>fathau</a:t>
            </a:r>
            <a:r>
              <a:rPr lang="en-GB" i="1">
                <a:solidFill>
                  <a:srgbClr val="0070C0"/>
                </a:solidFill>
              </a:rPr>
              <a:t> o </a:t>
            </a:r>
            <a:r>
              <a:rPr lang="en-GB" i="1" err="1">
                <a:solidFill>
                  <a:srgbClr val="0070C0"/>
                </a:solidFill>
              </a:rPr>
              <a:t>greadigrwydd</a:t>
            </a:r>
            <a:r>
              <a:rPr lang="en-GB" i="1">
                <a:solidFill>
                  <a:srgbClr val="0070C0"/>
                </a:solidFill>
              </a:rPr>
              <a:t>?</a:t>
            </a:r>
          </a:p>
          <a:p>
            <a:pPr>
              <a:buFontTx/>
              <a:buChar char="-"/>
            </a:pPr>
            <a:r>
              <a:rPr lang="en-GB"/>
              <a:t>What are the different types of creativity? </a:t>
            </a:r>
          </a:p>
        </p:txBody>
      </p:sp>
      <p:pic>
        <p:nvPicPr>
          <p:cNvPr id="4" name="Picture 3" descr="Philosophical Questions 1 « Quantum Est In Rebus Inan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56241" y="3717033"/>
            <a:ext cx="1567061" cy="1567061"/>
          </a:xfrm>
          <a:prstGeom prst="rect">
            <a:avLst/>
          </a:prstGeom>
        </p:spPr>
      </p:pic>
    </p:spTree>
    <p:extLst>
      <p:ext uri="{BB962C8B-B14F-4D97-AF65-F5344CB8AC3E}">
        <p14:creationId xmlns:p14="http://schemas.microsoft.com/office/powerpoint/2010/main" val="2231346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71664" y="2924945"/>
            <a:ext cx="6192688" cy="1384995"/>
          </a:xfrm>
          <a:prstGeom prst="rect">
            <a:avLst/>
          </a:prstGeom>
          <a:noFill/>
        </p:spPr>
        <p:txBody>
          <a:bodyPr wrap="square" rtlCol="0">
            <a:spAutoFit/>
          </a:bodyPr>
          <a:lstStyle/>
          <a:p>
            <a:pPr algn="ctr"/>
            <a:r>
              <a:rPr lang="en-GB" sz="2800" b="1">
                <a:solidFill>
                  <a:srgbClr val="00B050"/>
                </a:solidFill>
              </a:rPr>
              <a:t>Beth sy’n gwneud person yn </a:t>
            </a:r>
            <a:r>
              <a:rPr lang="en-GB" sz="2800" b="1" err="1">
                <a:solidFill>
                  <a:srgbClr val="00B050"/>
                </a:solidFill>
              </a:rPr>
              <a:t>greadigol</a:t>
            </a:r>
            <a:r>
              <a:rPr lang="en-GB" sz="2800" b="1">
                <a:solidFill>
                  <a:srgbClr val="00B050"/>
                </a:solidFill>
              </a:rPr>
              <a:t>?</a:t>
            </a:r>
          </a:p>
          <a:p>
            <a:pPr algn="ctr"/>
            <a:r>
              <a:rPr lang="en-GB" sz="2800" b="1"/>
              <a:t>What makes a person creative?</a:t>
            </a:r>
          </a:p>
        </p:txBody>
      </p:sp>
      <p:cxnSp>
        <p:nvCxnSpPr>
          <p:cNvPr id="6" name="Straight Arrow Connector 5"/>
          <p:cNvCxnSpPr/>
          <p:nvPr/>
        </p:nvCxnSpPr>
        <p:spPr>
          <a:xfrm flipH="1" flipV="1">
            <a:off x="4367808" y="1412776"/>
            <a:ext cx="648072" cy="151216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3359696" y="836713"/>
            <a:ext cx="1728192" cy="646331"/>
          </a:xfrm>
          <a:prstGeom prst="rect">
            <a:avLst/>
          </a:prstGeom>
          <a:noFill/>
        </p:spPr>
        <p:txBody>
          <a:bodyPr wrap="square" rtlCol="0">
            <a:spAutoFit/>
          </a:bodyPr>
          <a:lstStyle/>
          <a:p>
            <a:r>
              <a:rPr lang="en-GB" err="1">
                <a:solidFill>
                  <a:srgbClr val="00B050"/>
                </a:solidFill>
              </a:rPr>
              <a:t>Personoliaeth</a:t>
            </a:r>
            <a:r>
              <a:rPr lang="en-GB">
                <a:solidFill>
                  <a:srgbClr val="00B050"/>
                </a:solidFill>
              </a:rPr>
              <a:t> </a:t>
            </a:r>
            <a:r>
              <a:rPr lang="en-GB"/>
              <a:t>personality</a:t>
            </a:r>
          </a:p>
        </p:txBody>
      </p:sp>
      <p:cxnSp>
        <p:nvCxnSpPr>
          <p:cNvPr id="9" name="Straight Arrow Connector 8"/>
          <p:cNvCxnSpPr>
            <a:cxnSpLocks/>
            <a:stCxn id="4" idx="0"/>
          </p:cNvCxnSpPr>
          <p:nvPr/>
        </p:nvCxnSpPr>
        <p:spPr>
          <a:xfrm flipV="1">
            <a:off x="6168008" y="1411036"/>
            <a:ext cx="252028" cy="151390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5951984" y="764705"/>
            <a:ext cx="1656184" cy="646331"/>
          </a:xfrm>
          <a:prstGeom prst="rect">
            <a:avLst/>
          </a:prstGeom>
          <a:noFill/>
        </p:spPr>
        <p:txBody>
          <a:bodyPr wrap="square" rtlCol="0">
            <a:spAutoFit/>
          </a:bodyPr>
          <a:lstStyle/>
          <a:p>
            <a:r>
              <a:rPr lang="en-GB" err="1">
                <a:solidFill>
                  <a:srgbClr val="00B050"/>
                </a:solidFill>
              </a:rPr>
              <a:t>llawdrwydd</a:t>
            </a:r>
            <a:endParaRPr lang="en-GB">
              <a:solidFill>
                <a:srgbClr val="00B050"/>
              </a:solidFill>
            </a:endParaRPr>
          </a:p>
          <a:p>
            <a:r>
              <a:rPr lang="en-GB"/>
              <a:t>handedness</a:t>
            </a:r>
          </a:p>
        </p:txBody>
      </p:sp>
      <p:cxnSp>
        <p:nvCxnSpPr>
          <p:cNvPr id="12" name="Straight Arrow Connector 11"/>
          <p:cNvCxnSpPr>
            <a:cxnSpLocks/>
          </p:cNvCxnSpPr>
          <p:nvPr/>
        </p:nvCxnSpPr>
        <p:spPr>
          <a:xfrm flipH="1">
            <a:off x="4728341" y="4309940"/>
            <a:ext cx="143523" cy="96312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4223791" y="5157193"/>
            <a:ext cx="1511183" cy="646331"/>
          </a:xfrm>
          <a:prstGeom prst="rect">
            <a:avLst/>
          </a:prstGeom>
          <a:noFill/>
        </p:spPr>
        <p:txBody>
          <a:bodyPr wrap="square" rtlCol="0">
            <a:spAutoFit/>
          </a:bodyPr>
          <a:lstStyle/>
          <a:p>
            <a:r>
              <a:rPr lang="en-GB" err="1">
                <a:solidFill>
                  <a:srgbClr val="00B050"/>
                </a:solidFill>
              </a:rPr>
              <a:t>magwraeth</a:t>
            </a:r>
            <a:endParaRPr lang="en-GB">
              <a:solidFill>
                <a:srgbClr val="00B050"/>
              </a:solidFill>
            </a:endParaRPr>
          </a:p>
          <a:p>
            <a:r>
              <a:rPr lang="en-GB"/>
              <a:t>upbringing</a:t>
            </a:r>
          </a:p>
        </p:txBody>
      </p:sp>
      <p:cxnSp>
        <p:nvCxnSpPr>
          <p:cNvPr id="15" name="Straight Arrow Connector 14"/>
          <p:cNvCxnSpPr>
            <a:cxnSpLocks/>
          </p:cNvCxnSpPr>
          <p:nvPr/>
        </p:nvCxnSpPr>
        <p:spPr>
          <a:xfrm flipV="1">
            <a:off x="7745780" y="1447911"/>
            <a:ext cx="870500" cy="154818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8400256" y="836712"/>
            <a:ext cx="1296144" cy="646331"/>
          </a:xfrm>
          <a:prstGeom prst="rect">
            <a:avLst/>
          </a:prstGeom>
          <a:noFill/>
        </p:spPr>
        <p:txBody>
          <a:bodyPr wrap="square" rtlCol="0">
            <a:spAutoFit/>
          </a:bodyPr>
          <a:lstStyle/>
          <a:p>
            <a:r>
              <a:rPr lang="en-GB" err="1">
                <a:solidFill>
                  <a:srgbClr val="00B050"/>
                </a:solidFill>
              </a:rPr>
              <a:t>diwylliant</a:t>
            </a:r>
            <a:endParaRPr lang="en-GB">
              <a:solidFill>
                <a:srgbClr val="00B050"/>
              </a:solidFill>
            </a:endParaRPr>
          </a:p>
          <a:p>
            <a:r>
              <a:rPr lang="en-GB"/>
              <a:t>culture</a:t>
            </a:r>
          </a:p>
        </p:txBody>
      </p:sp>
      <p:cxnSp>
        <p:nvCxnSpPr>
          <p:cNvPr id="18" name="Straight Arrow Connector 17"/>
          <p:cNvCxnSpPr>
            <a:cxnSpLocks/>
          </p:cNvCxnSpPr>
          <p:nvPr/>
        </p:nvCxnSpPr>
        <p:spPr>
          <a:xfrm flipH="1">
            <a:off x="2279576" y="4085494"/>
            <a:ext cx="1080120" cy="77758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1606858" y="4797152"/>
            <a:ext cx="1752838" cy="646331"/>
          </a:xfrm>
          <a:prstGeom prst="rect">
            <a:avLst/>
          </a:prstGeom>
          <a:noFill/>
        </p:spPr>
        <p:txBody>
          <a:bodyPr wrap="square" rtlCol="0">
            <a:spAutoFit/>
          </a:bodyPr>
          <a:lstStyle/>
          <a:p>
            <a:r>
              <a:rPr lang="en-GB" err="1">
                <a:solidFill>
                  <a:srgbClr val="00B050"/>
                </a:solidFill>
              </a:rPr>
              <a:t>deallusrwydd</a:t>
            </a:r>
            <a:endParaRPr lang="en-GB">
              <a:solidFill>
                <a:srgbClr val="00B050"/>
              </a:solidFill>
            </a:endParaRPr>
          </a:p>
          <a:p>
            <a:r>
              <a:rPr lang="en-GB"/>
              <a:t>intelligence</a:t>
            </a:r>
          </a:p>
        </p:txBody>
      </p:sp>
      <p:cxnSp>
        <p:nvCxnSpPr>
          <p:cNvPr id="21" name="Straight Arrow Connector 20"/>
          <p:cNvCxnSpPr>
            <a:cxnSpLocks/>
          </p:cNvCxnSpPr>
          <p:nvPr/>
        </p:nvCxnSpPr>
        <p:spPr>
          <a:xfrm>
            <a:off x="6960096" y="4257092"/>
            <a:ext cx="467066" cy="134085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6960096" y="5526525"/>
            <a:ext cx="1656184" cy="646331"/>
          </a:xfrm>
          <a:prstGeom prst="rect">
            <a:avLst/>
          </a:prstGeom>
          <a:noFill/>
        </p:spPr>
        <p:txBody>
          <a:bodyPr wrap="square" rtlCol="0">
            <a:spAutoFit/>
          </a:bodyPr>
          <a:lstStyle/>
          <a:p>
            <a:r>
              <a:rPr lang="en-GB" err="1">
                <a:solidFill>
                  <a:srgbClr val="00B050"/>
                </a:solidFill>
              </a:rPr>
              <a:t>addysg</a:t>
            </a:r>
            <a:endParaRPr lang="en-GB">
              <a:solidFill>
                <a:srgbClr val="00B050"/>
              </a:solidFill>
            </a:endParaRPr>
          </a:p>
          <a:p>
            <a:r>
              <a:rPr lang="en-GB"/>
              <a:t>education</a:t>
            </a:r>
          </a:p>
        </p:txBody>
      </p:sp>
      <p:cxnSp>
        <p:nvCxnSpPr>
          <p:cNvPr id="24" name="Straight Arrow Connector 23"/>
          <p:cNvCxnSpPr>
            <a:cxnSpLocks/>
          </p:cNvCxnSpPr>
          <p:nvPr/>
        </p:nvCxnSpPr>
        <p:spPr>
          <a:xfrm>
            <a:off x="8760296" y="4257092"/>
            <a:ext cx="792088" cy="90939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8760296" y="5274786"/>
            <a:ext cx="1728192" cy="646331"/>
          </a:xfrm>
          <a:prstGeom prst="rect">
            <a:avLst/>
          </a:prstGeom>
          <a:noFill/>
        </p:spPr>
        <p:txBody>
          <a:bodyPr wrap="square" rtlCol="0">
            <a:spAutoFit/>
          </a:bodyPr>
          <a:lstStyle/>
          <a:p>
            <a:r>
              <a:rPr lang="en-GB" err="1">
                <a:solidFill>
                  <a:srgbClr val="00B050"/>
                </a:solidFill>
              </a:rPr>
              <a:t>diddordebau</a:t>
            </a:r>
            <a:endParaRPr lang="en-GB">
              <a:solidFill>
                <a:srgbClr val="00B050"/>
              </a:solidFill>
            </a:endParaRPr>
          </a:p>
          <a:p>
            <a:r>
              <a:rPr lang="en-GB"/>
              <a:t>interests</a:t>
            </a:r>
          </a:p>
        </p:txBody>
      </p:sp>
      <p:cxnSp>
        <p:nvCxnSpPr>
          <p:cNvPr id="27" name="Straight Arrow Connector 26"/>
          <p:cNvCxnSpPr>
            <a:cxnSpLocks/>
          </p:cNvCxnSpPr>
          <p:nvPr/>
        </p:nvCxnSpPr>
        <p:spPr>
          <a:xfrm flipH="1" flipV="1">
            <a:off x="2855640" y="2203124"/>
            <a:ext cx="828092" cy="89280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1703512" y="1556793"/>
            <a:ext cx="1728192" cy="646331"/>
          </a:xfrm>
          <a:prstGeom prst="rect">
            <a:avLst/>
          </a:prstGeom>
          <a:noFill/>
        </p:spPr>
        <p:txBody>
          <a:bodyPr wrap="square" rtlCol="0">
            <a:spAutoFit/>
          </a:bodyPr>
          <a:lstStyle/>
          <a:p>
            <a:r>
              <a:rPr lang="en-GB" err="1">
                <a:solidFill>
                  <a:srgbClr val="00B050"/>
                </a:solidFill>
              </a:rPr>
              <a:t>amgylchedd</a:t>
            </a:r>
            <a:endParaRPr lang="en-GB">
              <a:solidFill>
                <a:srgbClr val="00B050"/>
              </a:solidFill>
            </a:endParaRPr>
          </a:p>
          <a:p>
            <a:r>
              <a:rPr lang="en-GB"/>
              <a:t>environment</a:t>
            </a:r>
          </a:p>
        </p:txBody>
      </p:sp>
      <p:cxnSp>
        <p:nvCxnSpPr>
          <p:cNvPr id="30" name="Straight Arrow Connector 29"/>
          <p:cNvCxnSpPr>
            <a:cxnSpLocks/>
          </p:cNvCxnSpPr>
          <p:nvPr/>
        </p:nvCxnSpPr>
        <p:spPr>
          <a:xfrm flipV="1">
            <a:off x="8508270" y="2764618"/>
            <a:ext cx="234025" cy="33130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8616280" y="2168860"/>
            <a:ext cx="1656184" cy="646331"/>
          </a:xfrm>
          <a:prstGeom prst="rect">
            <a:avLst/>
          </a:prstGeom>
          <a:noFill/>
        </p:spPr>
        <p:txBody>
          <a:bodyPr wrap="square" rtlCol="0">
            <a:spAutoFit/>
          </a:bodyPr>
          <a:lstStyle/>
          <a:p>
            <a:r>
              <a:rPr lang="en-GB" err="1">
                <a:solidFill>
                  <a:srgbClr val="00B050"/>
                </a:solidFill>
              </a:rPr>
              <a:t>cyfleoedd</a:t>
            </a:r>
            <a:endParaRPr lang="en-GB">
              <a:solidFill>
                <a:srgbClr val="00B050"/>
              </a:solidFill>
            </a:endParaRPr>
          </a:p>
          <a:p>
            <a:r>
              <a:rPr lang="en-GB"/>
              <a:t>opportunities</a:t>
            </a:r>
          </a:p>
        </p:txBody>
      </p:sp>
      <p:cxnSp>
        <p:nvCxnSpPr>
          <p:cNvPr id="33" name="Straight Arrow Connector 32"/>
          <p:cNvCxnSpPr/>
          <p:nvPr/>
        </p:nvCxnSpPr>
        <p:spPr>
          <a:xfrm flipH="1">
            <a:off x="2675620" y="3266908"/>
            <a:ext cx="792088"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4" name="TextBox 33"/>
          <p:cNvSpPr txBox="1"/>
          <p:nvPr/>
        </p:nvSpPr>
        <p:spPr>
          <a:xfrm>
            <a:off x="1415480" y="2924944"/>
            <a:ext cx="1368152" cy="646331"/>
          </a:xfrm>
          <a:prstGeom prst="rect">
            <a:avLst/>
          </a:prstGeom>
          <a:noFill/>
        </p:spPr>
        <p:txBody>
          <a:bodyPr wrap="square" rtlCol="0">
            <a:spAutoFit/>
          </a:bodyPr>
          <a:lstStyle/>
          <a:p>
            <a:r>
              <a:rPr lang="en-GB" err="1">
                <a:solidFill>
                  <a:srgbClr val="00B050"/>
                </a:solidFill>
              </a:rPr>
              <a:t>cynhenid</a:t>
            </a:r>
            <a:endParaRPr lang="en-GB">
              <a:solidFill>
                <a:srgbClr val="00B050"/>
              </a:solidFill>
            </a:endParaRPr>
          </a:p>
          <a:p>
            <a:r>
              <a:rPr lang="en-GB"/>
              <a:t>innate</a:t>
            </a:r>
          </a:p>
        </p:txBody>
      </p:sp>
    </p:spTree>
    <p:extLst>
      <p:ext uri="{BB962C8B-B14F-4D97-AF65-F5344CB8AC3E}">
        <p14:creationId xmlns:p14="http://schemas.microsoft.com/office/powerpoint/2010/main" val="2521567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candle problem</a:t>
            </a:r>
          </a:p>
        </p:txBody>
      </p:sp>
      <p:sp>
        <p:nvSpPr>
          <p:cNvPr id="3" name="Content Placeholder 2"/>
          <p:cNvSpPr>
            <a:spLocks noGrp="1"/>
          </p:cNvSpPr>
          <p:nvPr>
            <p:ph sz="half" idx="1"/>
          </p:nvPr>
        </p:nvSpPr>
        <p:spPr/>
        <p:txBody>
          <a:bodyPr>
            <a:normAutofit lnSpcReduction="10000"/>
          </a:bodyPr>
          <a:lstStyle/>
          <a:p>
            <a:pPr marL="0" indent="0">
              <a:buNone/>
            </a:pPr>
            <a:r>
              <a:rPr lang="en-GB" dirty="0"/>
              <a:t>Mae The Candle Problem </a:t>
            </a:r>
            <a:r>
              <a:rPr lang="en-GB" dirty="0" err="1"/>
              <a:t>yn</a:t>
            </a:r>
            <a:r>
              <a:rPr lang="en-GB" dirty="0"/>
              <a:t> </a:t>
            </a:r>
            <a:r>
              <a:rPr lang="en-GB" dirty="0" err="1"/>
              <a:t>brawf</a:t>
            </a:r>
            <a:r>
              <a:rPr lang="en-GB" dirty="0"/>
              <a:t> </a:t>
            </a:r>
            <a:r>
              <a:rPr lang="en-GB" dirty="0" err="1"/>
              <a:t>clasurol</a:t>
            </a:r>
            <a:r>
              <a:rPr lang="en-GB" dirty="0"/>
              <a:t> o </a:t>
            </a:r>
            <a:r>
              <a:rPr lang="en-GB" dirty="0" err="1"/>
              <a:t>ddatrys</a:t>
            </a:r>
            <a:r>
              <a:rPr lang="en-GB" dirty="0"/>
              <a:t> </a:t>
            </a:r>
            <a:r>
              <a:rPr lang="en-GB" dirty="0" err="1"/>
              <a:t>problemau</a:t>
            </a:r>
            <a:r>
              <a:rPr lang="en-GB" dirty="0"/>
              <a:t> </a:t>
            </a:r>
            <a:r>
              <a:rPr lang="en-GB" dirty="0" err="1"/>
              <a:t>creadigol</a:t>
            </a:r>
            <a:r>
              <a:rPr lang="en-GB" dirty="0"/>
              <a:t> a </a:t>
            </a:r>
            <a:r>
              <a:rPr lang="en-GB" dirty="0" err="1"/>
              <a:t>ddatblygwyd</a:t>
            </a:r>
            <a:r>
              <a:rPr lang="en-GB" dirty="0"/>
              <a:t> </a:t>
            </a:r>
            <a:r>
              <a:rPr lang="en-GB" dirty="0" err="1"/>
              <a:t>gan</a:t>
            </a:r>
            <a:r>
              <a:rPr lang="en-GB" dirty="0"/>
              <a:t> y </a:t>
            </a:r>
            <a:r>
              <a:rPr lang="en-GB" dirty="0" err="1"/>
              <a:t>seicolegydd</a:t>
            </a:r>
            <a:r>
              <a:rPr lang="en-GB" dirty="0"/>
              <a:t> Karl Duncker </a:t>
            </a:r>
            <a:r>
              <a:rPr lang="en-GB" dirty="0" err="1"/>
              <a:t>ym</a:t>
            </a:r>
            <a:r>
              <a:rPr lang="en-GB" dirty="0"/>
              <a:t> 1945. </a:t>
            </a:r>
            <a:r>
              <a:rPr lang="en-GB" dirty="0" err="1"/>
              <a:t>Rhoddir</a:t>
            </a:r>
            <a:r>
              <a:rPr lang="en-GB" dirty="0"/>
              <a:t> </a:t>
            </a:r>
            <a:r>
              <a:rPr lang="en-GB" dirty="0" err="1"/>
              <a:t>cannwyll</a:t>
            </a:r>
            <a:r>
              <a:rPr lang="en-GB" dirty="0"/>
              <a:t>, </a:t>
            </a:r>
            <a:r>
              <a:rPr lang="en-GB" dirty="0" err="1"/>
              <a:t>bocs</a:t>
            </a:r>
            <a:r>
              <a:rPr lang="en-GB" dirty="0"/>
              <a:t> o </a:t>
            </a:r>
            <a:r>
              <a:rPr lang="en-GB" dirty="0" err="1"/>
              <a:t>bytiau</a:t>
            </a:r>
            <a:r>
              <a:rPr lang="en-GB" dirty="0"/>
              <a:t> bawd, a </a:t>
            </a:r>
            <a:r>
              <a:rPr lang="en-GB" dirty="0" err="1"/>
              <a:t>llyfr</a:t>
            </a:r>
            <a:r>
              <a:rPr lang="en-GB" dirty="0"/>
              <a:t> </a:t>
            </a:r>
            <a:r>
              <a:rPr lang="en-GB" dirty="0" err="1"/>
              <a:t>matsys</a:t>
            </a:r>
            <a:r>
              <a:rPr lang="en-GB" dirty="0"/>
              <a:t>, a </a:t>
            </a:r>
            <a:r>
              <a:rPr lang="en-GB" dirty="0" err="1"/>
              <a:t>gofynnir</a:t>
            </a:r>
            <a:r>
              <a:rPr lang="en-GB" dirty="0"/>
              <a:t> </a:t>
            </a:r>
            <a:r>
              <a:rPr lang="en-GB" dirty="0" err="1"/>
              <a:t>iddynt</a:t>
            </a:r>
            <a:r>
              <a:rPr lang="en-GB" dirty="0"/>
              <a:t> </a:t>
            </a:r>
            <a:r>
              <a:rPr lang="en-GB" dirty="0" err="1"/>
              <a:t>osod</a:t>
            </a:r>
            <a:r>
              <a:rPr lang="en-GB" dirty="0"/>
              <a:t> y </a:t>
            </a:r>
            <a:r>
              <a:rPr lang="en-GB" dirty="0" err="1"/>
              <a:t>gannwyll</a:t>
            </a:r>
            <a:r>
              <a:rPr lang="en-GB" dirty="0"/>
              <a:t> </a:t>
            </a:r>
            <a:r>
              <a:rPr lang="en-GB" dirty="0" err="1"/>
              <a:t>wedi'i</a:t>
            </a:r>
            <a:r>
              <a:rPr lang="en-GB" dirty="0"/>
              <a:t> </a:t>
            </a:r>
            <a:r>
              <a:rPr lang="en-GB" dirty="0" err="1"/>
              <a:t>chynnau</a:t>
            </a:r>
            <a:r>
              <a:rPr lang="en-GB" dirty="0"/>
              <a:t> </a:t>
            </a:r>
            <a:r>
              <a:rPr lang="en-GB" dirty="0" err="1"/>
              <a:t>ar</a:t>
            </a:r>
            <a:r>
              <a:rPr lang="en-GB" dirty="0"/>
              <a:t> y </a:t>
            </a:r>
            <a:r>
              <a:rPr lang="en-GB" dirty="0" err="1"/>
              <a:t>wal</a:t>
            </a:r>
            <a:r>
              <a:rPr lang="en-GB" dirty="0"/>
              <a:t> </a:t>
            </a:r>
            <a:r>
              <a:rPr lang="en-GB" dirty="0" err="1"/>
              <a:t>fel</a:t>
            </a:r>
            <a:r>
              <a:rPr lang="en-GB" dirty="0"/>
              <a:t> y </a:t>
            </a:r>
            <a:r>
              <a:rPr lang="en-GB" dirty="0" err="1"/>
              <a:t>bydd</a:t>
            </a:r>
            <a:r>
              <a:rPr lang="en-GB" dirty="0"/>
              <a:t> </a:t>
            </a:r>
            <a:r>
              <a:rPr lang="en-GB" dirty="0" err="1"/>
              <a:t>yn</a:t>
            </a:r>
            <a:r>
              <a:rPr lang="en-GB" dirty="0"/>
              <a:t> </a:t>
            </a:r>
            <a:r>
              <a:rPr lang="en-GB" dirty="0" err="1"/>
              <a:t>gwneud</a:t>
            </a:r>
            <a:r>
              <a:rPr lang="en-GB" dirty="0"/>
              <a:t> </a:t>
            </a:r>
            <a:r>
              <a:rPr lang="en-GB" dirty="0" err="1"/>
              <a:t>hynny</a:t>
            </a:r>
            <a:r>
              <a:rPr lang="en-GB" dirty="0"/>
              <a:t>. </a:t>
            </a:r>
            <a:r>
              <a:rPr lang="en-GB" dirty="0" err="1"/>
              <a:t>peidio</a:t>
            </a:r>
            <a:r>
              <a:rPr lang="en-GB" dirty="0"/>
              <a:t> â </a:t>
            </a:r>
            <a:r>
              <a:rPr lang="en-GB" dirty="0" err="1"/>
              <a:t>diferu</a:t>
            </a:r>
            <a:r>
              <a:rPr lang="en-GB" dirty="0"/>
              <a:t> </a:t>
            </a:r>
            <a:r>
              <a:rPr lang="en-GB" dirty="0" err="1"/>
              <a:t>cwyr</a:t>
            </a:r>
            <a:r>
              <a:rPr lang="en-GB" dirty="0"/>
              <a:t> </a:t>
            </a:r>
            <a:r>
              <a:rPr lang="en-GB" dirty="0" err="1"/>
              <a:t>ar</a:t>
            </a:r>
            <a:r>
              <a:rPr lang="en-GB" dirty="0"/>
              <a:t> y </a:t>
            </a:r>
            <a:r>
              <a:rPr lang="en-GB" dirty="0" err="1"/>
              <a:t>bwrdd</a:t>
            </a:r>
            <a:r>
              <a:rPr lang="en-GB" dirty="0"/>
              <a:t> </a:t>
            </a:r>
            <a:r>
              <a:rPr lang="en-GB" dirty="0" err="1"/>
              <a:t>isod</a:t>
            </a:r>
            <a:r>
              <a:rPr lang="en-GB" dirty="0"/>
              <a:t>. </a:t>
            </a:r>
            <a:r>
              <a:rPr lang="en-GB" dirty="0" err="1"/>
              <a:t>Mae'r</a:t>
            </a:r>
            <a:r>
              <a:rPr lang="en-GB" dirty="0"/>
              <a:t> </a:t>
            </a:r>
            <a:r>
              <a:rPr lang="en-GB" dirty="0" err="1"/>
              <a:t>prawf</a:t>
            </a:r>
            <a:r>
              <a:rPr lang="en-GB" dirty="0"/>
              <a:t> </a:t>
            </a:r>
            <a:r>
              <a:rPr lang="en-GB" dirty="0" err="1"/>
              <a:t>yn</a:t>
            </a:r>
            <a:r>
              <a:rPr lang="en-GB" dirty="0"/>
              <a:t> </a:t>
            </a:r>
            <a:r>
              <a:rPr lang="en-GB" dirty="0" err="1"/>
              <a:t>herio</a:t>
            </a:r>
            <a:r>
              <a:rPr lang="en-GB" dirty="0"/>
              <a:t> </a:t>
            </a:r>
            <a:r>
              <a:rPr lang="en-GB" dirty="0" err="1"/>
              <a:t>sefydlogrwydd</a:t>
            </a:r>
            <a:r>
              <a:rPr lang="en-GB" dirty="0"/>
              <a:t> </a:t>
            </a:r>
            <a:r>
              <a:rPr lang="en-GB" dirty="0" err="1"/>
              <a:t>swyddogaethol</a:t>
            </a:r>
            <a:r>
              <a:rPr lang="en-GB" dirty="0"/>
              <a:t>, </a:t>
            </a:r>
            <a:r>
              <a:rPr lang="en-GB" dirty="0" err="1"/>
              <a:t>tuedd</a:t>
            </a:r>
            <a:r>
              <a:rPr lang="en-GB" dirty="0"/>
              <a:t> </a:t>
            </a:r>
            <a:r>
              <a:rPr lang="en-GB" dirty="0" err="1"/>
              <a:t>wybyddol</a:t>
            </a:r>
            <a:r>
              <a:rPr lang="en-GB" dirty="0"/>
              <a:t> </a:t>
            </a:r>
            <a:r>
              <a:rPr lang="en-GB" dirty="0" err="1"/>
              <a:t>sy'n</a:t>
            </a:r>
            <a:r>
              <a:rPr lang="en-GB" dirty="0"/>
              <a:t> </a:t>
            </a:r>
            <a:r>
              <a:rPr lang="en-GB" dirty="0" err="1"/>
              <a:t>ei</a:t>
            </a:r>
            <a:r>
              <a:rPr lang="en-GB" dirty="0"/>
              <a:t> </a:t>
            </a:r>
            <a:r>
              <a:rPr lang="en-GB" dirty="0" err="1"/>
              <a:t>gwneud</a:t>
            </a:r>
            <a:r>
              <a:rPr lang="en-GB" dirty="0"/>
              <a:t> </a:t>
            </a:r>
            <a:r>
              <a:rPr lang="en-GB" dirty="0" err="1"/>
              <a:t>hi'n</a:t>
            </a:r>
            <a:r>
              <a:rPr lang="en-GB" dirty="0"/>
              <a:t> </a:t>
            </a:r>
            <a:r>
              <a:rPr lang="en-GB" dirty="0" err="1"/>
              <a:t>anodd</a:t>
            </a:r>
            <a:r>
              <a:rPr lang="en-GB" dirty="0"/>
              <a:t> </a:t>
            </a:r>
            <a:r>
              <a:rPr lang="en-GB" dirty="0" err="1"/>
              <a:t>defnyddio</a:t>
            </a:r>
            <a:r>
              <a:rPr lang="en-GB" dirty="0"/>
              <a:t> </a:t>
            </a:r>
            <a:r>
              <a:rPr lang="en-GB" dirty="0" err="1"/>
              <a:t>gwrthrychau</a:t>
            </a:r>
            <a:r>
              <a:rPr lang="en-GB" dirty="0"/>
              <a:t> </a:t>
            </a:r>
            <a:r>
              <a:rPr lang="en-GB" dirty="0" err="1"/>
              <a:t>cyfarwydd</a:t>
            </a:r>
            <a:r>
              <a:rPr lang="en-GB" dirty="0"/>
              <a:t> </a:t>
            </a:r>
            <a:r>
              <a:rPr lang="en-GB" dirty="0" err="1"/>
              <a:t>mewn</a:t>
            </a:r>
            <a:r>
              <a:rPr lang="en-GB" dirty="0"/>
              <a:t> </a:t>
            </a:r>
            <a:r>
              <a:rPr lang="en-GB" dirty="0" err="1"/>
              <a:t>ffyrdd</a:t>
            </a:r>
            <a:r>
              <a:rPr lang="en-GB" dirty="0"/>
              <a:t> </a:t>
            </a:r>
            <a:r>
              <a:rPr lang="en-GB" dirty="0" err="1"/>
              <a:t>annormal</a:t>
            </a:r>
            <a:endParaRPr lang="en-GB" dirty="0"/>
          </a:p>
        </p:txBody>
      </p:sp>
      <p:sp>
        <p:nvSpPr>
          <p:cNvPr id="10" name="Content Placeholder 9">
            <a:extLst>
              <a:ext uri="{FF2B5EF4-FFF2-40B4-BE49-F238E27FC236}">
                <a16:creationId xmlns:a16="http://schemas.microsoft.com/office/drawing/2014/main" id="{E9CAC394-1A4A-3C41-4505-96FE5088F99A}"/>
              </a:ext>
            </a:extLst>
          </p:cNvPr>
          <p:cNvSpPr>
            <a:spLocks noGrp="1"/>
          </p:cNvSpPr>
          <p:nvPr>
            <p:ph sz="half" idx="2"/>
          </p:nvPr>
        </p:nvSpPr>
        <p:spPr/>
        <p:txBody>
          <a:bodyPr>
            <a:normAutofit lnSpcReduction="10000"/>
          </a:bodyPr>
          <a:lstStyle/>
          <a:p>
            <a:r>
              <a:rPr lang="en-GB" dirty="0"/>
              <a:t>The Candle Problem is a classic test of creative problem solving developed by psychologist Karl Duncker in 1945. Subjects are given a candle, a box of thumbtacks, and a book of matches, and asked to affix the lit candle to the wall so that it will not drip wax onto the table below. The test challenges functional fixedness, a cognitive bias that makes it difficult to use familiar objects in abnormal ways</a:t>
            </a:r>
          </a:p>
          <a:p>
            <a:endParaRPr lang="en-GB" dirty="0"/>
          </a:p>
        </p:txBody>
      </p:sp>
      <p:pic>
        <p:nvPicPr>
          <p:cNvPr id="4" name="Picture 3"/>
          <p:cNvPicPr>
            <a:picLocks noChangeAspect="1"/>
          </p:cNvPicPr>
          <p:nvPr/>
        </p:nvPicPr>
        <p:blipFill>
          <a:blip r:embed="rId3"/>
          <a:stretch>
            <a:fillRect/>
          </a:stretch>
        </p:blipFill>
        <p:spPr>
          <a:xfrm>
            <a:off x="8438416" y="100293"/>
            <a:ext cx="2694182" cy="1915318"/>
          </a:xfrm>
          <a:prstGeom prst="rect">
            <a:avLst/>
          </a:prstGeom>
        </p:spPr>
      </p:pic>
    </p:spTree>
    <p:extLst>
      <p:ext uri="{BB962C8B-B14F-4D97-AF65-F5344CB8AC3E}">
        <p14:creationId xmlns:p14="http://schemas.microsoft.com/office/powerpoint/2010/main" val="20605263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080" name="Rectangle 3079">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3082" name="Group 3081">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3083"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3084"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3085"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3086"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3087"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3088"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89"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090"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091"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092"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093"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094"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3096" name="Group 3095">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3097"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3098"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099"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100"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101"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02"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103"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04"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05"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106"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107"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108"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p:cNvSpPr>
            <a:spLocks noGrp="1"/>
          </p:cNvSpPr>
          <p:nvPr>
            <p:ph type="title"/>
          </p:nvPr>
        </p:nvSpPr>
        <p:spPr>
          <a:xfrm>
            <a:off x="6483096" y="624110"/>
            <a:ext cx="5021516" cy="1280890"/>
          </a:xfrm>
        </p:spPr>
        <p:txBody>
          <a:bodyPr>
            <a:normAutofit/>
          </a:bodyPr>
          <a:lstStyle/>
          <a:p>
            <a:r>
              <a:rPr lang="en-GB" b="1" dirty="0"/>
              <a:t>Alternative Uses</a:t>
            </a:r>
            <a:endParaRPr lang="en-GB"/>
          </a:p>
        </p:txBody>
      </p:sp>
      <p:sp>
        <p:nvSpPr>
          <p:cNvPr id="3110" name="Rectangle 3109">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12"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3075" name="Picture 3" descr="Joy Paul Guilford - One of the founders of the Psychology of Creativity –  Genvive">
            <a:extLst>
              <a:ext uri="{FF2B5EF4-FFF2-40B4-BE49-F238E27FC236}">
                <a16:creationId xmlns:a16="http://schemas.microsoft.com/office/drawing/2014/main" id="{C18905AF-30C5-56B8-EF8B-6B3360B300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716"/>
          <a:stretch/>
        </p:blipFill>
        <p:spPr bwMode="auto">
          <a:xfrm>
            <a:off x="-1555" y="1731"/>
            <a:ext cx="4671091"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6438191" y="2133600"/>
            <a:ext cx="5066419" cy="3777622"/>
          </a:xfrm>
        </p:spPr>
        <p:txBody>
          <a:bodyPr>
            <a:normAutofit/>
          </a:bodyPr>
          <a:lstStyle/>
          <a:p>
            <a:pPr>
              <a:lnSpc>
                <a:spcPct val="90000"/>
              </a:lnSpc>
            </a:pPr>
            <a:r>
              <a:rPr lang="en-GB" sz="1700" dirty="0" err="1"/>
              <a:t>Wedi'i</a:t>
            </a:r>
            <a:r>
              <a:rPr lang="en-GB" sz="1700" dirty="0"/>
              <a:t> </a:t>
            </a:r>
            <a:r>
              <a:rPr lang="en-GB" sz="1700" dirty="0" err="1"/>
              <a:t>ddatblygu</a:t>
            </a:r>
            <a:r>
              <a:rPr lang="en-GB" sz="1700" dirty="0"/>
              <a:t> </a:t>
            </a:r>
            <a:r>
              <a:rPr lang="en-GB" sz="1700" dirty="0" err="1"/>
              <a:t>gan</a:t>
            </a:r>
            <a:r>
              <a:rPr lang="en-GB" sz="1700" dirty="0"/>
              <a:t> Joy Guilford </a:t>
            </a:r>
            <a:r>
              <a:rPr lang="en-GB" sz="1700" dirty="0" err="1"/>
              <a:t>ym</a:t>
            </a:r>
            <a:r>
              <a:rPr lang="en-GB" sz="1700" dirty="0"/>
              <a:t> 1967, </a:t>
            </a:r>
            <a:r>
              <a:rPr lang="en-GB" sz="1700" dirty="0" err="1"/>
              <a:t>mae'r</a:t>
            </a:r>
            <a:r>
              <a:rPr lang="en-GB" sz="1700" dirty="0"/>
              <a:t> </a:t>
            </a:r>
            <a:r>
              <a:rPr lang="en-GB" sz="1700" dirty="0" err="1"/>
              <a:t>Prawf</a:t>
            </a:r>
            <a:r>
              <a:rPr lang="en-GB" sz="1700" dirty="0"/>
              <a:t> </a:t>
            </a:r>
            <a:r>
              <a:rPr lang="en-GB" sz="1700" dirty="0" err="1"/>
              <a:t>Defnyddiau</a:t>
            </a:r>
            <a:r>
              <a:rPr lang="en-GB" sz="1700" dirty="0"/>
              <a:t> Amgen </a:t>
            </a:r>
            <a:r>
              <a:rPr lang="en-GB" sz="1700" dirty="0" err="1"/>
              <a:t>yn</a:t>
            </a:r>
            <a:r>
              <a:rPr lang="en-GB" sz="1700" dirty="0"/>
              <a:t> </a:t>
            </a:r>
            <a:r>
              <a:rPr lang="en-GB" sz="1700" dirty="0" err="1"/>
              <a:t>ymestyn</a:t>
            </a:r>
            <a:r>
              <a:rPr lang="en-GB" sz="1700" dirty="0"/>
              <a:t> </a:t>
            </a:r>
            <a:r>
              <a:rPr lang="en-GB" sz="1700" dirty="0" err="1"/>
              <a:t>eich</a:t>
            </a:r>
            <a:r>
              <a:rPr lang="en-GB" sz="1700" dirty="0"/>
              <a:t> </a:t>
            </a:r>
            <a:r>
              <a:rPr lang="en-GB" sz="1700" dirty="0" err="1"/>
              <a:t>creadigrwydd</a:t>
            </a:r>
            <a:r>
              <a:rPr lang="en-GB" sz="1700" dirty="0"/>
              <a:t> </a:t>
            </a:r>
            <a:r>
              <a:rPr lang="en-GB" sz="1700" dirty="0" err="1"/>
              <a:t>trwy</a:t>
            </a:r>
            <a:r>
              <a:rPr lang="en-GB" sz="1700" dirty="0"/>
              <a:t> </a:t>
            </a:r>
            <a:r>
              <a:rPr lang="en-GB" sz="1700" dirty="0" err="1"/>
              <a:t>roi</a:t>
            </a:r>
            <a:r>
              <a:rPr lang="en-GB" sz="1700" dirty="0"/>
              <a:t> </a:t>
            </a:r>
            <a:r>
              <a:rPr lang="en-GB" sz="1700" dirty="0" err="1"/>
              <a:t>dwy</a:t>
            </a:r>
            <a:r>
              <a:rPr lang="en-GB" sz="1700" dirty="0"/>
              <a:t> </a:t>
            </a:r>
            <a:r>
              <a:rPr lang="en-GB" sz="1700" dirty="0" err="1"/>
              <a:t>funud</a:t>
            </a:r>
            <a:r>
              <a:rPr lang="en-GB" sz="1700" dirty="0"/>
              <a:t> </a:t>
            </a:r>
            <a:r>
              <a:rPr lang="en-GB" sz="1700" dirty="0" err="1"/>
              <a:t>i</a:t>
            </a:r>
            <a:r>
              <a:rPr lang="en-GB" sz="1700" dirty="0"/>
              <a:t> chi </a:t>
            </a:r>
            <a:r>
              <a:rPr lang="en-GB" sz="1700" dirty="0" err="1"/>
              <a:t>feddwl</a:t>
            </a:r>
            <a:r>
              <a:rPr lang="en-GB" sz="1700" dirty="0"/>
              <a:t> am </a:t>
            </a:r>
            <a:r>
              <a:rPr lang="en-GB" sz="1700" dirty="0" err="1"/>
              <a:t>gymaint</a:t>
            </a:r>
            <a:r>
              <a:rPr lang="en-GB" sz="1700" dirty="0"/>
              <a:t> o </a:t>
            </a:r>
            <a:r>
              <a:rPr lang="en-GB" sz="1700" dirty="0" err="1"/>
              <a:t>ddefnyddiau</a:t>
            </a:r>
            <a:r>
              <a:rPr lang="en-GB" sz="1700" dirty="0"/>
              <a:t> â </a:t>
            </a:r>
            <a:r>
              <a:rPr lang="en-GB" sz="1700" dirty="0" err="1"/>
              <a:t>phosib</a:t>
            </a:r>
            <a:r>
              <a:rPr lang="en-GB" sz="1700" dirty="0"/>
              <a:t> </a:t>
            </a:r>
            <a:r>
              <a:rPr lang="en-GB" sz="1700" dirty="0" err="1"/>
              <a:t>ar</a:t>
            </a:r>
            <a:r>
              <a:rPr lang="en-GB" sz="1700" dirty="0"/>
              <a:t> </a:t>
            </a:r>
            <a:r>
              <a:rPr lang="en-GB" sz="1700" dirty="0" err="1"/>
              <a:t>gyfer</a:t>
            </a:r>
            <a:r>
              <a:rPr lang="en-GB" sz="1700" dirty="0"/>
              <a:t> </a:t>
            </a:r>
            <a:r>
              <a:rPr lang="en-GB" sz="1700" dirty="0" err="1"/>
              <a:t>gwrthrych</a:t>
            </a:r>
            <a:r>
              <a:rPr lang="en-GB" sz="1700" dirty="0"/>
              <a:t> bob </a:t>
            </a:r>
            <a:r>
              <a:rPr lang="en-GB" sz="1700" dirty="0" err="1"/>
              <a:t>dydd</a:t>
            </a:r>
            <a:r>
              <a:rPr lang="en-GB" sz="1700" dirty="0"/>
              <a:t> </a:t>
            </a:r>
            <a:r>
              <a:rPr lang="en-GB" sz="1700" dirty="0" err="1"/>
              <a:t>fel</a:t>
            </a:r>
            <a:r>
              <a:rPr lang="en-GB" sz="1700" dirty="0"/>
              <a:t> </a:t>
            </a:r>
            <a:r>
              <a:rPr lang="en-GB" sz="1700" dirty="0" err="1"/>
              <a:t>cadair</a:t>
            </a:r>
            <a:r>
              <a:rPr lang="en-GB" sz="1700" dirty="0"/>
              <a:t>, </a:t>
            </a:r>
            <a:r>
              <a:rPr lang="en-GB" sz="1700" dirty="0" err="1"/>
              <a:t>mwg</a:t>
            </a:r>
            <a:r>
              <a:rPr lang="en-GB" sz="1700" dirty="0"/>
              <a:t> </a:t>
            </a:r>
            <a:r>
              <a:rPr lang="en-GB" sz="1700" dirty="0" err="1"/>
              <a:t>coffi</a:t>
            </a:r>
            <a:r>
              <a:rPr lang="en-GB" sz="1700" dirty="0"/>
              <a:t>, neu </a:t>
            </a:r>
            <a:r>
              <a:rPr lang="en-GB" sz="1700" dirty="0" err="1"/>
              <a:t>fricsen</a:t>
            </a:r>
            <a:r>
              <a:rPr lang="en-GB" sz="1700" dirty="0"/>
              <a:t>.</a:t>
            </a:r>
          </a:p>
          <a:p>
            <a:pPr>
              <a:lnSpc>
                <a:spcPct val="90000"/>
              </a:lnSpc>
            </a:pPr>
            <a:endParaRPr lang="en-GB" sz="1700" dirty="0"/>
          </a:p>
          <a:p>
            <a:pPr>
              <a:lnSpc>
                <a:spcPct val="90000"/>
              </a:lnSpc>
            </a:pPr>
            <a:r>
              <a:rPr lang="en-GB" sz="1700" dirty="0"/>
              <a:t>Developed by Joy Guilford in 1967, the Alternative Uses Test stretches your creativity by giving you two minutes to think of as many uses as possible for an everyday object like a chair, coffee mug, or brick.</a:t>
            </a:r>
          </a:p>
          <a:p>
            <a:pPr>
              <a:lnSpc>
                <a:spcPct val="90000"/>
              </a:lnSpc>
            </a:pPr>
            <a:endParaRPr lang="en-GB" sz="1700" dirty="0"/>
          </a:p>
          <a:p>
            <a:pPr>
              <a:lnSpc>
                <a:spcPct val="90000"/>
              </a:lnSpc>
            </a:pPr>
            <a:endParaRPr lang="en-GB" sz="1700" dirty="0"/>
          </a:p>
        </p:txBody>
      </p:sp>
    </p:spTree>
    <p:extLst>
      <p:ext uri="{BB962C8B-B14F-4D97-AF65-F5344CB8AC3E}">
        <p14:creationId xmlns:p14="http://schemas.microsoft.com/office/powerpoint/2010/main" val="18894383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192580" y="345988"/>
            <a:ext cx="3503821" cy="6251363"/>
          </a:xfrm>
        </p:spPr>
        <p:txBody>
          <a:bodyPr>
            <a:normAutofit fontScale="47500" lnSpcReduction="20000"/>
          </a:bodyPr>
          <a:lstStyle/>
          <a:p>
            <a:pPr marL="0" indent="0" algn="ctr">
              <a:buNone/>
            </a:pPr>
            <a:endParaRPr lang="en-GB"/>
          </a:p>
          <a:p>
            <a:pPr marL="0" indent="0" algn="ctr">
              <a:buNone/>
            </a:pPr>
            <a:endParaRPr lang="en-GB"/>
          </a:p>
          <a:p>
            <a:pPr marL="0" indent="0" algn="ctr">
              <a:buNone/>
            </a:pPr>
            <a:endParaRPr lang="en-GB"/>
          </a:p>
          <a:p>
            <a:pPr marL="0" indent="0" algn="ctr">
              <a:buNone/>
            </a:pPr>
            <a:r>
              <a:rPr lang="en-GB" sz="3600" b="1"/>
              <a:t>Alternative uses test</a:t>
            </a:r>
          </a:p>
          <a:p>
            <a:pPr marL="0" indent="0" algn="ctr">
              <a:buNone/>
            </a:pPr>
            <a:endParaRPr lang="en-GB"/>
          </a:p>
          <a:p>
            <a:pPr marL="0" indent="0" algn="ctr">
              <a:buNone/>
            </a:pPr>
            <a:endParaRPr lang="en-GB"/>
          </a:p>
          <a:p>
            <a:pPr marL="0" indent="0" algn="ctr">
              <a:buNone/>
            </a:pPr>
            <a:r>
              <a:rPr lang="en-GB" sz="2900"/>
              <a:t>How many uses can you think of for a Lego block?</a:t>
            </a:r>
          </a:p>
          <a:p>
            <a:pPr marL="0" indent="0" algn="ctr">
              <a:buNone/>
            </a:pPr>
            <a:endParaRPr lang="en-GB" sz="2900"/>
          </a:p>
          <a:p>
            <a:pPr marL="0" indent="0" algn="ctr">
              <a:buNone/>
            </a:pPr>
            <a:r>
              <a:rPr lang="en-GB" sz="2900"/>
              <a:t>You have one minute to write down your answer</a:t>
            </a:r>
          </a:p>
          <a:p>
            <a:pPr marL="0" indent="0" algn="ctr">
              <a:buNone/>
            </a:pPr>
            <a:endParaRPr lang="en-GB" sz="2300"/>
          </a:p>
          <a:p>
            <a:pPr marL="0" indent="0" algn="ctr">
              <a:buNone/>
            </a:pPr>
            <a:endParaRPr lang="en-GB" sz="2300"/>
          </a:p>
          <a:p>
            <a:pPr marL="0" indent="0" algn="ctr">
              <a:buNone/>
            </a:pPr>
            <a:endParaRPr lang="en-GB" sz="2300"/>
          </a:p>
          <a:p>
            <a:pPr marL="0" indent="0" algn="ctr">
              <a:buNone/>
            </a:pPr>
            <a:endParaRPr lang="en-GB" sz="2300"/>
          </a:p>
          <a:p>
            <a:pPr marL="0" indent="0" algn="ctr">
              <a:buNone/>
            </a:pPr>
            <a:endParaRPr lang="en-GB" sz="2300"/>
          </a:p>
          <a:p>
            <a:pPr marL="0" indent="0" algn="ctr">
              <a:buNone/>
            </a:pPr>
            <a:endParaRPr lang="en-GB" sz="2300"/>
          </a:p>
          <a:p>
            <a:pPr marL="0" indent="0" algn="ctr">
              <a:buNone/>
            </a:pPr>
            <a:endParaRPr lang="en-GB" sz="2300"/>
          </a:p>
          <a:p>
            <a:pPr marL="0" indent="0" algn="ctr">
              <a:buNone/>
            </a:pPr>
            <a:endParaRPr lang="en-GB" sz="2300"/>
          </a:p>
          <a:p>
            <a:pPr marL="0" indent="0" algn="ctr">
              <a:buNone/>
            </a:pPr>
            <a:endParaRPr lang="en-GB" sz="2300"/>
          </a:p>
          <a:p>
            <a:pPr marL="0" indent="0" algn="ctr">
              <a:buNone/>
            </a:pPr>
            <a:endParaRPr lang="en-GB" sz="2300"/>
          </a:p>
          <a:p>
            <a:pPr marL="0" indent="0" algn="ctr">
              <a:buNone/>
            </a:pPr>
            <a:r>
              <a:rPr lang="en-GB" sz="2900"/>
              <a:t>This test is used to measure creative thinking</a:t>
            </a:r>
          </a:p>
          <a:p>
            <a:pPr marL="0" indent="0" algn="ctr">
              <a:buNone/>
            </a:pPr>
            <a:endParaRPr lang="en-GB"/>
          </a:p>
          <a:p>
            <a:pPr marL="0" indent="0" algn="ctr">
              <a:buNone/>
            </a:pPr>
            <a:endParaRPr lang="en-GB"/>
          </a:p>
          <a:p>
            <a:pPr marL="0" indent="0" algn="ctr">
              <a:buNone/>
            </a:pPr>
            <a:endParaRPr lang="en-GB"/>
          </a:p>
          <a:p>
            <a:pPr marL="0" indent="0" algn="ctr">
              <a:buNone/>
            </a:pPr>
            <a:endParaRPr lang="en-GB"/>
          </a:p>
          <a:p>
            <a:pPr marL="0" indent="0" algn="ctr">
              <a:buNone/>
            </a:pPr>
            <a:endParaRPr lang="en-GB"/>
          </a:p>
          <a:p>
            <a:pPr marL="0" indent="0" algn="ctr">
              <a:buNone/>
            </a:pPr>
            <a:endParaRPr lang="en-GB"/>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13401" y="3229081"/>
            <a:ext cx="2327122" cy="1838517"/>
          </a:xfrm>
          <a:prstGeom prst="rect">
            <a:avLst/>
          </a:prstGeom>
        </p:spPr>
      </p:pic>
      <p:sp>
        <p:nvSpPr>
          <p:cNvPr id="5" name="Content Placeholder 1"/>
          <p:cNvSpPr txBox="1">
            <a:spLocks/>
          </p:cNvSpPr>
          <p:nvPr/>
        </p:nvSpPr>
        <p:spPr>
          <a:xfrm>
            <a:off x="2303118" y="281930"/>
            <a:ext cx="3528392" cy="6126451"/>
          </a:xfrm>
          <a:prstGeom prst="rect">
            <a:avLst/>
          </a:prstGeom>
        </p:spPr>
        <p:txBody>
          <a:bodyPr vert="horz" lIns="91440" tIns="45720" rIns="91440" bIns="45720" rtlCol="0" anchor="ctr">
            <a:normAutofit fontScale="47500" lnSpcReduction="20000"/>
          </a:bodyPr>
          <a:lstStyle>
            <a:lvl1pPr marL="182880" indent="-182880" algn="l" defTabSz="914400" rtl="0" eaLnBrk="1" latinLnBrk="0" hangingPunct="1">
              <a:spcBef>
                <a:spcPct val="20000"/>
              </a:spcBef>
              <a:buClr>
                <a:schemeClr val="tx1">
                  <a:lumMod val="50000"/>
                  <a:lumOff val="50000"/>
                </a:schemeClr>
              </a:buClr>
              <a:buFont typeface="Wingdings" pitchFamily="2" charset="2"/>
              <a:buChar char="§"/>
              <a:defRPr sz="1800" kern="1200">
                <a:solidFill>
                  <a:schemeClr val="tx1">
                    <a:lumMod val="85000"/>
                  </a:schemeClr>
                </a:solidFill>
                <a:latin typeface="+mn-lt"/>
                <a:ea typeface="+mn-ea"/>
                <a:cs typeface="+mn-cs"/>
              </a:defRPr>
            </a:lvl1pPr>
            <a:lvl2pPr marL="41148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2pPr>
            <a:lvl3pPr marL="59436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3pPr>
            <a:lvl4pPr marL="77724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4pPr>
            <a:lvl5pPr marL="96012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marL="0" indent="0" algn="ctr">
              <a:buNone/>
            </a:pPr>
            <a:endParaRPr lang="en-GB"/>
          </a:p>
          <a:p>
            <a:pPr marL="0" indent="0" algn="ctr">
              <a:buNone/>
            </a:pPr>
            <a:endParaRPr lang="en-GB"/>
          </a:p>
          <a:p>
            <a:pPr marL="0" indent="0" algn="ctr">
              <a:buNone/>
            </a:pPr>
            <a:endParaRPr lang="en-GB"/>
          </a:p>
          <a:p>
            <a:pPr marL="0" indent="0" algn="ctr">
              <a:buNone/>
            </a:pPr>
            <a:endParaRPr lang="en-GB" sz="3600"/>
          </a:p>
          <a:p>
            <a:pPr marL="0" indent="0" algn="ctr">
              <a:buNone/>
            </a:pPr>
            <a:endParaRPr lang="en-GB" sz="3600"/>
          </a:p>
          <a:p>
            <a:pPr marL="0" indent="0" algn="ctr">
              <a:buNone/>
            </a:pPr>
            <a:r>
              <a:rPr lang="en-GB" sz="4400" b="1" err="1">
                <a:solidFill>
                  <a:srgbClr val="00B050"/>
                </a:solidFill>
              </a:rPr>
              <a:t>Prawf</a:t>
            </a:r>
            <a:r>
              <a:rPr lang="en-GB" sz="4400" b="1">
                <a:solidFill>
                  <a:srgbClr val="00B050"/>
                </a:solidFill>
              </a:rPr>
              <a:t> </a:t>
            </a:r>
            <a:r>
              <a:rPr lang="en-GB" sz="4400" b="1" err="1">
                <a:solidFill>
                  <a:srgbClr val="00B050"/>
                </a:solidFill>
              </a:rPr>
              <a:t>defnyddiau</a:t>
            </a:r>
            <a:r>
              <a:rPr lang="en-GB" sz="4400" b="1">
                <a:solidFill>
                  <a:srgbClr val="00B050"/>
                </a:solidFill>
              </a:rPr>
              <a:t> </a:t>
            </a:r>
            <a:r>
              <a:rPr lang="en-GB" sz="4400" b="1" err="1">
                <a:solidFill>
                  <a:srgbClr val="00B050"/>
                </a:solidFill>
              </a:rPr>
              <a:t>amgen</a:t>
            </a:r>
            <a:endParaRPr lang="en-GB" sz="4400" b="1">
              <a:solidFill>
                <a:srgbClr val="00B050"/>
              </a:solidFill>
            </a:endParaRPr>
          </a:p>
          <a:p>
            <a:pPr marL="0" indent="0" algn="ctr">
              <a:buNone/>
            </a:pPr>
            <a:endParaRPr lang="en-GB" sz="2900">
              <a:solidFill>
                <a:srgbClr val="00B050"/>
              </a:solidFill>
            </a:endParaRPr>
          </a:p>
          <a:p>
            <a:pPr marL="0" indent="0" algn="ctr">
              <a:buNone/>
            </a:pPr>
            <a:endParaRPr lang="en-GB" sz="2900">
              <a:solidFill>
                <a:srgbClr val="00B050"/>
              </a:solidFill>
            </a:endParaRPr>
          </a:p>
          <a:p>
            <a:pPr marL="0" indent="0" algn="ctr">
              <a:buNone/>
            </a:pPr>
            <a:r>
              <a:rPr lang="en-GB" sz="3600">
                <a:solidFill>
                  <a:srgbClr val="00B050"/>
                </a:solidFill>
              </a:rPr>
              <a:t>Faint o </a:t>
            </a:r>
            <a:r>
              <a:rPr lang="en-GB" sz="3600" err="1">
                <a:solidFill>
                  <a:srgbClr val="00B050"/>
                </a:solidFill>
              </a:rPr>
              <a:t>ddefnyddiau</a:t>
            </a:r>
            <a:r>
              <a:rPr lang="en-GB" sz="3600">
                <a:solidFill>
                  <a:srgbClr val="00B050"/>
                </a:solidFill>
              </a:rPr>
              <a:t> </a:t>
            </a:r>
            <a:r>
              <a:rPr lang="en-GB" sz="3600" err="1">
                <a:solidFill>
                  <a:srgbClr val="00B050"/>
                </a:solidFill>
              </a:rPr>
              <a:t>allwch</a:t>
            </a:r>
            <a:r>
              <a:rPr lang="en-GB" sz="3600">
                <a:solidFill>
                  <a:srgbClr val="00B050"/>
                </a:solidFill>
              </a:rPr>
              <a:t> chi </a:t>
            </a:r>
            <a:r>
              <a:rPr lang="en-GB" sz="3600" err="1">
                <a:solidFill>
                  <a:srgbClr val="00B050"/>
                </a:solidFill>
              </a:rPr>
              <a:t>feddwl</a:t>
            </a:r>
            <a:r>
              <a:rPr lang="en-GB" sz="3600">
                <a:solidFill>
                  <a:srgbClr val="00B050"/>
                </a:solidFill>
              </a:rPr>
              <a:t> am </a:t>
            </a:r>
            <a:r>
              <a:rPr lang="en-GB" sz="3600" err="1">
                <a:solidFill>
                  <a:srgbClr val="00B050"/>
                </a:solidFill>
              </a:rPr>
              <a:t>ar</a:t>
            </a:r>
            <a:r>
              <a:rPr lang="en-GB" sz="3600">
                <a:solidFill>
                  <a:srgbClr val="00B050"/>
                </a:solidFill>
              </a:rPr>
              <a:t> </a:t>
            </a:r>
            <a:r>
              <a:rPr lang="en-GB" sz="3600" err="1">
                <a:solidFill>
                  <a:srgbClr val="00B050"/>
                </a:solidFill>
              </a:rPr>
              <a:t>gyfer</a:t>
            </a:r>
            <a:r>
              <a:rPr lang="en-GB" sz="3600">
                <a:solidFill>
                  <a:srgbClr val="00B050"/>
                </a:solidFill>
              </a:rPr>
              <a:t> bloc Lego?</a:t>
            </a:r>
          </a:p>
          <a:p>
            <a:pPr marL="0" indent="0" algn="ctr">
              <a:buNone/>
            </a:pPr>
            <a:endParaRPr lang="en-GB" sz="3600">
              <a:solidFill>
                <a:srgbClr val="00B050"/>
              </a:solidFill>
            </a:endParaRPr>
          </a:p>
          <a:p>
            <a:pPr marL="0" indent="0" algn="ctr">
              <a:buNone/>
            </a:pPr>
            <a:r>
              <a:rPr lang="en-GB" sz="3600">
                <a:solidFill>
                  <a:srgbClr val="00B050"/>
                </a:solidFill>
              </a:rPr>
              <a:t>Mae </a:t>
            </a:r>
            <a:r>
              <a:rPr lang="en-GB" sz="3600" err="1">
                <a:solidFill>
                  <a:srgbClr val="00B050"/>
                </a:solidFill>
              </a:rPr>
              <a:t>gennych</a:t>
            </a:r>
            <a:r>
              <a:rPr lang="en-GB" sz="3600">
                <a:solidFill>
                  <a:srgbClr val="00B050"/>
                </a:solidFill>
              </a:rPr>
              <a:t> 1 </a:t>
            </a:r>
            <a:r>
              <a:rPr lang="en-GB" sz="3600" err="1">
                <a:solidFill>
                  <a:srgbClr val="00B050"/>
                </a:solidFill>
              </a:rPr>
              <a:t>munud</a:t>
            </a:r>
            <a:r>
              <a:rPr lang="en-GB" sz="3600">
                <a:solidFill>
                  <a:srgbClr val="00B050"/>
                </a:solidFill>
              </a:rPr>
              <a:t> </a:t>
            </a:r>
            <a:r>
              <a:rPr lang="en-GB" sz="3600" err="1">
                <a:solidFill>
                  <a:srgbClr val="00B050"/>
                </a:solidFill>
              </a:rPr>
              <a:t>i</a:t>
            </a:r>
            <a:r>
              <a:rPr lang="en-GB" sz="3600">
                <a:solidFill>
                  <a:srgbClr val="00B050"/>
                </a:solidFill>
              </a:rPr>
              <a:t> </a:t>
            </a:r>
            <a:r>
              <a:rPr lang="en-GB" sz="3600" err="1">
                <a:solidFill>
                  <a:srgbClr val="00B050"/>
                </a:solidFill>
              </a:rPr>
              <a:t>gofnodi</a:t>
            </a:r>
            <a:r>
              <a:rPr lang="en-GB" sz="3600">
                <a:solidFill>
                  <a:srgbClr val="00B050"/>
                </a:solidFill>
              </a:rPr>
              <a:t> </a:t>
            </a:r>
            <a:r>
              <a:rPr lang="en-GB" sz="3600" err="1">
                <a:solidFill>
                  <a:srgbClr val="00B050"/>
                </a:solidFill>
              </a:rPr>
              <a:t>eich</a:t>
            </a:r>
            <a:r>
              <a:rPr lang="en-GB" sz="3600">
                <a:solidFill>
                  <a:srgbClr val="00B050"/>
                </a:solidFill>
              </a:rPr>
              <a:t> </a:t>
            </a:r>
            <a:r>
              <a:rPr lang="en-GB" sz="3600" err="1">
                <a:solidFill>
                  <a:srgbClr val="00B050"/>
                </a:solidFill>
              </a:rPr>
              <a:t>atebion</a:t>
            </a:r>
            <a:endParaRPr lang="en-GB" sz="3600">
              <a:solidFill>
                <a:srgbClr val="00B050"/>
              </a:solidFill>
            </a:endParaRPr>
          </a:p>
          <a:p>
            <a:pPr marL="0" indent="0" algn="ctr">
              <a:buNone/>
            </a:pPr>
            <a:endParaRPr lang="en-GB" sz="2900">
              <a:solidFill>
                <a:srgbClr val="00B050"/>
              </a:solidFill>
            </a:endParaRPr>
          </a:p>
          <a:p>
            <a:pPr marL="0" indent="0" algn="ctr">
              <a:buNone/>
            </a:pPr>
            <a:endParaRPr lang="en-GB" sz="2900">
              <a:solidFill>
                <a:srgbClr val="00B050"/>
              </a:solidFill>
            </a:endParaRPr>
          </a:p>
          <a:p>
            <a:pPr marL="0" indent="0" algn="ctr">
              <a:buNone/>
            </a:pPr>
            <a:endParaRPr lang="en-GB" sz="2900">
              <a:solidFill>
                <a:srgbClr val="00B050"/>
              </a:solidFill>
            </a:endParaRPr>
          </a:p>
          <a:p>
            <a:pPr marL="0" indent="0" algn="ctr">
              <a:buNone/>
            </a:pPr>
            <a:endParaRPr lang="en-GB" sz="2900">
              <a:solidFill>
                <a:srgbClr val="00B050"/>
              </a:solidFill>
            </a:endParaRPr>
          </a:p>
          <a:p>
            <a:pPr marL="0" indent="0" algn="ctr">
              <a:buNone/>
            </a:pPr>
            <a:endParaRPr lang="en-GB" sz="2900">
              <a:solidFill>
                <a:srgbClr val="00B050"/>
              </a:solidFill>
            </a:endParaRPr>
          </a:p>
          <a:p>
            <a:pPr marL="0" indent="0" algn="ctr">
              <a:buNone/>
            </a:pPr>
            <a:endParaRPr lang="en-GB" sz="2900">
              <a:solidFill>
                <a:srgbClr val="00B050"/>
              </a:solidFill>
            </a:endParaRPr>
          </a:p>
          <a:p>
            <a:pPr marL="0" indent="0" algn="ctr">
              <a:buNone/>
            </a:pPr>
            <a:endParaRPr lang="en-GB" sz="2900">
              <a:solidFill>
                <a:srgbClr val="00B050"/>
              </a:solidFill>
            </a:endParaRPr>
          </a:p>
          <a:p>
            <a:pPr marL="0" indent="0" algn="ctr">
              <a:buNone/>
            </a:pPr>
            <a:endParaRPr lang="en-GB" sz="2900">
              <a:solidFill>
                <a:srgbClr val="00B050"/>
              </a:solidFill>
            </a:endParaRPr>
          </a:p>
          <a:p>
            <a:pPr marL="0" indent="0" algn="ctr">
              <a:buNone/>
            </a:pPr>
            <a:endParaRPr lang="en-GB" sz="2900">
              <a:solidFill>
                <a:srgbClr val="00B050"/>
              </a:solidFill>
            </a:endParaRPr>
          </a:p>
          <a:p>
            <a:pPr marL="0" indent="0" algn="ctr">
              <a:buNone/>
            </a:pPr>
            <a:endParaRPr lang="en-GB" sz="2900">
              <a:solidFill>
                <a:srgbClr val="00B050"/>
              </a:solidFill>
            </a:endParaRPr>
          </a:p>
          <a:p>
            <a:pPr marL="0" indent="0" algn="ctr">
              <a:buNone/>
            </a:pPr>
            <a:r>
              <a:rPr lang="en-GB" sz="4200" err="1">
                <a:solidFill>
                  <a:srgbClr val="00B050"/>
                </a:solidFill>
              </a:rPr>
              <a:t>Defnyddir</a:t>
            </a:r>
            <a:r>
              <a:rPr lang="en-GB" sz="4200">
                <a:solidFill>
                  <a:srgbClr val="00B050"/>
                </a:solidFill>
              </a:rPr>
              <a:t> y </a:t>
            </a:r>
            <a:r>
              <a:rPr lang="en-GB" sz="4200" err="1">
                <a:solidFill>
                  <a:srgbClr val="00B050"/>
                </a:solidFill>
              </a:rPr>
              <a:t>prawr</a:t>
            </a:r>
            <a:r>
              <a:rPr lang="en-GB" sz="4200">
                <a:solidFill>
                  <a:srgbClr val="00B050"/>
                </a:solidFill>
              </a:rPr>
              <a:t> </a:t>
            </a:r>
            <a:r>
              <a:rPr lang="en-GB" sz="4200" err="1">
                <a:solidFill>
                  <a:srgbClr val="00B050"/>
                </a:solidFill>
              </a:rPr>
              <a:t>hwn</a:t>
            </a:r>
            <a:r>
              <a:rPr lang="en-GB" sz="4200">
                <a:solidFill>
                  <a:srgbClr val="00B050"/>
                </a:solidFill>
              </a:rPr>
              <a:t> </a:t>
            </a:r>
            <a:r>
              <a:rPr lang="en-GB" sz="4200" err="1">
                <a:solidFill>
                  <a:srgbClr val="00B050"/>
                </a:solidFill>
              </a:rPr>
              <a:t>i</a:t>
            </a:r>
            <a:r>
              <a:rPr lang="en-GB" sz="4200">
                <a:solidFill>
                  <a:srgbClr val="00B050"/>
                </a:solidFill>
              </a:rPr>
              <a:t> </a:t>
            </a:r>
            <a:r>
              <a:rPr lang="en-GB" sz="4200" err="1">
                <a:solidFill>
                  <a:srgbClr val="00B050"/>
                </a:solidFill>
              </a:rPr>
              <a:t>fesur</a:t>
            </a:r>
            <a:r>
              <a:rPr lang="en-GB" sz="4200">
                <a:solidFill>
                  <a:srgbClr val="00B050"/>
                </a:solidFill>
              </a:rPr>
              <a:t> </a:t>
            </a:r>
            <a:r>
              <a:rPr lang="en-GB" sz="4200" err="1">
                <a:solidFill>
                  <a:srgbClr val="00B050"/>
                </a:solidFill>
              </a:rPr>
              <a:t>meddwl</a:t>
            </a:r>
            <a:r>
              <a:rPr lang="en-GB" sz="4200">
                <a:solidFill>
                  <a:srgbClr val="00B050"/>
                </a:solidFill>
              </a:rPr>
              <a:t> </a:t>
            </a:r>
            <a:r>
              <a:rPr lang="en-GB" sz="4200" err="1">
                <a:solidFill>
                  <a:srgbClr val="00B050"/>
                </a:solidFill>
              </a:rPr>
              <a:t>creadigol</a:t>
            </a:r>
            <a:endParaRPr lang="en-GB" sz="4200">
              <a:solidFill>
                <a:srgbClr val="00B050"/>
              </a:solidFill>
            </a:endParaRPr>
          </a:p>
          <a:p>
            <a:pPr marL="0" indent="0" algn="ctr">
              <a:buNone/>
            </a:pPr>
            <a:endParaRPr lang="en-GB" sz="2900"/>
          </a:p>
          <a:p>
            <a:pPr marL="0" indent="0" algn="ctr">
              <a:buNone/>
            </a:pPr>
            <a:endParaRPr lang="en-GB"/>
          </a:p>
          <a:p>
            <a:pPr marL="0" indent="0" algn="ctr">
              <a:buNone/>
            </a:pPr>
            <a:endParaRPr lang="en-GB"/>
          </a:p>
          <a:p>
            <a:pPr marL="0" indent="0" algn="ctr">
              <a:buNone/>
            </a:pPr>
            <a:endParaRPr lang="en-GB"/>
          </a:p>
          <a:p>
            <a:pPr marL="0" indent="0" algn="ctr">
              <a:buNone/>
            </a:pPr>
            <a:endParaRPr lang="en-GB"/>
          </a:p>
          <a:p>
            <a:pPr marL="0" indent="0" algn="ctr">
              <a:buNone/>
            </a:pPr>
            <a:endParaRPr lang="en-GB"/>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83564" y="3289532"/>
            <a:ext cx="2327122" cy="1838517"/>
          </a:xfrm>
          <a:prstGeom prst="rect">
            <a:avLst/>
          </a:prstGeom>
        </p:spPr>
      </p:pic>
      <p:sp>
        <p:nvSpPr>
          <p:cNvPr id="3" name="TextBox 2">
            <a:extLst>
              <a:ext uri="{FF2B5EF4-FFF2-40B4-BE49-F238E27FC236}">
                <a16:creationId xmlns:a16="http://schemas.microsoft.com/office/drawing/2014/main" id="{0C272EF5-3709-A9CB-FE34-5305D55F584F}"/>
              </a:ext>
            </a:extLst>
          </p:cNvPr>
          <p:cNvSpPr txBox="1"/>
          <p:nvPr/>
        </p:nvSpPr>
        <p:spPr>
          <a:xfrm>
            <a:off x="10678295" y="594469"/>
            <a:ext cx="679621" cy="584775"/>
          </a:xfrm>
          <a:prstGeom prst="rect">
            <a:avLst/>
          </a:prstGeom>
          <a:solidFill>
            <a:schemeClr val="accent2">
              <a:lumMod val="50000"/>
            </a:schemeClr>
          </a:solidFill>
        </p:spPr>
        <p:txBody>
          <a:bodyPr wrap="square" rtlCol="0">
            <a:spAutoFit/>
          </a:bodyPr>
          <a:lstStyle/>
          <a:p>
            <a:r>
              <a:rPr lang="en-GB" sz="3200" b="1">
                <a:solidFill>
                  <a:schemeClr val="bg1"/>
                </a:solidFill>
                <a:latin typeface="Arial" panose="020B0604020202020204" pitchFamily="34" charset="0"/>
                <a:cs typeface="Arial" panose="020B0604020202020204" pitchFamily="34" charset="0"/>
              </a:rPr>
              <a:t>60</a:t>
            </a:r>
          </a:p>
        </p:txBody>
      </p:sp>
      <p:sp>
        <p:nvSpPr>
          <p:cNvPr id="7" name="TextBox 6">
            <a:extLst>
              <a:ext uri="{FF2B5EF4-FFF2-40B4-BE49-F238E27FC236}">
                <a16:creationId xmlns:a16="http://schemas.microsoft.com/office/drawing/2014/main" id="{5BEFEB67-6F10-79BD-4AF0-9C27A5DC960F}"/>
              </a:ext>
            </a:extLst>
          </p:cNvPr>
          <p:cNvSpPr txBox="1"/>
          <p:nvPr/>
        </p:nvSpPr>
        <p:spPr>
          <a:xfrm>
            <a:off x="10678294" y="1249948"/>
            <a:ext cx="679621" cy="584775"/>
          </a:xfrm>
          <a:prstGeom prst="rect">
            <a:avLst/>
          </a:prstGeom>
          <a:solidFill>
            <a:schemeClr val="accent2">
              <a:lumMod val="75000"/>
            </a:schemeClr>
          </a:solidFill>
        </p:spPr>
        <p:txBody>
          <a:bodyPr wrap="square" rtlCol="0">
            <a:spAutoFit/>
          </a:bodyPr>
          <a:lstStyle/>
          <a:p>
            <a:r>
              <a:rPr lang="en-GB" sz="3200" b="1">
                <a:solidFill>
                  <a:schemeClr val="bg1"/>
                </a:solidFill>
                <a:latin typeface="Arial" panose="020B0604020202020204" pitchFamily="34" charset="0"/>
                <a:cs typeface="Arial" panose="020B0604020202020204" pitchFamily="34" charset="0"/>
              </a:rPr>
              <a:t>50</a:t>
            </a:r>
          </a:p>
        </p:txBody>
      </p:sp>
      <p:sp>
        <p:nvSpPr>
          <p:cNvPr id="8" name="TextBox 7">
            <a:extLst>
              <a:ext uri="{FF2B5EF4-FFF2-40B4-BE49-F238E27FC236}">
                <a16:creationId xmlns:a16="http://schemas.microsoft.com/office/drawing/2014/main" id="{EAF4C04D-B547-1DD9-87CA-0E60FDD00ED1}"/>
              </a:ext>
            </a:extLst>
          </p:cNvPr>
          <p:cNvSpPr txBox="1"/>
          <p:nvPr/>
        </p:nvSpPr>
        <p:spPr>
          <a:xfrm>
            <a:off x="10678294" y="1995221"/>
            <a:ext cx="679621" cy="584775"/>
          </a:xfrm>
          <a:prstGeom prst="rect">
            <a:avLst/>
          </a:prstGeom>
          <a:solidFill>
            <a:schemeClr val="accent2">
              <a:lumMod val="60000"/>
              <a:lumOff val="40000"/>
            </a:schemeClr>
          </a:solidFill>
        </p:spPr>
        <p:txBody>
          <a:bodyPr wrap="square" rtlCol="0">
            <a:spAutoFit/>
          </a:bodyPr>
          <a:lstStyle/>
          <a:p>
            <a:r>
              <a:rPr lang="en-GB" sz="3200" b="1">
                <a:latin typeface="Arial" panose="020B0604020202020204" pitchFamily="34" charset="0"/>
                <a:cs typeface="Arial" panose="020B0604020202020204" pitchFamily="34" charset="0"/>
              </a:rPr>
              <a:t>40</a:t>
            </a:r>
          </a:p>
        </p:txBody>
      </p:sp>
      <p:sp>
        <p:nvSpPr>
          <p:cNvPr id="9" name="TextBox 8">
            <a:extLst>
              <a:ext uri="{FF2B5EF4-FFF2-40B4-BE49-F238E27FC236}">
                <a16:creationId xmlns:a16="http://schemas.microsoft.com/office/drawing/2014/main" id="{79782AA5-77B4-C734-3C70-944AF6B5BCE1}"/>
              </a:ext>
            </a:extLst>
          </p:cNvPr>
          <p:cNvSpPr txBox="1"/>
          <p:nvPr/>
        </p:nvSpPr>
        <p:spPr>
          <a:xfrm>
            <a:off x="10678294" y="2740494"/>
            <a:ext cx="679621" cy="584775"/>
          </a:xfrm>
          <a:prstGeom prst="rect">
            <a:avLst/>
          </a:prstGeom>
          <a:solidFill>
            <a:schemeClr val="accent2">
              <a:lumMod val="40000"/>
              <a:lumOff val="60000"/>
            </a:schemeClr>
          </a:solidFill>
        </p:spPr>
        <p:txBody>
          <a:bodyPr wrap="square" rtlCol="0">
            <a:spAutoFit/>
          </a:bodyPr>
          <a:lstStyle/>
          <a:p>
            <a:r>
              <a:rPr lang="en-GB" sz="3200" b="1">
                <a:latin typeface="Arial" panose="020B0604020202020204" pitchFamily="34" charset="0"/>
                <a:cs typeface="Arial" panose="020B0604020202020204" pitchFamily="34" charset="0"/>
              </a:rPr>
              <a:t>30</a:t>
            </a:r>
          </a:p>
        </p:txBody>
      </p:sp>
      <p:sp>
        <p:nvSpPr>
          <p:cNvPr id="11" name="TextBox 10">
            <a:extLst>
              <a:ext uri="{FF2B5EF4-FFF2-40B4-BE49-F238E27FC236}">
                <a16:creationId xmlns:a16="http://schemas.microsoft.com/office/drawing/2014/main" id="{5FB21B5F-222D-669F-A543-6841DFBD9E8F}"/>
              </a:ext>
            </a:extLst>
          </p:cNvPr>
          <p:cNvSpPr txBox="1"/>
          <p:nvPr/>
        </p:nvSpPr>
        <p:spPr>
          <a:xfrm>
            <a:off x="10678293" y="3523501"/>
            <a:ext cx="679621" cy="584775"/>
          </a:xfrm>
          <a:prstGeom prst="rect">
            <a:avLst/>
          </a:prstGeom>
          <a:solidFill>
            <a:schemeClr val="accent2">
              <a:lumMod val="20000"/>
              <a:lumOff val="80000"/>
            </a:schemeClr>
          </a:solidFill>
        </p:spPr>
        <p:txBody>
          <a:bodyPr wrap="square" rtlCol="0">
            <a:spAutoFit/>
          </a:bodyPr>
          <a:lstStyle/>
          <a:p>
            <a:r>
              <a:rPr lang="en-GB" sz="3200" b="1">
                <a:latin typeface="Arial" panose="020B0604020202020204" pitchFamily="34" charset="0"/>
                <a:cs typeface="Arial" panose="020B0604020202020204" pitchFamily="34" charset="0"/>
              </a:rPr>
              <a:t>20</a:t>
            </a:r>
          </a:p>
        </p:txBody>
      </p:sp>
      <p:sp>
        <p:nvSpPr>
          <p:cNvPr id="12" name="TextBox 11">
            <a:extLst>
              <a:ext uri="{FF2B5EF4-FFF2-40B4-BE49-F238E27FC236}">
                <a16:creationId xmlns:a16="http://schemas.microsoft.com/office/drawing/2014/main" id="{E48C6780-BBC3-A1AD-1007-9EEBD389CFCD}"/>
              </a:ext>
            </a:extLst>
          </p:cNvPr>
          <p:cNvSpPr txBox="1"/>
          <p:nvPr/>
        </p:nvSpPr>
        <p:spPr>
          <a:xfrm>
            <a:off x="10678292" y="4264414"/>
            <a:ext cx="679621" cy="584775"/>
          </a:xfrm>
          <a:prstGeom prst="rect">
            <a:avLst/>
          </a:prstGeom>
          <a:solidFill>
            <a:srgbClr val="FF0000"/>
          </a:solidFill>
        </p:spPr>
        <p:txBody>
          <a:bodyPr wrap="square" rtlCol="0">
            <a:spAutoFit/>
          </a:bodyPr>
          <a:lstStyle/>
          <a:p>
            <a:r>
              <a:rPr lang="en-GB" sz="3200" b="1">
                <a:latin typeface="Arial" panose="020B0604020202020204" pitchFamily="34" charset="0"/>
                <a:cs typeface="Arial" panose="020B0604020202020204" pitchFamily="34" charset="0"/>
              </a:rPr>
              <a:t>10</a:t>
            </a:r>
          </a:p>
        </p:txBody>
      </p:sp>
    </p:spTree>
    <p:extLst>
      <p:ext uri="{BB962C8B-B14F-4D97-AF65-F5344CB8AC3E}">
        <p14:creationId xmlns:p14="http://schemas.microsoft.com/office/powerpoint/2010/main" val="3714600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10000"/>
                                        <p:tgtEl>
                                          <p:spTgt spid="3"/>
                                        </p:tgtEl>
                                      </p:cBhvr>
                                    </p:animEffect>
                                    <p:set>
                                      <p:cBhvr>
                                        <p:cTn id="7" dur="1" fill="hold">
                                          <p:stCondLst>
                                            <p:cond delay="9999"/>
                                          </p:stCondLst>
                                        </p:cTn>
                                        <p:tgtEl>
                                          <p:spTgt spid="3"/>
                                        </p:tgtEl>
                                        <p:attrNameLst>
                                          <p:attrName>style.visibility</p:attrName>
                                        </p:attrNameLst>
                                      </p:cBhvr>
                                      <p:to>
                                        <p:strVal val="hidden"/>
                                      </p:to>
                                    </p:set>
                                  </p:childTnLst>
                                </p:cTn>
                              </p:par>
                            </p:childTnLst>
                          </p:cTn>
                        </p:par>
                        <p:par>
                          <p:cTn id="8" fill="hold">
                            <p:stCondLst>
                              <p:cond delay="10000"/>
                            </p:stCondLst>
                            <p:childTnLst>
                              <p:par>
                                <p:cTn id="9" presetID="10" presetClass="exit" presetSubtype="0" fill="hold" grpId="0" nodeType="afterEffect">
                                  <p:stCondLst>
                                    <p:cond delay="0"/>
                                  </p:stCondLst>
                                  <p:childTnLst>
                                    <p:animEffect transition="out" filter="fade">
                                      <p:cBhvr>
                                        <p:cTn id="10" dur="10000"/>
                                        <p:tgtEl>
                                          <p:spTgt spid="7"/>
                                        </p:tgtEl>
                                      </p:cBhvr>
                                    </p:animEffect>
                                    <p:set>
                                      <p:cBhvr>
                                        <p:cTn id="11" dur="1" fill="hold">
                                          <p:stCondLst>
                                            <p:cond delay="9999"/>
                                          </p:stCondLst>
                                        </p:cTn>
                                        <p:tgtEl>
                                          <p:spTgt spid="7"/>
                                        </p:tgtEl>
                                        <p:attrNameLst>
                                          <p:attrName>style.visibility</p:attrName>
                                        </p:attrNameLst>
                                      </p:cBhvr>
                                      <p:to>
                                        <p:strVal val="hidden"/>
                                      </p:to>
                                    </p:set>
                                  </p:childTnLst>
                                </p:cTn>
                              </p:par>
                            </p:childTnLst>
                          </p:cTn>
                        </p:par>
                        <p:par>
                          <p:cTn id="12" fill="hold">
                            <p:stCondLst>
                              <p:cond delay="20000"/>
                            </p:stCondLst>
                            <p:childTnLst>
                              <p:par>
                                <p:cTn id="13" presetID="10" presetClass="exit" presetSubtype="0" fill="hold" grpId="0" nodeType="afterEffect">
                                  <p:stCondLst>
                                    <p:cond delay="0"/>
                                  </p:stCondLst>
                                  <p:childTnLst>
                                    <p:animEffect transition="out" filter="fade">
                                      <p:cBhvr>
                                        <p:cTn id="14" dur="10000"/>
                                        <p:tgtEl>
                                          <p:spTgt spid="8"/>
                                        </p:tgtEl>
                                      </p:cBhvr>
                                    </p:animEffect>
                                    <p:set>
                                      <p:cBhvr>
                                        <p:cTn id="15" dur="1" fill="hold">
                                          <p:stCondLst>
                                            <p:cond delay="9999"/>
                                          </p:stCondLst>
                                        </p:cTn>
                                        <p:tgtEl>
                                          <p:spTgt spid="8"/>
                                        </p:tgtEl>
                                        <p:attrNameLst>
                                          <p:attrName>style.visibility</p:attrName>
                                        </p:attrNameLst>
                                      </p:cBhvr>
                                      <p:to>
                                        <p:strVal val="hidden"/>
                                      </p:to>
                                    </p:set>
                                  </p:childTnLst>
                                </p:cTn>
                              </p:par>
                            </p:childTnLst>
                          </p:cTn>
                        </p:par>
                        <p:par>
                          <p:cTn id="16" fill="hold">
                            <p:stCondLst>
                              <p:cond delay="30000"/>
                            </p:stCondLst>
                            <p:childTnLst>
                              <p:par>
                                <p:cTn id="17" presetID="10" presetClass="exit" presetSubtype="0" fill="hold" grpId="0" nodeType="afterEffect">
                                  <p:stCondLst>
                                    <p:cond delay="0"/>
                                  </p:stCondLst>
                                  <p:childTnLst>
                                    <p:animEffect transition="out" filter="fade">
                                      <p:cBhvr>
                                        <p:cTn id="18" dur="10000"/>
                                        <p:tgtEl>
                                          <p:spTgt spid="9"/>
                                        </p:tgtEl>
                                      </p:cBhvr>
                                    </p:animEffect>
                                    <p:set>
                                      <p:cBhvr>
                                        <p:cTn id="19" dur="1" fill="hold">
                                          <p:stCondLst>
                                            <p:cond delay="9999"/>
                                          </p:stCondLst>
                                        </p:cTn>
                                        <p:tgtEl>
                                          <p:spTgt spid="9"/>
                                        </p:tgtEl>
                                        <p:attrNameLst>
                                          <p:attrName>style.visibility</p:attrName>
                                        </p:attrNameLst>
                                      </p:cBhvr>
                                      <p:to>
                                        <p:strVal val="hidden"/>
                                      </p:to>
                                    </p:set>
                                  </p:childTnLst>
                                </p:cTn>
                              </p:par>
                            </p:childTnLst>
                          </p:cTn>
                        </p:par>
                        <p:par>
                          <p:cTn id="20" fill="hold">
                            <p:stCondLst>
                              <p:cond delay="40000"/>
                            </p:stCondLst>
                            <p:childTnLst>
                              <p:par>
                                <p:cTn id="21" presetID="10" presetClass="exit" presetSubtype="0" fill="hold" grpId="0" nodeType="afterEffect">
                                  <p:stCondLst>
                                    <p:cond delay="0"/>
                                  </p:stCondLst>
                                  <p:childTnLst>
                                    <p:animEffect transition="out" filter="fade">
                                      <p:cBhvr>
                                        <p:cTn id="22" dur="10000"/>
                                        <p:tgtEl>
                                          <p:spTgt spid="11"/>
                                        </p:tgtEl>
                                      </p:cBhvr>
                                    </p:animEffect>
                                    <p:set>
                                      <p:cBhvr>
                                        <p:cTn id="23" dur="1" fill="hold">
                                          <p:stCondLst>
                                            <p:cond delay="9999"/>
                                          </p:stCondLst>
                                        </p:cTn>
                                        <p:tgtEl>
                                          <p:spTgt spid="11"/>
                                        </p:tgtEl>
                                        <p:attrNameLst>
                                          <p:attrName>style.visibility</p:attrName>
                                        </p:attrNameLst>
                                      </p:cBhvr>
                                      <p:to>
                                        <p:strVal val="hidden"/>
                                      </p:to>
                                    </p:set>
                                  </p:childTnLst>
                                </p:cTn>
                              </p:par>
                            </p:childTnLst>
                          </p:cTn>
                        </p:par>
                        <p:par>
                          <p:cTn id="24" fill="hold">
                            <p:stCondLst>
                              <p:cond delay="50000"/>
                            </p:stCondLst>
                            <p:childTnLst>
                              <p:par>
                                <p:cTn id="25" presetID="10" presetClass="exit" presetSubtype="0" fill="hold" grpId="0" nodeType="afterEffect">
                                  <p:stCondLst>
                                    <p:cond delay="0"/>
                                  </p:stCondLst>
                                  <p:childTnLst>
                                    <p:animEffect transition="out" filter="fade">
                                      <p:cBhvr>
                                        <p:cTn id="26" dur="10000"/>
                                        <p:tgtEl>
                                          <p:spTgt spid="12"/>
                                        </p:tgtEl>
                                      </p:cBhvr>
                                    </p:animEffect>
                                    <p:set>
                                      <p:cBhvr>
                                        <p:cTn id="27" dur="1" fill="hold">
                                          <p:stCondLst>
                                            <p:cond delay="99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9" grpId="0" animBg="1"/>
      <p:bldP spid="11" grpId="0" animBg="1"/>
      <p:bldP spid="1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Possible answers</a:t>
            </a:r>
          </a:p>
        </p:txBody>
      </p:sp>
      <p:sp>
        <p:nvSpPr>
          <p:cNvPr id="3" name="Content Placeholder 2"/>
          <p:cNvSpPr>
            <a:spLocks noGrp="1"/>
          </p:cNvSpPr>
          <p:nvPr>
            <p:ph sz="half" idx="1"/>
          </p:nvPr>
        </p:nvSpPr>
        <p:spPr/>
        <p:txBody>
          <a:bodyPr>
            <a:normAutofit/>
          </a:bodyPr>
          <a:lstStyle/>
          <a:p>
            <a:r>
              <a:rPr lang="en-GB" dirty="0" err="1"/>
              <a:t>Torrwr</a:t>
            </a:r>
            <a:r>
              <a:rPr lang="en-GB" dirty="0"/>
              <a:t> </a:t>
            </a:r>
            <a:r>
              <a:rPr lang="en-GB" dirty="0" err="1"/>
              <a:t>Cwcis</a:t>
            </a:r>
            <a:endParaRPr lang="en-GB" dirty="0"/>
          </a:p>
          <a:p>
            <a:r>
              <a:rPr lang="en-GB" dirty="0"/>
              <a:t>Toes </a:t>
            </a:r>
            <a:r>
              <a:rPr lang="en-GB" dirty="0" err="1"/>
              <a:t>chwarae</a:t>
            </a:r>
            <a:r>
              <a:rPr lang="en-GB" dirty="0"/>
              <a:t> / </a:t>
            </a:r>
            <a:r>
              <a:rPr lang="en-GB" dirty="0" err="1"/>
              <a:t>llwydni</a:t>
            </a:r>
            <a:r>
              <a:rPr lang="en-GB" dirty="0"/>
              <a:t> </a:t>
            </a:r>
            <a:r>
              <a:rPr lang="en-GB" dirty="0" err="1"/>
              <a:t>clai</a:t>
            </a:r>
            <a:endParaRPr lang="en-GB" dirty="0"/>
          </a:p>
          <a:p>
            <a:r>
              <a:rPr lang="en-GB" dirty="0" err="1"/>
              <a:t>Deiliad</a:t>
            </a:r>
            <a:r>
              <a:rPr lang="en-GB" dirty="0"/>
              <a:t> y </a:t>
            </a:r>
            <a:r>
              <a:rPr lang="en-GB" dirty="0" err="1"/>
              <a:t>cylch</a:t>
            </a:r>
            <a:endParaRPr lang="en-GB" dirty="0"/>
          </a:p>
          <a:p>
            <a:r>
              <a:rPr lang="en-GB" dirty="0" err="1"/>
              <a:t>Gwiriwr</a:t>
            </a:r>
            <a:r>
              <a:rPr lang="en-GB" dirty="0"/>
              <a:t> </a:t>
            </a:r>
            <a:r>
              <a:rPr lang="en-GB" dirty="0" err="1"/>
              <a:t>atgyrch</a:t>
            </a:r>
            <a:endParaRPr lang="en-GB" dirty="0"/>
          </a:p>
          <a:p>
            <a:r>
              <a:rPr lang="en-GB" dirty="0"/>
              <a:t>Tegan </a:t>
            </a:r>
            <a:r>
              <a:rPr lang="en-GB" dirty="0" err="1"/>
              <a:t>ffidget</a:t>
            </a:r>
            <a:endParaRPr lang="en-GB" dirty="0"/>
          </a:p>
          <a:p>
            <a:r>
              <a:rPr lang="en-GB" dirty="0" err="1"/>
              <a:t>Dechreuwr</a:t>
            </a:r>
            <a:r>
              <a:rPr lang="en-GB" dirty="0"/>
              <a:t> </a:t>
            </a:r>
            <a:r>
              <a:rPr lang="en-GB" dirty="0" err="1"/>
              <a:t>sgwrs</a:t>
            </a:r>
            <a:endParaRPr lang="en-GB" dirty="0"/>
          </a:p>
          <a:p>
            <a:r>
              <a:rPr lang="en-GB" dirty="0" err="1"/>
              <a:t>Ymyl</a:t>
            </a:r>
            <a:r>
              <a:rPr lang="en-GB" dirty="0"/>
              <a:t> </a:t>
            </a:r>
            <a:r>
              <a:rPr lang="en-GB" dirty="0" err="1"/>
              <a:t>syth</a:t>
            </a:r>
            <a:endParaRPr lang="en-GB" dirty="0"/>
          </a:p>
          <a:p>
            <a:r>
              <a:rPr lang="en-GB" dirty="0" err="1"/>
              <a:t>Gwiriwr</a:t>
            </a:r>
            <a:r>
              <a:rPr lang="en-GB" dirty="0"/>
              <a:t> </a:t>
            </a:r>
            <a:r>
              <a:rPr lang="en-GB" dirty="0" err="1"/>
              <a:t>ongl</a:t>
            </a:r>
            <a:endParaRPr lang="en-GB" dirty="0"/>
          </a:p>
          <a:p>
            <a:endParaRPr lang="en-GB" dirty="0"/>
          </a:p>
        </p:txBody>
      </p:sp>
      <p:sp>
        <p:nvSpPr>
          <p:cNvPr id="4" name="Content Placeholder 3">
            <a:extLst>
              <a:ext uri="{FF2B5EF4-FFF2-40B4-BE49-F238E27FC236}">
                <a16:creationId xmlns:a16="http://schemas.microsoft.com/office/drawing/2014/main" id="{EC807DC1-1B1F-9087-F21C-6C19B8CF9282}"/>
              </a:ext>
            </a:extLst>
          </p:cNvPr>
          <p:cNvSpPr>
            <a:spLocks noGrp="1"/>
          </p:cNvSpPr>
          <p:nvPr>
            <p:ph sz="half" idx="2"/>
          </p:nvPr>
        </p:nvSpPr>
        <p:spPr/>
        <p:txBody>
          <a:bodyPr/>
          <a:lstStyle/>
          <a:p>
            <a:r>
              <a:rPr lang="en-GB" dirty="0"/>
              <a:t>Cookie Cutter</a:t>
            </a:r>
          </a:p>
          <a:p>
            <a:r>
              <a:rPr lang="en-GB" dirty="0"/>
              <a:t>Playdough / clay </a:t>
            </a:r>
            <a:r>
              <a:rPr lang="en-GB" dirty="0" err="1"/>
              <a:t>mold</a:t>
            </a:r>
            <a:endParaRPr lang="en-GB" dirty="0"/>
          </a:p>
          <a:p>
            <a:r>
              <a:rPr lang="en-GB" dirty="0"/>
              <a:t>Ring holder</a:t>
            </a:r>
          </a:p>
          <a:p>
            <a:r>
              <a:rPr lang="en-GB" dirty="0"/>
              <a:t>Reflex checker</a:t>
            </a:r>
          </a:p>
          <a:p>
            <a:r>
              <a:rPr lang="en-GB" dirty="0"/>
              <a:t>Fidget toy</a:t>
            </a:r>
          </a:p>
          <a:p>
            <a:r>
              <a:rPr lang="en-GB" dirty="0"/>
              <a:t>Conversation starter</a:t>
            </a:r>
          </a:p>
          <a:p>
            <a:r>
              <a:rPr lang="en-GB" dirty="0"/>
              <a:t>Straight edge</a:t>
            </a:r>
          </a:p>
          <a:p>
            <a:r>
              <a:rPr lang="en-GB" dirty="0"/>
              <a:t>Angle checker</a:t>
            </a:r>
          </a:p>
          <a:p>
            <a:endParaRPr lang="en-GB" dirty="0"/>
          </a:p>
        </p:txBody>
      </p:sp>
    </p:spTree>
    <p:extLst>
      <p:ext uri="{BB962C8B-B14F-4D97-AF65-F5344CB8AC3E}">
        <p14:creationId xmlns:p14="http://schemas.microsoft.com/office/powerpoint/2010/main" val="19173653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AC28F-D6A6-1871-7EE7-685265BCEA1A}"/>
              </a:ext>
            </a:extLst>
          </p:cNvPr>
          <p:cNvSpPr>
            <a:spLocks noGrp="1"/>
          </p:cNvSpPr>
          <p:nvPr>
            <p:ph type="title"/>
          </p:nvPr>
        </p:nvSpPr>
        <p:spPr/>
        <p:txBody>
          <a:bodyPr/>
          <a:lstStyle/>
          <a:p>
            <a:r>
              <a:rPr lang="en-GB"/>
              <a:t>Alternative uses test</a:t>
            </a:r>
          </a:p>
        </p:txBody>
      </p:sp>
      <p:sp>
        <p:nvSpPr>
          <p:cNvPr id="3" name="Content Placeholder 2"/>
          <p:cNvSpPr>
            <a:spLocks noGrp="1"/>
          </p:cNvSpPr>
          <p:nvPr>
            <p:ph sz="half" idx="1"/>
          </p:nvPr>
        </p:nvSpPr>
        <p:spPr/>
        <p:txBody>
          <a:bodyPr>
            <a:normAutofit fontScale="92500" lnSpcReduction="20000"/>
          </a:bodyPr>
          <a:lstStyle/>
          <a:p>
            <a:r>
              <a:rPr lang="en-GB" dirty="0" err="1"/>
              <a:t>Rhuglder</a:t>
            </a:r>
            <a:r>
              <a:rPr lang="en-GB" dirty="0"/>
              <a:t> – </a:t>
            </a:r>
            <a:r>
              <a:rPr lang="en-GB" dirty="0" err="1"/>
              <a:t>sawl</a:t>
            </a:r>
            <a:r>
              <a:rPr lang="en-GB" dirty="0"/>
              <a:t> </a:t>
            </a:r>
            <a:r>
              <a:rPr lang="en-GB" dirty="0" err="1"/>
              <a:t>defnydd</a:t>
            </a:r>
            <a:r>
              <a:rPr lang="en-GB" dirty="0"/>
              <a:t> y </a:t>
            </a:r>
            <a:r>
              <a:rPr lang="en-GB" dirty="0" err="1"/>
              <a:t>gallwch</a:t>
            </a:r>
            <a:r>
              <a:rPr lang="en-GB" dirty="0"/>
              <a:t> chi </a:t>
            </a:r>
            <a:r>
              <a:rPr lang="en-GB" dirty="0" err="1"/>
              <a:t>feddwl</a:t>
            </a:r>
            <a:r>
              <a:rPr lang="en-GB" dirty="0"/>
              <a:t> </a:t>
            </a:r>
            <a:r>
              <a:rPr lang="en-GB" dirty="0" err="1"/>
              <a:t>amdano</a:t>
            </a:r>
            <a:endParaRPr lang="en-GB" dirty="0"/>
          </a:p>
          <a:p>
            <a:r>
              <a:rPr lang="en-GB" dirty="0" err="1"/>
              <a:t>Gwreiddioldeb</a:t>
            </a:r>
            <a:r>
              <a:rPr lang="en-GB" dirty="0"/>
              <a:t> – pa mor </a:t>
            </a:r>
            <a:r>
              <a:rPr lang="en-GB" dirty="0" err="1"/>
              <a:t>anghyffredin</a:t>
            </a:r>
            <a:r>
              <a:rPr lang="en-GB" dirty="0"/>
              <a:t> </a:t>
            </a:r>
            <a:r>
              <a:rPr lang="en-GB" dirty="0" err="1"/>
              <a:t>yw’r</a:t>
            </a:r>
            <a:r>
              <a:rPr lang="en-GB" dirty="0"/>
              <a:t> </a:t>
            </a:r>
            <a:r>
              <a:rPr lang="en-GB" dirty="0" err="1"/>
              <a:t>defnyddiau</a:t>
            </a:r>
            <a:r>
              <a:rPr lang="en-GB" dirty="0"/>
              <a:t> </a:t>
            </a:r>
            <a:r>
              <a:rPr lang="en-GB" dirty="0" err="1"/>
              <a:t>hynny</a:t>
            </a:r>
            <a:r>
              <a:rPr lang="en-GB" dirty="0"/>
              <a:t> (</a:t>
            </a:r>
            <a:r>
              <a:rPr lang="en-GB" dirty="0" err="1"/>
              <a:t>e.e.</a:t>
            </a:r>
            <a:r>
              <a:rPr lang="en-GB" dirty="0"/>
              <a:t> </a:t>
            </a:r>
            <a:r>
              <a:rPr lang="en-GB" dirty="0" err="1"/>
              <a:t>mae</a:t>
            </a:r>
            <a:r>
              <a:rPr lang="en-GB" dirty="0"/>
              <a:t> “</a:t>
            </a:r>
            <a:r>
              <a:rPr lang="en-GB" dirty="0" err="1"/>
              <a:t>ailgychwyn</a:t>
            </a:r>
            <a:r>
              <a:rPr lang="en-GB" dirty="0"/>
              <a:t> </a:t>
            </a:r>
            <a:r>
              <a:rPr lang="en-GB" dirty="0" err="1"/>
              <a:t>llwybrydd</a:t>
            </a:r>
            <a:r>
              <a:rPr lang="en-GB" dirty="0"/>
              <a:t>” </a:t>
            </a:r>
            <a:r>
              <a:rPr lang="en-GB" dirty="0" err="1"/>
              <a:t>yn</a:t>
            </a:r>
            <a:r>
              <a:rPr lang="en-GB" dirty="0"/>
              <a:t> </a:t>
            </a:r>
            <a:r>
              <a:rPr lang="en-GB" dirty="0" err="1"/>
              <a:t>fwy</a:t>
            </a:r>
            <a:r>
              <a:rPr lang="en-GB" dirty="0"/>
              <a:t> </a:t>
            </a:r>
            <a:r>
              <a:rPr lang="en-GB" dirty="0" err="1"/>
              <a:t>anghyffredin</a:t>
            </a:r>
            <a:r>
              <a:rPr lang="en-GB" dirty="0"/>
              <a:t> </a:t>
            </a:r>
            <a:r>
              <a:rPr lang="en-GB" dirty="0" err="1"/>
              <a:t>na</a:t>
            </a:r>
            <a:r>
              <a:rPr lang="en-GB" dirty="0"/>
              <a:t> “dal </a:t>
            </a:r>
            <a:r>
              <a:rPr lang="en-GB" dirty="0" err="1"/>
              <a:t>papurau</a:t>
            </a:r>
            <a:r>
              <a:rPr lang="en-GB" dirty="0"/>
              <a:t> </a:t>
            </a:r>
            <a:r>
              <a:rPr lang="en-GB" dirty="0" err="1"/>
              <a:t>gyda’i</a:t>
            </a:r>
            <a:r>
              <a:rPr lang="en-GB" dirty="0"/>
              <a:t> </a:t>
            </a:r>
            <a:r>
              <a:rPr lang="en-GB" dirty="0" err="1"/>
              <a:t>gilydd</a:t>
            </a:r>
            <a:r>
              <a:rPr lang="en-GB" dirty="0"/>
              <a:t>”)</a:t>
            </a:r>
          </a:p>
          <a:p>
            <a:r>
              <a:rPr lang="en-GB" dirty="0" err="1"/>
              <a:t>Hyblygrwydd</a:t>
            </a:r>
            <a:r>
              <a:rPr lang="en-GB" dirty="0"/>
              <a:t> – </a:t>
            </a:r>
            <a:r>
              <a:rPr lang="en-GB" dirty="0" err="1"/>
              <a:t>sawl</a:t>
            </a:r>
            <a:r>
              <a:rPr lang="en-GB" dirty="0"/>
              <a:t> </a:t>
            </a:r>
            <a:r>
              <a:rPr lang="en-GB" dirty="0" err="1"/>
              <a:t>maes</a:t>
            </a:r>
            <a:r>
              <a:rPr lang="en-GB" dirty="0"/>
              <a:t> y </a:t>
            </a:r>
            <a:r>
              <a:rPr lang="en-GB" dirty="0" err="1"/>
              <a:t>mae</a:t>
            </a:r>
            <a:r>
              <a:rPr lang="en-GB" dirty="0"/>
              <a:t> </a:t>
            </a:r>
            <a:r>
              <a:rPr lang="en-GB" dirty="0" err="1"/>
              <a:t>eich</a:t>
            </a:r>
            <a:r>
              <a:rPr lang="en-GB" dirty="0"/>
              <a:t> </a:t>
            </a:r>
            <a:r>
              <a:rPr lang="en-GB" dirty="0" err="1"/>
              <a:t>atebion</a:t>
            </a:r>
            <a:r>
              <a:rPr lang="en-GB" dirty="0"/>
              <a:t> </a:t>
            </a:r>
            <a:r>
              <a:rPr lang="en-GB" dirty="0" err="1"/>
              <a:t>yn</a:t>
            </a:r>
            <a:r>
              <a:rPr lang="en-GB" dirty="0"/>
              <a:t> </a:t>
            </a:r>
            <a:r>
              <a:rPr lang="en-GB" dirty="0" err="1"/>
              <a:t>ymdrin</a:t>
            </a:r>
            <a:r>
              <a:rPr lang="en-GB" dirty="0"/>
              <a:t> â </a:t>
            </a:r>
            <a:r>
              <a:rPr lang="en-GB" dirty="0" err="1"/>
              <a:t>nhw</a:t>
            </a:r>
            <a:r>
              <a:rPr lang="en-GB" dirty="0"/>
              <a:t> (</a:t>
            </a:r>
            <a:r>
              <a:rPr lang="en-GB" dirty="0" err="1"/>
              <a:t>e.e.</a:t>
            </a:r>
            <a:r>
              <a:rPr lang="en-GB" dirty="0"/>
              <a:t> </a:t>
            </a:r>
            <a:r>
              <a:rPr lang="en-GB" dirty="0" err="1"/>
              <a:t>mae</a:t>
            </a:r>
            <a:r>
              <a:rPr lang="en-GB" dirty="0"/>
              <a:t> </a:t>
            </a:r>
            <a:r>
              <a:rPr lang="en-GB" dirty="0" err="1"/>
              <a:t>dolenni</a:t>
            </a:r>
            <a:r>
              <a:rPr lang="en-GB" dirty="0"/>
              <a:t> </a:t>
            </a:r>
            <a:r>
              <a:rPr lang="en-GB" dirty="0" err="1"/>
              <a:t>llawes</a:t>
            </a:r>
            <a:r>
              <a:rPr lang="en-GB" dirty="0"/>
              <a:t> a </a:t>
            </a:r>
            <a:r>
              <a:rPr lang="en-GB" dirty="0" err="1"/>
              <a:t>chlustdlysau</a:t>
            </a:r>
            <a:r>
              <a:rPr lang="en-GB" dirty="0"/>
              <a:t> </a:t>
            </a:r>
            <a:r>
              <a:rPr lang="en-GB" dirty="0" err="1"/>
              <a:t>yn</a:t>
            </a:r>
            <a:r>
              <a:rPr lang="en-GB" dirty="0"/>
              <a:t> </a:t>
            </a:r>
            <a:r>
              <a:rPr lang="en-GB" dirty="0" err="1"/>
              <a:t>ategolion</a:t>
            </a:r>
            <a:r>
              <a:rPr lang="en-GB" dirty="0"/>
              <a:t>, </a:t>
            </a:r>
            <a:r>
              <a:rPr lang="en-GB" dirty="0" err="1"/>
              <a:t>sef</a:t>
            </a:r>
            <a:r>
              <a:rPr lang="en-GB" dirty="0"/>
              <a:t> un </a:t>
            </a:r>
            <a:r>
              <a:rPr lang="en-GB" dirty="0" err="1"/>
              <a:t>ardal</a:t>
            </a:r>
            <a:r>
              <a:rPr lang="en-GB" dirty="0"/>
              <a:t>)</a:t>
            </a:r>
          </a:p>
          <a:p>
            <a:r>
              <a:rPr lang="en-GB" dirty="0" err="1"/>
              <a:t>Ymhelaethu</a:t>
            </a:r>
            <a:r>
              <a:rPr lang="en-GB" dirty="0"/>
              <a:t> – </a:t>
            </a:r>
            <a:r>
              <a:rPr lang="en-GB" dirty="0" err="1"/>
              <a:t>lefel</a:t>
            </a:r>
            <a:r>
              <a:rPr lang="en-GB" dirty="0"/>
              <a:t> y </a:t>
            </a:r>
            <a:r>
              <a:rPr lang="en-GB" dirty="0" err="1"/>
              <a:t>manylder</a:t>
            </a:r>
            <a:r>
              <a:rPr lang="en-GB" dirty="0"/>
              <a:t> </a:t>
            </a:r>
            <a:r>
              <a:rPr lang="en-GB" dirty="0" err="1"/>
              <a:t>mewn</a:t>
            </a:r>
            <a:r>
              <a:rPr lang="en-GB" dirty="0"/>
              <a:t> </a:t>
            </a:r>
            <a:r>
              <a:rPr lang="en-GB" dirty="0" err="1"/>
              <a:t>ymatebion</a:t>
            </a:r>
            <a:r>
              <a:rPr lang="en-GB" dirty="0"/>
              <a:t>; </a:t>
            </a:r>
            <a:r>
              <a:rPr lang="en-GB" dirty="0" err="1"/>
              <a:t>byddai</a:t>
            </a:r>
            <a:r>
              <a:rPr lang="en-GB" dirty="0"/>
              <a:t> “</a:t>
            </a:r>
            <a:r>
              <a:rPr lang="en-GB" dirty="0" err="1"/>
              <a:t>cadw</a:t>
            </a:r>
            <a:r>
              <a:rPr lang="en-GB" dirty="0"/>
              <a:t> </a:t>
            </a:r>
            <a:r>
              <a:rPr lang="en-GB" dirty="0" err="1"/>
              <a:t>clustffonau</a:t>
            </a:r>
            <a:r>
              <a:rPr lang="en-GB" dirty="0"/>
              <a:t> </a:t>
            </a:r>
            <a:r>
              <a:rPr lang="en-GB" dirty="0" err="1"/>
              <a:t>rhag</a:t>
            </a:r>
            <a:r>
              <a:rPr lang="en-GB" dirty="0"/>
              <a:t> </a:t>
            </a:r>
            <a:r>
              <a:rPr lang="en-GB" dirty="0" err="1"/>
              <a:t>mynd</a:t>
            </a:r>
            <a:r>
              <a:rPr lang="en-GB" dirty="0"/>
              <a:t> </a:t>
            </a:r>
            <a:r>
              <a:rPr lang="en-GB" dirty="0" err="1"/>
              <a:t>yn</a:t>
            </a:r>
            <a:r>
              <a:rPr lang="en-GB" dirty="0"/>
              <a:t> </a:t>
            </a:r>
            <a:r>
              <a:rPr lang="en-GB" dirty="0" err="1"/>
              <a:t>sownd</a:t>
            </a:r>
            <a:r>
              <a:rPr lang="en-GB" dirty="0"/>
              <a:t>” </a:t>
            </a:r>
            <a:r>
              <a:rPr lang="en-GB" dirty="0" err="1"/>
              <a:t>yn</a:t>
            </a:r>
            <a:r>
              <a:rPr lang="en-GB" dirty="0"/>
              <a:t> </a:t>
            </a:r>
            <a:r>
              <a:rPr lang="en-GB" dirty="0" err="1"/>
              <a:t>werth</a:t>
            </a:r>
            <a:r>
              <a:rPr lang="en-GB" dirty="0"/>
              <a:t> </a:t>
            </a:r>
            <a:r>
              <a:rPr lang="en-GB" dirty="0" err="1"/>
              <a:t>mwy</a:t>
            </a:r>
            <a:r>
              <a:rPr lang="en-GB" dirty="0"/>
              <a:t> </a:t>
            </a:r>
            <a:r>
              <a:rPr lang="en-GB" dirty="0" err="1"/>
              <a:t>na</a:t>
            </a:r>
            <a:r>
              <a:rPr lang="en-GB" dirty="0"/>
              <a:t> “nod </a:t>
            </a:r>
            <a:r>
              <a:rPr lang="en-GB" dirty="0" err="1"/>
              <a:t>tudalen</a:t>
            </a:r>
            <a:r>
              <a:rPr lang="en-GB" dirty="0"/>
              <a:t>”</a:t>
            </a:r>
          </a:p>
        </p:txBody>
      </p:sp>
      <p:sp>
        <p:nvSpPr>
          <p:cNvPr id="4" name="Content Placeholder 3">
            <a:extLst>
              <a:ext uri="{FF2B5EF4-FFF2-40B4-BE49-F238E27FC236}">
                <a16:creationId xmlns:a16="http://schemas.microsoft.com/office/drawing/2014/main" id="{81163862-1159-C545-82AF-04B9F96E34EF}"/>
              </a:ext>
            </a:extLst>
          </p:cNvPr>
          <p:cNvSpPr>
            <a:spLocks noGrp="1"/>
          </p:cNvSpPr>
          <p:nvPr>
            <p:ph sz="half" idx="2"/>
          </p:nvPr>
        </p:nvSpPr>
        <p:spPr/>
        <p:txBody>
          <a:bodyPr>
            <a:normAutofit fontScale="92500" lnSpcReduction="20000"/>
          </a:bodyPr>
          <a:lstStyle/>
          <a:p>
            <a:r>
              <a:rPr lang="en-GB" b="1" dirty="0"/>
              <a:t>Fluency </a:t>
            </a:r>
            <a:r>
              <a:rPr lang="en-GB" dirty="0"/>
              <a:t>– how many uses you can come up with</a:t>
            </a:r>
          </a:p>
          <a:p>
            <a:r>
              <a:rPr lang="en-GB" b="1" dirty="0"/>
              <a:t>Originality</a:t>
            </a:r>
            <a:r>
              <a:rPr lang="en-GB" dirty="0"/>
              <a:t> – how uncommon those uses are (e.g. “router restarter” is more uncommon than “holding papers together”)</a:t>
            </a:r>
          </a:p>
          <a:p>
            <a:r>
              <a:rPr lang="en-GB" b="1" dirty="0"/>
              <a:t>Flexibility</a:t>
            </a:r>
            <a:r>
              <a:rPr lang="en-GB" dirty="0"/>
              <a:t> – how many areas your answers cover (e.g. cufflinks and earrings are both accessories, aka one area)</a:t>
            </a:r>
          </a:p>
          <a:p>
            <a:r>
              <a:rPr lang="en-GB" b="1" dirty="0"/>
              <a:t>Elaboration</a:t>
            </a:r>
            <a:r>
              <a:rPr lang="en-GB" dirty="0"/>
              <a:t> – level of detail in responses; “keeping headphones from getting tangled up” would be worth more than “bookmark”</a:t>
            </a:r>
          </a:p>
          <a:p>
            <a:endParaRPr lang="en-GB" dirty="0"/>
          </a:p>
        </p:txBody>
      </p:sp>
    </p:spTree>
    <p:extLst>
      <p:ext uri="{BB962C8B-B14F-4D97-AF65-F5344CB8AC3E}">
        <p14:creationId xmlns:p14="http://schemas.microsoft.com/office/powerpoint/2010/main" val="19173428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9" name="Rectangle 1"/>
          <p:cNvSpPr>
            <a:spLocks noGrp="1" noChangeArrowheads="1"/>
          </p:cNvSpPr>
          <p:nvPr>
            <p:ph type="title"/>
          </p:nvPr>
        </p:nvSpPr>
        <p:spPr/>
        <p:txBody>
          <a:bodyPr/>
          <a:lstStyle/>
          <a:p>
            <a:r>
              <a:rPr lang="en-US" altLang="en-US" dirty="0"/>
              <a:t>Thinking “Outside the Box”</a:t>
            </a:r>
          </a:p>
        </p:txBody>
      </p:sp>
      <p:sp>
        <p:nvSpPr>
          <p:cNvPr id="63492" name="Rectangle 5"/>
          <p:cNvSpPr>
            <a:spLocks noGrp="1" noChangeArrowheads="1"/>
          </p:cNvSpPr>
          <p:nvPr>
            <p:ph type="sldNum" sz="quarter" idx="12"/>
          </p:nvPr>
        </p:nvSpPr>
        <p:spPr/>
        <p:txBody>
          <a:bodyPr/>
          <a:lstStyle/>
          <a:p>
            <a:fld id="{7ECB5FDC-68F1-4AFE-AA3D-B216A5059834}" type="slidenum">
              <a:rPr lang="en-US" altLang="en-US"/>
              <a:pPr/>
              <a:t>18</a:t>
            </a:fld>
            <a:endParaRPr lang="en-US" altLang="en-US"/>
          </a:p>
        </p:txBody>
      </p:sp>
      <p:pic>
        <p:nvPicPr>
          <p:cNvPr id="624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9366" y="1636712"/>
            <a:ext cx="3276600"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398">
                <a:solidFill>
                  <a:srgbClr val="000000"/>
                </a:solidFill>
                <a:miter lim="800000"/>
                <a:headEnd/>
                <a:tailEnd/>
              </a14:hiddenLine>
            </a:ext>
          </a:extLst>
        </p:spPr>
      </p:pic>
      <p:sp>
        <p:nvSpPr>
          <p:cNvPr id="62471" name="Text Box 3"/>
          <p:cNvSpPr txBox="1">
            <a:spLocks noChangeArrowheads="1"/>
          </p:cNvSpPr>
          <p:nvPr/>
        </p:nvSpPr>
        <p:spPr bwMode="auto">
          <a:xfrm>
            <a:off x="3069972" y="4747590"/>
            <a:ext cx="6275388" cy="1941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algn="ctr" eaLnBrk="1" hangingPunct="1">
              <a:buSzPct val="100000"/>
            </a:pPr>
            <a:r>
              <a:rPr lang="en-US" altLang="en-US" sz="2400" b="1" dirty="0" err="1">
                <a:solidFill>
                  <a:srgbClr val="000000"/>
                </a:solidFill>
              </a:rPr>
              <a:t>Tasg</a:t>
            </a:r>
            <a:r>
              <a:rPr lang="en-US" altLang="en-US" sz="2400" b="1" dirty="0">
                <a:solidFill>
                  <a:srgbClr val="000000"/>
                </a:solidFill>
              </a:rPr>
              <a:t>: </a:t>
            </a:r>
            <a:r>
              <a:rPr lang="en-US" altLang="en-US" sz="2400" b="1" dirty="0" err="1">
                <a:solidFill>
                  <a:srgbClr val="000000"/>
                </a:solidFill>
              </a:rPr>
              <a:t>Cysylltwch</a:t>
            </a:r>
            <a:r>
              <a:rPr lang="en-US" altLang="en-US" sz="2400" b="1" dirty="0">
                <a:solidFill>
                  <a:srgbClr val="000000"/>
                </a:solidFill>
              </a:rPr>
              <a:t> y 9 dot </a:t>
            </a:r>
            <a:r>
              <a:rPr lang="en-US" altLang="en-US" sz="2400" b="1" dirty="0" err="1">
                <a:solidFill>
                  <a:srgbClr val="000000"/>
                </a:solidFill>
              </a:rPr>
              <a:t>mewn</a:t>
            </a:r>
            <a:r>
              <a:rPr lang="en-US" altLang="en-US" sz="2400" b="1" dirty="0">
                <a:solidFill>
                  <a:srgbClr val="000000"/>
                </a:solidFill>
              </a:rPr>
              <a:t> 4 </a:t>
            </a:r>
            <a:r>
              <a:rPr lang="en-US" altLang="en-US" sz="2400" b="1" dirty="0" err="1">
                <a:solidFill>
                  <a:srgbClr val="000000"/>
                </a:solidFill>
              </a:rPr>
              <a:t>llinell</a:t>
            </a:r>
            <a:r>
              <a:rPr lang="en-US" altLang="en-US" sz="2400" b="1" dirty="0">
                <a:solidFill>
                  <a:srgbClr val="000000"/>
                </a:solidFill>
              </a:rPr>
              <a:t> </a:t>
            </a:r>
            <a:r>
              <a:rPr lang="en-US" altLang="en-US" sz="2400" b="1" dirty="0" err="1">
                <a:solidFill>
                  <a:srgbClr val="000000"/>
                </a:solidFill>
              </a:rPr>
              <a:t>syth</a:t>
            </a:r>
            <a:endParaRPr lang="en-US" altLang="en-US" sz="2400" b="1" dirty="0">
              <a:solidFill>
                <a:srgbClr val="000000"/>
              </a:solidFill>
            </a:endParaRPr>
          </a:p>
          <a:p>
            <a:pPr algn="ctr" eaLnBrk="1" hangingPunct="1">
              <a:buSzPct val="100000"/>
            </a:pPr>
            <a:r>
              <a:rPr lang="en-US" altLang="en-US" sz="2400" b="1" dirty="0" err="1">
                <a:solidFill>
                  <a:srgbClr val="000000"/>
                </a:solidFill>
              </a:rPr>
              <a:t>heb</a:t>
            </a:r>
            <a:r>
              <a:rPr lang="en-US" altLang="en-US" sz="2400" b="1" dirty="0">
                <a:solidFill>
                  <a:srgbClr val="000000"/>
                </a:solidFill>
              </a:rPr>
              <a:t> </a:t>
            </a:r>
            <a:r>
              <a:rPr lang="en-US" altLang="en-US" sz="2400" b="1" dirty="0" err="1">
                <a:solidFill>
                  <a:srgbClr val="000000"/>
                </a:solidFill>
              </a:rPr>
              <a:t>godi'r</a:t>
            </a:r>
            <a:r>
              <a:rPr lang="en-US" altLang="en-US" sz="2400" b="1" dirty="0">
                <a:solidFill>
                  <a:srgbClr val="000000"/>
                </a:solidFill>
              </a:rPr>
              <a:t> </a:t>
            </a:r>
            <a:r>
              <a:rPr lang="en-US" altLang="en-US" sz="2400" b="1" dirty="0" err="1">
                <a:solidFill>
                  <a:srgbClr val="000000"/>
                </a:solidFill>
              </a:rPr>
              <a:t>gorlan</a:t>
            </a:r>
            <a:endParaRPr lang="en-US" altLang="en-US" sz="2400" b="1" dirty="0">
              <a:solidFill>
                <a:srgbClr val="000000"/>
              </a:solidFill>
            </a:endParaRPr>
          </a:p>
          <a:p>
            <a:pPr algn="ctr" eaLnBrk="1" hangingPunct="1">
              <a:buSzPct val="100000"/>
            </a:pPr>
            <a:r>
              <a:rPr lang="en-US" altLang="en-US" sz="2400" b="1" dirty="0">
                <a:solidFill>
                  <a:srgbClr val="000000"/>
                </a:solidFill>
              </a:rPr>
              <a:t>Task: Connect all 9 dots in 4 straight lines</a:t>
            </a:r>
          </a:p>
          <a:p>
            <a:pPr algn="ctr" eaLnBrk="1" hangingPunct="1">
              <a:buSzPct val="100000"/>
            </a:pPr>
            <a:r>
              <a:rPr lang="en-US" altLang="en-US" sz="2400" b="1" dirty="0">
                <a:solidFill>
                  <a:srgbClr val="000000"/>
                </a:solidFill>
              </a:rPr>
              <a:t>without lifting the pen</a:t>
            </a:r>
          </a:p>
        </p:txBody>
      </p:sp>
      <p:sp>
        <p:nvSpPr>
          <p:cNvPr id="62472" name="Text Box 4"/>
          <p:cNvSpPr txBox="1">
            <a:spLocks noChangeArrowheads="1"/>
          </p:cNvSpPr>
          <p:nvPr/>
        </p:nvSpPr>
        <p:spPr bwMode="auto">
          <a:xfrm>
            <a:off x="1002254" y="2586037"/>
            <a:ext cx="35671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buSzPct val="100000"/>
            </a:pPr>
            <a:r>
              <a:rPr lang="en-US" altLang="en-US" sz="2400" b="1" dirty="0">
                <a:solidFill>
                  <a:srgbClr val="000000"/>
                </a:solidFill>
              </a:rPr>
              <a:t>The “Nine Dots” Puzzle</a:t>
            </a:r>
          </a:p>
        </p:txBody>
      </p:sp>
      <p:sp>
        <p:nvSpPr>
          <p:cNvPr id="62473" name="Text Box 5"/>
          <p:cNvSpPr txBox="1">
            <a:spLocks noChangeArrowheads="1"/>
          </p:cNvSpPr>
          <p:nvPr/>
        </p:nvSpPr>
        <p:spPr bwMode="auto">
          <a:xfrm>
            <a:off x="8669883" y="3128519"/>
            <a:ext cx="2305050" cy="91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buSzPct val="100000"/>
            </a:pPr>
            <a:r>
              <a:rPr lang="en-US" altLang="en-US" dirty="0">
                <a:solidFill>
                  <a:srgbClr val="000000"/>
                </a:solidFill>
              </a:rPr>
              <a:t>Thought to originate</a:t>
            </a:r>
          </a:p>
          <a:p>
            <a:pPr eaLnBrk="1" hangingPunct="1">
              <a:buSzPct val="100000"/>
            </a:pPr>
            <a:r>
              <a:rPr lang="en-US" altLang="en-US" dirty="0">
                <a:solidFill>
                  <a:srgbClr val="000000"/>
                </a:solidFill>
              </a:rPr>
              <a:t>from the Walt Disney</a:t>
            </a:r>
          </a:p>
          <a:p>
            <a:pPr eaLnBrk="1" hangingPunct="1">
              <a:buSzPct val="100000"/>
            </a:pPr>
            <a:r>
              <a:rPr lang="en-US" altLang="en-US" dirty="0">
                <a:solidFill>
                  <a:srgbClr val="000000"/>
                </a:solidFill>
              </a:rPr>
              <a:t>Company in 1969</a:t>
            </a:r>
          </a:p>
        </p:txBody>
      </p:sp>
      <p:sp>
        <p:nvSpPr>
          <p:cNvPr id="2" name="TextBox 1">
            <a:extLst>
              <a:ext uri="{FF2B5EF4-FFF2-40B4-BE49-F238E27FC236}">
                <a16:creationId xmlns:a16="http://schemas.microsoft.com/office/drawing/2014/main" id="{FD556B30-D43F-F2FD-99EA-17985F2BFA0E}"/>
              </a:ext>
            </a:extLst>
          </p:cNvPr>
          <p:cNvSpPr txBox="1"/>
          <p:nvPr/>
        </p:nvSpPr>
        <p:spPr>
          <a:xfrm>
            <a:off x="8669883" y="1905000"/>
            <a:ext cx="2771158" cy="923330"/>
          </a:xfrm>
          <a:prstGeom prst="rect">
            <a:avLst/>
          </a:prstGeom>
          <a:noFill/>
        </p:spPr>
        <p:txBody>
          <a:bodyPr wrap="square" rtlCol="0">
            <a:spAutoFit/>
          </a:bodyPr>
          <a:lstStyle/>
          <a:p>
            <a:r>
              <a:rPr lang="en-GB" dirty="0" err="1"/>
              <a:t>Credir</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tarddu</a:t>
            </a:r>
            <a:endParaRPr lang="en-GB" dirty="0"/>
          </a:p>
          <a:p>
            <a:r>
              <a:rPr lang="en-GB" dirty="0" err="1"/>
              <a:t>o'r</a:t>
            </a:r>
            <a:r>
              <a:rPr lang="en-GB" dirty="0"/>
              <a:t> Walt Disney</a:t>
            </a:r>
          </a:p>
          <a:p>
            <a:r>
              <a:rPr lang="en-GB" dirty="0" err="1"/>
              <a:t>Cwmni</a:t>
            </a:r>
            <a:r>
              <a:rPr lang="en-GB" dirty="0"/>
              <a:t> </a:t>
            </a:r>
            <a:r>
              <a:rPr lang="en-GB" dirty="0" err="1"/>
              <a:t>yn</a:t>
            </a:r>
            <a:r>
              <a:rPr lang="en-GB" dirty="0"/>
              <a:t> 1969</a:t>
            </a:r>
          </a:p>
        </p:txBody>
      </p:sp>
    </p:spTree>
    <p:extLst>
      <p:ext uri="{BB962C8B-B14F-4D97-AF65-F5344CB8AC3E}">
        <p14:creationId xmlns:p14="http://schemas.microsoft.com/office/powerpoint/2010/main" val="282339117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To evaluate</a:t>
            </a:r>
          </a:p>
        </p:txBody>
      </p:sp>
      <p:sp>
        <p:nvSpPr>
          <p:cNvPr id="3" name="Content Placeholder 2"/>
          <p:cNvSpPr>
            <a:spLocks noGrp="1"/>
          </p:cNvSpPr>
          <p:nvPr>
            <p:ph sz="half" idx="1"/>
          </p:nvPr>
        </p:nvSpPr>
        <p:spPr/>
        <p:txBody>
          <a:bodyPr/>
          <a:lstStyle/>
          <a:p>
            <a:pPr marL="0" indent="0">
              <a:buNone/>
            </a:pPr>
            <a:r>
              <a:rPr lang="en-GB" dirty="0" err="1"/>
              <a:t>Ym</a:t>
            </a:r>
            <a:r>
              <a:rPr lang="en-GB" dirty="0"/>
              <a:t> </a:t>
            </a:r>
            <a:r>
              <a:rPr lang="en-GB" dirty="0" err="1"/>
              <a:t>mha</a:t>
            </a:r>
            <a:r>
              <a:rPr lang="en-GB" dirty="0"/>
              <a:t> </a:t>
            </a:r>
            <a:r>
              <a:rPr lang="en-GB" dirty="0" err="1"/>
              <a:t>brawf</a:t>
            </a:r>
            <a:r>
              <a:rPr lang="en-GB" dirty="0"/>
              <a:t> </a:t>
            </a:r>
            <a:r>
              <a:rPr lang="en-GB" dirty="0" err="1"/>
              <a:t>wnaethoch</a:t>
            </a:r>
            <a:r>
              <a:rPr lang="en-GB" dirty="0"/>
              <a:t> </a:t>
            </a:r>
            <a:r>
              <a:rPr lang="en-GB" dirty="0" err="1"/>
              <a:t>chi'n</a:t>
            </a:r>
            <a:r>
              <a:rPr lang="en-GB" dirty="0"/>
              <a:t> well?</a:t>
            </a:r>
          </a:p>
          <a:p>
            <a:pPr marL="0" indent="0">
              <a:buNone/>
            </a:pPr>
            <a:r>
              <a:rPr lang="en-GB" dirty="0"/>
              <a:t>Pam </a:t>
            </a:r>
            <a:r>
              <a:rPr lang="en-GB" dirty="0" err="1"/>
              <a:t>ydych</a:t>
            </a:r>
            <a:r>
              <a:rPr lang="en-GB" dirty="0"/>
              <a:t> </a:t>
            </a:r>
            <a:r>
              <a:rPr lang="en-GB" dirty="0" err="1"/>
              <a:t>chi'n</a:t>
            </a:r>
            <a:r>
              <a:rPr lang="en-GB" dirty="0"/>
              <a:t> </a:t>
            </a:r>
            <a:r>
              <a:rPr lang="en-GB" dirty="0" err="1"/>
              <a:t>meddwl</a:t>
            </a:r>
            <a:r>
              <a:rPr lang="en-GB" dirty="0"/>
              <a:t> </a:t>
            </a:r>
            <a:r>
              <a:rPr lang="en-GB" dirty="0" err="1"/>
              <a:t>oedd</a:t>
            </a:r>
            <a:r>
              <a:rPr lang="en-GB" dirty="0"/>
              <a:t> </a:t>
            </a:r>
            <a:r>
              <a:rPr lang="en-GB" dirty="0" err="1"/>
              <a:t>hyn</a:t>
            </a:r>
            <a:r>
              <a:rPr lang="en-GB" dirty="0"/>
              <a:t>?</a:t>
            </a:r>
          </a:p>
          <a:p>
            <a:pPr marL="0" indent="0">
              <a:buNone/>
            </a:pPr>
            <a:r>
              <a:rPr lang="en-GB" dirty="0"/>
              <a:t>A </a:t>
            </a:r>
            <a:r>
              <a:rPr lang="en-GB" dirty="0" err="1"/>
              <a:t>oes</a:t>
            </a:r>
            <a:r>
              <a:rPr lang="en-GB" dirty="0"/>
              <a:t> </a:t>
            </a:r>
            <a:r>
              <a:rPr lang="en-GB" dirty="0" err="1"/>
              <a:t>unrhyw</a:t>
            </a:r>
            <a:r>
              <a:rPr lang="en-GB" dirty="0"/>
              <a:t> </a:t>
            </a:r>
            <a:r>
              <a:rPr lang="en-GB" dirty="0" err="1"/>
              <a:t>gyfyngiadau</a:t>
            </a:r>
            <a:r>
              <a:rPr lang="en-GB" dirty="0"/>
              <a:t> </a:t>
            </a:r>
            <a:r>
              <a:rPr lang="en-GB" dirty="0" err="1"/>
              <a:t>i'r</a:t>
            </a:r>
            <a:r>
              <a:rPr lang="en-GB" dirty="0"/>
              <a:t> </a:t>
            </a:r>
            <a:r>
              <a:rPr lang="en-GB" dirty="0" err="1"/>
              <a:t>profion</a:t>
            </a:r>
            <a:r>
              <a:rPr lang="en-GB" dirty="0"/>
              <a:t>?</a:t>
            </a:r>
          </a:p>
          <a:p>
            <a:pPr marL="0" indent="0">
              <a:buNone/>
            </a:pPr>
            <a:r>
              <a:rPr lang="en-GB" dirty="0"/>
              <a:t>A </a:t>
            </a:r>
            <a:r>
              <a:rPr lang="en-GB" dirty="0" err="1"/>
              <a:t>oes</a:t>
            </a:r>
            <a:r>
              <a:rPr lang="en-GB" dirty="0"/>
              <a:t> </a:t>
            </a:r>
            <a:r>
              <a:rPr lang="en-GB" dirty="0" err="1"/>
              <a:t>unrhyw</a:t>
            </a:r>
            <a:r>
              <a:rPr lang="en-GB" dirty="0"/>
              <a:t> </a:t>
            </a:r>
            <a:r>
              <a:rPr lang="en-GB" dirty="0" err="1"/>
              <a:t>ffyrdd</a:t>
            </a:r>
            <a:r>
              <a:rPr lang="en-GB" dirty="0"/>
              <a:t> </a:t>
            </a:r>
            <a:r>
              <a:rPr lang="en-GB" dirty="0" err="1"/>
              <a:t>eraill</a:t>
            </a:r>
            <a:r>
              <a:rPr lang="en-GB" dirty="0"/>
              <a:t> y </a:t>
            </a:r>
            <a:r>
              <a:rPr lang="en-GB" dirty="0" err="1"/>
              <a:t>gellir</a:t>
            </a:r>
            <a:r>
              <a:rPr lang="en-GB" dirty="0"/>
              <a:t> </a:t>
            </a:r>
            <a:r>
              <a:rPr lang="en-GB" dirty="0" err="1"/>
              <a:t>profi</a:t>
            </a:r>
            <a:r>
              <a:rPr lang="en-GB" dirty="0"/>
              <a:t> </a:t>
            </a:r>
            <a:r>
              <a:rPr lang="en-GB" dirty="0" err="1"/>
              <a:t>creadigrwydd</a:t>
            </a:r>
            <a:r>
              <a:rPr lang="en-GB" dirty="0"/>
              <a:t>?</a:t>
            </a:r>
          </a:p>
        </p:txBody>
      </p:sp>
      <p:sp>
        <p:nvSpPr>
          <p:cNvPr id="4" name="Content Placeholder 3">
            <a:extLst>
              <a:ext uri="{FF2B5EF4-FFF2-40B4-BE49-F238E27FC236}">
                <a16:creationId xmlns:a16="http://schemas.microsoft.com/office/drawing/2014/main" id="{B21752AD-6B96-CDE5-A7DD-E098ED987532}"/>
              </a:ext>
            </a:extLst>
          </p:cNvPr>
          <p:cNvSpPr>
            <a:spLocks noGrp="1"/>
          </p:cNvSpPr>
          <p:nvPr>
            <p:ph sz="half" idx="2"/>
          </p:nvPr>
        </p:nvSpPr>
        <p:spPr/>
        <p:txBody>
          <a:bodyPr/>
          <a:lstStyle/>
          <a:p>
            <a:r>
              <a:rPr lang="en-GB" dirty="0"/>
              <a:t>Which test did you do better in?</a:t>
            </a:r>
          </a:p>
          <a:p>
            <a:r>
              <a:rPr lang="en-GB" dirty="0"/>
              <a:t>Why do you think this was?</a:t>
            </a:r>
          </a:p>
          <a:p>
            <a:r>
              <a:rPr lang="en-GB" dirty="0"/>
              <a:t>Are there any limitations to the tests?</a:t>
            </a:r>
          </a:p>
          <a:p>
            <a:r>
              <a:rPr lang="en-GB" dirty="0"/>
              <a:t>Are there any other ways that creativity can be tested?</a:t>
            </a:r>
          </a:p>
          <a:p>
            <a:endParaRPr lang="en-GB" dirty="0"/>
          </a:p>
        </p:txBody>
      </p:sp>
    </p:spTree>
    <p:extLst>
      <p:ext uri="{BB962C8B-B14F-4D97-AF65-F5344CB8AC3E}">
        <p14:creationId xmlns:p14="http://schemas.microsoft.com/office/powerpoint/2010/main" val="3351629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l"/>
            <a:r>
              <a:rPr lang="en-GB" sz="2200" b="1" err="1">
                <a:solidFill>
                  <a:srgbClr val="00B050"/>
                </a:solidFill>
              </a:rPr>
              <a:t>Ar</a:t>
            </a:r>
            <a:r>
              <a:rPr lang="en-GB" sz="2200" b="1">
                <a:solidFill>
                  <a:srgbClr val="00B050"/>
                </a:solidFill>
              </a:rPr>
              <a:t> </a:t>
            </a:r>
            <a:r>
              <a:rPr lang="en-GB" sz="2200" b="1" err="1">
                <a:solidFill>
                  <a:srgbClr val="00B050"/>
                </a:solidFill>
              </a:rPr>
              <a:t>raddfa</a:t>
            </a:r>
            <a:r>
              <a:rPr lang="en-GB" sz="2200" b="1">
                <a:solidFill>
                  <a:srgbClr val="00B050"/>
                </a:solidFill>
              </a:rPr>
              <a:t> o 1-10 (10 </a:t>
            </a:r>
            <a:r>
              <a:rPr lang="en-GB" sz="2200" b="1" err="1">
                <a:solidFill>
                  <a:srgbClr val="00B050"/>
                </a:solidFill>
              </a:rPr>
              <a:t>yn</a:t>
            </a:r>
            <a:r>
              <a:rPr lang="en-GB" sz="2200" b="1">
                <a:solidFill>
                  <a:srgbClr val="00B050"/>
                </a:solidFill>
              </a:rPr>
              <a:t> </a:t>
            </a:r>
            <a:r>
              <a:rPr lang="en-GB" sz="2200" b="1" err="1">
                <a:solidFill>
                  <a:srgbClr val="00B050"/>
                </a:solidFill>
              </a:rPr>
              <a:t>greadigol</a:t>
            </a:r>
            <a:r>
              <a:rPr lang="en-GB" sz="2200" b="1">
                <a:solidFill>
                  <a:srgbClr val="00B050"/>
                </a:solidFill>
              </a:rPr>
              <a:t> </a:t>
            </a:r>
            <a:r>
              <a:rPr lang="en-GB" sz="2200" b="1" err="1">
                <a:solidFill>
                  <a:srgbClr val="00B050"/>
                </a:solidFill>
              </a:rPr>
              <a:t>iawn</a:t>
            </a:r>
            <a:r>
              <a:rPr lang="en-GB" sz="2200" b="1">
                <a:solidFill>
                  <a:srgbClr val="00B050"/>
                </a:solidFill>
              </a:rPr>
              <a:t> ac 1  </a:t>
            </a:r>
            <a:r>
              <a:rPr lang="en-GB" sz="2200" b="1" err="1">
                <a:solidFill>
                  <a:srgbClr val="00B050"/>
                </a:solidFill>
              </a:rPr>
              <a:t>ddim</a:t>
            </a:r>
            <a:r>
              <a:rPr lang="en-GB" sz="2200" b="1">
                <a:solidFill>
                  <a:srgbClr val="00B050"/>
                </a:solidFill>
              </a:rPr>
              <a:t> </a:t>
            </a:r>
            <a:r>
              <a:rPr lang="en-GB" sz="2200" b="1" err="1">
                <a:solidFill>
                  <a:srgbClr val="00B050"/>
                </a:solidFill>
              </a:rPr>
              <a:t>yn</a:t>
            </a:r>
            <a:r>
              <a:rPr lang="en-GB" sz="2200" b="1">
                <a:solidFill>
                  <a:srgbClr val="00B050"/>
                </a:solidFill>
              </a:rPr>
              <a:t> </a:t>
            </a:r>
            <a:r>
              <a:rPr lang="en-GB" sz="2200" b="1" err="1">
                <a:solidFill>
                  <a:srgbClr val="00B050"/>
                </a:solidFill>
              </a:rPr>
              <a:t>greadigol</a:t>
            </a:r>
            <a:r>
              <a:rPr lang="en-GB" sz="2200" b="1">
                <a:solidFill>
                  <a:srgbClr val="00B050"/>
                </a:solidFill>
              </a:rPr>
              <a:t> o </a:t>
            </a:r>
            <a:r>
              <a:rPr lang="en-GB" sz="2200" b="1" err="1">
                <a:solidFill>
                  <a:srgbClr val="00B050"/>
                </a:solidFill>
              </a:rPr>
              <a:t>gwbl</a:t>
            </a:r>
            <a:r>
              <a:rPr lang="en-GB" sz="2200" b="1">
                <a:solidFill>
                  <a:srgbClr val="00B050"/>
                </a:solidFill>
              </a:rPr>
              <a:t>) </a:t>
            </a:r>
            <a:r>
              <a:rPr lang="en-GB" sz="2200" b="1" err="1">
                <a:solidFill>
                  <a:srgbClr val="00B050"/>
                </a:solidFill>
              </a:rPr>
              <a:t>graddiwch</a:t>
            </a:r>
            <a:r>
              <a:rPr lang="en-GB" sz="2200" b="1">
                <a:solidFill>
                  <a:srgbClr val="00B050"/>
                </a:solidFill>
              </a:rPr>
              <a:t> </a:t>
            </a:r>
            <a:r>
              <a:rPr lang="en-GB" sz="2200" b="1" err="1">
                <a:solidFill>
                  <a:srgbClr val="00B050"/>
                </a:solidFill>
              </a:rPr>
              <a:t>eich</a:t>
            </a:r>
            <a:r>
              <a:rPr lang="en-GB" sz="2200" b="1">
                <a:solidFill>
                  <a:srgbClr val="00B050"/>
                </a:solidFill>
              </a:rPr>
              <a:t> </a:t>
            </a:r>
            <a:r>
              <a:rPr lang="en-GB" sz="2200" b="1" err="1">
                <a:solidFill>
                  <a:srgbClr val="00B050"/>
                </a:solidFill>
              </a:rPr>
              <a:t>galluoedd</a:t>
            </a:r>
            <a:r>
              <a:rPr lang="en-GB" sz="2200" b="1">
                <a:solidFill>
                  <a:srgbClr val="00B050"/>
                </a:solidFill>
              </a:rPr>
              <a:t> </a:t>
            </a:r>
            <a:r>
              <a:rPr lang="en-GB" sz="2200" b="1" err="1">
                <a:solidFill>
                  <a:srgbClr val="00B050"/>
                </a:solidFill>
              </a:rPr>
              <a:t>creadigol</a:t>
            </a:r>
            <a:r>
              <a:rPr lang="en-GB" sz="2200" b="1">
                <a:solidFill>
                  <a:srgbClr val="00B050"/>
                </a:solidFill>
              </a:rPr>
              <a:t> </a:t>
            </a:r>
            <a:br>
              <a:rPr lang="en-GB" sz="2200" b="1">
                <a:solidFill>
                  <a:srgbClr val="00B050"/>
                </a:solidFill>
              </a:rPr>
            </a:br>
            <a:r>
              <a:rPr lang="en-GB" sz="2200" b="1">
                <a:solidFill>
                  <a:schemeClr val="tx1"/>
                </a:solidFill>
              </a:rPr>
              <a:t>On a scale of 1-10 (10 being very creative and 1 being not creative at all) rate your creative abilities</a:t>
            </a:r>
            <a:br>
              <a:rPr lang="en-GB" b="1">
                <a:solidFill>
                  <a:srgbClr val="00B050"/>
                </a:solidFill>
              </a:rPr>
            </a:br>
            <a:br>
              <a:rPr lang="en-GB" b="1">
                <a:solidFill>
                  <a:srgbClr val="00B050"/>
                </a:solidFill>
              </a:rPr>
            </a:br>
            <a:br>
              <a:rPr lang="en-GB" b="1">
                <a:solidFill>
                  <a:srgbClr val="00B050"/>
                </a:solidFill>
              </a:rPr>
            </a:br>
            <a:endParaRPr lang="en-GB">
              <a:solidFill>
                <a:srgbClr val="00B050"/>
              </a:solidFill>
            </a:endParaRPr>
          </a:p>
        </p:txBody>
      </p:sp>
      <p:sp>
        <p:nvSpPr>
          <p:cNvPr id="8" name="Content Placeholder 7">
            <a:extLst>
              <a:ext uri="{FF2B5EF4-FFF2-40B4-BE49-F238E27FC236}">
                <a16:creationId xmlns:a16="http://schemas.microsoft.com/office/drawing/2014/main" id="{E76BA806-A83B-EB5C-320C-08413ED7EC21}"/>
              </a:ext>
            </a:extLst>
          </p:cNvPr>
          <p:cNvSpPr>
            <a:spLocks noGrp="1"/>
          </p:cNvSpPr>
          <p:nvPr>
            <p:ph sz="half" idx="1"/>
          </p:nvPr>
        </p:nvSpPr>
        <p:spPr/>
        <p:txBody>
          <a:bodyPr/>
          <a:lstStyle/>
          <a:p>
            <a:r>
              <a:rPr lang="en-GB" b="1" err="1">
                <a:solidFill>
                  <a:srgbClr val="00B050"/>
                </a:solidFill>
              </a:rPr>
              <a:t>Nawr</a:t>
            </a:r>
            <a:r>
              <a:rPr lang="en-GB" b="1">
                <a:solidFill>
                  <a:srgbClr val="00B050"/>
                </a:solidFill>
              </a:rPr>
              <a:t> </a:t>
            </a:r>
            <a:r>
              <a:rPr lang="en-GB" b="1" err="1">
                <a:solidFill>
                  <a:srgbClr val="00B050"/>
                </a:solidFill>
              </a:rPr>
              <a:t>ailadroddwch</a:t>
            </a:r>
            <a:r>
              <a:rPr lang="en-GB" b="1">
                <a:solidFill>
                  <a:srgbClr val="00B050"/>
                </a:solidFill>
              </a:rPr>
              <a:t> y </a:t>
            </a:r>
            <a:r>
              <a:rPr lang="en-GB" b="1" err="1">
                <a:solidFill>
                  <a:srgbClr val="00B050"/>
                </a:solidFill>
              </a:rPr>
              <a:t>dasg</a:t>
            </a:r>
            <a:r>
              <a:rPr lang="en-GB" b="1">
                <a:solidFill>
                  <a:srgbClr val="00B050"/>
                </a:solidFill>
              </a:rPr>
              <a:t>:</a:t>
            </a:r>
            <a:br>
              <a:rPr lang="en-GB" b="1">
                <a:solidFill>
                  <a:srgbClr val="00B050"/>
                </a:solidFill>
              </a:rPr>
            </a:br>
            <a:br>
              <a:rPr lang="en-GB" b="1">
                <a:solidFill>
                  <a:srgbClr val="00B050"/>
                </a:solidFill>
              </a:rPr>
            </a:br>
            <a:r>
              <a:rPr lang="en-GB" b="1" err="1">
                <a:solidFill>
                  <a:srgbClr val="00B050"/>
                </a:solidFill>
              </a:rPr>
              <a:t>Ar</a:t>
            </a:r>
            <a:r>
              <a:rPr lang="en-GB" b="1">
                <a:solidFill>
                  <a:srgbClr val="00B050"/>
                </a:solidFill>
              </a:rPr>
              <a:t> </a:t>
            </a:r>
            <a:r>
              <a:rPr lang="en-GB" b="1" err="1">
                <a:solidFill>
                  <a:srgbClr val="00B050"/>
                </a:solidFill>
              </a:rPr>
              <a:t>raddfa</a:t>
            </a:r>
            <a:r>
              <a:rPr lang="en-GB" b="1">
                <a:solidFill>
                  <a:srgbClr val="00B050"/>
                </a:solidFill>
              </a:rPr>
              <a:t> o 1-10 (10 </a:t>
            </a:r>
            <a:r>
              <a:rPr lang="en-GB" b="1" err="1">
                <a:solidFill>
                  <a:srgbClr val="00B050"/>
                </a:solidFill>
              </a:rPr>
              <a:t>yn</a:t>
            </a:r>
            <a:r>
              <a:rPr lang="en-GB" b="1">
                <a:solidFill>
                  <a:srgbClr val="00B050"/>
                </a:solidFill>
              </a:rPr>
              <a:t> </a:t>
            </a:r>
            <a:r>
              <a:rPr lang="en-GB" b="1" err="1">
                <a:solidFill>
                  <a:srgbClr val="00B050"/>
                </a:solidFill>
              </a:rPr>
              <a:t>greadigol</a:t>
            </a:r>
            <a:r>
              <a:rPr lang="en-GB" b="1">
                <a:solidFill>
                  <a:srgbClr val="00B050"/>
                </a:solidFill>
              </a:rPr>
              <a:t> </a:t>
            </a:r>
            <a:r>
              <a:rPr lang="en-GB" b="1" err="1">
                <a:solidFill>
                  <a:srgbClr val="00B050"/>
                </a:solidFill>
              </a:rPr>
              <a:t>iawn</a:t>
            </a:r>
            <a:r>
              <a:rPr lang="en-GB" b="1">
                <a:solidFill>
                  <a:srgbClr val="00B050"/>
                </a:solidFill>
              </a:rPr>
              <a:t> ac 1 </a:t>
            </a:r>
            <a:r>
              <a:rPr lang="en-GB" b="1" err="1">
                <a:solidFill>
                  <a:srgbClr val="00B050"/>
                </a:solidFill>
              </a:rPr>
              <a:t>ddim</a:t>
            </a:r>
            <a:r>
              <a:rPr lang="en-GB" b="1">
                <a:solidFill>
                  <a:srgbClr val="00B050"/>
                </a:solidFill>
              </a:rPr>
              <a:t> </a:t>
            </a:r>
            <a:r>
              <a:rPr lang="en-GB" b="1" err="1">
                <a:solidFill>
                  <a:srgbClr val="00B050"/>
                </a:solidFill>
              </a:rPr>
              <a:t>yn</a:t>
            </a:r>
            <a:r>
              <a:rPr lang="en-GB" b="1">
                <a:solidFill>
                  <a:srgbClr val="00B050"/>
                </a:solidFill>
              </a:rPr>
              <a:t> </a:t>
            </a:r>
            <a:r>
              <a:rPr lang="en-GB" b="1" err="1">
                <a:solidFill>
                  <a:srgbClr val="00B050"/>
                </a:solidFill>
              </a:rPr>
              <a:t>greadigol</a:t>
            </a:r>
            <a:r>
              <a:rPr lang="en-GB" b="1">
                <a:solidFill>
                  <a:srgbClr val="00B050"/>
                </a:solidFill>
              </a:rPr>
              <a:t> o </a:t>
            </a:r>
            <a:r>
              <a:rPr lang="en-GB" b="1" err="1">
                <a:solidFill>
                  <a:srgbClr val="00B050"/>
                </a:solidFill>
              </a:rPr>
              <a:t>gwbl</a:t>
            </a:r>
            <a:r>
              <a:rPr lang="en-GB" b="1">
                <a:solidFill>
                  <a:srgbClr val="00B050"/>
                </a:solidFill>
              </a:rPr>
              <a:t>) </a:t>
            </a:r>
            <a:r>
              <a:rPr lang="en-GB" b="1" err="1">
                <a:solidFill>
                  <a:srgbClr val="00B050"/>
                </a:solidFill>
              </a:rPr>
              <a:t>graddiwch</a:t>
            </a:r>
            <a:r>
              <a:rPr lang="en-GB" b="1">
                <a:solidFill>
                  <a:srgbClr val="00B050"/>
                </a:solidFill>
              </a:rPr>
              <a:t> </a:t>
            </a:r>
            <a:r>
              <a:rPr lang="en-GB" b="1" err="1">
                <a:solidFill>
                  <a:srgbClr val="00B050"/>
                </a:solidFill>
              </a:rPr>
              <a:t>eich</a:t>
            </a:r>
            <a:r>
              <a:rPr lang="en-GB" b="1">
                <a:solidFill>
                  <a:srgbClr val="00B050"/>
                </a:solidFill>
              </a:rPr>
              <a:t> </a:t>
            </a:r>
            <a:r>
              <a:rPr lang="en-GB" b="1" err="1">
                <a:solidFill>
                  <a:srgbClr val="00B050"/>
                </a:solidFill>
              </a:rPr>
              <a:t>galluoedd</a:t>
            </a:r>
            <a:r>
              <a:rPr lang="en-GB" b="1">
                <a:solidFill>
                  <a:srgbClr val="00B050"/>
                </a:solidFill>
              </a:rPr>
              <a:t> </a:t>
            </a:r>
            <a:r>
              <a:rPr lang="en-GB" b="1" err="1">
                <a:solidFill>
                  <a:srgbClr val="00B050"/>
                </a:solidFill>
              </a:rPr>
              <a:t>creadigol</a:t>
            </a:r>
            <a:br>
              <a:rPr lang="en-GB" b="1">
                <a:solidFill>
                  <a:srgbClr val="00B050"/>
                </a:solidFill>
              </a:rPr>
            </a:br>
            <a:br>
              <a:rPr lang="en-GB" b="1">
                <a:solidFill>
                  <a:srgbClr val="00B050"/>
                </a:solidFill>
              </a:rPr>
            </a:br>
            <a:r>
              <a:rPr lang="en-GB" b="1">
                <a:solidFill>
                  <a:srgbClr val="00B050"/>
                </a:solidFill>
              </a:rPr>
              <a:t>A </a:t>
            </a:r>
            <a:r>
              <a:rPr lang="en-GB" b="1" err="1">
                <a:solidFill>
                  <a:srgbClr val="00B050"/>
                </a:solidFill>
              </a:rPr>
              <a:t>yw</a:t>
            </a:r>
            <a:r>
              <a:rPr lang="en-GB" b="1">
                <a:solidFill>
                  <a:srgbClr val="00B050"/>
                </a:solidFill>
              </a:rPr>
              <a:t> </a:t>
            </a:r>
            <a:r>
              <a:rPr lang="en-GB" b="1" err="1">
                <a:solidFill>
                  <a:srgbClr val="00B050"/>
                </a:solidFill>
              </a:rPr>
              <a:t>eich</a:t>
            </a:r>
            <a:r>
              <a:rPr lang="en-GB" b="1">
                <a:solidFill>
                  <a:srgbClr val="00B050"/>
                </a:solidFill>
              </a:rPr>
              <a:t> </a:t>
            </a:r>
            <a:r>
              <a:rPr lang="en-GB" b="1" err="1">
                <a:solidFill>
                  <a:srgbClr val="00B050"/>
                </a:solidFill>
              </a:rPr>
              <a:t>sgôr</a:t>
            </a:r>
            <a:r>
              <a:rPr lang="en-GB" b="1">
                <a:solidFill>
                  <a:srgbClr val="00B050"/>
                </a:solidFill>
              </a:rPr>
              <a:t> </a:t>
            </a:r>
            <a:r>
              <a:rPr lang="en-GB" b="1" err="1">
                <a:solidFill>
                  <a:srgbClr val="00B050"/>
                </a:solidFill>
              </a:rPr>
              <a:t>wedi</a:t>
            </a:r>
            <a:r>
              <a:rPr lang="en-GB" b="1">
                <a:solidFill>
                  <a:srgbClr val="00B050"/>
                </a:solidFill>
              </a:rPr>
              <a:t> </a:t>
            </a:r>
            <a:r>
              <a:rPr lang="en-GB" b="1" err="1">
                <a:solidFill>
                  <a:srgbClr val="00B050"/>
                </a:solidFill>
              </a:rPr>
              <a:t>newid</a:t>
            </a:r>
            <a:r>
              <a:rPr lang="en-GB" b="1">
                <a:solidFill>
                  <a:srgbClr val="00B050"/>
                </a:solidFill>
              </a:rPr>
              <a:t>?</a:t>
            </a:r>
            <a:endParaRPr lang="en-GB"/>
          </a:p>
        </p:txBody>
      </p:sp>
      <p:sp>
        <p:nvSpPr>
          <p:cNvPr id="9" name="Content Placeholder 8">
            <a:extLst>
              <a:ext uri="{FF2B5EF4-FFF2-40B4-BE49-F238E27FC236}">
                <a16:creationId xmlns:a16="http://schemas.microsoft.com/office/drawing/2014/main" id="{621BD9B7-CD7D-9CC0-BE0B-33A639926978}"/>
              </a:ext>
            </a:extLst>
          </p:cNvPr>
          <p:cNvSpPr>
            <a:spLocks noGrp="1"/>
          </p:cNvSpPr>
          <p:nvPr>
            <p:ph sz="half" idx="2"/>
          </p:nvPr>
        </p:nvSpPr>
        <p:spPr/>
        <p:txBody>
          <a:bodyPr/>
          <a:lstStyle/>
          <a:p>
            <a:r>
              <a:rPr lang="en-GB" b="1"/>
              <a:t>Now repeat the task:</a:t>
            </a:r>
            <a:br>
              <a:rPr lang="en-GB" b="1"/>
            </a:br>
            <a:br>
              <a:rPr lang="en-GB" b="1"/>
            </a:br>
            <a:r>
              <a:rPr lang="en-GB" b="1"/>
              <a:t>On a scale of 1-10 (10 being very creative and 1 being not creative at all) rate your creative abilities</a:t>
            </a:r>
            <a:br>
              <a:rPr lang="en-GB" b="1"/>
            </a:br>
            <a:br>
              <a:rPr lang="en-GB" b="1"/>
            </a:br>
            <a:r>
              <a:rPr lang="en-GB" b="1"/>
              <a:t>Has your score changed?</a:t>
            </a:r>
            <a:br>
              <a:rPr lang="en-GB" b="1"/>
            </a:br>
            <a:endParaRPr lang="en-GB"/>
          </a:p>
          <a:p>
            <a:endParaRPr lang="en-GB"/>
          </a:p>
        </p:txBody>
      </p:sp>
      <p:pic>
        <p:nvPicPr>
          <p:cNvPr id="10" name="Picture 9" descr="Search photos &quot;numbers in orders&quot;">
            <a:extLst>
              <a:ext uri="{FF2B5EF4-FFF2-40B4-BE49-F238E27FC236}">
                <a16:creationId xmlns:a16="http://schemas.microsoft.com/office/drawing/2014/main" id="{DE0817F9-F009-BD25-0202-9FCCC5EFA87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83537" y="4953001"/>
            <a:ext cx="5439190" cy="1554054"/>
          </a:xfrm>
          <a:prstGeom prst="rect">
            <a:avLst/>
          </a:prstGeom>
        </p:spPr>
      </p:pic>
    </p:spTree>
    <p:extLst>
      <p:ext uri="{BB962C8B-B14F-4D97-AF65-F5344CB8AC3E}">
        <p14:creationId xmlns:p14="http://schemas.microsoft.com/office/powerpoint/2010/main" val="39585195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Measuring creativity – an oxymoron? </a:t>
            </a:r>
          </a:p>
        </p:txBody>
      </p:sp>
      <p:sp>
        <p:nvSpPr>
          <p:cNvPr id="3" name="Content Placeholder 2"/>
          <p:cNvSpPr>
            <a:spLocks noGrp="1"/>
          </p:cNvSpPr>
          <p:nvPr>
            <p:ph sz="half" idx="1"/>
          </p:nvPr>
        </p:nvSpPr>
        <p:spPr/>
        <p:txBody>
          <a:bodyPr>
            <a:normAutofit fontScale="77500" lnSpcReduction="20000"/>
          </a:bodyPr>
          <a:lstStyle/>
          <a:p>
            <a:r>
              <a:rPr lang="en-GB" dirty="0"/>
              <a:t>A </a:t>
            </a:r>
            <a:r>
              <a:rPr lang="en-GB" dirty="0" err="1"/>
              <a:t>ellir</a:t>
            </a:r>
            <a:r>
              <a:rPr lang="en-GB" dirty="0"/>
              <a:t> </a:t>
            </a:r>
            <a:r>
              <a:rPr lang="en-GB" dirty="0" err="1"/>
              <a:t>mesur</a:t>
            </a:r>
            <a:r>
              <a:rPr lang="en-GB" dirty="0"/>
              <a:t> </a:t>
            </a:r>
            <a:r>
              <a:rPr lang="en-GB" dirty="0" err="1"/>
              <a:t>creadigrwydd</a:t>
            </a:r>
            <a:r>
              <a:rPr lang="en-GB" dirty="0"/>
              <a:t>? Sut </a:t>
            </a:r>
            <a:r>
              <a:rPr lang="en-GB" dirty="0" err="1"/>
              <a:t>ydyn</a:t>
            </a:r>
            <a:r>
              <a:rPr lang="en-GB" dirty="0"/>
              <a:t> </a:t>
            </a:r>
            <a:r>
              <a:rPr lang="en-GB" dirty="0" err="1"/>
              <a:t>ni'n</a:t>
            </a:r>
            <a:r>
              <a:rPr lang="en-GB" dirty="0"/>
              <a:t> </a:t>
            </a:r>
            <a:r>
              <a:rPr lang="en-GB" dirty="0" err="1"/>
              <a:t>asesu</a:t>
            </a:r>
            <a:r>
              <a:rPr lang="en-GB" dirty="0"/>
              <a:t> </a:t>
            </a:r>
            <a:r>
              <a:rPr lang="en-GB" dirty="0" err="1"/>
              <a:t>creadigrwydd</a:t>
            </a:r>
            <a:r>
              <a:rPr lang="en-GB" dirty="0"/>
              <a:t>?</a:t>
            </a:r>
          </a:p>
          <a:p>
            <a:endParaRPr lang="en-GB" dirty="0"/>
          </a:p>
          <a:p>
            <a:r>
              <a:rPr lang="en-GB" dirty="0" err="1"/>
              <a:t>Cyfres</a:t>
            </a:r>
            <a:r>
              <a:rPr lang="en-GB" dirty="0"/>
              <a:t> o </a:t>
            </a:r>
            <a:r>
              <a:rPr lang="en-GB" dirty="0" err="1"/>
              <a:t>brawf</a:t>
            </a:r>
            <a:r>
              <a:rPr lang="en-GB" dirty="0"/>
              <a:t> </a:t>
            </a:r>
            <a:r>
              <a:rPr lang="en-GB" dirty="0" err="1"/>
              <a:t>creadigrwydd</a:t>
            </a:r>
            <a:r>
              <a:rPr lang="en-GB" dirty="0"/>
              <a:t> (</a:t>
            </a:r>
            <a:r>
              <a:rPr lang="en-GB" dirty="0" err="1"/>
              <a:t>prawf</a:t>
            </a:r>
            <a:r>
              <a:rPr lang="en-GB" dirty="0"/>
              <a:t> Torrance, </a:t>
            </a:r>
            <a:r>
              <a:rPr lang="en-GB" dirty="0" err="1"/>
              <a:t>prawf</a:t>
            </a:r>
            <a:r>
              <a:rPr lang="en-GB" dirty="0"/>
              <a:t> </a:t>
            </a:r>
            <a:r>
              <a:rPr lang="en-GB" dirty="0" err="1"/>
              <a:t>defnydd</a:t>
            </a:r>
            <a:r>
              <a:rPr lang="en-GB" dirty="0"/>
              <a:t> </a:t>
            </a:r>
            <a:r>
              <a:rPr lang="en-GB" dirty="0" err="1"/>
              <a:t>amgen</a:t>
            </a:r>
            <a:r>
              <a:rPr lang="en-GB" dirty="0"/>
              <a:t>, </a:t>
            </a:r>
            <a:r>
              <a:rPr lang="en-GB" dirty="0" err="1"/>
              <a:t>hunanasesiad</a:t>
            </a:r>
            <a:r>
              <a:rPr lang="en-GB" dirty="0"/>
              <a:t>, </a:t>
            </a:r>
            <a:r>
              <a:rPr lang="en-GB" dirty="0" err="1"/>
              <a:t>asesiad</a:t>
            </a:r>
            <a:r>
              <a:rPr lang="en-GB" dirty="0"/>
              <a:t> </a:t>
            </a:r>
            <a:r>
              <a:rPr lang="en-GB" dirty="0" err="1"/>
              <a:t>artistig</a:t>
            </a:r>
            <a:r>
              <a:rPr lang="en-GB" dirty="0"/>
              <a:t>)</a:t>
            </a:r>
          </a:p>
          <a:p>
            <a:endParaRPr lang="en-GB" dirty="0"/>
          </a:p>
          <a:p>
            <a:r>
              <a:rPr lang="en-GB" dirty="0"/>
              <a:t>Mae plant </a:t>
            </a:r>
            <a:r>
              <a:rPr lang="en-GB" dirty="0" err="1"/>
              <a:t>sydd</a:t>
            </a:r>
            <a:r>
              <a:rPr lang="en-GB" dirty="0"/>
              <a:t> </a:t>
            </a:r>
            <a:r>
              <a:rPr lang="en-GB" dirty="0" err="1"/>
              <a:t>wedi</a:t>
            </a:r>
            <a:r>
              <a:rPr lang="en-GB" dirty="0"/>
              <a:t> </a:t>
            </a:r>
            <a:r>
              <a:rPr lang="en-GB" dirty="0" err="1"/>
              <a:t>sgorio'n</a:t>
            </a:r>
            <a:r>
              <a:rPr lang="en-GB" dirty="0"/>
              <a:t> </a:t>
            </a:r>
            <a:r>
              <a:rPr lang="en-GB" dirty="0" err="1"/>
              <a:t>uchel</a:t>
            </a:r>
            <a:r>
              <a:rPr lang="en-GB" dirty="0"/>
              <a:t> </a:t>
            </a:r>
            <a:r>
              <a:rPr lang="en-GB" dirty="0" err="1"/>
              <a:t>ar</a:t>
            </a:r>
            <a:r>
              <a:rPr lang="en-GB" dirty="0"/>
              <a:t> </a:t>
            </a:r>
            <a:r>
              <a:rPr lang="en-GB" dirty="0" err="1"/>
              <a:t>brawf</a:t>
            </a:r>
            <a:r>
              <a:rPr lang="en-GB" dirty="0"/>
              <a:t> Torrance </a:t>
            </a:r>
            <a:r>
              <a:rPr lang="en-GB" dirty="0" err="1"/>
              <a:t>yn</a:t>
            </a:r>
            <a:r>
              <a:rPr lang="en-GB" dirty="0"/>
              <a:t> y </a:t>
            </a:r>
            <a:r>
              <a:rPr lang="en-GB" dirty="0" err="1"/>
              <a:t>blynyddoedd</a:t>
            </a:r>
            <a:r>
              <a:rPr lang="en-GB" dirty="0"/>
              <a:t> </a:t>
            </a:r>
            <a:r>
              <a:rPr lang="en-GB" dirty="0" err="1"/>
              <a:t>diwethaf</a:t>
            </a:r>
            <a:r>
              <a:rPr lang="en-GB" dirty="0"/>
              <a:t> </a:t>
            </a:r>
            <a:r>
              <a:rPr lang="en-GB" dirty="0" err="1"/>
              <a:t>wedi</a:t>
            </a:r>
            <a:r>
              <a:rPr lang="en-GB" dirty="0"/>
              <a:t> </a:t>
            </a:r>
            <a:r>
              <a:rPr lang="en-GB" dirty="0" err="1"/>
              <a:t>dod</a:t>
            </a:r>
            <a:r>
              <a:rPr lang="en-GB" dirty="0"/>
              <a:t> </a:t>
            </a:r>
            <a:r>
              <a:rPr lang="en-GB" dirty="0" err="1"/>
              <a:t>yn</a:t>
            </a:r>
            <a:r>
              <a:rPr lang="en-GB" dirty="0"/>
              <a:t> </a:t>
            </a:r>
            <a:r>
              <a:rPr lang="en-GB" dirty="0" err="1"/>
              <a:t>arloeswyr</a:t>
            </a:r>
            <a:r>
              <a:rPr lang="en-GB" dirty="0"/>
              <a:t>, </a:t>
            </a:r>
            <a:r>
              <a:rPr lang="en-GB" dirty="0" err="1"/>
              <a:t>awduron</a:t>
            </a:r>
            <a:r>
              <a:rPr lang="en-GB" dirty="0"/>
              <a:t>, </a:t>
            </a:r>
            <a:r>
              <a:rPr lang="en-GB" dirty="0" err="1"/>
              <a:t>entrepreneuriaid</a:t>
            </a:r>
            <a:r>
              <a:rPr lang="en-GB" dirty="0"/>
              <a:t>, </a:t>
            </a:r>
            <a:r>
              <a:rPr lang="en-GB" dirty="0" err="1"/>
              <a:t>datblygwyr</a:t>
            </a:r>
            <a:r>
              <a:rPr lang="en-GB" dirty="0"/>
              <a:t> </a:t>
            </a:r>
            <a:r>
              <a:rPr lang="en-GB" dirty="0" err="1"/>
              <a:t>meddalwedd</a:t>
            </a:r>
            <a:r>
              <a:rPr lang="en-GB" dirty="0"/>
              <a:t>, </a:t>
            </a:r>
            <a:r>
              <a:rPr lang="en-GB" dirty="0" err="1"/>
              <a:t>diplomyddion</a:t>
            </a:r>
            <a:r>
              <a:rPr lang="en-GB" dirty="0"/>
              <a:t>, a </a:t>
            </a:r>
            <a:r>
              <a:rPr lang="en-GB" dirty="0" err="1"/>
              <a:t>llywyddion</a:t>
            </a:r>
            <a:r>
              <a:rPr lang="en-GB" dirty="0"/>
              <a:t> </a:t>
            </a:r>
            <a:r>
              <a:rPr lang="en-GB" dirty="0" err="1"/>
              <a:t>coleg</a:t>
            </a:r>
            <a:r>
              <a:rPr lang="en-GB" dirty="0"/>
              <a:t>.</a:t>
            </a:r>
          </a:p>
          <a:p>
            <a:endParaRPr lang="en-GB" dirty="0"/>
          </a:p>
          <a:p>
            <a:r>
              <a:rPr lang="en-GB" dirty="0" err="1"/>
              <a:t>Dros</a:t>
            </a:r>
            <a:r>
              <a:rPr lang="en-GB" dirty="0"/>
              <a:t> </a:t>
            </a:r>
            <a:r>
              <a:rPr lang="en-GB" dirty="0" err="1"/>
              <a:t>yr</a:t>
            </a:r>
            <a:r>
              <a:rPr lang="en-GB" dirty="0"/>
              <a:t> 20 </a:t>
            </a:r>
            <a:r>
              <a:rPr lang="en-GB" dirty="0" err="1"/>
              <a:t>mlynedd</a:t>
            </a:r>
            <a:r>
              <a:rPr lang="en-GB" dirty="0"/>
              <a:t> </a:t>
            </a:r>
            <a:r>
              <a:rPr lang="en-GB" dirty="0" err="1"/>
              <a:t>diwethaf</a:t>
            </a:r>
            <a:r>
              <a:rPr lang="en-GB" dirty="0"/>
              <a:t>, </a:t>
            </a:r>
            <a:r>
              <a:rPr lang="en-GB" dirty="0" err="1"/>
              <a:t>mae</a:t>
            </a:r>
            <a:r>
              <a:rPr lang="en-GB" dirty="0"/>
              <a:t> </a:t>
            </a:r>
            <a:r>
              <a:rPr lang="en-GB" dirty="0" err="1"/>
              <a:t>sgorau</a:t>
            </a:r>
            <a:r>
              <a:rPr lang="en-GB" dirty="0"/>
              <a:t> CQ </a:t>
            </a:r>
            <a:r>
              <a:rPr lang="en-GB" dirty="0" err="1"/>
              <a:t>wedi</a:t>
            </a:r>
            <a:r>
              <a:rPr lang="en-GB" dirty="0"/>
              <a:t> </a:t>
            </a:r>
            <a:r>
              <a:rPr lang="en-GB" dirty="0" err="1"/>
              <a:t>cwympo</a:t>
            </a:r>
            <a:r>
              <a:rPr lang="en-GB" dirty="0"/>
              <a:t> - Pam?</a:t>
            </a:r>
          </a:p>
        </p:txBody>
      </p:sp>
      <p:sp>
        <p:nvSpPr>
          <p:cNvPr id="4" name="Content Placeholder 3">
            <a:extLst>
              <a:ext uri="{FF2B5EF4-FFF2-40B4-BE49-F238E27FC236}">
                <a16:creationId xmlns:a16="http://schemas.microsoft.com/office/drawing/2014/main" id="{8E34AB58-FD08-244C-A5F2-8A1A8B39B030}"/>
              </a:ext>
            </a:extLst>
          </p:cNvPr>
          <p:cNvSpPr>
            <a:spLocks noGrp="1"/>
          </p:cNvSpPr>
          <p:nvPr>
            <p:ph sz="half" idx="2"/>
          </p:nvPr>
        </p:nvSpPr>
        <p:spPr/>
        <p:txBody>
          <a:bodyPr>
            <a:normAutofit fontScale="77500" lnSpcReduction="20000"/>
          </a:bodyPr>
          <a:lstStyle/>
          <a:p>
            <a:r>
              <a:rPr lang="en-GB" dirty="0"/>
              <a:t>Can creativity be measured? How do we assess creativity?</a:t>
            </a:r>
          </a:p>
          <a:p>
            <a:endParaRPr lang="en-GB" dirty="0"/>
          </a:p>
          <a:p>
            <a:r>
              <a:rPr lang="en-GB" dirty="0"/>
              <a:t>Series of test for creativity (Torrance test, alternative uses test, self-assessment, artistic assessment)</a:t>
            </a:r>
          </a:p>
          <a:p>
            <a:pPr marL="0" indent="0">
              <a:buNone/>
            </a:pPr>
            <a:endParaRPr lang="en-GB" dirty="0"/>
          </a:p>
          <a:p>
            <a:r>
              <a:rPr lang="en-GB" dirty="0"/>
              <a:t>Children who have scored highly on the Torrance test in years past have become innovators, authors, entrepreneurs, software developers, diplomats, and college presidents. </a:t>
            </a:r>
          </a:p>
          <a:p>
            <a:endParaRPr lang="en-GB" dirty="0"/>
          </a:p>
          <a:p>
            <a:r>
              <a:rPr lang="en-GB" dirty="0"/>
              <a:t>Over the last 20 years, CQ scores have tumbled – Why?</a:t>
            </a:r>
          </a:p>
          <a:p>
            <a:endParaRPr lang="en-GB" dirty="0"/>
          </a:p>
        </p:txBody>
      </p:sp>
    </p:spTree>
    <p:extLst>
      <p:ext uri="{BB962C8B-B14F-4D97-AF65-F5344CB8AC3E}">
        <p14:creationId xmlns:p14="http://schemas.microsoft.com/office/powerpoint/2010/main" val="2886748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5"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6"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7"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8"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9"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0"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1"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2"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3"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4"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5"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7" name="Group 26">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9"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0"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1"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2"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3"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4"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5"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6"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7"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8"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9"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41" name="Rectangle 40">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5" name="Rectangle 44">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p:cNvSpPr txBox="1"/>
          <p:nvPr/>
        </p:nvSpPr>
        <p:spPr>
          <a:xfrm>
            <a:off x="540279" y="967417"/>
            <a:ext cx="3778870" cy="3943250"/>
          </a:xfrm>
          <a:prstGeom prst="rect">
            <a:avLst/>
          </a:prstGeom>
        </p:spPr>
        <p:txBody>
          <a:bodyPr vert="horz" lIns="91440" tIns="45720" rIns="91440" bIns="45720" rtlCol="0" anchor="b">
            <a:normAutofit fontScale="92500" lnSpcReduction="10000"/>
          </a:bodyPr>
          <a:lstStyle/>
          <a:p>
            <a:pPr defTabSz="457200">
              <a:lnSpc>
                <a:spcPct val="90000"/>
              </a:lnSpc>
              <a:spcBef>
                <a:spcPct val="0"/>
              </a:spcBef>
              <a:spcAft>
                <a:spcPts val="600"/>
              </a:spcAft>
            </a:pPr>
            <a:r>
              <a:rPr lang="en-US" sz="3400">
                <a:solidFill>
                  <a:srgbClr val="FEFFFF"/>
                </a:solidFill>
                <a:latin typeface="+mj-lt"/>
                <a:ea typeface="+mj-ea"/>
                <a:cs typeface="+mj-cs"/>
              </a:rPr>
              <a:t>TASG: </a:t>
            </a:r>
            <a:r>
              <a:rPr lang="en-US" sz="3400" err="1">
                <a:solidFill>
                  <a:srgbClr val="FEFFFF"/>
                </a:solidFill>
                <a:latin typeface="+mj-lt"/>
                <a:ea typeface="+mj-ea"/>
                <a:cs typeface="+mj-cs"/>
              </a:rPr>
              <a:t>Ydi</a:t>
            </a:r>
            <a:r>
              <a:rPr lang="en-US" sz="3400">
                <a:solidFill>
                  <a:srgbClr val="FEFFFF"/>
                </a:solidFill>
                <a:latin typeface="+mj-lt"/>
                <a:ea typeface="+mj-ea"/>
                <a:cs typeface="+mj-cs"/>
              </a:rPr>
              <a:t> </a:t>
            </a:r>
            <a:r>
              <a:rPr lang="en-US" sz="3400" err="1">
                <a:solidFill>
                  <a:srgbClr val="FEFFFF"/>
                </a:solidFill>
                <a:latin typeface="+mj-lt"/>
                <a:ea typeface="+mj-ea"/>
                <a:cs typeface="+mj-cs"/>
              </a:rPr>
              <a:t>chi’n</a:t>
            </a:r>
            <a:r>
              <a:rPr lang="en-US" sz="3400">
                <a:solidFill>
                  <a:srgbClr val="FEFFFF"/>
                </a:solidFill>
                <a:latin typeface="+mj-lt"/>
                <a:ea typeface="+mj-ea"/>
                <a:cs typeface="+mj-cs"/>
              </a:rPr>
              <a:t> </a:t>
            </a:r>
            <a:r>
              <a:rPr lang="en-US" sz="3400" err="1">
                <a:solidFill>
                  <a:srgbClr val="FEFFFF"/>
                </a:solidFill>
                <a:latin typeface="+mj-lt"/>
                <a:ea typeface="+mj-ea"/>
                <a:cs typeface="+mj-cs"/>
              </a:rPr>
              <a:t>cytuno</a:t>
            </a:r>
            <a:r>
              <a:rPr lang="en-US" sz="3400">
                <a:solidFill>
                  <a:srgbClr val="FEFFFF"/>
                </a:solidFill>
                <a:latin typeface="+mj-lt"/>
                <a:ea typeface="+mj-ea"/>
                <a:cs typeface="+mj-cs"/>
              </a:rPr>
              <a:t> neu </a:t>
            </a:r>
            <a:r>
              <a:rPr lang="en-US" sz="3400" err="1">
                <a:solidFill>
                  <a:srgbClr val="FEFFFF"/>
                </a:solidFill>
                <a:latin typeface="+mj-lt"/>
                <a:ea typeface="+mj-ea"/>
                <a:cs typeface="+mj-cs"/>
              </a:rPr>
              <a:t>yn</a:t>
            </a:r>
            <a:r>
              <a:rPr lang="en-US" sz="3400">
                <a:solidFill>
                  <a:srgbClr val="FEFFFF"/>
                </a:solidFill>
                <a:latin typeface="+mj-lt"/>
                <a:ea typeface="+mj-ea"/>
                <a:cs typeface="+mj-cs"/>
              </a:rPr>
              <a:t> </a:t>
            </a:r>
            <a:r>
              <a:rPr lang="en-US" sz="3400" err="1">
                <a:solidFill>
                  <a:srgbClr val="FEFFFF"/>
                </a:solidFill>
                <a:latin typeface="+mj-lt"/>
                <a:ea typeface="+mj-ea"/>
                <a:cs typeface="+mj-cs"/>
              </a:rPr>
              <a:t>anghytuno</a:t>
            </a:r>
            <a:r>
              <a:rPr lang="en-US" sz="3400">
                <a:solidFill>
                  <a:srgbClr val="FEFFFF"/>
                </a:solidFill>
                <a:latin typeface="+mj-lt"/>
                <a:ea typeface="+mj-ea"/>
                <a:cs typeface="+mj-cs"/>
              </a:rPr>
              <a:t> </a:t>
            </a:r>
            <a:r>
              <a:rPr lang="en-US" sz="3400" err="1">
                <a:solidFill>
                  <a:srgbClr val="FEFFFF"/>
                </a:solidFill>
                <a:latin typeface="+mj-lt"/>
                <a:ea typeface="+mj-ea"/>
                <a:cs typeface="+mj-cs"/>
              </a:rPr>
              <a:t>gyda</a:t>
            </a:r>
            <a:r>
              <a:rPr lang="en-US" sz="3400">
                <a:solidFill>
                  <a:srgbClr val="FEFFFF"/>
                </a:solidFill>
                <a:latin typeface="+mj-lt"/>
                <a:ea typeface="+mj-ea"/>
                <a:cs typeface="+mj-cs"/>
              </a:rPr>
              <a:t> Ken Robinson? </a:t>
            </a:r>
          </a:p>
          <a:p>
            <a:pPr defTabSz="457200">
              <a:lnSpc>
                <a:spcPct val="90000"/>
              </a:lnSpc>
              <a:spcBef>
                <a:spcPct val="0"/>
              </a:spcBef>
              <a:spcAft>
                <a:spcPts val="600"/>
              </a:spcAft>
            </a:pPr>
            <a:endParaRPr lang="en-US" sz="3400">
              <a:solidFill>
                <a:srgbClr val="FEFFFF"/>
              </a:solidFill>
              <a:latin typeface="+mj-lt"/>
              <a:ea typeface="+mj-ea"/>
              <a:cs typeface="+mj-cs"/>
            </a:endParaRPr>
          </a:p>
          <a:p>
            <a:pPr defTabSz="457200">
              <a:lnSpc>
                <a:spcPct val="90000"/>
              </a:lnSpc>
              <a:spcBef>
                <a:spcPct val="0"/>
              </a:spcBef>
              <a:spcAft>
                <a:spcPts val="600"/>
              </a:spcAft>
            </a:pPr>
            <a:r>
              <a:rPr lang="en-US" sz="3400">
                <a:solidFill>
                  <a:srgbClr val="FEFFFF"/>
                </a:solidFill>
                <a:latin typeface="+mj-lt"/>
                <a:ea typeface="+mj-ea"/>
                <a:cs typeface="+mj-cs"/>
              </a:rPr>
              <a:t>TASK: Do you agree or disagree with Ken Robinson?</a:t>
            </a:r>
          </a:p>
        </p:txBody>
      </p:sp>
      <p:sp>
        <p:nvSpPr>
          <p:cNvPr id="49"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8" name="Picture 7" descr="Text&#10;&#10;Description automatically generated">
            <a:extLst>
              <a:ext uri="{FF2B5EF4-FFF2-40B4-BE49-F238E27FC236}">
                <a16:creationId xmlns:a16="http://schemas.microsoft.com/office/drawing/2014/main" id="{4D55946D-B4F1-7CB4-8A7D-ABA0EA6843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87994" y="1320185"/>
            <a:ext cx="5640502" cy="4224932"/>
          </a:xfrm>
          <a:prstGeom prst="rect">
            <a:avLst/>
          </a:prstGeom>
        </p:spPr>
      </p:pic>
    </p:spTree>
    <p:extLst>
      <p:ext uri="{BB962C8B-B14F-4D97-AF65-F5344CB8AC3E}">
        <p14:creationId xmlns:p14="http://schemas.microsoft.com/office/powerpoint/2010/main" val="39356924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Do schools kill creativity? | Sir Ken Robinson">
            <a:hlinkClick r:id="" action="ppaction://media"/>
            <a:extLst>
              <a:ext uri="{FF2B5EF4-FFF2-40B4-BE49-F238E27FC236}">
                <a16:creationId xmlns:a16="http://schemas.microsoft.com/office/drawing/2014/main" id="{8E82AF5A-374A-F7A4-FAED-B380C72293C3}"/>
              </a:ext>
            </a:extLst>
          </p:cNvPr>
          <p:cNvPicPr>
            <a:picLocks noRot="1" noChangeAspect="1"/>
          </p:cNvPicPr>
          <p:nvPr>
            <a:videoFile r:link="rId1"/>
          </p:nvPr>
        </p:nvPicPr>
        <p:blipFill>
          <a:blip r:embed="rId4"/>
          <a:stretch>
            <a:fillRect/>
          </a:stretch>
        </p:blipFill>
        <p:spPr>
          <a:xfrm>
            <a:off x="1778493" y="77680"/>
            <a:ext cx="8936854" cy="6702640"/>
          </a:xfrm>
          <a:prstGeom prst="rect">
            <a:avLst/>
          </a:prstGeom>
        </p:spPr>
      </p:pic>
    </p:spTree>
    <p:extLst>
      <p:ext uri="{BB962C8B-B14F-4D97-AF65-F5344CB8AC3E}">
        <p14:creationId xmlns:p14="http://schemas.microsoft.com/office/powerpoint/2010/main" val="2388716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D2E39-C34C-8801-36F1-ABA8AC4EDB51}"/>
              </a:ext>
            </a:extLst>
          </p:cNvPr>
          <p:cNvSpPr>
            <a:spLocks noGrp="1"/>
          </p:cNvSpPr>
          <p:nvPr>
            <p:ph type="title"/>
          </p:nvPr>
        </p:nvSpPr>
        <p:spPr/>
        <p:txBody>
          <a:bodyPr/>
          <a:lstStyle/>
          <a:p>
            <a:r>
              <a:rPr lang="en-GB"/>
              <a:t>Objectives</a:t>
            </a:r>
          </a:p>
        </p:txBody>
      </p:sp>
      <p:sp>
        <p:nvSpPr>
          <p:cNvPr id="3" name="Content Placeholder 2">
            <a:extLst>
              <a:ext uri="{FF2B5EF4-FFF2-40B4-BE49-F238E27FC236}">
                <a16:creationId xmlns:a16="http://schemas.microsoft.com/office/drawing/2014/main" id="{EC8086C2-91ED-86F7-6C97-D1B078019AEF}"/>
              </a:ext>
            </a:extLst>
          </p:cNvPr>
          <p:cNvSpPr>
            <a:spLocks noGrp="1"/>
          </p:cNvSpPr>
          <p:nvPr>
            <p:ph sz="half" idx="1"/>
          </p:nvPr>
        </p:nvSpPr>
        <p:spPr/>
        <p:txBody>
          <a:bodyPr/>
          <a:lstStyle/>
          <a:p>
            <a:r>
              <a:rPr lang="en-GB" dirty="0" err="1"/>
              <a:t>Ydych</a:t>
            </a:r>
            <a:r>
              <a:rPr lang="en-GB" dirty="0"/>
              <a:t> </a:t>
            </a:r>
            <a:r>
              <a:rPr lang="en-GB" dirty="0" err="1"/>
              <a:t>chi'n</a:t>
            </a:r>
            <a:r>
              <a:rPr lang="en-GB" dirty="0"/>
              <a:t> </a:t>
            </a:r>
            <a:r>
              <a:rPr lang="en-GB" dirty="0" err="1"/>
              <a:t>gallu</a:t>
            </a:r>
            <a:r>
              <a:rPr lang="en-GB" dirty="0"/>
              <a:t>:</a:t>
            </a:r>
          </a:p>
          <a:p>
            <a:pPr lvl="1"/>
            <a:r>
              <a:rPr lang="en-GB" dirty="0" err="1"/>
              <a:t>Dwyn</a:t>
            </a:r>
            <a:r>
              <a:rPr lang="en-GB" dirty="0"/>
              <a:t> </a:t>
            </a:r>
            <a:r>
              <a:rPr lang="en-GB" dirty="0" err="1"/>
              <a:t>i</a:t>
            </a:r>
            <a:r>
              <a:rPr lang="en-GB" dirty="0"/>
              <a:t> </a:t>
            </a:r>
            <a:r>
              <a:rPr lang="en-GB" dirty="0" err="1"/>
              <a:t>gof</a:t>
            </a:r>
            <a:r>
              <a:rPr lang="en-GB" dirty="0"/>
              <a:t> </a:t>
            </a:r>
            <a:r>
              <a:rPr lang="en-GB" dirty="0" err="1"/>
              <a:t>elfennau</a:t>
            </a:r>
            <a:r>
              <a:rPr lang="en-GB" dirty="0"/>
              <a:t> </a:t>
            </a:r>
            <a:r>
              <a:rPr lang="en-GB" dirty="0" err="1"/>
              <a:t>allweddol</a:t>
            </a:r>
            <a:r>
              <a:rPr lang="en-GB" dirty="0"/>
              <a:t> </a:t>
            </a:r>
            <a:r>
              <a:rPr lang="en-GB" dirty="0" err="1"/>
              <a:t>yr</a:t>
            </a:r>
            <a:r>
              <a:rPr lang="en-GB" dirty="0"/>
              <a:t> </a:t>
            </a:r>
            <a:r>
              <a:rPr lang="en-GB" dirty="0" err="1"/>
              <a:t>aseiniad</a:t>
            </a:r>
            <a:endParaRPr lang="en-GB" dirty="0"/>
          </a:p>
          <a:p>
            <a:pPr lvl="1"/>
            <a:r>
              <a:rPr lang="en-GB" dirty="0" err="1"/>
              <a:t>Trafod</a:t>
            </a:r>
            <a:r>
              <a:rPr lang="en-GB" dirty="0"/>
              <a:t> </a:t>
            </a:r>
            <a:r>
              <a:rPr lang="en-GB" dirty="0" err="1"/>
              <a:t>elfennau</a:t>
            </a:r>
            <a:r>
              <a:rPr lang="en-GB" dirty="0"/>
              <a:t> o </a:t>
            </a:r>
            <a:r>
              <a:rPr lang="en-GB" dirty="0" err="1"/>
              <a:t>greadigrwydd</a:t>
            </a:r>
            <a:endParaRPr lang="en-GB" dirty="0"/>
          </a:p>
          <a:p>
            <a:pPr lvl="1"/>
            <a:r>
              <a:rPr lang="en-GB" dirty="0" err="1"/>
              <a:t>Diffinio</a:t>
            </a:r>
            <a:r>
              <a:rPr lang="en-GB" dirty="0"/>
              <a:t> </a:t>
            </a:r>
            <a:r>
              <a:rPr lang="en-GB" dirty="0" err="1"/>
              <a:t>Creadigrwydd</a:t>
            </a:r>
            <a:endParaRPr lang="en-GB" dirty="0"/>
          </a:p>
        </p:txBody>
      </p:sp>
      <p:sp>
        <p:nvSpPr>
          <p:cNvPr id="4" name="Content Placeholder 3">
            <a:extLst>
              <a:ext uri="{FF2B5EF4-FFF2-40B4-BE49-F238E27FC236}">
                <a16:creationId xmlns:a16="http://schemas.microsoft.com/office/drawing/2014/main" id="{91D024F2-14D5-A596-CFDC-38C0E8F8EC0E}"/>
              </a:ext>
            </a:extLst>
          </p:cNvPr>
          <p:cNvSpPr>
            <a:spLocks noGrp="1"/>
          </p:cNvSpPr>
          <p:nvPr>
            <p:ph sz="half" idx="2"/>
          </p:nvPr>
        </p:nvSpPr>
        <p:spPr/>
        <p:txBody>
          <a:bodyPr/>
          <a:lstStyle/>
          <a:p>
            <a:r>
              <a:rPr lang="en-GB" dirty="0"/>
              <a:t>Are you able to: </a:t>
            </a:r>
          </a:p>
          <a:p>
            <a:pPr lvl="1"/>
            <a:r>
              <a:rPr lang="en-GB" dirty="0"/>
              <a:t>Recall the key elements of the assignment</a:t>
            </a:r>
          </a:p>
          <a:p>
            <a:pPr lvl="1"/>
            <a:r>
              <a:rPr lang="en-GB" dirty="0"/>
              <a:t>Discuss elements of creativity</a:t>
            </a:r>
          </a:p>
          <a:p>
            <a:pPr lvl="1"/>
            <a:r>
              <a:rPr lang="en-GB" dirty="0"/>
              <a:t>Define Creativity</a:t>
            </a:r>
          </a:p>
          <a:p>
            <a:endParaRPr lang="en-GB" dirty="0"/>
          </a:p>
        </p:txBody>
      </p:sp>
    </p:spTree>
    <p:extLst>
      <p:ext uri="{BB962C8B-B14F-4D97-AF65-F5344CB8AC3E}">
        <p14:creationId xmlns:p14="http://schemas.microsoft.com/office/powerpoint/2010/main" val="16918785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40279" y="967417"/>
            <a:ext cx="3778870" cy="3943250"/>
          </a:xfrm>
        </p:spPr>
        <p:txBody>
          <a:bodyPr vert="horz" lIns="91440" tIns="45720" rIns="91440" bIns="45720" rtlCol="0" anchor="b">
            <a:normAutofit/>
          </a:bodyPr>
          <a:lstStyle/>
          <a:p>
            <a:r>
              <a:rPr lang="en-US" sz="4000">
                <a:solidFill>
                  <a:srgbClr val="FEFFFF"/>
                </a:solidFill>
              </a:rPr>
              <a:t>Thank you – Diolch!</a:t>
            </a:r>
          </a:p>
        </p:txBody>
      </p:sp>
      <p:sp>
        <p:nvSpPr>
          <p:cNvPr id="45"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40279" y="5189400"/>
            <a:ext cx="3778870" cy="544260"/>
          </a:xfrm>
        </p:spPr>
        <p:txBody>
          <a:bodyPr vert="horz" lIns="91440" tIns="45720" rIns="91440" bIns="45720" rtlCol="0" anchor="ctr">
            <a:normAutofit fontScale="77500" lnSpcReduction="20000"/>
          </a:bodyPr>
          <a:lstStyle/>
          <a:p>
            <a:pPr marL="0" indent="0">
              <a:buNone/>
            </a:pPr>
            <a:r>
              <a:rPr lang="en-US" sz="1600" dirty="0" err="1">
                <a:solidFill>
                  <a:srgbClr val="FEFFFF"/>
                </a:solidFill>
              </a:rPr>
              <a:t>Unrhyw</a:t>
            </a:r>
            <a:r>
              <a:rPr lang="en-US" sz="1600" dirty="0">
                <a:solidFill>
                  <a:srgbClr val="FEFFFF"/>
                </a:solidFill>
              </a:rPr>
              <a:t> </a:t>
            </a:r>
            <a:r>
              <a:rPr lang="en-US" sz="1600" dirty="0" err="1">
                <a:solidFill>
                  <a:srgbClr val="FEFFFF"/>
                </a:solidFill>
              </a:rPr>
              <a:t>gwestiynau</a:t>
            </a:r>
            <a:r>
              <a:rPr lang="en-US" sz="1600">
                <a:solidFill>
                  <a:srgbClr val="FEFFFF"/>
                </a:solidFill>
              </a:rPr>
              <a:t>?</a:t>
            </a:r>
            <a:endParaRPr lang="en-US" sz="1600" dirty="0">
              <a:solidFill>
                <a:srgbClr val="FEFFFF"/>
              </a:solidFill>
            </a:endParaRPr>
          </a:p>
          <a:p>
            <a:pPr marL="0" indent="0">
              <a:buNone/>
            </a:pPr>
            <a:r>
              <a:rPr lang="en-US" sz="1600" dirty="0">
                <a:solidFill>
                  <a:srgbClr val="FEFFFF"/>
                </a:solidFill>
              </a:rPr>
              <a:t>Any questions?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87994" y="1853310"/>
            <a:ext cx="5640502" cy="3158681"/>
          </a:xfrm>
          <a:prstGeom prst="rect">
            <a:avLst/>
          </a:prstGeom>
        </p:spPr>
      </p:pic>
    </p:spTree>
    <p:extLst>
      <p:ext uri="{BB962C8B-B14F-4D97-AF65-F5344CB8AC3E}">
        <p14:creationId xmlns:p14="http://schemas.microsoft.com/office/powerpoint/2010/main" val="254547284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27</TotalTime>
  <Words>1899</Words>
  <Application>Microsoft Office PowerPoint</Application>
  <PresentationFormat>Widescreen</PresentationFormat>
  <Paragraphs>307</Paragraphs>
  <Slides>25</Slides>
  <Notes>21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Century Gothic</vt:lpstr>
      <vt:lpstr>Times New Roman</vt:lpstr>
      <vt:lpstr>Wingdings 3</vt:lpstr>
      <vt:lpstr>Wisp</vt:lpstr>
      <vt:lpstr>PowerPoint Presentation</vt:lpstr>
      <vt:lpstr>  Y Meddwl Ymholgar The Enquiring Mind (ECES5021/C)</vt:lpstr>
      <vt:lpstr>Objectives</vt:lpstr>
      <vt:lpstr>Llawlyfr a Manylion Aseiniad Handbook and Assignment Details</vt:lpstr>
      <vt:lpstr>What do you know about creativity already?</vt:lpstr>
      <vt:lpstr>PowerPoint Presentation</vt:lpstr>
      <vt:lpstr>Creativity – What is it?</vt:lpstr>
      <vt:lpstr>PowerPoint Presentation</vt:lpstr>
      <vt:lpstr>Why did we ask you to define creativity in different ways?  Why did we ask you to define creativity in different ways?</vt:lpstr>
      <vt:lpstr>BETH YW CREADIGRWYDD What is Creativity?</vt:lpstr>
      <vt:lpstr>BETH YW CREADIGRWYDD What is Creativity?</vt:lpstr>
      <vt:lpstr>PowerPoint Presentation</vt:lpstr>
      <vt:lpstr>The candle problem</vt:lpstr>
      <vt:lpstr>Alternative Uses</vt:lpstr>
      <vt:lpstr>PowerPoint Presentation</vt:lpstr>
      <vt:lpstr>Possible answers</vt:lpstr>
      <vt:lpstr>Alternative uses test</vt:lpstr>
      <vt:lpstr>Thinking “Outside the Box”</vt:lpstr>
      <vt:lpstr>To evaluate</vt:lpstr>
      <vt:lpstr>Ar raddfa o 1-10 (10 yn greadigol iawn ac 1  ddim yn greadigol o gwbl) graddiwch eich galluoedd creadigol  On a scale of 1-10 (10 being very creative and 1 being not creative at all) rate your creative abilities   </vt:lpstr>
      <vt:lpstr>Measuring creativity – an oxymoron? </vt:lpstr>
      <vt:lpstr>PowerPoint Presentation</vt:lpstr>
      <vt:lpstr>PowerPoint Presentation</vt:lpstr>
      <vt:lpstr>Objectives</vt:lpstr>
      <vt:lpstr>Thank you – Diolch!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2</cp:revision>
  <dcterms:created xsi:type="dcterms:W3CDTF">2022-08-09T12:55:50Z</dcterms:created>
  <dcterms:modified xsi:type="dcterms:W3CDTF">2025-01-03T13:58:26Z</dcterms:modified>
</cp:coreProperties>
</file>