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66" r:id="rId5"/>
    <p:sldId id="260" r:id="rId6"/>
    <p:sldId id="276" r:id="rId7"/>
    <p:sldId id="264" r:id="rId8"/>
    <p:sldId id="279" r:id="rId9"/>
    <p:sldId id="267" r:id="rId10"/>
    <p:sldId id="268" r:id="rId11"/>
    <p:sldId id="280" r:id="rId12"/>
    <p:sldId id="278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927"/>
    <a:srgbClr val="8A0E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26884-C006-5A2F-0434-95C4B7F68079}" v="2213" dt="2022-07-24T13:14:48.696"/>
    <p1510:client id="{3C3F9B93-7A53-609D-9FFF-B28EA0C420C2}" v="34" dt="2022-07-22T22:48:38.313"/>
    <p1510:client id="{606A0159-3838-E41F-CBE4-B5BE46883993}" v="1" dt="2022-07-24T13:16:39.441"/>
    <p1510:client id="{91050238-A5BC-0732-B8ED-70ACB5224A1F}" v="53" dt="2022-07-22T22:20:24.231"/>
    <p1510:client id="{C6E061CF-510C-5C44-7623-991B35DA8CE5}" v="308" dt="2022-07-22T22:40:37.166"/>
    <p1510:client id="{CEEAE120-F12C-C51A-79DE-8F14CC5791A1}" v="9066" dt="2022-07-23T17:40:25.2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theme" Target="theme/theme1.xml" Id="rId18" /><Relationship Type="http://schemas.openxmlformats.org/officeDocument/2006/relationships/customXml" Target="../customXml/item3.xml" Id="rId3" /><Relationship Type="http://schemas.microsoft.com/office/2015/10/relationships/revisionInfo" Target="revisionInfo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viewProps" Target="viewProps.xml" Id="rId17" /><Relationship Type="http://schemas.openxmlformats.org/officeDocument/2006/relationships/customXml" Target="../customXml/item2.xml" Id="rId2" /><Relationship Type="http://schemas.openxmlformats.org/officeDocument/2006/relationships/presProps" Target="presProps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6.xml" Id="rId10" /><Relationship Type="http://schemas.openxmlformats.org/officeDocument/2006/relationships/tableStyles" Target="tableStyles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42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2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4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2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8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4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6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00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8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2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0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55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4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sv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10" Type="http://schemas.openxmlformats.org/officeDocument/2006/relationships/image" Target="../media/image22.jpe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.png"/><Relationship Id="rId7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32.jpeg"/><Relationship Id="rId4" Type="http://schemas.openxmlformats.org/officeDocument/2006/relationships/image" Target="../media/image3.png"/><Relationship Id="rId9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raphic 56" descr="Curly haired woman raising hand">
            <a:extLst>
              <a:ext uri="{FF2B5EF4-FFF2-40B4-BE49-F238E27FC236}">
                <a16:creationId xmlns:a16="http://schemas.microsoft.com/office/drawing/2014/main" id="{0265BEC7-08EA-8ECE-47FB-C0B0FAB63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303" y="3680653"/>
            <a:ext cx="1400175" cy="1771650"/>
          </a:xfrm>
          <a:prstGeom prst="rect">
            <a:avLst/>
          </a:prstGeom>
        </p:spPr>
      </p:pic>
      <p:sp>
        <p:nvSpPr>
          <p:cNvPr id="41" name="Rectangle 2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4" name="Freeform: Shape 2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5D6D-0877-687B-915D-50D5144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B80D89A-B297-B058-F1F6-739F9E39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42" y="2619954"/>
            <a:ext cx="6174628" cy="37830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Title: SWEET&amp;SALTY ROMANIAN TRADITIONAL PASTRY</a:t>
            </a:r>
          </a:p>
          <a:p>
            <a:pPr>
              <a:lnSpc>
                <a:spcPct val="90000"/>
              </a:lnSpc>
              <a:buClr>
                <a:srgbClr val="F7F7F7"/>
              </a:buClr>
            </a:pPr>
            <a:endParaRPr lang="en-GB" sz="1800" b="1" dirty="0"/>
          </a:p>
          <a:p>
            <a:pPr>
              <a:lnSpc>
                <a:spcPct val="90000"/>
              </a:lnSpc>
            </a:pPr>
            <a:r>
              <a:rPr lang="en-GB" sz="1400" b="1" dirty="0"/>
              <a:t>Name of the Students and ID Number: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1.Cristina Anton 2110293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2. Andreea Rotariu 2107119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3. </a:t>
            </a:r>
            <a:r>
              <a:rPr lang="en-GB" sz="1400" b="1" dirty="0">
                <a:ea typeface="+mj-lt"/>
                <a:cs typeface="+mj-lt"/>
              </a:rPr>
              <a:t>Andreea Tamba</a:t>
            </a:r>
            <a:r>
              <a:rPr lang="en-GB" sz="1400" b="1" dirty="0"/>
              <a:t> 2112920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4. Alice Iuliana Ioan 1911517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5. Mirabela </a:t>
            </a:r>
            <a:r>
              <a:rPr lang="en-GB" sz="1400" b="1" dirty="0" err="1"/>
              <a:t>Mutcu</a:t>
            </a:r>
            <a:r>
              <a:rPr lang="en-GB" sz="1400" b="1" dirty="0"/>
              <a:t> 2108200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6. Alys-Oksana </a:t>
            </a:r>
            <a:r>
              <a:rPr lang="en-GB" sz="1400" b="1" dirty="0" err="1"/>
              <a:t>Bosneac</a:t>
            </a:r>
            <a:r>
              <a:rPr lang="en-GB" sz="1400" b="1" dirty="0"/>
              <a:t> 2113970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                   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Group: 1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Lecturer  Name: Olu Adegbite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2B42BBB-3614-0F2C-1227-7095C27AF869}"/>
              </a:ext>
            </a:extLst>
          </p:cNvPr>
          <p:cNvSpPr txBox="1"/>
          <p:nvPr/>
        </p:nvSpPr>
        <p:spPr>
          <a:xfrm>
            <a:off x="6801264" y="2582104"/>
            <a:ext cx="2794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SWEET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SALTY 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PASTRY</a:t>
            </a:r>
            <a:endParaRPr lang="en-US" b="1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53" name="Graphic 8" descr="Pretzel outline">
            <a:extLst>
              <a:ext uri="{FF2B5EF4-FFF2-40B4-BE49-F238E27FC236}">
                <a16:creationId xmlns:a16="http://schemas.microsoft.com/office/drawing/2014/main" id="{65CFDAF7-9362-73D8-6DF5-5C5B6828D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520000">
            <a:off x="290318" y="4172015"/>
            <a:ext cx="573709" cy="470453"/>
          </a:xfrm>
          <a:prstGeom prst="rect">
            <a:avLst/>
          </a:prstGeom>
        </p:spPr>
      </p:pic>
      <p:pic>
        <p:nvPicPr>
          <p:cNvPr id="62" name="Picture 25" descr="Bread on a pan">
            <a:extLst>
              <a:ext uri="{FF2B5EF4-FFF2-40B4-BE49-F238E27FC236}">
                <a16:creationId xmlns:a16="http://schemas.microsoft.com/office/drawing/2014/main" id="{5E159B86-EC11-9F1B-73BD-26C415A8C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500" y="4965700"/>
            <a:ext cx="2387600" cy="1866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5" name="Picture 65" descr="Three cupcakes">
            <a:extLst>
              <a:ext uri="{FF2B5EF4-FFF2-40B4-BE49-F238E27FC236}">
                <a16:creationId xmlns:a16="http://schemas.microsoft.com/office/drawing/2014/main" id="{7AB1A9D5-1581-1C39-342A-957383D9C4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4200" y="1930623"/>
            <a:ext cx="2387599" cy="18283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6" name="Picture 66" descr="Variety of baked goods and pretzels">
            <a:extLst>
              <a:ext uri="{FF2B5EF4-FFF2-40B4-BE49-F238E27FC236}">
                <a16:creationId xmlns:a16="http://schemas.microsoft.com/office/drawing/2014/main" id="{8308BE37-EF63-2438-F931-DB643EBED2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200" y="3364590"/>
            <a:ext cx="2476499" cy="1894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10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ase, pastry, display&#10;&#10;Description automatically generated">
            <a:extLst>
              <a:ext uri="{FF2B5EF4-FFF2-40B4-BE49-F238E27FC236}">
                <a16:creationId xmlns:a16="http://schemas.microsoft.com/office/drawing/2014/main" id="{9C430021-60DF-2267-3C2E-116DF18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6" r="649" b="2"/>
          <a:stretch/>
        </p:blipFill>
        <p:spPr>
          <a:xfrm>
            <a:off x="425789" y="825497"/>
            <a:ext cx="9964927" cy="2965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397E5-EFD2-5296-180D-CCA0D6EA13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7826" y="203270"/>
            <a:ext cx="8509000" cy="614362"/>
          </a:xfrm>
        </p:spPr>
        <p:txBody>
          <a:bodyPr/>
          <a:lstStyle/>
          <a:p>
            <a:r>
              <a:rPr lang="en-GB" sz="3600" b="1" dirty="0"/>
              <a:t>           </a:t>
            </a:r>
            <a:r>
              <a:rPr lang="en-GB" sz="2800" b="1" dirty="0"/>
              <a:t>   Overview-</a:t>
            </a:r>
            <a:r>
              <a:rPr lang="en-US" sz="2800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SWEET&amp;SALTY</a:t>
            </a:r>
            <a:r>
              <a:rPr lang="en-US" sz="2800" b="1" dirty="0">
                <a:solidFill>
                  <a:schemeClr val="bg2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 </a:t>
            </a:r>
            <a:br>
              <a:rPr lang="en-GB" sz="2800" dirty="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E48-45EB-5EDA-B9A0-567FDF455D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4000" y="3602038"/>
            <a:ext cx="4891088" cy="2767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200" b="1" dirty="0"/>
              <a:t>Name of Business: SWEET&amp;SALTY ROMANIAN TRADITIONAL PASTRY</a:t>
            </a:r>
            <a:endParaRPr lang="en-US" sz="1200" b="1"/>
          </a:p>
          <a:p>
            <a:pPr marL="0" indent="0">
              <a:buNone/>
            </a:pPr>
            <a:r>
              <a:rPr lang="en-GB" sz="1200" b="1" dirty="0"/>
              <a:t>Legal structure: Is a private Limited Company LTD</a:t>
            </a:r>
          </a:p>
          <a:p>
            <a:pPr marL="0" indent="0">
              <a:buNone/>
            </a:pPr>
            <a:r>
              <a:rPr lang="en-GB" sz="1200" b="1" dirty="0"/>
              <a:t>Ownership. Partnership. “A partnership is a formal arrangement by two or more parties to manage and operate a business and share its profits”( Carol Kopp, 2021).</a:t>
            </a:r>
          </a:p>
          <a:p>
            <a:pPr marL="0" indent="0">
              <a:buNone/>
            </a:pPr>
            <a:r>
              <a:rPr lang="en-GB" sz="1200" b="1" dirty="0"/>
              <a:t>Location- Birmingham</a:t>
            </a:r>
          </a:p>
          <a:p>
            <a:pPr marL="0" indent="0">
              <a:buNone/>
            </a:pPr>
            <a:r>
              <a:rPr lang="en-GB" sz="1200" b="1" dirty="0"/>
              <a:t>Mission: Our mission is to open a Traditional Romanian Pastry shop.</a:t>
            </a:r>
          </a:p>
          <a:p>
            <a:pPr marL="0" indent="0">
              <a:buNone/>
            </a:pPr>
            <a:r>
              <a:rPr lang="en-GB" sz="1200" b="1" dirty="0"/>
              <a:t> Delight our customers with a vast range of sweety and salty traditional pastry.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B3451-53BE-ECDD-2C4D-8E9EA1CA9F10}"/>
              </a:ext>
            </a:extLst>
          </p:cNvPr>
          <p:cNvSpPr txBox="1"/>
          <p:nvPr/>
        </p:nvSpPr>
        <p:spPr>
          <a:xfrm>
            <a:off x="5736168" y="3884082"/>
            <a:ext cx="6405033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cs typeface="Arial"/>
            </a:endParaRPr>
          </a:p>
          <a:p>
            <a:r>
              <a:rPr lang="en-GB" sz="1200" b="1" dirty="0">
                <a:cs typeface="Arial"/>
              </a:rPr>
              <a:t>Vision: Our vision is to enhance customers satisfaction with hot, cold, sweety and salty pastry introducing always different flavour to increase their happiness.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 </a:t>
            </a:r>
            <a:r>
              <a:rPr lang="en-GB" sz="1200" b="1" dirty="0">
                <a:cs typeface="Arial"/>
              </a:rPr>
              <a:t>A product is a tangible item that is put on the market for acquisition, attention, or consumption” (CFI Team, 2022)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In Birmingham are many Romanian people, students and many other nationality who   can be attracted by traditional pastry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 Different flavours for attract many costumers with different tasty</a:t>
            </a:r>
            <a:r>
              <a:rPr lang="en-US" sz="1200" b="1" dirty="0">
                <a:cs typeface="Arial"/>
              </a:rPr>
              <a:t>​</a:t>
            </a:r>
          </a:p>
          <a:p>
            <a:r>
              <a:rPr lang="en-GB" sz="1200" b="1" dirty="0">
                <a:cs typeface="Arial"/>
              </a:rPr>
              <a:t>Natural ingredients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Fresh and Hand-made under original recipes.</a:t>
            </a:r>
            <a:r>
              <a:rPr lang="en-US" sz="1200" b="1" dirty="0">
                <a:cs typeface="Arial"/>
              </a:rPr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3036-70C9-E22E-F711-A98018EC79B7}"/>
              </a:ext>
            </a:extLst>
          </p:cNvPr>
          <p:cNvSpPr txBox="1"/>
          <p:nvPr/>
        </p:nvSpPr>
        <p:spPr>
          <a:xfrm>
            <a:off x="12420600" y="1278467"/>
            <a:ext cx="3429000" cy="777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47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A97B8-BA7C-B68C-A25F-2477CB1C79A6}"/>
              </a:ext>
            </a:extLst>
          </p:cNvPr>
          <p:cNvSpPr txBox="1"/>
          <p:nvPr/>
        </p:nvSpPr>
        <p:spPr>
          <a:xfrm>
            <a:off x="190500" y="965200"/>
            <a:ext cx="80391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The purpose of this presentation is to provide a comprehensive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and </a:t>
            </a:r>
            <a:r>
              <a:rPr lang="en-GB" b="1" dirty="0">
                <a:ea typeface="+mn-lt"/>
                <a:cs typeface="+mn-lt"/>
              </a:rPr>
              <a:t>practicable business plan to benefit from a £15,000 loan from </a:t>
            </a:r>
            <a:endParaRPr lang="en-US" b="1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Barclays  Business Banking UK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Within this plan will be presented our business idea, which is a traditional Romanian pastry store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SWEET&amp;SALTY is a specialist in pastry and sweet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aim to adapt to the highest </a:t>
            </a:r>
          </a:p>
          <a:p>
            <a:r>
              <a:rPr lang="en-GB" dirty="0">
                <a:ea typeface="+mn-lt"/>
                <a:cs typeface="+mn-lt"/>
              </a:rPr>
              <a:t>standards and qualities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EB77C-5486-2E32-5243-5709CD7D79D5}"/>
              </a:ext>
            </a:extLst>
          </p:cNvPr>
          <p:cNvSpPr txBox="1"/>
          <p:nvPr/>
        </p:nvSpPr>
        <p:spPr>
          <a:xfrm>
            <a:off x="8724900" y="1473200"/>
            <a:ext cx="32766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Arial"/>
              </a:rPr>
              <a:t>In the presentation will be discuss as following:</a:t>
            </a:r>
            <a:r>
              <a:rPr lang="en-US" sz="2000" b="1" dirty="0">
                <a:cs typeface="Arial"/>
              </a:rPr>
              <a:t>​</a:t>
            </a:r>
            <a:endParaRPr lang="en-US" b="1"/>
          </a:p>
          <a:p>
            <a:pPr>
              <a:buChar char="•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Business overview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Product and services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 audit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Target Market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Marketing Plan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Management team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Financial plan</a:t>
            </a:r>
            <a:r>
              <a:rPr lang="en-US" sz="2000" b="1" dirty="0">
                <a:cs typeface="Arial"/>
              </a:rPr>
              <a:t>​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73C269-DBA6-2655-CCBA-1A9EFFEE28E9}"/>
              </a:ext>
            </a:extLst>
          </p:cNvPr>
          <p:cNvSpPr>
            <a:spLocks noGrp="1"/>
          </p:cNvSpPr>
          <p:nvPr/>
        </p:nvSpPr>
        <p:spPr>
          <a:xfrm>
            <a:off x="4039830" y="323032"/>
            <a:ext cx="3533890" cy="7278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rgbClr val="EBEBEB"/>
                </a:solidFill>
              </a:rPr>
              <a:t>         </a:t>
            </a:r>
            <a:r>
              <a:rPr lang="en-GB" sz="4000" dirty="0">
                <a:solidFill>
                  <a:srgbClr val="EBEBEB"/>
                </a:solidFill>
              </a:rPr>
              <a:t> </a:t>
            </a:r>
            <a:r>
              <a:rPr lang="en-GB" sz="44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57A2F-5B2D-F24F-D990-C6F089EBC15B}"/>
              </a:ext>
            </a:extLst>
          </p:cNvPr>
          <p:cNvSpPr txBox="1"/>
          <p:nvPr/>
        </p:nvSpPr>
        <p:spPr>
          <a:xfrm>
            <a:off x="-2425700" y="3886200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>
              <a:ea typeface="+mn-lt"/>
              <a:cs typeface="+mn-lt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8" name="Graphic 8" descr="Pretzel outline">
            <a:extLst>
              <a:ext uri="{FF2B5EF4-FFF2-40B4-BE49-F238E27FC236}">
                <a16:creationId xmlns:a16="http://schemas.microsoft.com/office/drawing/2014/main" id="{E3343273-B13C-A845-453B-65D5D901C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20000">
            <a:off x="10880049" y="5635440"/>
            <a:ext cx="1041400" cy="1003300"/>
          </a:xfrm>
          <a:prstGeom prst="rect">
            <a:avLst/>
          </a:prstGeom>
        </p:spPr>
      </p:pic>
      <p:pic>
        <p:nvPicPr>
          <p:cNvPr id="12" name="Graphic 12" descr="Croissant outline">
            <a:extLst>
              <a:ext uri="{FF2B5EF4-FFF2-40B4-BE49-F238E27FC236}">
                <a16:creationId xmlns:a16="http://schemas.microsoft.com/office/drawing/2014/main" id="{0086C198-B751-BD57-4C79-0B56A820C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000000">
            <a:off x="1417523" y="5646913"/>
            <a:ext cx="965200" cy="1003300"/>
          </a:xfrm>
          <a:prstGeom prst="rect">
            <a:avLst/>
          </a:prstGeom>
        </p:spPr>
      </p:pic>
      <p:pic>
        <p:nvPicPr>
          <p:cNvPr id="14" name="Graphic 14" descr="Flying Money with solid fill">
            <a:extLst>
              <a:ext uri="{FF2B5EF4-FFF2-40B4-BE49-F238E27FC236}">
                <a16:creationId xmlns:a16="http://schemas.microsoft.com/office/drawing/2014/main" id="{B162599E-D078-120A-603A-EA8593A3BB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660000">
            <a:off x="3949700" y="2108200"/>
            <a:ext cx="914400" cy="914400"/>
          </a:xfrm>
          <a:prstGeom prst="rect">
            <a:avLst/>
          </a:prstGeom>
        </p:spPr>
      </p:pic>
      <p:pic>
        <p:nvPicPr>
          <p:cNvPr id="24" name="Graphic 8" descr="Pretzel outline">
            <a:extLst>
              <a:ext uri="{FF2B5EF4-FFF2-40B4-BE49-F238E27FC236}">
                <a16:creationId xmlns:a16="http://schemas.microsoft.com/office/drawing/2014/main" id="{EED00E9F-C30A-F71C-586B-73139441B6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60000">
            <a:off x="4345539" y="293066"/>
            <a:ext cx="849795" cy="713408"/>
          </a:xfrm>
          <a:prstGeom prst="rect">
            <a:avLst/>
          </a:prstGeom>
        </p:spPr>
      </p:pic>
      <p:pic>
        <p:nvPicPr>
          <p:cNvPr id="28" name="Picture 12" descr="Round bread loaf">
            <a:extLst>
              <a:ext uri="{FF2B5EF4-FFF2-40B4-BE49-F238E27FC236}">
                <a16:creationId xmlns:a16="http://schemas.microsoft.com/office/drawing/2014/main" id="{E03DDF2F-93B0-C5F2-50BF-957720F085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2600" y="4000500"/>
            <a:ext cx="4051300" cy="2819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5555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Women looking at tablet">
            <a:extLst>
              <a:ext uri="{FF2B5EF4-FFF2-40B4-BE49-F238E27FC236}">
                <a16:creationId xmlns:a16="http://schemas.microsoft.com/office/drawing/2014/main" id="{0094A34B-6CC5-CDB6-D6BB-01FFB549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64" b="27264"/>
          <a:stretch>
            <a:fillRect/>
          </a:stretch>
        </p:blipFill>
        <p:spPr>
          <a:xfrm>
            <a:off x="472660" y="2812997"/>
            <a:ext cx="4355547" cy="2203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A754D-D89D-5444-1310-0BD02B41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1200354" cy="6483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60A76-F9D0-D683-D8C1-DC0D50411B0F}"/>
              </a:ext>
            </a:extLst>
          </p:cNvPr>
          <p:cNvSpPr txBox="1"/>
          <p:nvPr/>
        </p:nvSpPr>
        <p:spPr>
          <a:xfrm>
            <a:off x="69023" y="2451100"/>
            <a:ext cx="1240292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Market audit is the key to a well-prepared Plan, it is based on a lot of Information</a:t>
            </a:r>
            <a:r>
              <a:rPr lang="en-US" b="1" dirty="0">
                <a:latin typeface="Calibri"/>
                <a:cs typeface="Calibri"/>
              </a:rPr>
              <a:t> </a:t>
            </a:r>
            <a:r>
              <a:rPr lang="en-US" dirty="0">
                <a:latin typeface="Calibri"/>
                <a:cs typeface="Calibri"/>
              </a:rPr>
              <a:t>and steps on how to execute a Business Plan. 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US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06822-796B-4CF6-B678-AC28ADD10009}"/>
              </a:ext>
            </a:extLst>
          </p:cNvPr>
          <p:cNvSpPr txBox="1"/>
          <p:nvPr/>
        </p:nvSpPr>
        <p:spPr>
          <a:xfrm>
            <a:off x="1356139" y="142462"/>
            <a:ext cx="89281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 M A R K E T A U D I T - C O M P E T I T O R ’ S 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                           A N A L Y S I S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7" name="Picture 7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0D41D0ED-2311-7EBD-A5E5-1BD593C8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583" y="745359"/>
            <a:ext cx="2961311" cy="13750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98DE79-B635-97F6-5430-B47904D32C29}"/>
              </a:ext>
            </a:extLst>
          </p:cNvPr>
          <p:cNvSpPr txBox="1"/>
          <p:nvPr/>
        </p:nvSpPr>
        <p:spPr>
          <a:xfrm>
            <a:off x="123544" y="4307962"/>
            <a:ext cx="72877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quality of the products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Ingredients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location where they operate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products or services they provide and how they market them to customers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prices they charge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how they distribute and deliver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their staff numbers and the </a:t>
            </a:r>
            <a:r>
              <a:rPr lang="en-GB" sz="1400" noProof="1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caliber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 of staff that they attract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who owns the business and what sort of person they are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what financial resources they have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7843BC-B822-A43A-58BC-8D61658AFB24}"/>
              </a:ext>
            </a:extLst>
          </p:cNvPr>
          <p:cNvSpPr txBox="1"/>
          <p:nvPr/>
        </p:nvSpPr>
        <p:spPr>
          <a:xfrm>
            <a:off x="130759" y="3978193"/>
            <a:ext cx="563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Our business competitors will be analysed for ​: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8B16A-4B51-B883-BA57-8BAB848FA492}"/>
              </a:ext>
            </a:extLst>
          </p:cNvPr>
          <p:cNvSpPr txBox="1"/>
          <p:nvPr/>
        </p:nvSpPr>
        <p:spPr>
          <a:xfrm>
            <a:off x="6054488" y="2810574"/>
            <a:ext cx="59677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Top 3 firms in</a:t>
            </a:r>
            <a:r>
              <a:rPr lang="en-US" b="1" dirty="0">
                <a:solidFill>
                  <a:srgbClr val="000000"/>
                </a:solidFill>
                <a:latin typeface="Century Gothic"/>
                <a:ea typeface="Segoe UI Historic"/>
                <a:cs typeface="Segoe UI Historic"/>
              </a:rPr>
              <a:t> </a:t>
            </a:r>
            <a:r>
              <a:rPr lang="en-US" b="1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 Birmingham's best independent bakeries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B0B565-7D62-DB5C-5CD8-4A2E43EE5FC4}"/>
              </a:ext>
            </a:extLst>
          </p:cNvPr>
          <p:cNvSpPr txBox="1"/>
          <p:nvPr/>
        </p:nvSpPr>
        <p:spPr>
          <a:xfrm>
            <a:off x="6363706" y="3022698"/>
            <a:ext cx="572808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endParaRPr lang="en-US" sz="1200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  <a:p>
            <a:pPr marL="228600" indent="-228600">
              <a:buAutoNum type="arabicPeriod"/>
            </a:pP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LOAF 1421 </a:t>
            </a:r>
            <a:r>
              <a:rPr lang="en-US" sz="1200" dirty="0" err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Pershore</a:t>
            </a: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Road, Stirchley, Birmingham B30 2JL DIRECTIONS Since 2009 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THE EARLY BIRD BAKERY 28 High Street, Kings Heath, Birmingham B14 7JT DIRECTIONS Since 2018</a:t>
            </a:r>
            <a:endParaRPr lang="en-US" sz="1200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MEDICINE BAKERY 69a New Street, Birmingham B2 4DU DIRECTIONS Since 2017</a:t>
            </a:r>
            <a:endParaRPr lang="en-US" sz="1200" dirty="0"/>
          </a:p>
          <a:p>
            <a:endParaRPr lang="en-US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CE4EC-89A0-46BB-A377-F84B57E70607}"/>
              </a:ext>
            </a:extLst>
          </p:cNvPr>
          <p:cNvSpPr txBox="1"/>
          <p:nvPr/>
        </p:nvSpPr>
        <p:spPr>
          <a:xfrm>
            <a:off x="174487" y="6226313"/>
            <a:ext cx="72378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All these elements will be compared with ours for better performance​</a:t>
            </a:r>
          </a:p>
        </p:txBody>
      </p:sp>
      <p:pic>
        <p:nvPicPr>
          <p:cNvPr id="9" name="Picture 16" descr="Business people pulling a rope">
            <a:extLst>
              <a:ext uri="{FF2B5EF4-FFF2-40B4-BE49-F238E27FC236}">
                <a16:creationId xmlns:a16="http://schemas.microsoft.com/office/drawing/2014/main" id="{AFB8BEFE-28B8-8D66-5448-4EDF98E1B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183" y="4468181"/>
            <a:ext cx="4145720" cy="2305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 descr="Magnifying glass showing decling performance">
            <a:extLst>
              <a:ext uri="{FF2B5EF4-FFF2-40B4-BE49-F238E27FC236}">
                <a16:creationId xmlns:a16="http://schemas.microsoft.com/office/drawing/2014/main" id="{9DB0001D-3CDA-14F6-A20B-3035BBD82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662" y="2702561"/>
            <a:ext cx="3483111" cy="1353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5749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A741013-A562-77E4-3F16-B402AAEE1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045" y="2324097"/>
            <a:ext cx="2222199" cy="258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8A6DA0-B908-25DC-2616-3EB875E08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743" y="2423889"/>
            <a:ext cx="2634656" cy="2857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632CE-D3DF-CF9A-0469-25E690581357}"/>
              </a:ext>
            </a:extLst>
          </p:cNvPr>
          <p:cNvSpPr txBox="1"/>
          <p:nvPr/>
        </p:nvSpPr>
        <p:spPr>
          <a:xfrm>
            <a:off x="6999357" y="1864139"/>
            <a:ext cx="199224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STRENGTHS</a:t>
            </a:r>
            <a:r>
              <a:rPr lang="en-GB" dirty="0">
                <a:latin typeface="Calibri"/>
                <a:cs typeface="Segoe UI"/>
              </a:rPr>
              <a:t> 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The skilled Bakers.   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Profitable price and new marketing tactics.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 </a:t>
            </a:r>
            <a:endParaRPr lang="en-US">
              <a:latin typeface="Calibr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8E55-E281-99D5-3A51-B712B4808C84}"/>
              </a:ext>
            </a:extLst>
          </p:cNvPr>
          <p:cNvSpPr txBox="1"/>
          <p:nvPr/>
        </p:nvSpPr>
        <p:spPr>
          <a:xfrm>
            <a:off x="10213009" y="4282664"/>
            <a:ext cx="1848679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WEAKNESSES:</a:t>
            </a:r>
            <a:r>
              <a:rPr lang="en-US" sz="2000" b="1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</a:t>
            </a:r>
            <a:r>
              <a:rPr lang="en-GB" sz="1600" dirty="0">
                <a:latin typeface="Calibri"/>
                <a:cs typeface="Segoe UI"/>
              </a:rPr>
              <a:t>Recently introduced in the market.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Different arrangement.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BC5FD-C5F1-1AA9-6A6C-1F7333F3F87B}"/>
              </a:ext>
            </a:extLst>
          </p:cNvPr>
          <p:cNvSpPr txBox="1"/>
          <p:nvPr/>
        </p:nvSpPr>
        <p:spPr>
          <a:xfrm>
            <a:off x="6899966" y="4150138"/>
            <a:ext cx="199224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OPPORTUNITIES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Recently introduced bakery products in the nearby environment.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  <a:r>
              <a:rPr lang="en-GB" sz="1600" dirty="0">
                <a:latin typeface="Calibri"/>
                <a:cs typeface="Segoe UI"/>
              </a:rPr>
              <a:t>Exceptional products with affordable prices.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 Certified Bakers.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3D1DE-A3CC-0451-DFB6-FA979347A38A}"/>
              </a:ext>
            </a:extLst>
          </p:cNvPr>
          <p:cNvSpPr txBox="1"/>
          <p:nvPr/>
        </p:nvSpPr>
        <p:spPr>
          <a:xfrm>
            <a:off x="10400750" y="1864137"/>
            <a:ext cx="199224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THREATS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Cheap costs of adversaries.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Knowledge of rivals in the business and the best ways to promote your business.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D8380C-3E10-9811-EF53-7AE7F6BED3C6}"/>
              </a:ext>
            </a:extLst>
          </p:cNvPr>
          <p:cNvSpPr txBox="1"/>
          <p:nvPr/>
        </p:nvSpPr>
        <p:spPr>
          <a:xfrm>
            <a:off x="3796748" y="284922"/>
            <a:ext cx="56365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 </a:t>
            </a:r>
            <a:r>
              <a:rPr lang="en-US" sz="2800" b="1" dirty="0">
                <a:solidFill>
                  <a:srgbClr val="EBEBEB"/>
                </a:solidFill>
              </a:rPr>
              <a:t>SWOT and </a:t>
            </a:r>
            <a:r>
              <a:rPr lang="en-GB" sz="2800" b="1" dirty="0">
                <a:ea typeface="+mn-lt"/>
                <a:cs typeface="+mn-lt"/>
              </a:rPr>
              <a:t>PESTLE Analysis</a:t>
            </a:r>
            <a:endParaRPr lang="en-US" sz="2800" b="1">
              <a:ea typeface="+mn-lt"/>
              <a:cs typeface="+mn-lt"/>
            </a:endParaRPr>
          </a:p>
          <a:p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6BC61-0AE1-4479-CF55-91B19F6EB74C}"/>
              </a:ext>
            </a:extLst>
          </p:cNvPr>
          <p:cNvSpPr txBox="1"/>
          <p:nvPr/>
        </p:nvSpPr>
        <p:spPr>
          <a:xfrm>
            <a:off x="108226" y="3653182"/>
            <a:ext cx="2632766" cy="1263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8A0E4A"/>
                </a:solidFill>
                <a:latin typeface="Calibri"/>
              </a:rPr>
              <a:t>P</a:t>
            </a:r>
            <a:r>
              <a:rPr lang="en-GB" dirty="0">
                <a:latin typeface="Calibri"/>
              </a:rPr>
              <a:t>- General health scheme, ban on certain food items, base minimum pay.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0B5670-31EA-B8DD-7AEC-4A2BB9EC2D8C}"/>
              </a:ext>
            </a:extLst>
          </p:cNvPr>
          <p:cNvSpPr txBox="1"/>
          <p:nvPr/>
        </p:nvSpPr>
        <p:spPr>
          <a:xfrm>
            <a:off x="384312" y="2659269"/>
            <a:ext cx="257754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High usable budget, rising employment budget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39AAC-2A87-AB48-D1A4-26E1A7968217}"/>
              </a:ext>
            </a:extLst>
          </p:cNvPr>
          <p:cNvSpPr txBox="1"/>
          <p:nvPr/>
        </p:nvSpPr>
        <p:spPr>
          <a:xfrm>
            <a:off x="1731618" y="1709531"/>
            <a:ext cx="19038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3"/>
                </a:solidFill>
                <a:latin typeface="Calibri"/>
              </a:rPr>
              <a:t>S</a:t>
            </a:r>
            <a:r>
              <a:rPr lang="en-GB" dirty="0">
                <a:latin typeface="Calibri"/>
              </a:rPr>
              <a:t>- Health awareness, food restrictions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21856-8A72-43E8-03E4-9B6154B45AFB}"/>
              </a:ext>
            </a:extLst>
          </p:cNvPr>
          <p:cNvSpPr txBox="1"/>
          <p:nvPr/>
        </p:nvSpPr>
        <p:spPr>
          <a:xfrm>
            <a:off x="3752573" y="1709531"/>
            <a:ext cx="174928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</a:rPr>
              <a:t>T</a:t>
            </a:r>
            <a:r>
              <a:rPr lang="en-GB" dirty="0">
                <a:latin typeface="Calibri"/>
              </a:rPr>
              <a:t>- Improvement of technology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DE3E07-3733-EFAE-B18B-9EF0FA831BAF}"/>
              </a:ext>
            </a:extLst>
          </p:cNvPr>
          <p:cNvSpPr txBox="1"/>
          <p:nvPr/>
        </p:nvSpPr>
        <p:spPr>
          <a:xfrm>
            <a:off x="4569792" y="2659269"/>
            <a:ext cx="185972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C5927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Direct effect of productivity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8A9EAE-090E-BF60-E5F0-B0FAE5448FEA}"/>
              </a:ext>
            </a:extLst>
          </p:cNvPr>
          <p:cNvSpPr txBox="1"/>
          <p:nvPr/>
        </p:nvSpPr>
        <p:spPr>
          <a:xfrm>
            <a:off x="4746487" y="3609009"/>
            <a:ext cx="1970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L</a:t>
            </a:r>
            <a:r>
              <a:rPr lang="en-GB" dirty="0">
                <a:latin typeface="Calibri"/>
              </a:rPr>
              <a:t>- Safeguarding, health and safety government guidelines 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79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12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14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16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3" name="Picture 18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4" name="Picture 20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5" name="Rectangle 22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9B98C-B9EE-F002-0115-497D1A4D08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               </a:t>
            </a:r>
            <a:r>
              <a:rPr lang="en-US" b="1" dirty="0"/>
              <a:t>Target Market</a:t>
            </a:r>
          </a:p>
        </p:txBody>
      </p:sp>
      <p:pic>
        <p:nvPicPr>
          <p:cNvPr id="4" name="Picture 4" descr="Together with grandparents">
            <a:extLst>
              <a:ext uri="{FF2B5EF4-FFF2-40B4-BE49-F238E27FC236}">
                <a16:creationId xmlns:a16="http://schemas.microsoft.com/office/drawing/2014/main" id="{BC7B0519-0705-4E42-A69C-05DD083F7B6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5" r="12723" b="1"/>
          <a:stretch/>
        </p:blipFill>
        <p:spPr>
          <a:xfrm>
            <a:off x="646111" y="2052917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6" descr="Multicultural girls hugging">
            <a:extLst>
              <a:ext uri="{FF2B5EF4-FFF2-40B4-BE49-F238E27FC236}">
                <a16:creationId xmlns:a16="http://schemas.microsoft.com/office/drawing/2014/main" id="{29C5B0DC-0643-08D4-D2A0-0B7F747D7A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798" r="1" b="1"/>
          <a:stretch/>
        </p:blipFill>
        <p:spPr>
          <a:xfrm>
            <a:off x="3423601" y="2052916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7" descr="Tiered wedding cake">
            <a:extLst>
              <a:ext uri="{FF2B5EF4-FFF2-40B4-BE49-F238E27FC236}">
                <a16:creationId xmlns:a16="http://schemas.microsoft.com/office/drawing/2014/main" id="{DF3779BF-F0B7-652F-0F21-34C9D33DF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72" r="11926" b="1"/>
          <a:stretch/>
        </p:blipFill>
        <p:spPr>
          <a:xfrm>
            <a:off x="646111" y="4203998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8" descr="Hands kneading bread dough">
            <a:extLst>
              <a:ext uri="{FF2B5EF4-FFF2-40B4-BE49-F238E27FC236}">
                <a16:creationId xmlns:a16="http://schemas.microsoft.com/office/drawing/2014/main" id="{F4D82F40-BA7B-7489-E1C3-D7355B69C8F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722" r="6056" b="1"/>
          <a:stretch/>
        </p:blipFill>
        <p:spPr>
          <a:xfrm>
            <a:off x="3423601" y="420399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05350-84B3-4149-C30A-7A65116B41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28255" y="2052918"/>
            <a:ext cx="5041213" cy="4258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People from all ages are fond of eating pastries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 will precisely target the millennials from urban areas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ready-to-eat food-product category is particularly popular among millennials,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Confectionery and pastry businesses has a lot of room for growth in this demographic (Stanciu, 2019)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Driving factors of shifting industry focus to urban areas: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indent="0">
              <a:lnSpc>
                <a:spcPct val="90000"/>
              </a:lnSpc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Increased demand for salty and sweet snacks to be</a:t>
            </a:r>
            <a:r>
              <a:rPr lang="en-US" sz="1200" dirty="0"/>
              <a:t> </a:t>
            </a:r>
            <a:endParaRPr lang="en-US" sz="1200"/>
          </a:p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enjoyed</a:t>
            </a:r>
            <a:r>
              <a:rPr lang="en-US" sz="1200" dirty="0"/>
              <a:t> </a:t>
            </a: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between meals or with </a:t>
            </a:r>
            <a:r>
              <a:rPr lang="en-US" sz="1200" dirty="0"/>
              <a:t>drinks</a:t>
            </a:r>
            <a:endParaRPr lang="en-US" sz="1200"/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>
              <a:lnSpc>
                <a:spcPct val="90000"/>
              </a:lnSpc>
              <a:defRPr/>
            </a:pP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0563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B9C0-701C-DFD5-70DF-56677BF0E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383" y="-289308"/>
            <a:ext cx="5442154" cy="1610202"/>
          </a:xfrm>
        </p:spPr>
        <p:txBody>
          <a:bodyPr>
            <a:normAutofit/>
          </a:bodyPr>
          <a:lstStyle/>
          <a:p>
            <a:r>
              <a:rPr lang="en-GB" dirty="0"/>
              <a:t>                      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1A88-A7F7-4312-3BFB-AA6B5762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" y="1438798"/>
            <a:ext cx="5260745" cy="5038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Product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Fresh-made confectionary items, keeping the target market of </a:t>
            </a:r>
            <a:r>
              <a:rPr kumimoji="0" lang="en-GB" sz="1600" b="1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millenials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in consideration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Specialising in Romanian</a:t>
            </a: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pastry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Variety and flavours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Items will be strictly free 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from unhealthy ingredients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Price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High pricing for fresh and healthy pastries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for professional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Low pricing for all age-groups and classes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Hence, medium-pricing strategy is suitable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B9BDC-C7B9-D144-FBE3-FB52C3FF6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5" r="-2" b="-3"/>
          <a:stretch/>
        </p:blipFill>
        <p:spPr>
          <a:xfrm>
            <a:off x="4369587" y="1238021"/>
            <a:ext cx="3447463" cy="4384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8D786-302E-5497-AC3F-49DA2118C5FB}"/>
              </a:ext>
            </a:extLst>
          </p:cNvPr>
          <p:cNvSpPr txBox="1"/>
          <p:nvPr/>
        </p:nvSpPr>
        <p:spPr>
          <a:xfrm>
            <a:off x="7887223" y="1436317"/>
            <a:ext cx="405843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Promotion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Digital marketing platforms alongside </a:t>
            </a:r>
            <a:endParaRPr lang="en-GB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  local newspaper</a:t>
            </a:r>
            <a:endParaRPr lang="en-GB" dirty="0"/>
          </a:p>
          <a:p>
            <a:r>
              <a:rPr lang="en-GB" sz="1600" b="1" dirty="0">
                <a:latin typeface="Arial"/>
                <a:cs typeface="Segoe UI"/>
              </a:rPr>
              <a:t>   Instagram</a:t>
            </a:r>
          </a:p>
          <a:p>
            <a:r>
              <a:rPr lang="en-GB" sz="1600" b="1" dirty="0">
                <a:latin typeface="Arial"/>
                <a:cs typeface="Segoe UI"/>
              </a:rPr>
              <a:t>   Facebook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Food marketing and promotions</a:t>
            </a:r>
            <a:r>
              <a:rPr lang="en-US" sz="1600" dirty="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B30FE-45A1-A6A8-03A4-6A3D6E210205}"/>
              </a:ext>
            </a:extLst>
          </p:cNvPr>
          <p:cNvSpPr txBox="1"/>
          <p:nvPr/>
        </p:nvSpPr>
        <p:spPr>
          <a:xfrm>
            <a:off x="7887222" y="4390372"/>
            <a:ext cx="423588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Place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Convenient and easily accessible location in the UK</a:t>
            </a:r>
            <a:endParaRPr lang="en-US" sz="1600" dirty="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Arial"/>
                <a:cs typeface="Segoe UI"/>
              </a:rPr>
              <a:t>​</a:t>
            </a:r>
            <a:endParaRPr lang="en-US" sz="1600" dirty="0"/>
          </a:p>
          <a:p>
            <a:r>
              <a:rPr lang="en-GB" sz="1600" b="1" dirty="0">
                <a:latin typeface="Arial"/>
                <a:cs typeface="Segoe UI"/>
              </a:rPr>
              <a:t>Availed through supermarkets and local stores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r>
              <a:rPr lang="en-GB" b="1" dirty="0">
                <a:latin typeface="Arial"/>
                <a:cs typeface="Segoe UI"/>
              </a:rPr>
              <a:t>  </a:t>
            </a:r>
            <a:r>
              <a:rPr lang="en-US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9" name="Picture 9" descr="Graph on a paper">
            <a:extLst>
              <a:ext uri="{FF2B5EF4-FFF2-40B4-BE49-F238E27FC236}">
                <a16:creationId xmlns:a16="http://schemas.microsoft.com/office/drawing/2014/main" id="{DC2B7BA7-23BC-80D4-1548-83EEB8C81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990" y="3579312"/>
            <a:ext cx="1908131" cy="10876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41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5FAF48-CFC1-E88A-2D83-DE0C3E3A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2330"/>
              </p:ext>
            </p:extLst>
          </p:nvPr>
        </p:nvGraphicFramePr>
        <p:xfrm>
          <a:off x="643467" y="1037340"/>
          <a:ext cx="10905077" cy="49414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086781">
                  <a:extLst>
                    <a:ext uri="{9D8B030D-6E8A-4147-A177-3AD203B41FA5}">
                      <a16:colId xmlns:a16="http://schemas.microsoft.com/office/drawing/2014/main" val="336846051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9405235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71377324"/>
                    </a:ext>
                  </a:extLst>
                </a:gridCol>
                <a:gridCol w="881345">
                  <a:extLst>
                    <a:ext uri="{9D8B030D-6E8A-4147-A177-3AD203B41FA5}">
                      <a16:colId xmlns:a16="http://schemas.microsoft.com/office/drawing/2014/main" val="2714403507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064283910"/>
                    </a:ext>
                  </a:extLst>
                </a:gridCol>
                <a:gridCol w="300057">
                  <a:extLst>
                    <a:ext uri="{9D8B030D-6E8A-4147-A177-3AD203B41FA5}">
                      <a16:colId xmlns:a16="http://schemas.microsoft.com/office/drawing/2014/main" val="1998008302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876187304"/>
                    </a:ext>
                  </a:extLst>
                </a:gridCol>
                <a:gridCol w="733283">
                  <a:extLst>
                    <a:ext uri="{9D8B030D-6E8A-4147-A177-3AD203B41FA5}">
                      <a16:colId xmlns:a16="http://schemas.microsoft.com/office/drawing/2014/main" val="378591319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979841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4467818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35248401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481138743"/>
                    </a:ext>
                  </a:extLst>
                </a:gridCol>
                <a:gridCol w="796209">
                  <a:extLst>
                    <a:ext uri="{9D8B030D-6E8A-4147-A177-3AD203B41FA5}">
                      <a16:colId xmlns:a16="http://schemas.microsoft.com/office/drawing/2014/main" val="8059788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3582589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54695084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981130862"/>
                    </a:ext>
                  </a:extLst>
                </a:gridCol>
                <a:gridCol w="977586">
                  <a:extLst>
                    <a:ext uri="{9D8B030D-6E8A-4147-A177-3AD203B41FA5}">
                      <a16:colId xmlns:a16="http://schemas.microsoft.com/office/drawing/2014/main" val="240915870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297080710"/>
                    </a:ext>
                  </a:extLst>
                </a:gridCol>
              </a:tblGrid>
              <a:tr h="497936"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          Name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Position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Task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u="none" strike="noStrike" dirty="0">
                        <a:effectLst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Necessary Skills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15722920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16284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Director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692243269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719151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Manager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191166534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833466670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Cashier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208942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54118538"/>
                  </a:ext>
                </a:extLst>
              </a:tr>
              <a:tr h="497936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Online sales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370890667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518754475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Pastry Chef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447344138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365129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Baker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42403319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51643672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BCC6DE-A219-94F4-F12D-F4BC52F042CB}"/>
              </a:ext>
            </a:extLst>
          </p:cNvPr>
          <p:cNvSpPr txBox="1"/>
          <p:nvPr/>
        </p:nvSpPr>
        <p:spPr>
          <a:xfrm>
            <a:off x="3752573" y="1643270"/>
            <a:ext cx="31849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They manage the implementation of business guidelines and strategies, working with other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department heads to ensure everything runs smoothly and in accordance with any guidelines.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462E0-3D46-D25B-618F-393035014A56}"/>
              </a:ext>
            </a:extLst>
          </p:cNvPr>
          <p:cNvSpPr txBox="1"/>
          <p:nvPr/>
        </p:nvSpPr>
        <p:spPr>
          <a:xfrm>
            <a:off x="3752574" y="2471530"/>
            <a:ext cx="26548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Managers plan, organize, direct, and control resources to achieve specific goals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38AC0C-19D5-11A1-2E2D-6A818D7360C3}"/>
              </a:ext>
            </a:extLst>
          </p:cNvPr>
          <p:cNvSpPr txBox="1"/>
          <p:nvPr/>
        </p:nvSpPr>
        <p:spPr>
          <a:xfrm>
            <a:off x="3752574" y="3045791"/>
            <a:ext cx="288676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Cashiers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are in charge of</a:t>
            </a:r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processing and receiving payments in retail-based establishments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9AD7F4-1765-0196-CBDB-78F368A58768}"/>
              </a:ext>
            </a:extLst>
          </p:cNvPr>
          <p:cNvSpPr txBox="1"/>
          <p:nvPr/>
        </p:nvSpPr>
        <p:spPr>
          <a:xfrm>
            <a:off x="3752574" y="3719444"/>
            <a:ext cx="25665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is the use of the Internet and other electronic media to sell and promote products and services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42AA3-6B81-7A59-4F55-94EFE861920D}"/>
              </a:ext>
            </a:extLst>
          </p:cNvPr>
          <p:cNvSpPr txBox="1"/>
          <p:nvPr/>
        </p:nvSpPr>
        <p:spPr>
          <a:xfrm>
            <a:off x="3774661" y="4514574"/>
            <a:ext cx="286467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A pastry chef is a professional that specializes in desserts such as cakes, cookies, and many other pastries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C5DDE4-833C-327D-5049-36BB212390E7}"/>
              </a:ext>
            </a:extLst>
          </p:cNvPr>
          <p:cNvSpPr txBox="1"/>
          <p:nvPr/>
        </p:nvSpPr>
        <p:spPr>
          <a:xfrm>
            <a:off x="3752574" y="5166139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Bakers prepare doughs, batters, icings, or fillings and use scales or graduated containers to weigh or measure ingredients.</a:t>
            </a:r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5DB59-D2AF-008B-80B8-39109DDC431B}"/>
              </a:ext>
            </a:extLst>
          </p:cNvPr>
          <p:cNvSpPr txBox="1"/>
          <p:nvPr/>
        </p:nvSpPr>
        <p:spPr>
          <a:xfrm>
            <a:off x="8280401" y="1543878"/>
            <a:ext cx="31628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Director skills Visionary leadership. ... Strategic thinking. ... Management skills. ... Written and verbal communication skills. </a:t>
            </a:r>
            <a:r>
              <a:rPr lang="en-US" sz="1000" dirty="0">
                <a:solidFill>
                  <a:schemeClr val="bg1"/>
                </a:solidFill>
                <a:latin typeface="Segoe UI Historic"/>
                <a:ea typeface="Segoe UI Historic"/>
                <a:cs typeface="Segoe UI Historic"/>
              </a:rPr>
              <a:t>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Decision-making skills. Adaptability, Empathy, Creativity.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6B3487-4F89-9FB0-4AAB-F43C2E85109B}"/>
              </a:ext>
            </a:extLst>
          </p:cNvPr>
          <p:cNvSpPr txBox="1"/>
          <p:nvPr/>
        </p:nvSpPr>
        <p:spPr>
          <a:xfrm>
            <a:off x="8280399" y="2350053"/>
            <a:ext cx="30303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 skills Technical skills. Conceptual skills. Human or interpersonal management skills.</a:t>
            </a:r>
            <a:endParaRPr lang="en-US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999743-954C-39F9-8385-470046F07549}"/>
              </a:ext>
            </a:extLst>
          </p:cNvPr>
          <p:cNvSpPr txBox="1"/>
          <p:nvPr/>
        </p:nvSpPr>
        <p:spPr>
          <a:xfrm>
            <a:off x="7805529" y="2869096"/>
            <a:ext cx="3748156" cy="729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</a:rPr>
              <a:t>Cashier skills Good math Patience. ... Paying attention to detail. ... Punctuality. ... Ability to work under pressure. ... Interpersonal communication. ... Efficiency. ... Knowledge of the products.</a:t>
            </a:r>
            <a:endParaRPr lang="en-GB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C99A6A-C08D-8CC7-99AB-32F13D5689E9}"/>
              </a:ext>
            </a:extLst>
          </p:cNvPr>
          <p:cNvSpPr txBox="1"/>
          <p:nvPr/>
        </p:nvSpPr>
        <p:spPr>
          <a:xfrm>
            <a:off x="8423966" y="3719444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skills Copywriting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Graphic Design Web design &amp; Development. Social Management 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Skills.Networking.</a:t>
            </a:r>
            <a:endParaRPr lang="en-US" sz="1000" noProof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3F3730-055D-BAF5-1E42-64A70021FD70}"/>
              </a:ext>
            </a:extLst>
          </p:cNvPr>
          <p:cNvSpPr txBox="1"/>
          <p:nvPr/>
        </p:nvSpPr>
        <p:spPr>
          <a:xfrm>
            <a:off x="8280400" y="4514574"/>
            <a:ext cx="303033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Pastry chef skills Proven experience as Pastry Chef, baker or relevant role. Great attention to detail and creativity. Organizing and leadership skills.</a:t>
            </a:r>
            <a:endParaRPr lang="en-US" sz="1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1C3D496-402B-552A-D850-78D1F3048A64}"/>
              </a:ext>
            </a:extLst>
          </p:cNvPr>
          <p:cNvSpPr txBox="1"/>
          <p:nvPr/>
        </p:nvSpPr>
        <p:spPr>
          <a:xfrm>
            <a:off x="7794487" y="5287617"/>
            <a:ext cx="37591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 skills knowledge of food production methods. the ability to work well with your hands. to be thorough and pay attention to detail. the ability to work well with others.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4B4134F-D92F-F29C-1A43-AC57B2851B9A}"/>
              </a:ext>
            </a:extLst>
          </p:cNvPr>
          <p:cNvSpPr txBox="1"/>
          <p:nvPr/>
        </p:nvSpPr>
        <p:spPr>
          <a:xfrm>
            <a:off x="792922" y="189726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Cristina Anton</a:t>
            </a:r>
            <a:endParaRPr lang="en-US" sz="1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C9460-61FA-4183-1C89-774DEF01E260}"/>
              </a:ext>
            </a:extLst>
          </p:cNvPr>
          <p:cNvSpPr txBox="1"/>
          <p:nvPr/>
        </p:nvSpPr>
        <p:spPr>
          <a:xfrm>
            <a:off x="682487" y="24715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</a:rPr>
              <a:t>Mirabela </a:t>
            </a:r>
            <a:r>
              <a:rPr lang="en-GB" sz="1000" b="1" dirty="0" err="1">
                <a:solidFill>
                  <a:srgbClr val="000000"/>
                </a:solidFill>
              </a:rPr>
              <a:t>Mutcu</a:t>
            </a:r>
            <a:endParaRPr lang="en-GB" sz="1000" dirty="0" err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FF1511-EA65-6CDE-1740-D499B6C17106}"/>
              </a:ext>
            </a:extLst>
          </p:cNvPr>
          <p:cNvSpPr txBox="1"/>
          <p:nvPr/>
        </p:nvSpPr>
        <p:spPr>
          <a:xfrm>
            <a:off x="638313" y="318935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Alice Iuliana Ioan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FBE5A0-0C9C-693F-8050-10ED586A28E8}"/>
              </a:ext>
            </a:extLst>
          </p:cNvPr>
          <p:cNvSpPr txBox="1"/>
          <p:nvPr/>
        </p:nvSpPr>
        <p:spPr>
          <a:xfrm>
            <a:off x="638313" y="3940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Tamba</a:t>
            </a:r>
            <a:endParaRPr lang="en-US" sz="1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3A4569-6961-F108-E3DB-DB40312F3238}"/>
              </a:ext>
            </a:extLst>
          </p:cNvPr>
          <p:cNvSpPr txBox="1"/>
          <p:nvPr/>
        </p:nvSpPr>
        <p:spPr>
          <a:xfrm>
            <a:off x="682487" y="53980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Alys-Oksana </a:t>
            </a:r>
            <a:r>
              <a:rPr lang="en-GB" sz="1000" b="1" dirty="0" err="1">
                <a:solidFill>
                  <a:schemeClr val="bg1"/>
                </a:solidFill>
              </a:rPr>
              <a:t>Bosneac</a:t>
            </a:r>
            <a:endParaRPr lang="en-GB" sz="1000" dirty="0" err="1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F5891F4-E14C-84B6-F450-35139046085F}"/>
              </a:ext>
            </a:extLst>
          </p:cNvPr>
          <p:cNvSpPr txBox="1"/>
          <p:nvPr/>
        </p:nvSpPr>
        <p:spPr>
          <a:xfrm>
            <a:off x="682487" y="474648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Rotariu</a:t>
            </a:r>
            <a:endParaRPr lang="en-US" sz="10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0FF9BC-8830-4758-27DE-CDCC23526228}"/>
              </a:ext>
            </a:extLst>
          </p:cNvPr>
          <p:cNvSpPr txBox="1"/>
          <p:nvPr/>
        </p:nvSpPr>
        <p:spPr>
          <a:xfrm>
            <a:off x="4382052" y="572052"/>
            <a:ext cx="3858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 A N A G E M E N T     T E A M</a:t>
            </a:r>
          </a:p>
        </p:txBody>
      </p:sp>
    </p:spTree>
    <p:extLst>
      <p:ext uri="{BB962C8B-B14F-4D97-AF65-F5344CB8AC3E}">
        <p14:creationId xmlns:p14="http://schemas.microsoft.com/office/powerpoint/2010/main" val="3611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62C9BA-08A6-D100-F781-49F23BCB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420598"/>
              </p:ext>
            </p:extLst>
          </p:nvPr>
        </p:nvGraphicFramePr>
        <p:xfrm>
          <a:off x="132521" y="750956"/>
          <a:ext cx="11879711" cy="5928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478">
                  <a:extLst>
                    <a:ext uri="{9D8B030D-6E8A-4147-A177-3AD203B41FA5}">
                      <a16:colId xmlns:a16="http://schemas.microsoft.com/office/drawing/2014/main" val="2630784291"/>
                    </a:ext>
                  </a:extLst>
                </a:gridCol>
                <a:gridCol w="650198">
                  <a:extLst>
                    <a:ext uri="{9D8B030D-6E8A-4147-A177-3AD203B41FA5}">
                      <a16:colId xmlns:a16="http://schemas.microsoft.com/office/drawing/2014/main" val="4289805027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2529314365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053008708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320502553"/>
                    </a:ext>
                  </a:extLst>
                </a:gridCol>
                <a:gridCol w="680098">
                  <a:extLst>
                    <a:ext uri="{9D8B030D-6E8A-4147-A177-3AD203B41FA5}">
                      <a16:colId xmlns:a16="http://schemas.microsoft.com/office/drawing/2014/main" val="325428701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2675264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0728820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4163545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232368337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382938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95910614"/>
                    </a:ext>
                  </a:extLst>
                </a:gridCol>
                <a:gridCol w="818895">
                  <a:extLst>
                    <a:ext uri="{9D8B030D-6E8A-4147-A177-3AD203B41FA5}">
                      <a16:colId xmlns:a16="http://schemas.microsoft.com/office/drawing/2014/main" val="2388234168"/>
                    </a:ext>
                  </a:extLst>
                </a:gridCol>
                <a:gridCol w="984247">
                  <a:extLst>
                    <a:ext uri="{9D8B030D-6E8A-4147-A177-3AD203B41FA5}">
                      <a16:colId xmlns:a16="http://schemas.microsoft.com/office/drawing/2014/main" val="3057436670"/>
                    </a:ext>
                  </a:extLst>
                </a:gridCol>
              </a:tblGrid>
              <a:tr h="552173"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Jan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Feb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April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Aug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Sept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Oct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Nov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Dec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358250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Totals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421243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£103,500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97717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Grants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12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 Bank Loan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09567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Investment by Owner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4795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 Any Other Income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0134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Total Incoming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£8,500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£121,500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43610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Stock/ Materials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£1,600.00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271366"/>
                  </a:ext>
                </a:extLst>
              </a:tr>
              <a:tr h="207065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Rent &amp; Rates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2461919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Wages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£21,800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254166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Drawings and N.I.C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67208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Utilities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£2,400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5863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Insurances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£4,800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58642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Repairs and Renewals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689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Motor Expenses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16298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Phone/Internet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03551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Advertising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14064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Print/Stationery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4270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Miscellaneous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030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Loan Repayments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76209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Bank Charges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64154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Accountancy Fees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£840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012428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Total Outgoing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£6,810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£7,260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£7,410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£82,420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15460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Incoming less outgoing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£1,290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£4,590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  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68760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Opening Bank Balance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52216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Closing Bank Balance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217802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351904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D61928-C6DE-7D78-73C0-6E27891D96C3}"/>
              </a:ext>
            </a:extLst>
          </p:cNvPr>
          <p:cNvSpPr txBox="1">
            <a:spLocks/>
          </p:cNvSpPr>
          <p:nvPr/>
        </p:nvSpPr>
        <p:spPr>
          <a:xfrm>
            <a:off x="546652" y="-48039"/>
            <a:ext cx="9404350" cy="795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Cashflow Forecast</a:t>
            </a:r>
          </a:p>
        </p:txBody>
      </p:sp>
    </p:spTree>
    <p:extLst>
      <p:ext uri="{BB962C8B-B14F-4D97-AF65-F5344CB8AC3E}">
        <p14:creationId xmlns:p14="http://schemas.microsoft.com/office/powerpoint/2010/main" val="133496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10" descr="Magnifying glass showing decling performance">
            <a:extLst>
              <a:ext uri="{FF2B5EF4-FFF2-40B4-BE49-F238E27FC236}">
                <a16:creationId xmlns:a16="http://schemas.microsoft.com/office/drawing/2014/main" id="{83411891-A07E-6206-29D9-A7E788AF7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5" y="664252"/>
            <a:ext cx="7141027" cy="5268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FF6A5E-8D83-4CF4-DE88-AEA9D1A1E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445330"/>
              </p:ext>
            </p:extLst>
          </p:nvPr>
        </p:nvGraphicFramePr>
        <p:xfrm>
          <a:off x="8218713" y="990600"/>
          <a:ext cx="2601274" cy="4780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1274">
                  <a:extLst>
                    <a:ext uri="{9D8B030D-6E8A-4147-A177-3AD203B41FA5}">
                      <a16:colId xmlns:a16="http://schemas.microsoft.com/office/drawing/2014/main" val="2637159554"/>
                    </a:ext>
                  </a:extLst>
                </a:gridCol>
              </a:tblGrid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616058611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Incoming</a:t>
                      </a:r>
                      <a:endParaRPr lang="en-GB" sz="1100" b="1" i="0" u="none" strike="noStrike" dirty="0">
                        <a:solidFill>
                          <a:srgbClr val="006411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9023088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Stock/ Materials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54698997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Rent &amp; Rates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5214868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Wages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452661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Drawings and N.I.C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44966797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Utilities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88456987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Insurances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328078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Repairs and Renewals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1945443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Motor Expenses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110166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Phone/Internet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400917796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Advertising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246741453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Print/Stationery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44496317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Miscellaneous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8035623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Loan Repayments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74129811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Bank Charges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74546053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Accountancy Fees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18077066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Outgoing</a:t>
                      </a:r>
                      <a:endParaRPr lang="en-GB" sz="1100" b="1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94951224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Incoming less outgoing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75614015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30590553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84930997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98EFD9-AB09-5EDC-AAA2-DAD40C29D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45466"/>
              </p:ext>
            </p:extLst>
          </p:nvPr>
        </p:nvGraphicFramePr>
        <p:xfrm>
          <a:off x="9949542" y="1034142"/>
          <a:ext cx="1183693" cy="463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3693">
                  <a:extLst>
                    <a:ext uri="{9D8B030D-6E8A-4147-A177-3AD203B41FA5}">
                      <a16:colId xmlns:a16="http://schemas.microsoft.com/office/drawing/2014/main" val="1570358921"/>
                    </a:ext>
                  </a:extLst>
                </a:gridCol>
              </a:tblGrid>
              <a:tr h="194459">
                <a:tc>
                  <a:txBody>
                    <a:bodyPr/>
                    <a:lstStyle/>
                    <a:p>
                      <a:pPr algn="ctr" fontAlgn="ctr"/>
                      <a:endParaRPr lang="en-GB" sz="900" dirty="0">
                        <a:effectLst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6404746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£121,500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95228002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£20,500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5672451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£24,000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81450440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£21,800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084916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98322967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£2,400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79677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56111132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£550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4240992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915017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25908361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17749245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3091981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£700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7479925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7963975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£3,600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9288506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£840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13219858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£82,420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43007409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£39,080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9096090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1483372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35428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30CDFB-EE97-387D-9F32-60394252A027}"/>
              </a:ext>
            </a:extLst>
          </p:cNvPr>
          <p:cNvSpPr txBox="1"/>
          <p:nvPr/>
        </p:nvSpPr>
        <p:spPr>
          <a:xfrm>
            <a:off x="4474029" y="664028"/>
            <a:ext cx="5018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3EE367-DF7B-0D4C-0A0C-BC46F9EEE091}"/>
              </a:ext>
            </a:extLst>
          </p:cNvPr>
          <p:cNvSpPr txBox="1"/>
          <p:nvPr/>
        </p:nvSpPr>
        <p:spPr>
          <a:xfrm>
            <a:off x="2764972" y="566057"/>
            <a:ext cx="49312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</a:rPr>
              <a:t>Profit and Loss</a:t>
            </a:r>
            <a:r>
              <a:rPr lang="en-GB" sz="3200" dirty="0">
                <a:solidFill>
                  <a:srgbClr val="000000"/>
                </a:solidFill>
              </a:rPr>
              <a:t>​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364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7AADD-480A-E9D0-83EB-6857A12E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02" y="660400"/>
            <a:ext cx="12008498" cy="639023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BAKERpedia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.(2022)https://bakerpedia.com/processes/bakery-management/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Chron Contributor.(18 May 2021)https://smallbusiness.chron.com/goals-opening-bakery-25383.html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CFI Team, (2022), Products and Services, (Online),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https://corporatefinanceinstitute.com/resources/knowledge/other/products-and-services/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10 July 2022)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Coursehero.com/file/67055328/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-analysis-food-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industrypptx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Kopp, C. (2021), Partnership, Investopedia, [Online], available at: https://www.investopedia.com/terms/p/partnership.asp , [Accessed on 11/01/2022]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Madison Majeed. (Oct 18, 2019). What a Marketing Audit. Retrieved from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https://www.smartbugmedia.com/blog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/marketing-audit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Occupational health services and employers - GOV.UK (www.gov.uk) Published 2 April 2019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Steve Harvey. ( Mar 12, 2016). How to conduct a marketing audit. Retrieved from https://fabrikbrands.com/how-to-conduct-a-marketing-audit/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Business Link UK, Adapted for Québec by Info entrepreneurs 2009. https://m.infoentrepreneurs.org/en/guides/understand-your-competitors/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https://www.quora.com/What-are-the-common-SWOT-analysis-of-a-bakery-or-bakeshop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B9F05-C575-0AAA-4CD9-4E695139396B}"/>
              </a:ext>
            </a:extLst>
          </p:cNvPr>
          <p:cNvSpPr txBox="1"/>
          <p:nvPr/>
        </p:nvSpPr>
        <p:spPr>
          <a:xfrm>
            <a:off x="4850946" y="219075"/>
            <a:ext cx="213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79159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68E443-A986-4EA5-B647-C34A0448DB3C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F4C4805-56D0-47D1-BD3D-6881B7D863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981794-8E4E-442A-9814-9D2E627017E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1115</TotalTime>
  <Words>2079</Words>
  <Application>Microsoft Office PowerPoint</Application>
  <PresentationFormat>Widescreen</PresentationFormat>
  <Paragraphs>144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              Overview- SWEET&amp;SALTY  </vt:lpstr>
      <vt:lpstr>PowerPoint Presentation</vt:lpstr>
      <vt:lpstr> </vt:lpstr>
      <vt:lpstr>PowerPoint Presentation</vt:lpstr>
      <vt:lpstr>                Target Market</vt:lpstr>
      <vt:lpstr>                       Marketing Plan</vt:lpstr>
      <vt:lpstr>PowerPoint Presentation</vt:lpstr>
      <vt:lpstr>PowerPoint Presentation</vt:lpstr>
      <vt:lpstr>PowerPoint Presentation</vt:lpstr>
      <vt:lpstr>BAKERpedia.(2022)https://bakerpedia.com/processes/bakery-management/  Chron Contributor.(18 May 2021)https://smallbusiness.chron.com/goals-opening-bakery-25383.html  CFI Team, (2022), Products and Services, (Online), Available at: https://corporatefinanceinstitute.com/resources/knowledge/other/products-and-services/ (Accessed on 10 July 2022)  Coursehero.com/file/67055328/pestel-analysis-food-industrypptx  https://bakerpedia.com/processes/bakery-management/  https://smallbusiness.chron.com/goals-opening-bakery-25383.html  Kopp, C. (2021), Partnership, Investopedia, [Online], available at: https://www.investopedia.com/terms/p/partnership.asp , [Accessed on 11/01/2022]  Madison Majeed. (Oct 18, 2019). What a Marketing Audit. Retrieved from https://www.smartbugmedia.com/blog/marketing-audit  Occupational health services and employers - GOV.UK (www.gov.uk) Published 2 April 2019  Steve Harvey. ( Mar 12, 2016). How to conduct a marketing audit. Retrieved from https://fabrikbrands.com/how-to-conduct-a-marketing-audit/  Source: Business Link UK, Adapted for Québec by Info entrepreneurs 2009. https://m.infoentrepreneurs.org/en/guides/understand-your-competitors/ https://www.quora.com/What-are-the-common-SWOT-analysis-of-a-bakery-or-bakeshop  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team</dc:title>
  <dc:creator>Andreea Rotariu (2107119)</dc:creator>
  <cp:lastModifiedBy>Mirabela Mutcu</cp:lastModifiedBy>
  <cp:revision>1982</cp:revision>
  <dcterms:created xsi:type="dcterms:W3CDTF">2022-06-25T14:33:51Z</dcterms:created>
  <dcterms:modified xsi:type="dcterms:W3CDTF">2022-07-24T13:16:39Z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