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2"/>
  </p:notesMasterIdLst>
  <p:sldIdLst>
    <p:sldId id="256" r:id="rId2"/>
    <p:sldId id="260" r:id="rId3"/>
    <p:sldId id="257" r:id="rId4"/>
    <p:sldId id="274" r:id="rId5"/>
    <p:sldId id="272" r:id="rId6"/>
    <p:sldId id="262" r:id="rId7"/>
    <p:sldId id="263" r:id="rId8"/>
    <p:sldId id="264" r:id="rId9"/>
    <p:sldId id="271" r:id="rId10"/>
    <p:sldId id="265" r:id="rId11"/>
    <p:sldId id="266" r:id="rId12"/>
    <p:sldId id="267" r:id="rId13"/>
    <p:sldId id="268" r:id="rId14"/>
    <p:sldId id="269" r:id="rId15"/>
    <p:sldId id="270" r:id="rId16"/>
    <p:sldId id="261" r:id="rId17"/>
    <p:sldId id="258" r:id="rId18"/>
    <p:sldId id="259" r:id="rId19"/>
    <p:sldId id="273" r:id="rId20"/>
    <p:sldId id="275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4"/>
    <p:restoredTop sz="76690" autoAdjust="0"/>
  </p:normalViewPr>
  <p:slideViewPr>
    <p:cSldViewPr>
      <p:cViewPr varScale="1">
        <p:scale>
          <a:sx n="53" d="100"/>
          <a:sy n="53" d="100"/>
        </p:scale>
        <p:origin x="1336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92C0E4-8E4E-4E5F-9960-126A8EFE4FFA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72E38D-919A-4178-BB84-CD48D53DE2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8047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72E38D-919A-4178-BB84-CD48D53DE2E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606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B26296E2-0A11-4AB0-AF7D-1D7FC23FA81D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96E2-0A11-4AB0-AF7D-1D7FC23FA81D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96E2-0A11-4AB0-AF7D-1D7FC23FA81D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96E2-0A11-4AB0-AF7D-1D7FC23FA81D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96E2-0A11-4AB0-AF7D-1D7FC23FA81D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96E2-0A11-4AB0-AF7D-1D7FC23FA81D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96E2-0A11-4AB0-AF7D-1D7FC23FA81D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96E2-0A11-4AB0-AF7D-1D7FC23FA81D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96E2-0A11-4AB0-AF7D-1D7FC23FA81D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96E2-0A11-4AB0-AF7D-1D7FC23FA81D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96E2-0A11-4AB0-AF7D-1D7FC23FA81D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6296E2-0A11-4AB0-AF7D-1D7FC23FA81D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085718-E565-4A16-82D2-3277DDBAD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SHSS4062 PDP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solidFill>
                  <a:srgbClr val="FFFFFF"/>
                </a:solidFill>
              </a:rPr>
              <a:t>Professional Issues</a:t>
            </a:r>
          </a:p>
        </p:txBody>
      </p:sp>
    </p:spTree>
    <p:extLst>
      <p:ext uri="{BB962C8B-B14F-4D97-AF65-F5344CB8AC3E}">
        <p14:creationId xmlns:p14="http://schemas.microsoft.com/office/powerpoint/2010/main" val="38837637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Professional Issues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Graduate Sports Therapist</a:t>
            </a:r>
          </a:p>
          <a:p>
            <a:r>
              <a:rPr lang="en-US" dirty="0"/>
              <a:t>MSST (member of the Society of Sports Therapists)</a:t>
            </a:r>
          </a:p>
          <a:p>
            <a:r>
              <a:rPr lang="en-US" dirty="0"/>
              <a:t>Code of Conduct </a:t>
            </a:r>
            <a:endParaRPr lang="en-GB" dirty="0"/>
          </a:p>
          <a:p>
            <a:pPr marL="1143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99518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Your duties as a MSST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657599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2100" dirty="0"/>
              <a:t>You must always act in the best interests of your patients/clients.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100" dirty="0"/>
              <a:t>You must always respect the confidentiality of your patients/clients.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100" dirty="0"/>
              <a:t>You must always maintain high standards of personal conduct.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100" dirty="0"/>
              <a:t>You must provide relevant information about your conduct, competence and health.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100" dirty="0"/>
              <a:t>You must always keep your professional knowledge and skills up to date.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100" dirty="0"/>
              <a:t>You must act within the limits of your knowledge, skills and experience and, if necessary, refer the matter to another professional.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100" dirty="0"/>
              <a:t>You must maintain proper and effective communications with patients/ clients and other professionals. </a:t>
            </a:r>
          </a:p>
        </p:txBody>
      </p:sp>
    </p:spTree>
    <p:extLst>
      <p:ext uri="{BB962C8B-B14F-4D97-AF65-F5344CB8AC3E}">
        <p14:creationId xmlns:p14="http://schemas.microsoft.com/office/powerpoint/2010/main" val="17026341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235" y="35859"/>
            <a:ext cx="8229600" cy="563562"/>
          </a:xfrm>
        </p:spPr>
        <p:txBody>
          <a:bodyPr>
            <a:normAutofit fontScale="90000"/>
          </a:bodyPr>
          <a:lstStyle/>
          <a:p>
            <a:r>
              <a:rPr lang="en-US" dirty="0"/>
              <a:t>Your duties as a MSST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235" y="577009"/>
            <a:ext cx="8229600" cy="4495800"/>
          </a:xfrm>
        </p:spPr>
        <p:txBody>
          <a:bodyPr>
            <a:noAutofit/>
          </a:bodyPr>
          <a:lstStyle/>
          <a:p>
            <a:pPr marL="457200" indent="-457200">
              <a:buFont typeface="+mj-lt"/>
              <a:buAutoNum type="arabicPeriod" startAt="8"/>
            </a:pPr>
            <a:r>
              <a:rPr lang="en-US" sz="2000" dirty="0"/>
              <a:t>You must obtain informed consent to give treatment (except in an emergency). </a:t>
            </a:r>
          </a:p>
          <a:p>
            <a:pPr marL="457200" indent="-457200">
              <a:buFont typeface="+mj-lt"/>
              <a:buAutoNum type="arabicPeriod" startAt="8"/>
            </a:pPr>
            <a:r>
              <a:rPr lang="en-US" sz="2000" dirty="0"/>
              <a:t>You must effectively supervise tasks you have asked other people to carry out. </a:t>
            </a:r>
          </a:p>
          <a:p>
            <a:pPr marL="457200" indent="-457200">
              <a:buFont typeface="+mj-lt"/>
              <a:buAutoNum type="arabicPeriod" startAt="8"/>
            </a:pPr>
            <a:r>
              <a:rPr lang="en-US" sz="2000" dirty="0"/>
              <a:t>You must keep accurate patient records.</a:t>
            </a:r>
          </a:p>
          <a:p>
            <a:pPr marL="457200" indent="-457200">
              <a:buFont typeface="+mj-lt"/>
              <a:buAutoNum type="arabicPeriod" startAt="8"/>
            </a:pPr>
            <a:r>
              <a:rPr lang="en-US" sz="2000" dirty="0"/>
              <a:t>You must limit your work or stop </a:t>
            </a:r>
            <a:r>
              <a:rPr lang="en-US" sz="2000" dirty="0" err="1"/>
              <a:t>practising</a:t>
            </a:r>
            <a:r>
              <a:rPr lang="en-US" sz="2000" dirty="0"/>
              <a:t> if your health affects your performance or judgement.</a:t>
            </a:r>
          </a:p>
          <a:p>
            <a:pPr marL="457200" indent="-457200">
              <a:buFont typeface="+mj-lt"/>
              <a:buAutoNum type="arabicPeriod" startAt="8"/>
            </a:pPr>
            <a:r>
              <a:rPr lang="en-US" sz="2000" dirty="0"/>
              <a:t>You must behave with integrity and honesty and ensure that your </a:t>
            </a:r>
            <a:r>
              <a:rPr lang="en-US" sz="2000" dirty="0" err="1"/>
              <a:t>behaviour</a:t>
            </a:r>
            <a:r>
              <a:rPr lang="en-US" sz="2000" dirty="0"/>
              <a:t> does not damage the public’s confidence in you or your profession.</a:t>
            </a:r>
          </a:p>
          <a:p>
            <a:pPr marL="457200" indent="-457200">
              <a:buFont typeface="+mj-lt"/>
              <a:buAutoNum type="arabicPeriod" startAt="8"/>
            </a:pPr>
            <a:r>
              <a:rPr lang="en-US" sz="2000" dirty="0"/>
              <a:t>You must deal fairly and safely with the risks of infection. </a:t>
            </a:r>
          </a:p>
          <a:p>
            <a:pPr marL="457200" indent="-457200">
              <a:buFont typeface="+mj-lt"/>
              <a:buAutoNum type="arabicPeriod" startAt="8"/>
            </a:pPr>
            <a:r>
              <a:rPr lang="en-US" sz="2000" dirty="0"/>
              <a:t>You must follow published and accepted guidelines for the advertising of your services </a:t>
            </a:r>
          </a:p>
          <a:p>
            <a:pPr marL="457200" indent="-457200">
              <a:buFont typeface="+mj-lt"/>
              <a:buAutoNum type="arabicPeriod" startAt="8"/>
            </a:pPr>
            <a:r>
              <a:rPr lang="en-US" sz="2000" dirty="0"/>
              <a:t>You must ensure that your </a:t>
            </a:r>
            <a:r>
              <a:rPr lang="en-US" sz="2000" dirty="0" err="1"/>
              <a:t>behaviour</a:t>
            </a:r>
            <a:r>
              <a:rPr lang="en-US" sz="2000" dirty="0"/>
              <a:t> does not damage the reputation of Sports Therapy. </a:t>
            </a:r>
            <a:endParaRPr lang="en-US" sz="20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3952696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1. You must ALWAYS act in the best interests of your client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 Exploitation or abuse of relationship </a:t>
            </a:r>
          </a:p>
          <a:p>
            <a:r>
              <a:rPr lang="en-US" dirty="0"/>
              <a:t>Cannot let your views (age, race, religion, disability, sexuality, economic status </a:t>
            </a:r>
            <a:r>
              <a:rPr lang="en-US" dirty="0" err="1"/>
              <a:t>etc</a:t>
            </a:r>
            <a:r>
              <a:rPr lang="en-US" dirty="0"/>
              <a:t>) affect your treatment or advice </a:t>
            </a:r>
          </a:p>
          <a:p>
            <a:r>
              <a:rPr lang="en-US" dirty="0"/>
              <a:t>Putting the patient at risk </a:t>
            </a:r>
          </a:p>
          <a:p>
            <a:r>
              <a:rPr lang="en-US" dirty="0"/>
              <a:t>Children/vulnerable adults </a:t>
            </a:r>
          </a:p>
          <a:p>
            <a:r>
              <a:rPr lang="en-US" dirty="0"/>
              <a:t>Failure to act/professional conduct/advice </a:t>
            </a:r>
          </a:p>
          <a:p>
            <a:r>
              <a:rPr lang="en-US" dirty="0"/>
              <a:t>Justification of actions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16613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2. You must ALWAYS respect the confidentiality of your patients/ clients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You cannot knowingly release personal/ confidential information to any who is not entitled to it </a:t>
            </a:r>
          </a:p>
          <a:p>
            <a:r>
              <a:rPr lang="en-US" dirty="0"/>
              <a:t>Check that people who ask are entitled </a:t>
            </a:r>
          </a:p>
          <a:p>
            <a:r>
              <a:rPr lang="en-US" dirty="0"/>
              <a:t>Data protection </a:t>
            </a:r>
          </a:p>
          <a:p>
            <a:r>
              <a:rPr lang="en-US" dirty="0"/>
              <a:t>Storage of confidential information </a:t>
            </a:r>
            <a:endParaRPr lang="en-US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0589940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3. You must ALWAYS maintain high standards of personal conduct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Do not do anything that may affect a Pt confidence in you </a:t>
            </a:r>
          </a:p>
          <a:p>
            <a:r>
              <a:rPr lang="en-US" dirty="0"/>
              <a:t>High standards of personal conduct as well as professional </a:t>
            </a:r>
          </a:p>
          <a:p>
            <a:pPr lvl="1"/>
            <a:r>
              <a:rPr lang="en-US" dirty="0"/>
              <a:t>Poor conduct outside of professional life </a:t>
            </a:r>
          </a:p>
          <a:p>
            <a:pPr lvl="1"/>
            <a:r>
              <a:rPr lang="en-US" dirty="0"/>
              <a:t>Probity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1631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4. You must ALWAYS provide relevant information about your conduct, competence and health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33601"/>
            <a:ext cx="8229600" cy="3429000"/>
          </a:xfrm>
        </p:spPr>
        <p:txBody>
          <a:bodyPr>
            <a:noAutofit/>
          </a:bodyPr>
          <a:lstStyle/>
          <a:p>
            <a:r>
              <a:rPr lang="en-US" sz="2000" dirty="0"/>
              <a:t>You or other people you work with </a:t>
            </a:r>
          </a:p>
          <a:p>
            <a:r>
              <a:rPr lang="en-US" sz="2000" dirty="0"/>
              <a:t>Criminal offence, conditional discharge, accept police caution </a:t>
            </a:r>
          </a:p>
          <a:p>
            <a:r>
              <a:rPr lang="en-US" sz="2000" dirty="0"/>
              <a:t>Suspended or placed under </a:t>
            </a:r>
            <a:r>
              <a:rPr lang="en-US" sz="2000" dirty="0" err="1"/>
              <a:t>practise</a:t>
            </a:r>
            <a:r>
              <a:rPr lang="en-US" sz="2000" dirty="0"/>
              <a:t> restriction by employer </a:t>
            </a:r>
          </a:p>
          <a:p>
            <a:r>
              <a:rPr lang="en-US" sz="2000" dirty="0"/>
              <a:t>Violence </a:t>
            </a:r>
          </a:p>
          <a:p>
            <a:r>
              <a:rPr lang="en-US" sz="2000" dirty="0"/>
              <a:t>Sexual misconduct </a:t>
            </a:r>
          </a:p>
          <a:p>
            <a:r>
              <a:rPr lang="en-US" sz="2000" dirty="0"/>
              <a:t>Supplying drugs illegally </a:t>
            </a:r>
          </a:p>
          <a:p>
            <a:r>
              <a:rPr lang="en-US" sz="2000" dirty="0"/>
              <a:t>Child pornography </a:t>
            </a:r>
          </a:p>
          <a:p>
            <a:r>
              <a:rPr lang="en-US" sz="2000" dirty="0"/>
              <a:t>Offences involving dishonesty </a:t>
            </a:r>
          </a:p>
          <a:p>
            <a:r>
              <a:rPr lang="en-US" sz="2000" dirty="0"/>
              <a:t>Offences leading to prison sentence </a:t>
            </a:r>
          </a:p>
          <a:p>
            <a:pPr>
              <a:lnSpc>
                <a:spcPct val="110000"/>
              </a:lnSpc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0367714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5. You must always keep your professional knowledge and skills up to date. </a:t>
            </a:r>
            <a:endParaRPr lang="en-US" dirty="0">
              <a:effectLst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1199"/>
            <a:ext cx="8229600" cy="3536033"/>
          </a:xfrm>
        </p:spPr>
        <p:txBody>
          <a:bodyPr/>
          <a:lstStyle/>
          <a:p>
            <a:r>
              <a:rPr lang="en-GB"/>
              <a:t>CPD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64667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6. You must act within the limits of your knowledge, skills and experience and, if necessary, refer the matter to another professional.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895600"/>
            <a:ext cx="8229600" cy="2621632"/>
          </a:xfrm>
        </p:spPr>
        <p:txBody>
          <a:bodyPr/>
          <a:lstStyle/>
          <a:p>
            <a:r>
              <a:rPr lang="en-US" dirty="0"/>
              <a:t>Scope of practice </a:t>
            </a:r>
          </a:p>
          <a:p>
            <a:r>
              <a:rPr lang="en-US" dirty="0"/>
              <a:t>Appropriate education, training, experience </a:t>
            </a:r>
          </a:p>
          <a:p>
            <a:r>
              <a:rPr lang="en-US" dirty="0"/>
              <a:t>REFER if beyond your scope of practice </a:t>
            </a:r>
          </a:p>
          <a:p>
            <a:r>
              <a:rPr lang="en-US" dirty="0"/>
              <a:t>Referral is appropriate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94429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7. You must maintain proper and effective communications with patients/clients and other professionals. 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590799"/>
            <a:ext cx="8229600" cy="2926433"/>
          </a:xfrm>
        </p:spPr>
        <p:txBody>
          <a:bodyPr>
            <a:normAutofit/>
          </a:bodyPr>
          <a:lstStyle/>
          <a:p>
            <a:r>
              <a:rPr lang="en-US" dirty="0"/>
              <a:t>Effective with patients </a:t>
            </a:r>
          </a:p>
          <a:p>
            <a:r>
              <a:rPr lang="en-US" dirty="0"/>
              <a:t>Effective, co-operate and share knowledge and expertise with colleagues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90995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82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8. You must obtain informed consent to give treatment (except in an emergency). 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590799"/>
            <a:ext cx="8229600" cy="2926433"/>
          </a:xfrm>
        </p:spPr>
        <p:txBody>
          <a:bodyPr>
            <a:normAutofit/>
          </a:bodyPr>
          <a:lstStyle/>
          <a:p>
            <a:r>
              <a:rPr lang="en-US" dirty="0"/>
              <a:t>What you plan to do</a:t>
            </a:r>
          </a:p>
          <a:p>
            <a:r>
              <a:rPr lang="en-US" dirty="0"/>
              <a:t>Risks involved</a:t>
            </a:r>
          </a:p>
          <a:p>
            <a:r>
              <a:rPr lang="en-US" dirty="0"/>
              <a:t>Treatment alternatives</a:t>
            </a:r>
          </a:p>
          <a:p>
            <a:r>
              <a:rPr lang="en-US" dirty="0"/>
              <a:t>RECORD</a:t>
            </a:r>
          </a:p>
          <a:p>
            <a:r>
              <a:rPr lang="en-US" dirty="0"/>
              <a:t>Right to refuse treatment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57472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858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9. You must effectively supervise tasks you have asked other people to carry out. 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1682" y="1828800"/>
            <a:ext cx="8229600" cy="3276599"/>
          </a:xfrm>
        </p:spPr>
        <p:txBody>
          <a:bodyPr/>
          <a:lstStyle/>
          <a:p>
            <a:r>
              <a:rPr lang="en-US" dirty="0"/>
              <a:t>Delegate</a:t>
            </a:r>
            <a:br>
              <a:rPr lang="en-US" dirty="0"/>
            </a:br>
            <a:r>
              <a:rPr lang="en-US" dirty="0"/>
              <a:t>– Do they have the knowledge, skills and expertise to carry out task?</a:t>
            </a:r>
            <a:br>
              <a:rPr lang="en-US" dirty="0"/>
            </a:br>
            <a:r>
              <a:rPr lang="en-US" dirty="0"/>
              <a:t>– Working within their scope of practice? – Appropriately supervised</a:t>
            </a:r>
            <a:br>
              <a:rPr lang="en-US" dirty="0"/>
            </a:br>
            <a:r>
              <a:rPr lang="en-US" dirty="0"/>
              <a:t>– Cannot force someone!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46374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858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10. You must keep accurate patient records. 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85999"/>
            <a:ext cx="8229600" cy="3231233"/>
          </a:xfrm>
        </p:spPr>
        <p:txBody>
          <a:bodyPr>
            <a:normAutofit/>
          </a:bodyPr>
          <a:lstStyle/>
          <a:p>
            <a:r>
              <a:rPr lang="en-US"/>
              <a:t>Legal requirement</a:t>
            </a:r>
            <a:br>
              <a:rPr lang="en-US"/>
            </a:br>
            <a:r>
              <a:rPr lang="en-US"/>
              <a:t>– Contemporaneous (written at the time)</a:t>
            </a:r>
            <a:br>
              <a:rPr lang="en-US"/>
            </a:br>
            <a:r>
              <a:rPr lang="en-US"/>
              <a:t>– Legible</a:t>
            </a:r>
            <a:br>
              <a:rPr lang="en-US"/>
            </a:br>
            <a:r>
              <a:rPr lang="en-US"/>
              <a:t>– Protected from loss/theft/damage/tampering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88252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096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11. You must limit your work or stop </a:t>
            </a:r>
            <a:r>
              <a:rPr lang="en-US" dirty="0" err="1"/>
              <a:t>practising</a:t>
            </a:r>
            <a:r>
              <a:rPr lang="en-US" dirty="0"/>
              <a:t> if your health affects your performance or judgement. </a:t>
            </a:r>
            <a:endParaRPr lang="en-US" dirty="0">
              <a:effectLst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590799"/>
            <a:ext cx="8229600" cy="2926433"/>
          </a:xfrm>
        </p:spPr>
        <p:txBody>
          <a:bodyPr>
            <a:normAutofit/>
          </a:bodyPr>
          <a:lstStyle/>
          <a:p>
            <a:r>
              <a:rPr lang="en-US" dirty="0"/>
              <a:t>Physical or Mental </a:t>
            </a:r>
          </a:p>
          <a:p>
            <a:r>
              <a:rPr lang="en-US" dirty="0"/>
              <a:t>Modifying practice </a:t>
            </a:r>
          </a:p>
          <a:p>
            <a:r>
              <a:rPr lang="en-US" dirty="0"/>
              <a:t>Stopping practice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64264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668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12. You must behave with integrity and honesty and ensure that your </a:t>
            </a:r>
            <a:r>
              <a:rPr lang="en-US" dirty="0" err="1"/>
              <a:t>behaviour</a:t>
            </a:r>
            <a:r>
              <a:rPr lang="en-US" dirty="0"/>
              <a:t> does not damage the public’s confidence in you or your profession. </a:t>
            </a:r>
            <a:br>
              <a:rPr lang="en-US" dirty="0"/>
            </a:b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514599"/>
            <a:ext cx="8229600" cy="3002633"/>
          </a:xfrm>
        </p:spPr>
        <p:txBody>
          <a:bodyPr>
            <a:normAutofit/>
          </a:bodyPr>
          <a:lstStyle/>
          <a:p>
            <a:r>
              <a:rPr lang="en-US" dirty="0"/>
              <a:t>Professional </a:t>
            </a:r>
          </a:p>
          <a:p>
            <a:r>
              <a:rPr lang="en-US" dirty="0"/>
              <a:t>Ethical </a:t>
            </a:r>
          </a:p>
          <a:p>
            <a:r>
              <a:rPr lang="en-US" dirty="0"/>
              <a:t>Personal conduct </a:t>
            </a:r>
          </a:p>
          <a:p>
            <a:r>
              <a:rPr lang="en-US" dirty="0"/>
              <a:t>Undermine public confidence in profession (reputation) </a:t>
            </a:r>
          </a:p>
          <a:p>
            <a:endParaRPr lang="en-GB" dirty="0"/>
          </a:p>
          <a:p>
            <a:pPr marL="1143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79760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13. </a:t>
            </a:r>
            <a:r>
              <a:rPr lang="en-US" dirty="0"/>
              <a:t>You must deal fairly and safely with the risks of infection 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05000"/>
            <a:ext cx="8229600" cy="1828799"/>
          </a:xfrm>
        </p:spPr>
        <p:txBody>
          <a:bodyPr>
            <a:normAutofit/>
          </a:bodyPr>
          <a:lstStyle/>
          <a:p>
            <a:r>
              <a:rPr lang="en-US" dirty="0"/>
              <a:t>Universal precautions </a:t>
            </a:r>
          </a:p>
          <a:p>
            <a:r>
              <a:rPr lang="en-US" dirty="0"/>
              <a:t>Yourself</a:t>
            </a:r>
          </a:p>
          <a:p>
            <a:r>
              <a:rPr lang="en-US" dirty="0"/>
              <a:t>Your Patients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34468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3375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14. You must follow published and accepted guidelines for the advertising of your services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04999"/>
            <a:ext cx="8229600" cy="3612233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Accurate </a:t>
            </a:r>
          </a:p>
          <a:p>
            <a:pPr lvl="1"/>
            <a:r>
              <a:rPr lang="en-US" dirty="0"/>
              <a:t>Cannot be </a:t>
            </a:r>
          </a:p>
          <a:p>
            <a:pPr lvl="2"/>
            <a:r>
              <a:rPr lang="en-US" dirty="0"/>
              <a:t>Misleading </a:t>
            </a:r>
          </a:p>
          <a:p>
            <a:pPr lvl="2"/>
            <a:r>
              <a:rPr lang="en-US" dirty="0"/>
              <a:t>False</a:t>
            </a:r>
          </a:p>
          <a:p>
            <a:pPr lvl="2"/>
            <a:r>
              <a:rPr lang="en-US" dirty="0"/>
              <a:t>Unfair</a:t>
            </a:r>
          </a:p>
          <a:p>
            <a:pPr lvl="2"/>
            <a:r>
              <a:rPr lang="en-US" dirty="0"/>
              <a:t>Exaggerated </a:t>
            </a:r>
          </a:p>
          <a:p>
            <a:r>
              <a:rPr lang="en-US" dirty="0"/>
              <a:t>Cannot claim to be better than anyone else </a:t>
            </a:r>
          </a:p>
          <a:p>
            <a:r>
              <a:rPr lang="en-US" dirty="0"/>
              <a:t>Unjustifiable statements </a:t>
            </a:r>
          </a:p>
          <a:p>
            <a:pPr lvl="1"/>
            <a:r>
              <a:rPr lang="en-US" dirty="0"/>
              <a:t>Skills</a:t>
            </a:r>
          </a:p>
          <a:p>
            <a:pPr lvl="1"/>
            <a:r>
              <a:rPr lang="en-US" dirty="0"/>
              <a:t>Equipment</a:t>
            </a:r>
          </a:p>
          <a:p>
            <a:pPr lvl="1"/>
            <a:r>
              <a:rPr lang="en-US" dirty="0"/>
              <a:t>Facilities</a:t>
            </a:r>
          </a:p>
          <a:p>
            <a:pPr lvl="1"/>
            <a:r>
              <a:rPr lang="en-US" dirty="0"/>
              <a:t>Products or services you may be selling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89830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096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15. You must ensure that your </a:t>
            </a:r>
            <a:r>
              <a:rPr lang="en-US" dirty="0" err="1"/>
              <a:t>behaviour</a:t>
            </a:r>
            <a:r>
              <a:rPr lang="en-US" dirty="0"/>
              <a:t> does not damage the reputation of Sports Therapy. </a:t>
            </a:r>
            <a:br>
              <a:rPr lang="en-US" dirty="0"/>
            </a:br>
            <a:r>
              <a:rPr lang="en-US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09800"/>
            <a:ext cx="8229600" cy="3917032"/>
          </a:xfrm>
        </p:spPr>
        <p:txBody>
          <a:bodyPr/>
          <a:lstStyle/>
          <a:p>
            <a:r>
              <a:rPr lang="en-US" dirty="0"/>
              <a:t> Damage your professions reputation </a:t>
            </a:r>
          </a:p>
          <a:p>
            <a:r>
              <a:rPr lang="en-US" dirty="0"/>
              <a:t>Undermines public confidence in it </a:t>
            </a:r>
          </a:p>
          <a:p>
            <a:r>
              <a:rPr lang="en-US" dirty="0"/>
              <a:t>Cannot publically discredit or lower the dignity of another member of the SST, the professional body or ANY OTHER body, </a:t>
            </a:r>
            <a:r>
              <a:rPr lang="en-US" dirty="0" err="1"/>
              <a:t>organisation</a:t>
            </a:r>
            <a:r>
              <a:rPr lang="en-US" dirty="0"/>
              <a:t> or practitioner </a:t>
            </a:r>
            <a:endParaRPr lang="en-US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1813871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096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15. You must ensure that your </a:t>
            </a:r>
            <a:r>
              <a:rPr lang="en-US" dirty="0" err="1"/>
              <a:t>behaviour</a:t>
            </a:r>
            <a:r>
              <a:rPr lang="en-US" dirty="0"/>
              <a:t> does not damage the reputation of Sports Therapy. </a:t>
            </a:r>
            <a:br>
              <a:rPr lang="en-US" dirty="0"/>
            </a:br>
            <a:r>
              <a:rPr lang="en-US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09800"/>
            <a:ext cx="8229600" cy="3429000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Application submitted to Health and Care Professions Council (HCPC) in 2006 and successfully in 2011 </a:t>
            </a:r>
          </a:p>
          <a:p>
            <a:r>
              <a:rPr lang="en-US" dirty="0"/>
              <a:t>Statutorily regulated (by law) – Graduate Sports Therapists </a:t>
            </a:r>
          </a:p>
          <a:p>
            <a:r>
              <a:rPr lang="en-US" dirty="0"/>
              <a:t>Department for Health via Parliamentary Health Select Committee</a:t>
            </a:r>
          </a:p>
          <a:p>
            <a:pPr lvl="1"/>
            <a:r>
              <a:rPr lang="en-US" dirty="0"/>
              <a:t>Sept 2014, Feb 2015 </a:t>
            </a:r>
            <a:endParaRPr lang="en-US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5007147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NEW 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NEW .thmx</Template>
  <TotalTime>176</TotalTime>
  <Words>748</Words>
  <Application>Microsoft Macintosh PowerPoint</Application>
  <PresentationFormat>On-screen Show (4:3)</PresentationFormat>
  <Paragraphs>106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Myriad Pro</vt:lpstr>
      <vt:lpstr>UWTSD NEW </vt:lpstr>
      <vt:lpstr>SHSS4062 PDP</vt:lpstr>
      <vt:lpstr>Professional Issues </vt:lpstr>
      <vt:lpstr>Your duties as a MSST</vt:lpstr>
      <vt:lpstr>Your duties as a MSST</vt:lpstr>
      <vt:lpstr>1. You must ALWAYS act in the best interests of your client</vt:lpstr>
      <vt:lpstr>2. You must ALWAYS respect the confidentiality of your patients/ clients</vt:lpstr>
      <vt:lpstr>3. You must ALWAYS maintain high standards of personal conduct</vt:lpstr>
      <vt:lpstr>4. You must ALWAYS provide relevant information about your conduct, competence and health</vt:lpstr>
      <vt:lpstr>5. You must always keep your professional knowledge and skills up to date. </vt:lpstr>
      <vt:lpstr>6. You must act within the limits of your knowledge, skills and experience and, if necessary, refer the matter to another professional.  </vt:lpstr>
      <vt:lpstr>7. You must maintain proper and effective communications with patients/clients and other professionals.  </vt:lpstr>
      <vt:lpstr>8. You must obtain informed consent to give treatment (except in an emergency).  </vt:lpstr>
      <vt:lpstr>9. You must effectively supervise tasks you have asked other people to carry out.  </vt:lpstr>
      <vt:lpstr>10. You must keep accurate patient records.  </vt:lpstr>
      <vt:lpstr>11. You must limit your work or stop practising if your health affects your performance or judgement. </vt:lpstr>
      <vt:lpstr>12. You must behave with integrity and honesty and ensure that your behaviour does not damage the public’s confidence in you or your profession.   </vt:lpstr>
      <vt:lpstr>13. You must deal fairly and safely with the risks of infection  </vt:lpstr>
      <vt:lpstr>14. You must follow published and accepted guidelines for the advertising of your services  </vt:lpstr>
      <vt:lpstr>15. You must ensure that your behaviour does not damage the reputation of Sports Therapy.   </vt:lpstr>
      <vt:lpstr>15. You must ensure that your behaviour does not damage the reputation of Sports Therapy.   </vt:lpstr>
    </vt:vector>
  </TitlesOfParts>
  <LinksUpToDate>false</LinksUpToDate>
  <SharedDoc>false</SharedDoc>
  <HyperlinksChanged>false</HyperlinksChanged>
  <AppVersion>16.0009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SHSS4062 PDP</dc:title>
  <dc:creator>Administrator</dc:creator>
  <cp:lastModifiedBy>Daniel Martin</cp:lastModifiedBy>
  <cp:revision>13</cp:revision>
  <dcterms:created xsi:type="dcterms:W3CDTF">2015-01-20T13:41:36Z</dcterms:created>
  <dcterms:modified xsi:type="dcterms:W3CDTF">2018-02-01T12:49:52Z</dcterms:modified>
</cp:coreProperties>
</file>