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6.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8.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notesMasterIdLst>
    <p:notesMasterId r:id="rId24"/>
  </p:notesMasterIdLst>
  <p:sldIdLst>
    <p:sldId id="300" r:id="rId3"/>
    <p:sldId id="261" r:id="rId4"/>
    <p:sldId id="264" r:id="rId5"/>
    <p:sldId id="258" r:id="rId6"/>
    <p:sldId id="260" r:id="rId7"/>
    <p:sldId id="259" r:id="rId8"/>
    <p:sldId id="262" r:id="rId9"/>
    <p:sldId id="263" r:id="rId10"/>
    <p:sldId id="266" r:id="rId11"/>
    <p:sldId id="265" r:id="rId12"/>
    <p:sldId id="267" r:id="rId13"/>
    <p:sldId id="268" r:id="rId14"/>
    <p:sldId id="270" r:id="rId15"/>
    <p:sldId id="269" r:id="rId16"/>
    <p:sldId id="271" r:id="rId17"/>
    <p:sldId id="274" r:id="rId18"/>
    <p:sldId id="272" r:id="rId19"/>
    <p:sldId id="275" r:id="rId20"/>
    <p:sldId id="273" r:id="rId21"/>
    <p:sldId id="276" r:id="rId22"/>
    <p:sldId id="277" r:id="rId23"/>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aRs33mn11xdYa0rVm6M58g==" hashData="E8YChzhAJpBtXxwJnaQPalUds1uifgMeoXCKj4yX4zrot6TpoTu/ueywv4s6lRTYGofAq/FPGSNORgmkUXjC5A=="/>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B9BD5"/>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50548" autoAdjust="0"/>
  </p:normalViewPr>
  <p:slideViewPr>
    <p:cSldViewPr snapToGrid="0">
      <p:cViewPr varScale="1">
        <p:scale>
          <a:sx n="51" d="100"/>
          <a:sy n="51" d="100"/>
        </p:scale>
        <p:origin x="1242" y="7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51" d="100"/>
          <a:sy n="51" d="100"/>
        </p:scale>
        <p:origin x="2976"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61DCDC-8BBD-4E38-A296-9EA8CC25BC1A}" type="doc">
      <dgm:prSet loTypeId="urn:microsoft.com/office/officeart/2005/8/layout/hierarchy3" loCatId="list" qsTypeId="urn:microsoft.com/office/officeart/2005/8/quickstyle/simple1" qsCatId="simple" csTypeId="urn:microsoft.com/office/officeart/2005/8/colors/accent1_2" csCatId="accent1" phldr="1"/>
      <dgm:spPr/>
      <dgm:t>
        <a:bodyPr/>
        <a:lstStyle/>
        <a:p>
          <a:endParaRPr lang="en-GB"/>
        </a:p>
      </dgm:t>
    </dgm:pt>
    <dgm:pt modelId="{DA394D45-E093-4927-A08F-CBBAF0873E97}">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a) Is capable of producing a psychoactive effect in a person who consumes it, &amp;</a:t>
          </a:r>
        </a:p>
      </dgm:t>
    </dgm:pt>
    <dgm:pt modelId="{40AE2C49-20AB-4F07-8B18-710E81DB8510}" type="parTrans" cxnId="{C79975C5-E8BB-4B8F-BDE8-374916316FFB}">
      <dgm:prSet/>
      <dgm:spPr/>
      <dgm:t>
        <a:bodyPr/>
        <a:lstStyle/>
        <a:p>
          <a:endParaRPr lang="en-GB"/>
        </a:p>
      </dgm:t>
    </dgm:pt>
    <dgm:pt modelId="{2D971871-DBDD-419F-A3E8-4040989F04B5}" type="sibTrans" cxnId="{C79975C5-E8BB-4B8F-BDE8-374916316FFB}">
      <dgm:prSet/>
      <dgm:spPr/>
      <dgm:t>
        <a:bodyPr/>
        <a:lstStyle/>
        <a:p>
          <a:endParaRPr lang="en-GB"/>
        </a:p>
      </dgm:t>
    </dgm:pt>
    <dgm:pt modelId="{46BEE63B-D45F-4075-93C9-79F92F983F02}">
      <dgm:prSet phldrT="[Text]" custT="1"/>
      <dgm:spPr>
        <a:solidFill>
          <a:schemeClr val="tx2">
            <a:lumMod val="40000"/>
            <a:lumOff val="60000"/>
            <a:alpha val="90000"/>
          </a:schemeClr>
        </a:solidFill>
        <a:ln>
          <a:solidFill>
            <a:schemeClr val="tx1"/>
          </a:solidFill>
        </a:ln>
      </dgm:spPr>
      <dgm:t>
        <a:bodyPr/>
        <a:lstStyle/>
        <a:p>
          <a:r>
            <a:rPr lang="en-GB" sz="2400" dirty="0"/>
            <a:t>b) Is not an exempted substance</a:t>
          </a:r>
        </a:p>
      </dgm:t>
    </dgm:pt>
    <dgm:pt modelId="{29CAD67F-60C4-4C98-B929-8323BCA127F3}" type="parTrans" cxnId="{D44F33FA-15FB-44AB-8371-55921991A859}">
      <dgm:prSet/>
      <dgm:spPr>
        <a:ln w="57150">
          <a:solidFill>
            <a:schemeClr val="tx1"/>
          </a:solidFill>
        </a:ln>
      </dgm:spPr>
      <dgm:t>
        <a:bodyPr/>
        <a:lstStyle/>
        <a:p>
          <a:endParaRPr lang="en-GB"/>
        </a:p>
      </dgm:t>
    </dgm:pt>
    <dgm:pt modelId="{7D6A2FF7-2A50-45C6-94E7-BDF323E3B609}" type="sibTrans" cxnId="{D44F33FA-15FB-44AB-8371-55921991A859}">
      <dgm:prSet/>
      <dgm:spPr/>
      <dgm:t>
        <a:bodyPr/>
        <a:lstStyle/>
        <a:p>
          <a:endParaRPr lang="en-GB"/>
        </a:p>
      </dgm:t>
    </dgm:pt>
    <dgm:pt modelId="{C7DC555E-54DF-4CE5-AC03-9ED30B0418F1}">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A substance produces a psychoactive effect in a person</a:t>
          </a:r>
        </a:p>
      </dgm:t>
    </dgm:pt>
    <dgm:pt modelId="{FB79424B-76B1-4803-9B9F-CA118A285B43}" type="parTrans" cxnId="{3FF0E4BD-45AE-43C0-8530-676D6DDD0807}">
      <dgm:prSet/>
      <dgm:spPr/>
      <dgm:t>
        <a:bodyPr/>
        <a:lstStyle/>
        <a:p>
          <a:endParaRPr lang="en-GB"/>
        </a:p>
      </dgm:t>
    </dgm:pt>
    <dgm:pt modelId="{A7FED29B-FC3C-4B6D-937C-E4DAE8E4AD6C}" type="sibTrans" cxnId="{3FF0E4BD-45AE-43C0-8530-676D6DDD0807}">
      <dgm:prSet/>
      <dgm:spPr/>
      <dgm:t>
        <a:bodyPr/>
        <a:lstStyle/>
        <a:p>
          <a:endParaRPr lang="en-GB"/>
        </a:p>
      </dgm:t>
    </dgm:pt>
    <dgm:pt modelId="{905D403E-531E-4ADF-8B93-2E544E472636}">
      <dgm:prSet phldrT="[Text]" custT="1"/>
      <dgm:spPr>
        <a:solidFill>
          <a:schemeClr val="tx2">
            <a:lumMod val="40000"/>
            <a:lumOff val="60000"/>
            <a:alpha val="90000"/>
          </a:schemeClr>
        </a:solidFill>
        <a:ln>
          <a:solidFill>
            <a:schemeClr val="tx1"/>
          </a:solidFill>
        </a:ln>
      </dgm:spPr>
      <dgm:t>
        <a:bodyPr/>
        <a:lstStyle/>
        <a:p>
          <a:r>
            <a:rPr lang="en-GB" sz="2400" dirty="0"/>
            <a:t>if by stimulating or depressing the persons central nervous system, it affects the persons mental functioning or emotional state</a:t>
          </a:r>
        </a:p>
      </dgm:t>
    </dgm:pt>
    <dgm:pt modelId="{DB9BFE7B-0235-4533-849C-E56E0DBB4F2B}" type="parTrans" cxnId="{CD5A8253-BB2C-4729-BF34-105049D101F4}">
      <dgm:prSet/>
      <dgm:spPr>
        <a:ln w="57150">
          <a:solidFill>
            <a:schemeClr val="tx1"/>
          </a:solidFill>
        </a:ln>
      </dgm:spPr>
      <dgm:t>
        <a:bodyPr/>
        <a:lstStyle/>
        <a:p>
          <a:endParaRPr lang="en-GB"/>
        </a:p>
      </dgm:t>
    </dgm:pt>
    <dgm:pt modelId="{BA30922F-EEBE-4116-A3D8-EA36F61728E5}" type="sibTrans" cxnId="{CD5A8253-BB2C-4729-BF34-105049D101F4}">
      <dgm:prSet/>
      <dgm:spPr/>
      <dgm:t>
        <a:bodyPr/>
        <a:lstStyle/>
        <a:p>
          <a:endParaRPr lang="en-GB"/>
        </a:p>
      </dgm:t>
    </dgm:pt>
    <dgm:pt modelId="{233EF700-EED0-4053-8C6C-E99028A51D59}" type="pres">
      <dgm:prSet presAssocID="{DD61DCDC-8BBD-4E38-A296-9EA8CC25BC1A}" presName="diagram" presStyleCnt="0">
        <dgm:presLayoutVars>
          <dgm:chPref val="1"/>
          <dgm:dir/>
          <dgm:animOne val="branch"/>
          <dgm:animLvl val="lvl"/>
          <dgm:resizeHandles/>
        </dgm:presLayoutVars>
      </dgm:prSet>
      <dgm:spPr/>
    </dgm:pt>
    <dgm:pt modelId="{2FC16CF5-BE4E-421A-8CC3-A0C1B249957F}" type="pres">
      <dgm:prSet presAssocID="{DA394D45-E093-4927-A08F-CBBAF0873E97}" presName="root" presStyleCnt="0"/>
      <dgm:spPr/>
    </dgm:pt>
    <dgm:pt modelId="{7CCE825B-C990-4EBD-B8C8-2062AFBDF6A3}" type="pres">
      <dgm:prSet presAssocID="{DA394D45-E093-4927-A08F-CBBAF0873E97}" presName="rootComposite" presStyleCnt="0"/>
      <dgm:spPr/>
    </dgm:pt>
    <dgm:pt modelId="{C1E4C353-BEF9-4C98-929C-6D118F6031D3}" type="pres">
      <dgm:prSet presAssocID="{DA394D45-E093-4927-A08F-CBBAF0873E97}" presName="rootText" presStyleLbl="node1" presStyleIdx="0" presStyleCnt="2" custScaleX="134405"/>
      <dgm:spPr/>
    </dgm:pt>
    <dgm:pt modelId="{486552E2-26DC-47AA-B8AD-A5AE7FECC1DB}" type="pres">
      <dgm:prSet presAssocID="{DA394D45-E093-4927-A08F-CBBAF0873E97}" presName="rootConnector" presStyleLbl="node1" presStyleIdx="0" presStyleCnt="2"/>
      <dgm:spPr/>
    </dgm:pt>
    <dgm:pt modelId="{E78144A5-1667-434D-A73B-46860321A1F0}" type="pres">
      <dgm:prSet presAssocID="{DA394D45-E093-4927-A08F-CBBAF0873E97}" presName="childShape" presStyleCnt="0"/>
      <dgm:spPr/>
    </dgm:pt>
    <dgm:pt modelId="{85DD8577-B144-4629-A4D2-1838636B520E}" type="pres">
      <dgm:prSet presAssocID="{29CAD67F-60C4-4C98-B929-8323BCA127F3}" presName="Name13" presStyleLbl="parChTrans1D2" presStyleIdx="0" presStyleCnt="2"/>
      <dgm:spPr/>
    </dgm:pt>
    <dgm:pt modelId="{FF2BA99E-38DA-4706-8159-7E754DB4001B}" type="pres">
      <dgm:prSet presAssocID="{46BEE63B-D45F-4075-93C9-79F92F983F02}" presName="childText" presStyleLbl="bgAcc1" presStyleIdx="0" presStyleCnt="2" custScaleX="178251">
        <dgm:presLayoutVars>
          <dgm:bulletEnabled val="1"/>
        </dgm:presLayoutVars>
      </dgm:prSet>
      <dgm:spPr/>
    </dgm:pt>
    <dgm:pt modelId="{B72F6E5A-62AC-4DC1-910E-6A3308D9B01D}" type="pres">
      <dgm:prSet presAssocID="{C7DC555E-54DF-4CE5-AC03-9ED30B0418F1}" presName="root" presStyleCnt="0"/>
      <dgm:spPr/>
    </dgm:pt>
    <dgm:pt modelId="{5EECAAC1-F60D-4189-8483-B14D7E46C9A8}" type="pres">
      <dgm:prSet presAssocID="{C7DC555E-54DF-4CE5-AC03-9ED30B0418F1}" presName="rootComposite" presStyleCnt="0"/>
      <dgm:spPr/>
    </dgm:pt>
    <dgm:pt modelId="{A976A8EA-99AB-44A7-B075-EBD80792B6C6}" type="pres">
      <dgm:prSet presAssocID="{C7DC555E-54DF-4CE5-AC03-9ED30B0418F1}" presName="rootText" presStyleLbl="node1" presStyleIdx="1" presStyleCnt="2" custScaleX="122866"/>
      <dgm:spPr/>
    </dgm:pt>
    <dgm:pt modelId="{80E0936A-3ACB-4CB6-A89B-116CF89B61B7}" type="pres">
      <dgm:prSet presAssocID="{C7DC555E-54DF-4CE5-AC03-9ED30B0418F1}" presName="rootConnector" presStyleLbl="node1" presStyleIdx="1" presStyleCnt="2"/>
      <dgm:spPr/>
    </dgm:pt>
    <dgm:pt modelId="{9D9F5CE6-7575-463A-BDA3-8504AE8B323D}" type="pres">
      <dgm:prSet presAssocID="{C7DC555E-54DF-4CE5-AC03-9ED30B0418F1}" presName="childShape" presStyleCnt="0"/>
      <dgm:spPr/>
    </dgm:pt>
    <dgm:pt modelId="{0D5247DC-E189-4521-A91B-050485260E9C}" type="pres">
      <dgm:prSet presAssocID="{DB9BFE7B-0235-4533-849C-E56E0DBB4F2B}" presName="Name13" presStyleLbl="parChTrans1D2" presStyleIdx="1" presStyleCnt="2"/>
      <dgm:spPr/>
    </dgm:pt>
    <dgm:pt modelId="{1C43A2A8-FE53-4F74-9B14-4ABD37445810}" type="pres">
      <dgm:prSet presAssocID="{905D403E-531E-4ADF-8B93-2E544E472636}" presName="childText" presStyleLbl="bgAcc1" presStyleIdx="1" presStyleCnt="2" custScaleX="176298">
        <dgm:presLayoutVars>
          <dgm:bulletEnabled val="1"/>
        </dgm:presLayoutVars>
      </dgm:prSet>
      <dgm:spPr/>
    </dgm:pt>
  </dgm:ptLst>
  <dgm:cxnLst>
    <dgm:cxn modelId="{BCBD4A45-DE69-4E0B-A60C-E7AD00685E25}" type="presOf" srcId="{905D403E-531E-4ADF-8B93-2E544E472636}" destId="{1C43A2A8-FE53-4F74-9B14-4ABD37445810}" srcOrd="0" destOrd="0" presId="urn:microsoft.com/office/officeart/2005/8/layout/hierarchy3"/>
    <dgm:cxn modelId="{78685150-7C2C-496C-90A7-96BF066B1D6B}" type="presOf" srcId="{C7DC555E-54DF-4CE5-AC03-9ED30B0418F1}" destId="{80E0936A-3ACB-4CB6-A89B-116CF89B61B7}" srcOrd="1" destOrd="0" presId="urn:microsoft.com/office/officeart/2005/8/layout/hierarchy3"/>
    <dgm:cxn modelId="{63925170-DA76-4426-BE95-5F795F99D5A7}" type="presOf" srcId="{C7DC555E-54DF-4CE5-AC03-9ED30B0418F1}" destId="{A976A8EA-99AB-44A7-B075-EBD80792B6C6}" srcOrd="0" destOrd="0" presId="urn:microsoft.com/office/officeart/2005/8/layout/hierarchy3"/>
    <dgm:cxn modelId="{CD5A8253-BB2C-4729-BF34-105049D101F4}" srcId="{C7DC555E-54DF-4CE5-AC03-9ED30B0418F1}" destId="{905D403E-531E-4ADF-8B93-2E544E472636}" srcOrd="0" destOrd="0" parTransId="{DB9BFE7B-0235-4533-849C-E56E0DBB4F2B}" sibTransId="{BA30922F-EEBE-4116-A3D8-EA36F61728E5}"/>
    <dgm:cxn modelId="{AFA2B559-A523-4D9D-A775-579BA6978B6C}" type="presOf" srcId="{29CAD67F-60C4-4C98-B929-8323BCA127F3}" destId="{85DD8577-B144-4629-A4D2-1838636B520E}" srcOrd="0" destOrd="0" presId="urn:microsoft.com/office/officeart/2005/8/layout/hierarchy3"/>
    <dgm:cxn modelId="{278CDF9A-AE77-40A4-B2A4-38455BC6B873}" type="presOf" srcId="{DA394D45-E093-4927-A08F-CBBAF0873E97}" destId="{C1E4C353-BEF9-4C98-929C-6D118F6031D3}" srcOrd="0" destOrd="0" presId="urn:microsoft.com/office/officeart/2005/8/layout/hierarchy3"/>
    <dgm:cxn modelId="{3AD80E9C-84C6-4362-9D69-1DF84618094F}" type="presOf" srcId="{46BEE63B-D45F-4075-93C9-79F92F983F02}" destId="{FF2BA99E-38DA-4706-8159-7E754DB4001B}" srcOrd="0" destOrd="0" presId="urn:microsoft.com/office/officeart/2005/8/layout/hierarchy3"/>
    <dgm:cxn modelId="{3FF0E4BD-45AE-43C0-8530-676D6DDD0807}" srcId="{DD61DCDC-8BBD-4E38-A296-9EA8CC25BC1A}" destId="{C7DC555E-54DF-4CE5-AC03-9ED30B0418F1}" srcOrd="1" destOrd="0" parTransId="{FB79424B-76B1-4803-9B9F-CA118A285B43}" sibTransId="{A7FED29B-FC3C-4B6D-937C-E4DAE8E4AD6C}"/>
    <dgm:cxn modelId="{C79975C5-E8BB-4B8F-BDE8-374916316FFB}" srcId="{DD61DCDC-8BBD-4E38-A296-9EA8CC25BC1A}" destId="{DA394D45-E093-4927-A08F-CBBAF0873E97}" srcOrd="0" destOrd="0" parTransId="{40AE2C49-20AB-4F07-8B18-710E81DB8510}" sibTransId="{2D971871-DBDD-419F-A3E8-4040989F04B5}"/>
    <dgm:cxn modelId="{7B464DC7-356D-4621-801C-FEA5AE9B9D27}" type="presOf" srcId="{DD61DCDC-8BBD-4E38-A296-9EA8CC25BC1A}" destId="{233EF700-EED0-4053-8C6C-E99028A51D59}" srcOrd="0" destOrd="0" presId="urn:microsoft.com/office/officeart/2005/8/layout/hierarchy3"/>
    <dgm:cxn modelId="{BA6544CC-B6B0-4E10-8D9D-FFE163C8498D}" type="presOf" srcId="{DA394D45-E093-4927-A08F-CBBAF0873E97}" destId="{486552E2-26DC-47AA-B8AD-A5AE7FECC1DB}" srcOrd="1" destOrd="0" presId="urn:microsoft.com/office/officeart/2005/8/layout/hierarchy3"/>
    <dgm:cxn modelId="{FB0E24E8-86CB-4EF0-B119-B7390B552D12}" type="presOf" srcId="{DB9BFE7B-0235-4533-849C-E56E0DBB4F2B}" destId="{0D5247DC-E189-4521-A91B-050485260E9C}" srcOrd="0" destOrd="0" presId="urn:microsoft.com/office/officeart/2005/8/layout/hierarchy3"/>
    <dgm:cxn modelId="{D44F33FA-15FB-44AB-8371-55921991A859}" srcId="{DA394D45-E093-4927-A08F-CBBAF0873E97}" destId="{46BEE63B-D45F-4075-93C9-79F92F983F02}" srcOrd="0" destOrd="0" parTransId="{29CAD67F-60C4-4C98-B929-8323BCA127F3}" sibTransId="{7D6A2FF7-2A50-45C6-94E7-BDF323E3B609}"/>
    <dgm:cxn modelId="{0D56CE3B-69ED-4BB1-8E59-212B4042EF51}" type="presParOf" srcId="{233EF700-EED0-4053-8C6C-E99028A51D59}" destId="{2FC16CF5-BE4E-421A-8CC3-A0C1B249957F}" srcOrd="0" destOrd="0" presId="urn:microsoft.com/office/officeart/2005/8/layout/hierarchy3"/>
    <dgm:cxn modelId="{2B5E969D-2871-4A84-8A99-C461B932685B}" type="presParOf" srcId="{2FC16CF5-BE4E-421A-8CC3-A0C1B249957F}" destId="{7CCE825B-C990-4EBD-B8C8-2062AFBDF6A3}" srcOrd="0" destOrd="0" presId="urn:microsoft.com/office/officeart/2005/8/layout/hierarchy3"/>
    <dgm:cxn modelId="{301B9291-4821-4F61-8A46-28A69A550492}" type="presParOf" srcId="{7CCE825B-C990-4EBD-B8C8-2062AFBDF6A3}" destId="{C1E4C353-BEF9-4C98-929C-6D118F6031D3}" srcOrd="0" destOrd="0" presId="urn:microsoft.com/office/officeart/2005/8/layout/hierarchy3"/>
    <dgm:cxn modelId="{3DEC097E-7BCC-4636-AA70-903DA1237EED}" type="presParOf" srcId="{7CCE825B-C990-4EBD-B8C8-2062AFBDF6A3}" destId="{486552E2-26DC-47AA-B8AD-A5AE7FECC1DB}" srcOrd="1" destOrd="0" presId="urn:microsoft.com/office/officeart/2005/8/layout/hierarchy3"/>
    <dgm:cxn modelId="{FDE5BE11-3F47-4745-A782-4645839F936B}" type="presParOf" srcId="{2FC16CF5-BE4E-421A-8CC3-A0C1B249957F}" destId="{E78144A5-1667-434D-A73B-46860321A1F0}" srcOrd="1" destOrd="0" presId="urn:microsoft.com/office/officeart/2005/8/layout/hierarchy3"/>
    <dgm:cxn modelId="{0ED6EBFE-0C9E-4F98-96BD-BC5063A3090A}" type="presParOf" srcId="{E78144A5-1667-434D-A73B-46860321A1F0}" destId="{85DD8577-B144-4629-A4D2-1838636B520E}" srcOrd="0" destOrd="0" presId="urn:microsoft.com/office/officeart/2005/8/layout/hierarchy3"/>
    <dgm:cxn modelId="{DF0D0141-AFDC-44E3-ACFE-2B3EDBEE5E7E}" type="presParOf" srcId="{E78144A5-1667-434D-A73B-46860321A1F0}" destId="{FF2BA99E-38DA-4706-8159-7E754DB4001B}" srcOrd="1" destOrd="0" presId="urn:microsoft.com/office/officeart/2005/8/layout/hierarchy3"/>
    <dgm:cxn modelId="{2A943B10-73E8-49AE-9F69-E2F927CED58D}" type="presParOf" srcId="{233EF700-EED0-4053-8C6C-E99028A51D59}" destId="{B72F6E5A-62AC-4DC1-910E-6A3308D9B01D}" srcOrd="1" destOrd="0" presId="urn:microsoft.com/office/officeart/2005/8/layout/hierarchy3"/>
    <dgm:cxn modelId="{82CA30EE-4A1E-49EC-812F-5CE6664C9192}" type="presParOf" srcId="{B72F6E5A-62AC-4DC1-910E-6A3308D9B01D}" destId="{5EECAAC1-F60D-4189-8483-B14D7E46C9A8}" srcOrd="0" destOrd="0" presId="urn:microsoft.com/office/officeart/2005/8/layout/hierarchy3"/>
    <dgm:cxn modelId="{EB154DFE-784E-4542-A5D6-65FADE3252C6}" type="presParOf" srcId="{5EECAAC1-F60D-4189-8483-B14D7E46C9A8}" destId="{A976A8EA-99AB-44A7-B075-EBD80792B6C6}" srcOrd="0" destOrd="0" presId="urn:microsoft.com/office/officeart/2005/8/layout/hierarchy3"/>
    <dgm:cxn modelId="{2D3796B7-DE45-43BE-B0B2-4C92D11E1944}" type="presParOf" srcId="{5EECAAC1-F60D-4189-8483-B14D7E46C9A8}" destId="{80E0936A-3ACB-4CB6-A89B-116CF89B61B7}" srcOrd="1" destOrd="0" presId="urn:microsoft.com/office/officeart/2005/8/layout/hierarchy3"/>
    <dgm:cxn modelId="{5100E189-DD20-4392-AFF0-63001F34AD5E}" type="presParOf" srcId="{B72F6E5A-62AC-4DC1-910E-6A3308D9B01D}" destId="{9D9F5CE6-7575-463A-BDA3-8504AE8B323D}" srcOrd="1" destOrd="0" presId="urn:microsoft.com/office/officeart/2005/8/layout/hierarchy3"/>
    <dgm:cxn modelId="{02B0CF66-8BAD-4336-A1A7-0BFD4543E732}" type="presParOf" srcId="{9D9F5CE6-7575-463A-BDA3-8504AE8B323D}" destId="{0D5247DC-E189-4521-A91B-050485260E9C}" srcOrd="0" destOrd="0" presId="urn:microsoft.com/office/officeart/2005/8/layout/hierarchy3"/>
    <dgm:cxn modelId="{462729A0-F2F6-435B-B117-BD1FC81A1C66}" type="presParOf" srcId="{9D9F5CE6-7575-463A-BDA3-8504AE8B323D}" destId="{1C43A2A8-FE53-4F74-9B14-4ABD37445810}"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242F67-C858-44E7-838B-AAF4C2ADCB2E}"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348D120F-66B5-4841-BE65-7F06623D08C1}">
      <dgm:prSet phldrT="[Text]" custT="1"/>
      <dgm:spPr>
        <a:solidFill>
          <a:schemeClr val="tx2">
            <a:lumMod val="40000"/>
            <a:lumOff val="60000"/>
          </a:schemeClr>
        </a:solidFill>
        <a:ln>
          <a:solidFill>
            <a:srgbClr val="002060"/>
          </a:solidFill>
        </a:ln>
      </dgm:spPr>
      <dgm:t>
        <a:bodyPr/>
        <a:lstStyle/>
        <a:p>
          <a:r>
            <a:rPr lang="en-GB" sz="2400" dirty="0">
              <a:solidFill>
                <a:schemeClr val="tx1"/>
              </a:solidFill>
            </a:rPr>
            <a:t>Substances already controlled by the MoD Act</a:t>
          </a:r>
        </a:p>
      </dgm:t>
    </dgm:pt>
    <dgm:pt modelId="{412937FD-8424-4AE2-9C9F-1344CA63BDF7}" type="parTrans" cxnId="{10D641C2-45B6-49CD-AE90-1398939E416E}">
      <dgm:prSet/>
      <dgm:spPr/>
      <dgm:t>
        <a:bodyPr/>
        <a:lstStyle/>
        <a:p>
          <a:endParaRPr lang="en-GB"/>
        </a:p>
      </dgm:t>
    </dgm:pt>
    <dgm:pt modelId="{EEDC6883-B8B1-435D-A675-23DAFDBA2DE4}" type="sibTrans" cxnId="{10D641C2-45B6-49CD-AE90-1398939E416E}">
      <dgm:prSet/>
      <dgm:spPr>
        <a:ln w="38100">
          <a:solidFill>
            <a:srgbClr val="002060"/>
          </a:solidFill>
        </a:ln>
      </dgm:spPr>
      <dgm:t>
        <a:bodyPr/>
        <a:lstStyle/>
        <a:p>
          <a:endParaRPr lang="en-GB"/>
        </a:p>
      </dgm:t>
    </dgm:pt>
    <dgm:pt modelId="{81708B46-AEB2-472A-9EC7-344FFFCC56F3}">
      <dgm:prSet phldrT="[Text]" custT="1"/>
      <dgm:spPr>
        <a:solidFill>
          <a:schemeClr val="accent1">
            <a:lumMod val="40000"/>
            <a:lumOff val="60000"/>
          </a:schemeClr>
        </a:solidFill>
        <a:ln>
          <a:solidFill>
            <a:srgbClr val="002060"/>
          </a:solidFill>
        </a:ln>
      </dgm:spPr>
      <dgm:t>
        <a:bodyPr/>
        <a:lstStyle/>
        <a:p>
          <a:r>
            <a:rPr lang="en-GB" sz="2400" dirty="0">
              <a:solidFill>
                <a:schemeClr val="tx1"/>
              </a:solidFill>
            </a:rPr>
            <a:t>Nicotine</a:t>
          </a:r>
        </a:p>
      </dgm:t>
    </dgm:pt>
    <dgm:pt modelId="{838D7D49-0C3D-4BFF-9F7A-B05BCA24204D}" type="parTrans" cxnId="{4FDE2039-4E46-4FA9-8C37-BD7158FBCBCD}">
      <dgm:prSet/>
      <dgm:spPr/>
      <dgm:t>
        <a:bodyPr/>
        <a:lstStyle/>
        <a:p>
          <a:endParaRPr lang="en-GB"/>
        </a:p>
      </dgm:t>
    </dgm:pt>
    <dgm:pt modelId="{1B210CCF-303F-4ACA-A6BE-C2BC31C8DDAF}" type="sibTrans" cxnId="{4FDE2039-4E46-4FA9-8C37-BD7158FBCBCD}">
      <dgm:prSet/>
      <dgm:spPr>
        <a:ln w="38100">
          <a:solidFill>
            <a:srgbClr val="002060"/>
          </a:solidFill>
        </a:ln>
      </dgm:spPr>
      <dgm:t>
        <a:bodyPr/>
        <a:lstStyle/>
        <a:p>
          <a:endParaRPr lang="en-GB"/>
        </a:p>
      </dgm:t>
    </dgm:pt>
    <dgm:pt modelId="{0C9570EA-4C99-4404-831D-DB9A3C011C57}">
      <dgm:prSet phldrT="[Text]" custT="1"/>
      <dgm:spPr>
        <a:solidFill>
          <a:schemeClr val="bg2">
            <a:lumMod val="75000"/>
          </a:schemeClr>
        </a:solidFill>
        <a:ln>
          <a:solidFill>
            <a:srgbClr val="002060"/>
          </a:solidFill>
        </a:ln>
      </dgm:spPr>
      <dgm:t>
        <a:bodyPr/>
        <a:lstStyle/>
        <a:p>
          <a:r>
            <a:rPr lang="en-GB" sz="2400" dirty="0">
              <a:solidFill>
                <a:schemeClr val="tx1"/>
              </a:solidFill>
            </a:rPr>
            <a:t>Alcohol</a:t>
          </a:r>
        </a:p>
      </dgm:t>
    </dgm:pt>
    <dgm:pt modelId="{32D605CE-A0C8-415A-A152-AB1FDFC32620}" type="parTrans" cxnId="{F4AB91D2-1F44-4132-AACB-B76EF728DC61}">
      <dgm:prSet/>
      <dgm:spPr/>
      <dgm:t>
        <a:bodyPr/>
        <a:lstStyle/>
        <a:p>
          <a:endParaRPr lang="en-GB"/>
        </a:p>
      </dgm:t>
    </dgm:pt>
    <dgm:pt modelId="{49D4F97A-526C-494A-9B2B-666BF75F263E}" type="sibTrans" cxnId="{F4AB91D2-1F44-4132-AACB-B76EF728DC61}">
      <dgm:prSet/>
      <dgm:spPr>
        <a:ln w="38100">
          <a:solidFill>
            <a:srgbClr val="002060"/>
          </a:solidFill>
        </a:ln>
      </dgm:spPr>
      <dgm:t>
        <a:bodyPr/>
        <a:lstStyle/>
        <a:p>
          <a:endParaRPr lang="en-GB"/>
        </a:p>
      </dgm:t>
    </dgm:pt>
    <dgm:pt modelId="{271EFE64-904B-4E2B-8B68-27ADC27E9422}">
      <dgm:prSet phldrT="[Text]" custT="1"/>
      <dgm:spPr>
        <a:ln>
          <a:solidFill>
            <a:schemeClr val="tx1"/>
          </a:solidFill>
        </a:ln>
      </dgm:spPr>
      <dgm:t>
        <a:bodyPr/>
        <a:lstStyle/>
        <a:p>
          <a:r>
            <a:rPr lang="en-GB" sz="2400" dirty="0">
              <a:solidFill>
                <a:schemeClr val="tx1"/>
              </a:solidFill>
            </a:rPr>
            <a:t>Caffeine</a:t>
          </a:r>
        </a:p>
      </dgm:t>
    </dgm:pt>
    <dgm:pt modelId="{3D86E617-2165-4386-B178-09B7A233B538}" type="parTrans" cxnId="{43B51A02-993A-4E36-B533-D6508233B41F}">
      <dgm:prSet/>
      <dgm:spPr/>
      <dgm:t>
        <a:bodyPr/>
        <a:lstStyle/>
        <a:p>
          <a:endParaRPr lang="en-GB"/>
        </a:p>
      </dgm:t>
    </dgm:pt>
    <dgm:pt modelId="{44F86108-12C9-4701-9DA3-240D267A53BF}" type="sibTrans" cxnId="{43B51A02-993A-4E36-B533-D6508233B41F}">
      <dgm:prSet/>
      <dgm:spPr>
        <a:ln w="38100">
          <a:solidFill>
            <a:srgbClr val="002060"/>
          </a:solidFill>
        </a:ln>
      </dgm:spPr>
      <dgm:t>
        <a:bodyPr/>
        <a:lstStyle/>
        <a:p>
          <a:endParaRPr lang="en-GB"/>
        </a:p>
      </dgm:t>
    </dgm:pt>
    <dgm:pt modelId="{8E06E3D4-D648-4F5B-BE8F-96D4B5F7B3E8}">
      <dgm:prSet phldrT="[Text]" custT="1"/>
      <dgm:spPr>
        <a:solidFill>
          <a:schemeClr val="accent3">
            <a:lumMod val="60000"/>
            <a:lumOff val="40000"/>
          </a:schemeClr>
        </a:solidFill>
        <a:ln>
          <a:solidFill>
            <a:srgbClr val="002060"/>
          </a:solidFill>
        </a:ln>
      </dgm:spPr>
      <dgm:t>
        <a:bodyPr/>
        <a:lstStyle/>
        <a:p>
          <a:r>
            <a:rPr lang="en-GB" sz="2400" dirty="0">
              <a:solidFill>
                <a:schemeClr val="tx1"/>
              </a:solidFill>
            </a:rPr>
            <a:t>Some food products (E.g. Red Bull)</a:t>
          </a:r>
        </a:p>
      </dgm:t>
    </dgm:pt>
    <dgm:pt modelId="{BA6FB8F1-6816-41B7-9D9F-6EF35D09A04A}" type="parTrans" cxnId="{4A0686D7-D30B-4497-B893-D7832CAB7206}">
      <dgm:prSet/>
      <dgm:spPr/>
      <dgm:t>
        <a:bodyPr/>
        <a:lstStyle/>
        <a:p>
          <a:endParaRPr lang="en-GB"/>
        </a:p>
      </dgm:t>
    </dgm:pt>
    <dgm:pt modelId="{226685B4-A1E2-4019-8EF3-9DDB500FD16B}" type="sibTrans" cxnId="{4A0686D7-D30B-4497-B893-D7832CAB7206}">
      <dgm:prSet/>
      <dgm:spPr>
        <a:ln w="38100">
          <a:solidFill>
            <a:srgbClr val="002060"/>
          </a:solidFill>
        </a:ln>
      </dgm:spPr>
      <dgm:t>
        <a:bodyPr/>
        <a:lstStyle/>
        <a:p>
          <a:endParaRPr lang="en-GB"/>
        </a:p>
      </dgm:t>
    </dgm:pt>
    <dgm:pt modelId="{778CA19C-D588-45AA-A8CA-5DF7E17C960F}">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Medicinal Products</a:t>
          </a:r>
        </a:p>
      </dgm:t>
    </dgm:pt>
    <dgm:pt modelId="{54CDB636-91B1-4209-8D4D-74C6705C70D8}" type="parTrans" cxnId="{2D68E6F6-DD2D-4870-B23C-FEC3F0A5EEC7}">
      <dgm:prSet/>
      <dgm:spPr/>
      <dgm:t>
        <a:bodyPr/>
        <a:lstStyle/>
        <a:p>
          <a:endParaRPr lang="en-GB"/>
        </a:p>
      </dgm:t>
    </dgm:pt>
    <dgm:pt modelId="{A4650527-DC7C-4F3F-A747-F631407580E7}" type="sibTrans" cxnId="{2D68E6F6-DD2D-4870-B23C-FEC3F0A5EEC7}">
      <dgm:prSet/>
      <dgm:spPr/>
      <dgm:t>
        <a:bodyPr/>
        <a:lstStyle/>
        <a:p>
          <a:endParaRPr lang="en-GB"/>
        </a:p>
      </dgm:t>
    </dgm:pt>
    <dgm:pt modelId="{1685F77F-A3D7-4D35-9FD6-BA9E045C451D}" type="pres">
      <dgm:prSet presAssocID="{39242F67-C858-44E7-838B-AAF4C2ADCB2E}" presName="Name0" presStyleCnt="0">
        <dgm:presLayoutVars>
          <dgm:dir/>
          <dgm:resizeHandles val="exact"/>
        </dgm:presLayoutVars>
      </dgm:prSet>
      <dgm:spPr/>
    </dgm:pt>
    <dgm:pt modelId="{EC23A721-24A7-4874-8203-4634BB16274F}" type="pres">
      <dgm:prSet presAssocID="{348D120F-66B5-4841-BE65-7F06623D08C1}" presName="node" presStyleLbl="node1" presStyleIdx="0" presStyleCnt="6">
        <dgm:presLayoutVars>
          <dgm:bulletEnabled val="1"/>
        </dgm:presLayoutVars>
      </dgm:prSet>
      <dgm:spPr/>
    </dgm:pt>
    <dgm:pt modelId="{A4963B8D-D695-4FFA-A7D7-C8C2665B4104}" type="pres">
      <dgm:prSet presAssocID="{EEDC6883-B8B1-435D-A675-23DAFDBA2DE4}" presName="sibTrans" presStyleLbl="sibTrans1D1" presStyleIdx="0" presStyleCnt="5"/>
      <dgm:spPr/>
    </dgm:pt>
    <dgm:pt modelId="{40E35EA9-F5B0-4E30-B26E-6DACF6EE05E8}" type="pres">
      <dgm:prSet presAssocID="{EEDC6883-B8B1-435D-A675-23DAFDBA2DE4}" presName="connectorText" presStyleLbl="sibTrans1D1" presStyleIdx="0" presStyleCnt="5"/>
      <dgm:spPr/>
    </dgm:pt>
    <dgm:pt modelId="{EFB72AA8-7453-42A9-8275-A28CAE300F6D}" type="pres">
      <dgm:prSet presAssocID="{81708B46-AEB2-472A-9EC7-344FFFCC56F3}" presName="node" presStyleLbl="node1" presStyleIdx="1" presStyleCnt="6">
        <dgm:presLayoutVars>
          <dgm:bulletEnabled val="1"/>
        </dgm:presLayoutVars>
      </dgm:prSet>
      <dgm:spPr/>
    </dgm:pt>
    <dgm:pt modelId="{64B80D2A-E545-4EC6-B5CB-01DC58D57132}" type="pres">
      <dgm:prSet presAssocID="{1B210CCF-303F-4ACA-A6BE-C2BC31C8DDAF}" presName="sibTrans" presStyleLbl="sibTrans1D1" presStyleIdx="1" presStyleCnt="5"/>
      <dgm:spPr/>
    </dgm:pt>
    <dgm:pt modelId="{DF11E2DD-0F74-4A6C-86B8-E9F6EDF7A4C3}" type="pres">
      <dgm:prSet presAssocID="{1B210CCF-303F-4ACA-A6BE-C2BC31C8DDAF}" presName="connectorText" presStyleLbl="sibTrans1D1" presStyleIdx="1" presStyleCnt="5"/>
      <dgm:spPr/>
    </dgm:pt>
    <dgm:pt modelId="{6DB05E1D-FE76-4763-9FEB-38441FF5EB87}" type="pres">
      <dgm:prSet presAssocID="{0C9570EA-4C99-4404-831D-DB9A3C011C57}" presName="node" presStyleLbl="node1" presStyleIdx="2" presStyleCnt="6">
        <dgm:presLayoutVars>
          <dgm:bulletEnabled val="1"/>
        </dgm:presLayoutVars>
      </dgm:prSet>
      <dgm:spPr/>
    </dgm:pt>
    <dgm:pt modelId="{58A778A6-66C6-4711-928D-4DF52CE8802C}" type="pres">
      <dgm:prSet presAssocID="{49D4F97A-526C-494A-9B2B-666BF75F263E}" presName="sibTrans" presStyleLbl="sibTrans1D1" presStyleIdx="2" presStyleCnt="5"/>
      <dgm:spPr/>
    </dgm:pt>
    <dgm:pt modelId="{54B0D377-3E60-43D3-BA8F-EE26F2C423C8}" type="pres">
      <dgm:prSet presAssocID="{49D4F97A-526C-494A-9B2B-666BF75F263E}" presName="connectorText" presStyleLbl="sibTrans1D1" presStyleIdx="2" presStyleCnt="5"/>
      <dgm:spPr/>
    </dgm:pt>
    <dgm:pt modelId="{09B386DD-E952-44EB-B70B-6242FC07D05A}" type="pres">
      <dgm:prSet presAssocID="{271EFE64-904B-4E2B-8B68-27ADC27E9422}" presName="node" presStyleLbl="node1" presStyleIdx="3" presStyleCnt="6">
        <dgm:presLayoutVars>
          <dgm:bulletEnabled val="1"/>
        </dgm:presLayoutVars>
      </dgm:prSet>
      <dgm:spPr/>
    </dgm:pt>
    <dgm:pt modelId="{588BC2C0-4E51-4E5B-B3E4-53BCAEBEED04}" type="pres">
      <dgm:prSet presAssocID="{44F86108-12C9-4701-9DA3-240D267A53BF}" presName="sibTrans" presStyleLbl="sibTrans1D1" presStyleIdx="3" presStyleCnt="5"/>
      <dgm:spPr/>
    </dgm:pt>
    <dgm:pt modelId="{F6FC73E9-EC67-474F-94BA-D5AC57BE35E5}" type="pres">
      <dgm:prSet presAssocID="{44F86108-12C9-4701-9DA3-240D267A53BF}" presName="connectorText" presStyleLbl="sibTrans1D1" presStyleIdx="3" presStyleCnt="5"/>
      <dgm:spPr/>
    </dgm:pt>
    <dgm:pt modelId="{8CC3AC5C-447D-4340-A684-C1726975FD28}" type="pres">
      <dgm:prSet presAssocID="{8E06E3D4-D648-4F5B-BE8F-96D4B5F7B3E8}" presName="node" presStyleLbl="node1" presStyleIdx="4" presStyleCnt="6">
        <dgm:presLayoutVars>
          <dgm:bulletEnabled val="1"/>
        </dgm:presLayoutVars>
      </dgm:prSet>
      <dgm:spPr/>
    </dgm:pt>
    <dgm:pt modelId="{006D43E8-B5CF-4A47-A6A4-58AC3AC20E10}" type="pres">
      <dgm:prSet presAssocID="{226685B4-A1E2-4019-8EF3-9DDB500FD16B}" presName="sibTrans" presStyleLbl="sibTrans1D1" presStyleIdx="4" presStyleCnt="5"/>
      <dgm:spPr/>
    </dgm:pt>
    <dgm:pt modelId="{24B38E52-4577-4DD7-8BAA-AAC59584CE1E}" type="pres">
      <dgm:prSet presAssocID="{226685B4-A1E2-4019-8EF3-9DDB500FD16B}" presName="connectorText" presStyleLbl="sibTrans1D1" presStyleIdx="4" presStyleCnt="5"/>
      <dgm:spPr/>
    </dgm:pt>
    <dgm:pt modelId="{B0C670DC-CD4F-42D0-AE61-3B8E38318379}" type="pres">
      <dgm:prSet presAssocID="{778CA19C-D588-45AA-A8CA-5DF7E17C960F}" presName="node" presStyleLbl="node1" presStyleIdx="5" presStyleCnt="6">
        <dgm:presLayoutVars>
          <dgm:bulletEnabled val="1"/>
        </dgm:presLayoutVars>
      </dgm:prSet>
      <dgm:spPr/>
    </dgm:pt>
  </dgm:ptLst>
  <dgm:cxnLst>
    <dgm:cxn modelId="{43B51A02-993A-4E36-B533-D6508233B41F}" srcId="{39242F67-C858-44E7-838B-AAF4C2ADCB2E}" destId="{271EFE64-904B-4E2B-8B68-27ADC27E9422}" srcOrd="3" destOrd="0" parTransId="{3D86E617-2165-4386-B178-09B7A233B538}" sibTransId="{44F86108-12C9-4701-9DA3-240D267A53BF}"/>
    <dgm:cxn modelId="{893D3909-568F-448A-925E-FA6EB5BAFF94}" type="presOf" srcId="{348D120F-66B5-4841-BE65-7F06623D08C1}" destId="{EC23A721-24A7-4874-8203-4634BB16274F}" srcOrd="0" destOrd="0" presId="urn:microsoft.com/office/officeart/2005/8/layout/bProcess3"/>
    <dgm:cxn modelId="{7A693A09-F44C-4BB7-A478-E1E0283DD854}" type="presOf" srcId="{81708B46-AEB2-472A-9EC7-344FFFCC56F3}" destId="{EFB72AA8-7453-42A9-8275-A28CAE300F6D}" srcOrd="0" destOrd="0" presId="urn:microsoft.com/office/officeart/2005/8/layout/bProcess3"/>
    <dgm:cxn modelId="{1460870B-68C8-4FA4-B491-1DAE9178D653}" type="presOf" srcId="{44F86108-12C9-4701-9DA3-240D267A53BF}" destId="{F6FC73E9-EC67-474F-94BA-D5AC57BE35E5}" srcOrd="1" destOrd="0" presId="urn:microsoft.com/office/officeart/2005/8/layout/bProcess3"/>
    <dgm:cxn modelId="{ABD96C15-5B2D-41EF-B1F1-23DD635B55F2}" type="presOf" srcId="{EEDC6883-B8B1-435D-A675-23DAFDBA2DE4}" destId="{40E35EA9-F5B0-4E30-B26E-6DACF6EE05E8}" srcOrd="1" destOrd="0" presId="urn:microsoft.com/office/officeart/2005/8/layout/bProcess3"/>
    <dgm:cxn modelId="{B285721B-9368-4587-AD16-5F0DFE3C5DC1}" type="presOf" srcId="{226685B4-A1E2-4019-8EF3-9DDB500FD16B}" destId="{006D43E8-B5CF-4A47-A6A4-58AC3AC20E10}" srcOrd="0" destOrd="0" presId="urn:microsoft.com/office/officeart/2005/8/layout/bProcess3"/>
    <dgm:cxn modelId="{71A02D2C-7A43-4301-9BCE-DFB96F1E85FF}" type="presOf" srcId="{0C9570EA-4C99-4404-831D-DB9A3C011C57}" destId="{6DB05E1D-FE76-4763-9FEB-38441FF5EB87}" srcOrd="0" destOrd="0" presId="urn:microsoft.com/office/officeart/2005/8/layout/bProcess3"/>
    <dgm:cxn modelId="{F57D4D31-FF78-4BFB-9A5B-F38EA22FFA0E}" type="presOf" srcId="{778CA19C-D588-45AA-A8CA-5DF7E17C960F}" destId="{B0C670DC-CD4F-42D0-AE61-3B8E38318379}" srcOrd="0" destOrd="0" presId="urn:microsoft.com/office/officeart/2005/8/layout/bProcess3"/>
    <dgm:cxn modelId="{4FDE2039-4E46-4FA9-8C37-BD7158FBCBCD}" srcId="{39242F67-C858-44E7-838B-AAF4C2ADCB2E}" destId="{81708B46-AEB2-472A-9EC7-344FFFCC56F3}" srcOrd="1" destOrd="0" parTransId="{838D7D49-0C3D-4BFF-9F7A-B05BCA24204D}" sibTransId="{1B210CCF-303F-4ACA-A6BE-C2BC31C8DDAF}"/>
    <dgm:cxn modelId="{22298765-E4F3-485D-A620-740AC4E51463}" type="presOf" srcId="{271EFE64-904B-4E2B-8B68-27ADC27E9422}" destId="{09B386DD-E952-44EB-B70B-6242FC07D05A}" srcOrd="0" destOrd="0" presId="urn:microsoft.com/office/officeart/2005/8/layout/bProcess3"/>
    <dgm:cxn modelId="{4E342171-EE9E-4750-9C9E-53DB522BCA2C}" type="presOf" srcId="{1B210CCF-303F-4ACA-A6BE-C2BC31C8DDAF}" destId="{DF11E2DD-0F74-4A6C-86B8-E9F6EDF7A4C3}" srcOrd="1" destOrd="0" presId="urn:microsoft.com/office/officeart/2005/8/layout/bProcess3"/>
    <dgm:cxn modelId="{B6C0688C-3A0F-46E6-A6C1-6384323E72AC}" type="presOf" srcId="{49D4F97A-526C-494A-9B2B-666BF75F263E}" destId="{54B0D377-3E60-43D3-BA8F-EE26F2C423C8}" srcOrd="1" destOrd="0" presId="urn:microsoft.com/office/officeart/2005/8/layout/bProcess3"/>
    <dgm:cxn modelId="{1FA3ECAA-C92C-4E01-819A-436A503C5718}" type="presOf" srcId="{EEDC6883-B8B1-435D-A675-23DAFDBA2DE4}" destId="{A4963B8D-D695-4FFA-A7D7-C8C2665B4104}" srcOrd="0" destOrd="0" presId="urn:microsoft.com/office/officeart/2005/8/layout/bProcess3"/>
    <dgm:cxn modelId="{8186EAB1-C8E1-4E49-93B1-D472AD6123EE}" type="presOf" srcId="{1B210CCF-303F-4ACA-A6BE-C2BC31C8DDAF}" destId="{64B80D2A-E545-4EC6-B5CB-01DC58D57132}" srcOrd="0" destOrd="0" presId="urn:microsoft.com/office/officeart/2005/8/layout/bProcess3"/>
    <dgm:cxn modelId="{10D641C2-45B6-49CD-AE90-1398939E416E}" srcId="{39242F67-C858-44E7-838B-AAF4C2ADCB2E}" destId="{348D120F-66B5-4841-BE65-7F06623D08C1}" srcOrd="0" destOrd="0" parTransId="{412937FD-8424-4AE2-9C9F-1344CA63BDF7}" sibTransId="{EEDC6883-B8B1-435D-A675-23DAFDBA2DE4}"/>
    <dgm:cxn modelId="{3ED227C9-0AAD-48FD-AEAC-90EED12D42A1}" type="presOf" srcId="{44F86108-12C9-4701-9DA3-240D267A53BF}" destId="{588BC2C0-4E51-4E5B-B3E4-53BCAEBEED04}" srcOrd="0" destOrd="0" presId="urn:microsoft.com/office/officeart/2005/8/layout/bProcess3"/>
    <dgm:cxn modelId="{41738FCE-09BF-4AA8-A85F-40EE08F9FC13}" type="presOf" srcId="{39242F67-C858-44E7-838B-AAF4C2ADCB2E}" destId="{1685F77F-A3D7-4D35-9FD6-BA9E045C451D}" srcOrd="0" destOrd="0" presId="urn:microsoft.com/office/officeart/2005/8/layout/bProcess3"/>
    <dgm:cxn modelId="{84AD62D1-BF18-4C8D-828D-3D71D6868F65}" type="presOf" srcId="{8E06E3D4-D648-4F5B-BE8F-96D4B5F7B3E8}" destId="{8CC3AC5C-447D-4340-A684-C1726975FD28}" srcOrd="0" destOrd="0" presId="urn:microsoft.com/office/officeart/2005/8/layout/bProcess3"/>
    <dgm:cxn modelId="{F4AB91D2-1F44-4132-AACB-B76EF728DC61}" srcId="{39242F67-C858-44E7-838B-AAF4C2ADCB2E}" destId="{0C9570EA-4C99-4404-831D-DB9A3C011C57}" srcOrd="2" destOrd="0" parTransId="{32D605CE-A0C8-415A-A152-AB1FDFC32620}" sibTransId="{49D4F97A-526C-494A-9B2B-666BF75F263E}"/>
    <dgm:cxn modelId="{4A0686D7-D30B-4497-B893-D7832CAB7206}" srcId="{39242F67-C858-44E7-838B-AAF4C2ADCB2E}" destId="{8E06E3D4-D648-4F5B-BE8F-96D4B5F7B3E8}" srcOrd="4" destOrd="0" parTransId="{BA6FB8F1-6816-41B7-9D9F-6EF35D09A04A}" sibTransId="{226685B4-A1E2-4019-8EF3-9DDB500FD16B}"/>
    <dgm:cxn modelId="{1E55FDDC-87CC-4E14-986B-08A358D1D979}" type="presOf" srcId="{226685B4-A1E2-4019-8EF3-9DDB500FD16B}" destId="{24B38E52-4577-4DD7-8BAA-AAC59584CE1E}" srcOrd="1" destOrd="0" presId="urn:microsoft.com/office/officeart/2005/8/layout/bProcess3"/>
    <dgm:cxn modelId="{1A777CE4-A8EB-4316-8B5B-01225A426E72}" type="presOf" srcId="{49D4F97A-526C-494A-9B2B-666BF75F263E}" destId="{58A778A6-66C6-4711-928D-4DF52CE8802C}" srcOrd="0" destOrd="0" presId="urn:microsoft.com/office/officeart/2005/8/layout/bProcess3"/>
    <dgm:cxn modelId="{2D68E6F6-DD2D-4870-B23C-FEC3F0A5EEC7}" srcId="{39242F67-C858-44E7-838B-AAF4C2ADCB2E}" destId="{778CA19C-D588-45AA-A8CA-5DF7E17C960F}" srcOrd="5" destOrd="0" parTransId="{54CDB636-91B1-4209-8D4D-74C6705C70D8}" sibTransId="{A4650527-DC7C-4F3F-A747-F631407580E7}"/>
    <dgm:cxn modelId="{9DC4533C-1422-43CC-85EF-0597634FB6DC}" type="presParOf" srcId="{1685F77F-A3D7-4D35-9FD6-BA9E045C451D}" destId="{EC23A721-24A7-4874-8203-4634BB16274F}" srcOrd="0" destOrd="0" presId="urn:microsoft.com/office/officeart/2005/8/layout/bProcess3"/>
    <dgm:cxn modelId="{09C4DD45-41F5-4704-AEAF-4856ED059E4E}" type="presParOf" srcId="{1685F77F-A3D7-4D35-9FD6-BA9E045C451D}" destId="{A4963B8D-D695-4FFA-A7D7-C8C2665B4104}" srcOrd="1" destOrd="0" presId="urn:microsoft.com/office/officeart/2005/8/layout/bProcess3"/>
    <dgm:cxn modelId="{771C8BF7-7BAF-43D4-8AEE-7C16BE75EC48}" type="presParOf" srcId="{A4963B8D-D695-4FFA-A7D7-C8C2665B4104}" destId="{40E35EA9-F5B0-4E30-B26E-6DACF6EE05E8}" srcOrd="0" destOrd="0" presId="urn:microsoft.com/office/officeart/2005/8/layout/bProcess3"/>
    <dgm:cxn modelId="{7774C1A4-59B1-4CDB-B4B2-AB47F61FE621}" type="presParOf" srcId="{1685F77F-A3D7-4D35-9FD6-BA9E045C451D}" destId="{EFB72AA8-7453-42A9-8275-A28CAE300F6D}" srcOrd="2" destOrd="0" presId="urn:microsoft.com/office/officeart/2005/8/layout/bProcess3"/>
    <dgm:cxn modelId="{C0D733A5-6CDA-42BB-BCBE-C8035544A4F2}" type="presParOf" srcId="{1685F77F-A3D7-4D35-9FD6-BA9E045C451D}" destId="{64B80D2A-E545-4EC6-B5CB-01DC58D57132}" srcOrd="3" destOrd="0" presId="urn:microsoft.com/office/officeart/2005/8/layout/bProcess3"/>
    <dgm:cxn modelId="{D80352B1-426A-4B0C-A3BE-F3DD550EEFCE}" type="presParOf" srcId="{64B80D2A-E545-4EC6-B5CB-01DC58D57132}" destId="{DF11E2DD-0F74-4A6C-86B8-E9F6EDF7A4C3}" srcOrd="0" destOrd="0" presId="urn:microsoft.com/office/officeart/2005/8/layout/bProcess3"/>
    <dgm:cxn modelId="{A0BBA871-F9F0-48D2-BB06-A37C0985ACFE}" type="presParOf" srcId="{1685F77F-A3D7-4D35-9FD6-BA9E045C451D}" destId="{6DB05E1D-FE76-4763-9FEB-38441FF5EB87}" srcOrd="4" destOrd="0" presId="urn:microsoft.com/office/officeart/2005/8/layout/bProcess3"/>
    <dgm:cxn modelId="{8B3ECE3A-9132-4898-BC2E-61E4B6C08721}" type="presParOf" srcId="{1685F77F-A3D7-4D35-9FD6-BA9E045C451D}" destId="{58A778A6-66C6-4711-928D-4DF52CE8802C}" srcOrd="5" destOrd="0" presId="urn:microsoft.com/office/officeart/2005/8/layout/bProcess3"/>
    <dgm:cxn modelId="{E65409C3-4330-44D9-85A6-F6A67A590178}" type="presParOf" srcId="{58A778A6-66C6-4711-928D-4DF52CE8802C}" destId="{54B0D377-3E60-43D3-BA8F-EE26F2C423C8}" srcOrd="0" destOrd="0" presId="urn:microsoft.com/office/officeart/2005/8/layout/bProcess3"/>
    <dgm:cxn modelId="{4118C933-8313-406F-B631-8839A8FCF297}" type="presParOf" srcId="{1685F77F-A3D7-4D35-9FD6-BA9E045C451D}" destId="{09B386DD-E952-44EB-B70B-6242FC07D05A}" srcOrd="6" destOrd="0" presId="urn:microsoft.com/office/officeart/2005/8/layout/bProcess3"/>
    <dgm:cxn modelId="{CF57A2C4-63AC-4FB1-BF23-61585D9076CC}" type="presParOf" srcId="{1685F77F-A3D7-4D35-9FD6-BA9E045C451D}" destId="{588BC2C0-4E51-4E5B-B3E4-53BCAEBEED04}" srcOrd="7" destOrd="0" presId="urn:microsoft.com/office/officeart/2005/8/layout/bProcess3"/>
    <dgm:cxn modelId="{6CE56E5C-E333-4D7A-AE56-B8DD30F0148A}" type="presParOf" srcId="{588BC2C0-4E51-4E5B-B3E4-53BCAEBEED04}" destId="{F6FC73E9-EC67-474F-94BA-D5AC57BE35E5}" srcOrd="0" destOrd="0" presId="urn:microsoft.com/office/officeart/2005/8/layout/bProcess3"/>
    <dgm:cxn modelId="{AF0BC1D2-6BBF-4ED3-9ACA-683C84E8A833}" type="presParOf" srcId="{1685F77F-A3D7-4D35-9FD6-BA9E045C451D}" destId="{8CC3AC5C-447D-4340-A684-C1726975FD28}" srcOrd="8" destOrd="0" presId="urn:microsoft.com/office/officeart/2005/8/layout/bProcess3"/>
    <dgm:cxn modelId="{D9B941FA-DB83-469F-B305-76E2D17BB2EE}" type="presParOf" srcId="{1685F77F-A3D7-4D35-9FD6-BA9E045C451D}" destId="{006D43E8-B5CF-4A47-A6A4-58AC3AC20E10}" srcOrd="9" destOrd="0" presId="urn:microsoft.com/office/officeart/2005/8/layout/bProcess3"/>
    <dgm:cxn modelId="{CB7B427E-0269-4B2E-ADA9-81C97A159014}" type="presParOf" srcId="{006D43E8-B5CF-4A47-A6A4-58AC3AC20E10}" destId="{24B38E52-4577-4DD7-8BAA-AAC59584CE1E}" srcOrd="0" destOrd="0" presId="urn:microsoft.com/office/officeart/2005/8/layout/bProcess3"/>
    <dgm:cxn modelId="{0DCFFBCA-AA2A-4E93-BB1D-DC5920A3F157}" type="presParOf" srcId="{1685F77F-A3D7-4D35-9FD6-BA9E045C451D}" destId="{B0C670DC-CD4F-42D0-AE61-3B8E38318379}" srcOrd="10" destOrd="0" presId="urn:microsoft.com/office/officeart/2005/8/layout/bProcess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951F7B3-5E52-45B9-BF7B-C94C232B928F}" type="doc">
      <dgm:prSet loTypeId="urn:microsoft.com/office/officeart/2005/8/layout/process1" loCatId="process" qsTypeId="urn:microsoft.com/office/officeart/2005/8/quickstyle/simple1" qsCatId="simple" csTypeId="urn:microsoft.com/office/officeart/2005/8/colors/accent1_2" csCatId="accent1" phldr="1"/>
      <dgm:spPr/>
    </dgm:pt>
    <dgm:pt modelId="{BEDB0B95-A784-45DF-8C7C-D8452EF3B0B9}">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Stimulants</a:t>
          </a:r>
        </a:p>
      </dgm:t>
    </dgm:pt>
    <dgm:pt modelId="{45607D2F-3A83-428D-9241-C67DEDA359FA}" type="parTrans" cxnId="{E4FD300F-58A1-443A-B9F2-1C0AA30A6DCC}">
      <dgm:prSet/>
      <dgm:spPr/>
      <dgm:t>
        <a:bodyPr/>
        <a:lstStyle/>
        <a:p>
          <a:endParaRPr lang="en-GB"/>
        </a:p>
      </dgm:t>
    </dgm:pt>
    <dgm:pt modelId="{1F5DD893-B0CB-44EC-8DD7-44EBA2475A51}" type="sibTrans" cxnId="{E4FD300F-58A1-443A-B9F2-1C0AA30A6DCC}">
      <dgm:prSet/>
      <dgm:spPr>
        <a:solidFill>
          <a:schemeClr val="tx2">
            <a:lumMod val="50000"/>
          </a:schemeClr>
        </a:solidFill>
        <a:ln>
          <a:solidFill>
            <a:schemeClr val="tx1"/>
          </a:solidFill>
        </a:ln>
      </dgm:spPr>
      <dgm:t>
        <a:bodyPr/>
        <a:lstStyle/>
        <a:p>
          <a:endParaRPr lang="en-GB"/>
        </a:p>
      </dgm:t>
    </dgm:pt>
    <dgm:pt modelId="{83F8A612-1CD0-454C-91A6-D17AE7A0F600}">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Downers/ sedatives</a:t>
          </a:r>
        </a:p>
      </dgm:t>
    </dgm:pt>
    <dgm:pt modelId="{0A59FF88-36F6-4F9D-B256-FF90CEDCE2A1}" type="parTrans" cxnId="{A1845099-DCF3-4E55-A3FC-058D3BAB962A}">
      <dgm:prSet/>
      <dgm:spPr/>
      <dgm:t>
        <a:bodyPr/>
        <a:lstStyle/>
        <a:p>
          <a:endParaRPr lang="en-GB"/>
        </a:p>
      </dgm:t>
    </dgm:pt>
    <dgm:pt modelId="{8C3132CF-FC30-4A57-B309-9FD2A0552A24}" type="sibTrans" cxnId="{A1845099-DCF3-4E55-A3FC-058D3BAB962A}">
      <dgm:prSet/>
      <dgm:spPr>
        <a:solidFill>
          <a:schemeClr val="tx2">
            <a:lumMod val="50000"/>
          </a:schemeClr>
        </a:solidFill>
        <a:ln>
          <a:solidFill>
            <a:schemeClr val="tx1"/>
          </a:solidFill>
        </a:ln>
      </dgm:spPr>
      <dgm:t>
        <a:bodyPr/>
        <a:lstStyle/>
        <a:p>
          <a:endParaRPr lang="en-GB"/>
        </a:p>
      </dgm:t>
    </dgm:pt>
    <dgm:pt modelId="{22274025-662C-4551-834C-752E75556D2E}">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Psychedelics/ hallucinogens</a:t>
          </a:r>
        </a:p>
      </dgm:t>
    </dgm:pt>
    <dgm:pt modelId="{0665CB40-C0A2-4345-A9CE-CC29978DE7E3}" type="parTrans" cxnId="{4FDAA8CB-49D2-43CB-8B58-63919CAB121F}">
      <dgm:prSet/>
      <dgm:spPr/>
      <dgm:t>
        <a:bodyPr/>
        <a:lstStyle/>
        <a:p>
          <a:endParaRPr lang="en-GB"/>
        </a:p>
      </dgm:t>
    </dgm:pt>
    <dgm:pt modelId="{059510D1-1BAB-4120-A568-B222905F1C66}" type="sibTrans" cxnId="{4FDAA8CB-49D2-43CB-8B58-63919CAB121F}">
      <dgm:prSet/>
      <dgm:spPr/>
      <dgm:t>
        <a:bodyPr/>
        <a:lstStyle/>
        <a:p>
          <a:endParaRPr lang="en-GB"/>
        </a:p>
      </dgm:t>
    </dgm:pt>
    <dgm:pt modelId="{875FE5E7-02BC-491D-A43A-D5ED4DA342CC}" type="pres">
      <dgm:prSet presAssocID="{D951F7B3-5E52-45B9-BF7B-C94C232B928F}" presName="Name0" presStyleCnt="0">
        <dgm:presLayoutVars>
          <dgm:dir/>
          <dgm:resizeHandles val="exact"/>
        </dgm:presLayoutVars>
      </dgm:prSet>
      <dgm:spPr/>
    </dgm:pt>
    <dgm:pt modelId="{A4E358D0-5719-4286-8F6F-E95067FB8356}" type="pres">
      <dgm:prSet presAssocID="{BEDB0B95-A784-45DF-8C7C-D8452EF3B0B9}" presName="node" presStyleLbl="node1" presStyleIdx="0" presStyleCnt="3">
        <dgm:presLayoutVars>
          <dgm:bulletEnabled val="1"/>
        </dgm:presLayoutVars>
      </dgm:prSet>
      <dgm:spPr/>
    </dgm:pt>
    <dgm:pt modelId="{5B758F77-2E02-4A89-9C81-B89619ACBDD2}" type="pres">
      <dgm:prSet presAssocID="{1F5DD893-B0CB-44EC-8DD7-44EBA2475A51}" presName="sibTrans" presStyleLbl="sibTrans2D1" presStyleIdx="0" presStyleCnt="2"/>
      <dgm:spPr/>
    </dgm:pt>
    <dgm:pt modelId="{538A69EC-05A1-4207-BA3B-1DE7FBC2395A}" type="pres">
      <dgm:prSet presAssocID="{1F5DD893-B0CB-44EC-8DD7-44EBA2475A51}" presName="connectorText" presStyleLbl="sibTrans2D1" presStyleIdx="0" presStyleCnt="2"/>
      <dgm:spPr/>
    </dgm:pt>
    <dgm:pt modelId="{3034AE4F-4C59-43C6-ACB7-9331C70F7ABF}" type="pres">
      <dgm:prSet presAssocID="{83F8A612-1CD0-454C-91A6-D17AE7A0F600}" presName="node" presStyleLbl="node1" presStyleIdx="1" presStyleCnt="3">
        <dgm:presLayoutVars>
          <dgm:bulletEnabled val="1"/>
        </dgm:presLayoutVars>
      </dgm:prSet>
      <dgm:spPr/>
    </dgm:pt>
    <dgm:pt modelId="{A09E51F9-C9F3-4467-B9CF-8F030C2968EB}" type="pres">
      <dgm:prSet presAssocID="{8C3132CF-FC30-4A57-B309-9FD2A0552A24}" presName="sibTrans" presStyleLbl="sibTrans2D1" presStyleIdx="1" presStyleCnt="2"/>
      <dgm:spPr/>
    </dgm:pt>
    <dgm:pt modelId="{66E312E7-F595-4261-A1C8-D055C019AFC1}" type="pres">
      <dgm:prSet presAssocID="{8C3132CF-FC30-4A57-B309-9FD2A0552A24}" presName="connectorText" presStyleLbl="sibTrans2D1" presStyleIdx="1" presStyleCnt="2"/>
      <dgm:spPr/>
    </dgm:pt>
    <dgm:pt modelId="{337D40CD-0D42-4AB4-A089-585B7A312CB3}" type="pres">
      <dgm:prSet presAssocID="{22274025-662C-4551-834C-752E75556D2E}" presName="node" presStyleLbl="node1" presStyleIdx="2" presStyleCnt="3">
        <dgm:presLayoutVars>
          <dgm:bulletEnabled val="1"/>
        </dgm:presLayoutVars>
      </dgm:prSet>
      <dgm:spPr/>
    </dgm:pt>
  </dgm:ptLst>
  <dgm:cxnLst>
    <dgm:cxn modelId="{8E16A601-D09E-4209-9EDC-98815B1732C3}" type="presOf" srcId="{22274025-662C-4551-834C-752E75556D2E}" destId="{337D40CD-0D42-4AB4-A089-585B7A312CB3}" srcOrd="0" destOrd="0" presId="urn:microsoft.com/office/officeart/2005/8/layout/process1"/>
    <dgm:cxn modelId="{E4FD300F-58A1-443A-B9F2-1C0AA30A6DCC}" srcId="{D951F7B3-5E52-45B9-BF7B-C94C232B928F}" destId="{BEDB0B95-A784-45DF-8C7C-D8452EF3B0B9}" srcOrd="0" destOrd="0" parTransId="{45607D2F-3A83-428D-9241-C67DEDA359FA}" sibTransId="{1F5DD893-B0CB-44EC-8DD7-44EBA2475A51}"/>
    <dgm:cxn modelId="{DB84C362-7F4D-49AE-ABC8-7358026000F7}" type="presOf" srcId="{8C3132CF-FC30-4A57-B309-9FD2A0552A24}" destId="{A09E51F9-C9F3-4467-B9CF-8F030C2968EB}" srcOrd="0" destOrd="0" presId="urn:microsoft.com/office/officeart/2005/8/layout/process1"/>
    <dgm:cxn modelId="{2DC63E57-75DF-4D95-ADDE-D611BC9EC05E}" type="presOf" srcId="{83F8A612-1CD0-454C-91A6-D17AE7A0F600}" destId="{3034AE4F-4C59-43C6-ACB7-9331C70F7ABF}" srcOrd="0" destOrd="0" presId="urn:microsoft.com/office/officeart/2005/8/layout/process1"/>
    <dgm:cxn modelId="{7D7B4F77-23BE-4875-8400-037EAC7052CC}" type="presOf" srcId="{D951F7B3-5E52-45B9-BF7B-C94C232B928F}" destId="{875FE5E7-02BC-491D-A43A-D5ED4DA342CC}" srcOrd="0" destOrd="0" presId="urn:microsoft.com/office/officeart/2005/8/layout/process1"/>
    <dgm:cxn modelId="{A1845099-DCF3-4E55-A3FC-058D3BAB962A}" srcId="{D951F7B3-5E52-45B9-BF7B-C94C232B928F}" destId="{83F8A612-1CD0-454C-91A6-D17AE7A0F600}" srcOrd="1" destOrd="0" parTransId="{0A59FF88-36F6-4F9D-B256-FF90CEDCE2A1}" sibTransId="{8C3132CF-FC30-4A57-B309-9FD2A0552A24}"/>
    <dgm:cxn modelId="{80F3BCAE-1FB0-4B3D-A999-5691CAB80091}" type="presOf" srcId="{1F5DD893-B0CB-44EC-8DD7-44EBA2475A51}" destId="{538A69EC-05A1-4207-BA3B-1DE7FBC2395A}" srcOrd="1" destOrd="0" presId="urn:microsoft.com/office/officeart/2005/8/layout/process1"/>
    <dgm:cxn modelId="{90C95CB8-EC75-4880-9CB9-1C0087CE1B7B}" type="presOf" srcId="{BEDB0B95-A784-45DF-8C7C-D8452EF3B0B9}" destId="{A4E358D0-5719-4286-8F6F-E95067FB8356}" srcOrd="0" destOrd="0" presId="urn:microsoft.com/office/officeart/2005/8/layout/process1"/>
    <dgm:cxn modelId="{12DBFFBB-41C9-4F0B-8806-35D16E2B7C37}" type="presOf" srcId="{8C3132CF-FC30-4A57-B309-9FD2A0552A24}" destId="{66E312E7-F595-4261-A1C8-D055C019AFC1}" srcOrd="1" destOrd="0" presId="urn:microsoft.com/office/officeart/2005/8/layout/process1"/>
    <dgm:cxn modelId="{4FDAA8CB-49D2-43CB-8B58-63919CAB121F}" srcId="{D951F7B3-5E52-45B9-BF7B-C94C232B928F}" destId="{22274025-662C-4551-834C-752E75556D2E}" srcOrd="2" destOrd="0" parTransId="{0665CB40-C0A2-4345-A9CE-CC29978DE7E3}" sibTransId="{059510D1-1BAB-4120-A568-B222905F1C66}"/>
    <dgm:cxn modelId="{BA70B7F8-01CC-4716-94C3-D65362BE8253}" type="presOf" srcId="{1F5DD893-B0CB-44EC-8DD7-44EBA2475A51}" destId="{5B758F77-2E02-4A89-9C81-B89619ACBDD2}" srcOrd="0" destOrd="0" presId="urn:microsoft.com/office/officeart/2005/8/layout/process1"/>
    <dgm:cxn modelId="{496E9647-F255-471A-82A2-029420C5FFCE}" type="presParOf" srcId="{875FE5E7-02BC-491D-A43A-D5ED4DA342CC}" destId="{A4E358D0-5719-4286-8F6F-E95067FB8356}" srcOrd="0" destOrd="0" presId="urn:microsoft.com/office/officeart/2005/8/layout/process1"/>
    <dgm:cxn modelId="{96D0B2EF-7D5E-4CCE-B078-AE02D4A222AC}" type="presParOf" srcId="{875FE5E7-02BC-491D-A43A-D5ED4DA342CC}" destId="{5B758F77-2E02-4A89-9C81-B89619ACBDD2}" srcOrd="1" destOrd="0" presId="urn:microsoft.com/office/officeart/2005/8/layout/process1"/>
    <dgm:cxn modelId="{557B6591-38EA-43A7-8AED-7862E0DB1CFE}" type="presParOf" srcId="{5B758F77-2E02-4A89-9C81-B89619ACBDD2}" destId="{538A69EC-05A1-4207-BA3B-1DE7FBC2395A}" srcOrd="0" destOrd="0" presId="urn:microsoft.com/office/officeart/2005/8/layout/process1"/>
    <dgm:cxn modelId="{F14B1D5B-E701-47D7-A301-3FAF034776BE}" type="presParOf" srcId="{875FE5E7-02BC-491D-A43A-D5ED4DA342CC}" destId="{3034AE4F-4C59-43C6-ACB7-9331C70F7ABF}" srcOrd="2" destOrd="0" presId="urn:microsoft.com/office/officeart/2005/8/layout/process1"/>
    <dgm:cxn modelId="{09DDDD8B-99C4-4327-BF85-841ABA994533}" type="presParOf" srcId="{875FE5E7-02BC-491D-A43A-D5ED4DA342CC}" destId="{A09E51F9-C9F3-4467-B9CF-8F030C2968EB}" srcOrd="3" destOrd="0" presId="urn:microsoft.com/office/officeart/2005/8/layout/process1"/>
    <dgm:cxn modelId="{735AC886-0B34-478F-B86A-928C91884A19}" type="presParOf" srcId="{A09E51F9-C9F3-4467-B9CF-8F030C2968EB}" destId="{66E312E7-F595-4261-A1C8-D055C019AFC1}" srcOrd="0" destOrd="0" presId="urn:microsoft.com/office/officeart/2005/8/layout/process1"/>
    <dgm:cxn modelId="{0926DE1A-A673-4FC5-9E35-CD8188B6AAB8}" type="presParOf" srcId="{875FE5E7-02BC-491D-A43A-D5ED4DA342CC}" destId="{337D40CD-0D42-4AB4-A089-585B7A312CB3}"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C52609F-ED55-4D88-B400-B96CE6654867}" type="doc">
      <dgm:prSet loTypeId="urn:microsoft.com/office/officeart/2005/8/layout/process2" loCatId="process" qsTypeId="urn:microsoft.com/office/officeart/2005/8/quickstyle/simple1" qsCatId="simple" csTypeId="urn:microsoft.com/office/officeart/2005/8/colors/accent1_2" csCatId="accent1" phldr="1"/>
      <dgm:spPr/>
    </dgm:pt>
    <dgm:pt modelId="{9CDAAE72-CA9D-417A-A739-08C1F59DDB5A}">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Act like amphetamines (‘speed’), cocaine, or ecstasy, in that they can make the use r feel energised, physically active, fast-thinking, very chatty &amp; euphoric</a:t>
          </a:r>
        </a:p>
      </dgm:t>
    </dgm:pt>
    <dgm:pt modelId="{9B5C6A95-7ED2-47AB-98E5-DBD55A3FE418}" type="parTrans" cxnId="{0E7C5D60-4BCE-44BF-940D-A13786DBD2E9}">
      <dgm:prSet/>
      <dgm:spPr/>
      <dgm:t>
        <a:bodyPr/>
        <a:lstStyle/>
        <a:p>
          <a:endParaRPr lang="en-GB"/>
        </a:p>
      </dgm:t>
    </dgm:pt>
    <dgm:pt modelId="{581B6F37-C85E-4068-9338-25C00ACF2E4F}" type="sibTrans" cxnId="{0E7C5D60-4BCE-44BF-940D-A13786DBD2E9}">
      <dgm:prSet/>
      <dgm:spPr>
        <a:solidFill>
          <a:srgbClr val="002060"/>
        </a:solidFill>
        <a:ln>
          <a:solidFill>
            <a:schemeClr val="tx1"/>
          </a:solidFill>
        </a:ln>
      </dgm:spPr>
      <dgm:t>
        <a:bodyPr/>
        <a:lstStyle/>
        <a:p>
          <a:endParaRPr lang="en-GB"/>
        </a:p>
      </dgm:t>
    </dgm:pt>
    <dgm:pt modelId="{14846C5A-F3A4-4FB2-AD14-58521D228ECA}">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They can make the user feel overconfident &amp; disinhibited or</a:t>
          </a:r>
        </a:p>
      </dgm:t>
    </dgm:pt>
    <dgm:pt modelId="{09CC2F0E-0FB3-44D0-86F7-2CF5E3239CE3}" type="parTrans" cxnId="{A4E46C57-1C96-43D3-AC64-CC21248394B7}">
      <dgm:prSet/>
      <dgm:spPr/>
      <dgm:t>
        <a:bodyPr/>
        <a:lstStyle/>
        <a:p>
          <a:endParaRPr lang="en-GB"/>
        </a:p>
      </dgm:t>
    </dgm:pt>
    <dgm:pt modelId="{BAD2A22C-DC3E-45C4-B849-01517EC0F29C}" type="sibTrans" cxnId="{A4E46C57-1C96-43D3-AC64-CC21248394B7}">
      <dgm:prSet/>
      <dgm:spPr>
        <a:solidFill>
          <a:srgbClr val="002060"/>
        </a:solidFill>
        <a:ln>
          <a:solidFill>
            <a:schemeClr val="tx1"/>
          </a:solidFill>
        </a:ln>
      </dgm:spPr>
      <dgm:t>
        <a:bodyPr/>
        <a:lstStyle/>
        <a:p>
          <a:endParaRPr lang="en-GB"/>
        </a:p>
      </dgm:t>
    </dgm:pt>
    <dgm:pt modelId="{BE5534DE-A614-4A31-8CDD-FB1E6846909A}">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can induce feelings of anxiety, panic, confusion, paranoia &amp; can even cause psychosis </a:t>
          </a:r>
        </a:p>
      </dgm:t>
    </dgm:pt>
    <dgm:pt modelId="{525AD087-DF8C-4301-B96A-E322C579BC81}" type="parTrans" cxnId="{483B4AEE-4544-4EDE-9F3E-BDD42F423221}">
      <dgm:prSet/>
      <dgm:spPr/>
      <dgm:t>
        <a:bodyPr/>
        <a:lstStyle/>
        <a:p>
          <a:endParaRPr lang="en-GB"/>
        </a:p>
      </dgm:t>
    </dgm:pt>
    <dgm:pt modelId="{472A8016-4618-4067-98F4-17EC1D18F62E}" type="sibTrans" cxnId="{483B4AEE-4544-4EDE-9F3E-BDD42F423221}">
      <dgm:prSet/>
      <dgm:spPr/>
      <dgm:t>
        <a:bodyPr/>
        <a:lstStyle/>
        <a:p>
          <a:endParaRPr lang="en-GB"/>
        </a:p>
      </dgm:t>
    </dgm:pt>
    <dgm:pt modelId="{B08ABEC3-304E-4D7C-A397-BE6C135F2FB6}" type="pres">
      <dgm:prSet presAssocID="{EC52609F-ED55-4D88-B400-B96CE6654867}" presName="linearFlow" presStyleCnt="0">
        <dgm:presLayoutVars>
          <dgm:resizeHandles val="exact"/>
        </dgm:presLayoutVars>
      </dgm:prSet>
      <dgm:spPr/>
    </dgm:pt>
    <dgm:pt modelId="{886FBC2D-A8CA-4807-85C1-84AE075EE25F}" type="pres">
      <dgm:prSet presAssocID="{9CDAAE72-CA9D-417A-A739-08C1F59DDB5A}" presName="node" presStyleLbl="node1" presStyleIdx="0" presStyleCnt="3" custScaleX="200230">
        <dgm:presLayoutVars>
          <dgm:bulletEnabled val="1"/>
        </dgm:presLayoutVars>
      </dgm:prSet>
      <dgm:spPr/>
    </dgm:pt>
    <dgm:pt modelId="{408592FB-B87C-4B57-AE39-871DF0617D21}" type="pres">
      <dgm:prSet presAssocID="{581B6F37-C85E-4068-9338-25C00ACF2E4F}" presName="sibTrans" presStyleLbl="sibTrans2D1" presStyleIdx="0" presStyleCnt="2"/>
      <dgm:spPr/>
    </dgm:pt>
    <dgm:pt modelId="{BFC3F7EF-22A7-425D-8763-F82C3BDAECA1}" type="pres">
      <dgm:prSet presAssocID="{581B6F37-C85E-4068-9338-25C00ACF2E4F}" presName="connectorText" presStyleLbl="sibTrans2D1" presStyleIdx="0" presStyleCnt="2"/>
      <dgm:spPr/>
    </dgm:pt>
    <dgm:pt modelId="{FED5CB12-66B7-484E-8C08-25E33E5D3405}" type="pres">
      <dgm:prSet presAssocID="{14846C5A-F3A4-4FB2-AD14-58521D228ECA}" presName="node" presStyleLbl="node1" presStyleIdx="1" presStyleCnt="3" custScaleX="142949" custLinFactNeighborY="13228">
        <dgm:presLayoutVars>
          <dgm:bulletEnabled val="1"/>
        </dgm:presLayoutVars>
      </dgm:prSet>
      <dgm:spPr/>
    </dgm:pt>
    <dgm:pt modelId="{25EA69B9-AA5B-4640-9087-B96C2124172A}" type="pres">
      <dgm:prSet presAssocID="{BAD2A22C-DC3E-45C4-B849-01517EC0F29C}" presName="sibTrans" presStyleLbl="sibTrans2D1" presStyleIdx="1" presStyleCnt="2"/>
      <dgm:spPr/>
    </dgm:pt>
    <dgm:pt modelId="{447C9EDD-504A-4873-8CCA-ECC3EE5B6395}" type="pres">
      <dgm:prSet presAssocID="{BAD2A22C-DC3E-45C4-B849-01517EC0F29C}" presName="connectorText" presStyleLbl="sibTrans2D1" presStyleIdx="1" presStyleCnt="2"/>
      <dgm:spPr/>
    </dgm:pt>
    <dgm:pt modelId="{E6D73B72-B41D-4AD7-A411-885AC5BA4530}" type="pres">
      <dgm:prSet presAssocID="{BE5534DE-A614-4A31-8CDD-FB1E6846909A}" presName="node" presStyleLbl="node1" presStyleIdx="2" presStyleCnt="3" custScaleX="149181">
        <dgm:presLayoutVars>
          <dgm:bulletEnabled val="1"/>
        </dgm:presLayoutVars>
      </dgm:prSet>
      <dgm:spPr/>
    </dgm:pt>
  </dgm:ptLst>
  <dgm:cxnLst>
    <dgm:cxn modelId="{CF70DE08-0C5E-4EA0-BBD0-F104990789EF}" type="presOf" srcId="{EC52609F-ED55-4D88-B400-B96CE6654867}" destId="{B08ABEC3-304E-4D7C-A397-BE6C135F2FB6}" srcOrd="0" destOrd="0" presId="urn:microsoft.com/office/officeart/2005/8/layout/process2"/>
    <dgm:cxn modelId="{FCC79637-79B2-4A8D-9090-3C07B0107726}" type="presOf" srcId="{581B6F37-C85E-4068-9338-25C00ACF2E4F}" destId="{408592FB-B87C-4B57-AE39-871DF0617D21}" srcOrd="0" destOrd="0" presId="urn:microsoft.com/office/officeart/2005/8/layout/process2"/>
    <dgm:cxn modelId="{0E7C5D60-4BCE-44BF-940D-A13786DBD2E9}" srcId="{EC52609F-ED55-4D88-B400-B96CE6654867}" destId="{9CDAAE72-CA9D-417A-A739-08C1F59DDB5A}" srcOrd="0" destOrd="0" parTransId="{9B5C6A95-7ED2-47AB-98E5-DBD55A3FE418}" sibTransId="{581B6F37-C85E-4068-9338-25C00ACF2E4F}"/>
    <dgm:cxn modelId="{B0D7534D-EFE1-4A18-AC3F-360E19210CE3}" type="presOf" srcId="{581B6F37-C85E-4068-9338-25C00ACF2E4F}" destId="{BFC3F7EF-22A7-425D-8763-F82C3BDAECA1}" srcOrd="1" destOrd="0" presId="urn:microsoft.com/office/officeart/2005/8/layout/process2"/>
    <dgm:cxn modelId="{9A360951-7B13-4076-9F06-97E4A7759F8D}" type="presOf" srcId="{14846C5A-F3A4-4FB2-AD14-58521D228ECA}" destId="{FED5CB12-66B7-484E-8C08-25E33E5D3405}" srcOrd="0" destOrd="0" presId="urn:microsoft.com/office/officeart/2005/8/layout/process2"/>
    <dgm:cxn modelId="{A4E46C57-1C96-43D3-AC64-CC21248394B7}" srcId="{EC52609F-ED55-4D88-B400-B96CE6654867}" destId="{14846C5A-F3A4-4FB2-AD14-58521D228ECA}" srcOrd="1" destOrd="0" parTransId="{09CC2F0E-0FB3-44D0-86F7-2CF5E3239CE3}" sibTransId="{BAD2A22C-DC3E-45C4-B849-01517EC0F29C}"/>
    <dgm:cxn modelId="{84239A57-27C2-4F4F-B846-8F9F4CF49374}" type="presOf" srcId="{BE5534DE-A614-4A31-8CDD-FB1E6846909A}" destId="{E6D73B72-B41D-4AD7-A411-885AC5BA4530}" srcOrd="0" destOrd="0" presId="urn:microsoft.com/office/officeart/2005/8/layout/process2"/>
    <dgm:cxn modelId="{88428B7D-37BF-4219-9F26-4012845EBCF8}" type="presOf" srcId="{BAD2A22C-DC3E-45C4-B849-01517EC0F29C}" destId="{447C9EDD-504A-4873-8CCA-ECC3EE5B6395}" srcOrd="1" destOrd="0" presId="urn:microsoft.com/office/officeart/2005/8/layout/process2"/>
    <dgm:cxn modelId="{A0F34E83-C0B7-401D-8336-6ABAA0A0BC8D}" type="presOf" srcId="{9CDAAE72-CA9D-417A-A739-08C1F59DDB5A}" destId="{886FBC2D-A8CA-4807-85C1-84AE075EE25F}" srcOrd="0" destOrd="0" presId="urn:microsoft.com/office/officeart/2005/8/layout/process2"/>
    <dgm:cxn modelId="{D950AFBA-5F19-4221-870F-A840B4DAA0A8}" type="presOf" srcId="{BAD2A22C-DC3E-45C4-B849-01517EC0F29C}" destId="{25EA69B9-AA5B-4640-9087-B96C2124172A}" srcOrd="0" destOrd="0" presId="urn:microsoft.com/office/officeart/2005/8/layout/process2"/>
    <dgm:cxn modelId="{483B4AEE-4544-4EDE-9F3E-BDD42F423221}" srcId="{EC52609F-ED55-4D88-B400-B96CE6654867}" destId="{BE5534DE-A614-4A31-8CDD-FB1E6846909A}" srcOrd="2" destOrd="0" parTransId="{525AD087-DF8C-4301-B96A-E322C579BC81}" sibTransId="{472A8016-4618-4067-98F4-17EC1D18F62E}"/>
    <dgm:cxn modelId="{A27797BF-29DC-420E-A38F-4E7FEDB9C096}" type="presParOf" srcId="{B08ABEC3-304E-4D7C-A397-BE6C135F2FB6}" destId="{886FBC2D-A8CA-4807-85C1-84AE075EE25F}" srcOrd="0" destOrd="0" presId="urn:microsoft.com/office/officeart/2005/8/layout/process2"/>
    <dgm:cxn modelId="{88B99E50-90B2-482E-BA62-DED1F875B5B2}" type="presParOf" srcId="{B08ABEC3-304E-4D7C-A397-BE6C135F2FB6}" destId="{408592FB-B87C-4B57-AE39-871DF0617D21}" srcOrd="1" destOrd="0" presId="urn:microsoft.com/office/officeart/2005/8/layout/process2"/>
    <dgm:cxn modelId="{0EBD7BA6-CA12-41E9-9E29-E61FB1FF82F3}" type="presParOf" srcId="{408592FB-B87C-4B57-AE39-871DF0617D21}" destId="{BFC3F7EF-22A7-425D-8763-F82C3BDAECA1}" srcOrd="0" destOrd="0" presId="urn:microsoft.com/office/officeart/2005/8/layout/process2"/>
    <dgm:cxn modelId="{2A246020-5897-4AAC-8AF8-7D9513166B25}" type="presParOf" srcId="{B08ABEC3-304E-4D7C-A397-BE6C135F2FB6}" destId="{FED5CB12-66B7-484E-8C08-25E33E5D3405}" srcOrd="2" destOrd="0" presId="urn:microsoft.com/office/officeart/2005/8/layout/process2"/>
    <dgm:cxn modelId="{68152701-D66C-4784-A6E8-F07ADFD76140}" type="presParOf" srcId="{B08ABEC3-304E-4D7C-A397-BE6C135F2FB6}" destId="{25EA69B9-AA5B-4640-9087-B96C2124172A}" srcOrd="3" destOrd="0" presId="urn:microsoft.com/office/officeart/2005/8/layout/process2"/>
    <dgm:cxn modelId="{58BB9692-1255-4FE2-A3D4-5615AF7F3977}" type="presParOf" srcId="{25EA69B9-AA5B-4640-9087-B96C2124172A}" destId="{447C9EDD-504A-4873-8CCA-ECC3EE5B6395}" srcOrd="0" destOrd="0" presId="urn:microsoft.com/office/officeart/2005/8/layout/process2"/>
    <dgm:cxn modelId="{2048ECAC-8410-4A4D-804A-1DF2B0333AB1}" type="presParOf" srcId="{B08ABEC3-304E-4D7C-A397-BE6C135F2FB6}" destId="{E6D73B72-B41D-4AD7-A411-885AC5BA4530}" srcOrd="4" destOrd="0" presId="urn:microsoft.com/office/officeart/2005/8/layout/process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76BDA22-2D39-4A48-9474-C18B9531CD6B}"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0A0FA19E-F383-49DA-8950-67877F2FADB5}">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Act similar to benzodiazepines (Diazepam or Valium)</a:t>
          </a:r>
        </a:p>
      </dgm:t>
    </dgm:pt>
    <dgm:pt modelId="{649EC99F-332D-4905-98E7-B0CB6FE83B11}" type="parTrans" cxnId="{9D3D059B-1E0E-4FC9-8F3D-A738699D6A7B}">
      <dgm:prSet/>
      <dgm:spPr/>
      <dgm:t>
        <a:bodyPr/>
        <a:lstStyle/>
        <a:p>
          <a:endParaRPr lang="en-GB"/>
        </a:p>
      </dgm:t>
    </dgm:pt>
    <dgm:pt modelId="{C0DAA6E1-5796-4EB7-A08A-EEC6C4B4EBBB}" type="sibTrans" cxnId="{9D3D059B-1E0E-4FC9-8F3D-A738699D6A7B}">
      <dgm:prSet/>
      <dgm:spPr>
        <a:ln w="57150">
          <a:solidFill>
            <a:srgbClr val="002060"/>
          </a:solidFill>
        </a:ln>
      </dgm:spPr>
      <dgm:t>
        <a:bodyPr/>
        <a:lstStyle/>
        <a:p>
          <a:endParaRPr lang="en-GB"/>
        </a:p>
      </dgm:t>
    </dgm:pt>
    <dgm:pt modelId="{179D60AF-49C8-494D-9FF2-ADE5B7A89777}">
      <dgm:prSet phldrT="[Text]" custT="1"/>
      <dgm:spPr>
        <a:solidFill>
          <a:schemeClr val="bg1">
            <a:lumMod val="75000"/>
          </a:schemeClr>
        </a:solidFill>
        <a:ln>
          <a:solidFill>
            <a:schemeClr val="tx1"/>
          </a:solidFill>
        </a:ln>
      </dgm:spPr>
      <dgm:t>
        <a:bodyPr/>
        <a:lstStyle/>
        <a:p>
          <a:r>
            <a:rPr lang="en-GB" sz="2400" dirty="0">
              <a:solidFill>
                <a:schemeClr val="tx1"/>
              </a:solidFill>
            </a:rPr>
            <a:t>They are also like cannabis in that they can make the user feel euphoric, relaxed or sleepy</a:t>
          </a:r>
        </a:p>
      </dgm:t>
    </dgm:pt>
    <dgm:pt modelId="{D212D804-FD28-40AF-9AEB-4A23F640057F}" type="parTrans" cxnId="{383B43EB-08EE-4565-94F7-C1B5E6AC8647}">
      <dgm:prSet/>
      <dgm:spPr/>
      <dgm:t>
        <a:bodyPr/>
        <a:lstStyle/>
        <a:p>
          <a:endParaRPr lang="en-GB"/>
        </a:p>
      </dgm:t>
    </dgm:pt>
    <dgm:pt modelId="{3FC90068-8129-4E3A-8CFE-70212AE75C89}" type="sibTrans" cxnId="{383B43EB-08EE-4565-94F7-C1B5E6AC8647}">
      <dgm:prSet/>
      <dgm:spPr>
        <a:ln w="57150">
          <a:solidFill>
            <a:srgbClr val="002060"/>
          </a:solidFill>
        </a:ln>
      </dgm:spPr>
      <dgm:t>
        <a:bodyPr/>
        <a:lstStyle/>
        <a:p>
          <a:endParaRPr lang="en-GB"/>
        </a:p>
      </dgm:t>
    </dgm:pt>
    <dgm:pt modelId="{1F7FDD1D-FFA9-46E6-A45E-237DB8E5C60D}">
      <dgm:prSet phldrT="[Text]" custT="1"/>
      <dgm:spPr>
        <a:solidFill>
          <a:schemeClr val="accent1">
            <a:lumMod val="20000"/>
            <a:lumOff val="80000"/>
          </a:schemeClr>
        </a:solidFill>
        <a:ln>
          <a:solidFill>
            <a:schemeClr val="tx1"/>
          </a:solidFill>
        </a:ln>
      </dgm:spPr>
      <dgm:t>
        <a:bodyPr/>
        <a:lstStyle/>
        <a:p>
          <a:r>
            <a:rPr lang="en-GB" sz="2400" dirty="0">
              <a:solidFill>
                <a:schemeClr val="tx1"/>
              </a:solidFill>
            </a:rPr>
            <a:t>Also they can reduce inhibitions &amp; concentration, making their user forgetful &amp; slow down reactions</a:t>
          </a:r>
        </a:p>
      </dgm:t>
    </dgm:pt>
    <dgm:pt modelId="{67C87489-9A79-4B20-AE68-0AA0FC53CDAB}" type="parTrans" cxnId="{E1210722-1756-47A0-AF56-5980E8D4F4A4}">
      <dgm:prSet/>
      <dgm:spPr/>
      <dgm:t>
        <a:bodyPr/>
        <a:lstStyle/>
        <a:p>
          <a:endParaRPr lang="en-GB"/>
        </a:p>
      </dgm:t>
    </dgm:pt>
    <dgm:pt modelId="{ABAEEC83-D8A4-4BB8-9628-B52CF4C00DB3}" type="sibTrans" cxnId="{E1210722-1756-47A0-AF56-5980E8D4F4A4}">
      <dgm:prSet/>
      <dgm:spPr>
        <a:ln w="57150">
          <a:solidFill>
            <a:srgbClr val="002060"/>
          </a:solidFill>
        </a:ln>
      </dgm:spPr>
      <dgm:t>
        <a:bodyPr/>
        <a:lstStyle/>
        <a:p>
          <a:endParaRPr lang="en-GB"/>
        </a:p>
      </dgm:t>
    </dgm:pt>
    <dgm:pt modelId="{288F0D01-F031-4673-AFDB-35BB30EE5E5A}">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Commonly known as Synthetic  Cannabinoids</a:t>
          </a:r>
        </a:p>
      </dgm:t>
    </dgm:pt>
    <dgm:pt modelId="{6079EE8B-FC02-40F0-A776-697BCA0E57D1}" type="parTrans" cxnId="{6481375B-112B-43F5-AF35-8D5A6FDE8D63}">
      <dgm:prSet/>
      <dgm:spPr/>
      <dgm:t>
        <a:bodyPr/>
        <a:lstStyle/>
        <a:p>
          <a:endParaRPr lang="en-GB"/>
        </a:p>
      </dgm:t>
    </dgm:pt>
    <dgm:pt modelId="{7C1D4E64-FF4A-4BAA-8E10-45825736DB2D}" type="sibTrans" cxnId="{6481375B-112B-43F5-AF35-8D5A6FDE8D63}">
      <dgm:prSet/>
      <dgm:spPr/>
      <dgm:t>
        <a:bodyPr/>
        <a:lstStyle/>
        <a:p>
          <a:endParaRPr lang="en-GB"/>
        </a:p>
      </dgm:t>
    </dgm:pt>
    <dgm:pt modelId="{C90D5B1E-B6F3-4509-9902-1028EFC30932}" type="pres">
      <dgm:prSet presAssocID="{976BDA22-2D39-4A48-9474-C18B9531CD6B}" presName="Name0" presStyleCnt="0">
        <dgm:presLayoutVars>
          <dgm:dir/>
          <dgm:resizeHandles val="exact"/>
        </dgm:presLayoutVars>
      </dgm:prSet>
      <dgm:spPr/>
    </dgm:pt>
    <dgm:pt modelId="{D5CADD71-0DFD-4954-9193-D394A0217832}" type="pres">
      <dgm:prSet presAssocID="{0A0FA19E-F383-49DA-8950-67877F2FADB5}" presName="node" presStyleLbl="node1" presStyleIdx="0" presStyleCnt="4">
        <dgm:presLayoutVars>
          <dgm:bulletEnabled val="1"/>
        </dgm:presLayoutVars>
      </dgm:prSet>
      <dgm:spPr/>
    </dgm:pt>
    <dgm:pt modelId="{11E6D865-5235-46BF-8B52-67FA9240B015}" type="pres">
      <dgm:prSet presAssocID="{C0DAA6E1-5796-4EB7-A08A-EEC6C4B4EBBB}" presName="sibTrans" presStyleLbl="sibTrans1D1" presStyleIdx="0" presStyleCnt="3"/>
      <dgm:spPr/>
    </dgm:pt>
    <dgm:pt modelId="{8E97A7B8-CAF4-45AA-8438-9B7F43C1DE5D}" type="pres">
      <dgm:prSet presAssocID="{C0DAA6E1-5796-4EB7-A08A-EEC6C4B4EBBB}" presName="connectorText" presStyleLbl="sibTrans1D1" presStyleIdx="0" presStyleCnt="3"/>
      <dgm:spPr/>
    </dgm:pt>
    <dgm:pt modelId="{A312C1B6-3CF9-4468-9541-C1656AD92A0A}" type="pres">
      <dgm:prSet presAssocID="{179D60AF-49C8-494D-9FF2-ADE5B7A89777}" presName="node" presStyleLbl="node1" presStyleIdx="1" presStyleCnt="4">
        <dgm:presLayoutVars>
          <dgm:bulletEnabled val="1"/>
        </dgm:presLayoutVars>
      </dgm:prSet>
      <dgm:spPr/>
    </dgm:pt>
    <dgm:pt modelId="{AF6542E7-FE0A-44C3-A760-0D7B646CBD25}" type="pres">
      <dgm:prSet presAssocID="{3FC90068-8129-4E3A-8CFE-70212AE75C89}" presName="sibTrans" presStyleLbl="sibTrans1D1" presStyleIdx="1" presStyleCnt="3"/>
      <dgm:spPr/>
    </dgm:pt>
    <dgm:pt modelId="{3AA64540-06B0-4D5F-A599-BB30C1EE82DE}" type="pres">
      <dgm:prSet presAssocID="{3FC90068-8129-4E3A-8CFE-70212AE75C89}" presName="connectorText" presStyleLbl="sibTrans1D1" presStyleIdx="1" presStyleCnt="3"/>
      <dgm:spPr/>
    </dgm:pt>
    <dgm:pt modelId="{B9F07E66-35AB-4C3B-A414-00A6560206BE}" type="pres">
      <dgm:prSet presAssocID="{1F7FDD1D-FFA9-46E6-A45E-237DB8E5C60D}" presName="node" presStyleLbl="node1" presStyleIdx="2" presStyleCnt="4">
        <dgm:presLayoutVars>
          <dgm:bulletEnabled val="1"/>
        </dgm:presLayoutVars>
      </dgm:prSet>
      <dgm:spPr/>
    </dgm:pt>
    <dgm:pt modelId="{C9341118-6E37-47B9-895C-13DFF4A5DDBC}" type="pres">
      <dgm:prSet presAssocID="{ABAEEC83-D8A4-4BB8-9628-B52CF4C00DB3}" presName="sibTrans" presStyleLbl="sibTrans1D1" presStyleIdx="2" presStyleCnt="3"/>
      <dgm:spPr/>
    </dgm:pt>
    <dgm:pt modelId="{53E3DF9B-CBCC-411C-96DF-1C0B2C5D11F0}" type="pres">
      <dgm:prSet presAssocID="{ABAEEC83-D8A4-4BB8-9628-B52CF4C00DB3}" presName="connectorText" presStyleLbl="sibTrans1D1" presStyleIdx="2" presStyleCnt="3"/>
      <dgm:spPr/>
    </dgm:pt>
    <dgm:pt modelId="{F39D3A4A-FE87-4225-8493-588848DF9535}" type="pres">
      <dgm:prSet presAssocID="{288F0D01-F031-4673-AFDB-35BB30EE5E5A}" presName="node" presStyleLbl="node1" presStyleIdx="3" presStyleCnt="4">
        <dgm:presLayoutVars>
          <dgm:bulletEnabled val="1"/>
        </dgm:presLayoutVars>
      </dgm:prSet>
      <dgm:spPr/>
    </dgm:pt>
  </dgm:ptLst>
  <dgm:cxnLst>
    <dgm:cxn modelId="{B8EDD709-1EFC-4ABD-846E-06C371035A5C}" type="presOf" srcId="{C0DAA6E1-5796-4EB7-A08A-EEC6C4B4EBBB}" destId="{11E6D865-5235-46BF-8B52-67FA9240B015}" srcOrd="0" destOrd="0" presId="urn:microsoft.com/office/officeart/2005/8/layout/bProcess3"/>
    <dgm:cxn modelId="{1548F20B-EE3F-4CC6-A058-A9EACA88EAAC}" type="presOf" srcId="{3FC90068-8129-4E3A-8CFE-70212AE75C89}" destId="{AF6542E7-FE0A-44C3-A760-0D7B646CBD25}" srcOrd="0" destOrd="0" presId="urn:microsoft.com/office/officeart/2005/8/layout/bProcess3"/>
    <dgm:cxn modelId="{E1210722-1756-47A0-AF56-5980E8D4F4A4}" srcId="{976BDA22-2D39-4A48-9474-C18B9531CD6B}" destId="{1F7FDD1D-FFA9-46E6-A45E-237DB8E5C60D}" srcOrd="2" destOrd="0" parTransId="{67C87489-9A79-4B20-AE68-0AA0FC53CDAB}" sibTransId="{ABAEEC83-D8A4-4BB8-9628-B52CF4C00DB3}"/>
    <dgm:cxn modelId="{6481375B-112B-43F5-AF35-8D5A6FDE8D63}" srcId="{976BDA22-2D39-4A48-9474-C18B9531CD6B}" destId="{288F0D01-F031-4673-AFDB-35BB30EE5E5A}" srcOrd="3" destOrd="0" parTransId="{6079EE8B-FC02-40F0-A776-697BCA0E57D1}" sibTransId="{7C1D4E64-FF4A-4BAA-8E10-45825736DB2D}"/>
    <dgm:cxn modelId="{AB6AD745-BD1F-47B9-A836-4D008FFF06C2}" type="presOf" srcId="{179D60AF-49C8-494D-9FF2-ADE5B7A89777}" destId="{A312C1B6-3CF9-4468-9541-C1656AD92A0A}" srcOrd="0" destOrd="0" presId="urn:microsoft.com/office/officeart/2005/8/layout/bProcess3"/>
    <dgm:cxn modelId="{1A0A1051-985E-4A95-BE6F-2DCCF72DD200}" type="presOf" srcId="{976BDA22-2D39-4A48-9474-C18B9531CD6B}" destId="{C90D5B1E-B6F3-4509-9902-1028EFC30932}" srcOrd="0" destOrd="0" presId="urn:microsoft.com/office/officeart/2005/8/layout/bProcess3"/>
    <dgm:cxn modelId="{61666A7F-695B-478F-9814-3C4331DAD289}" type="presOf" srcId="{288F0D01-F031-4673-AFDB-35BB30EE5E5A}" destId="{F39D3A4A-FE87-4225-8493-588848DF9535}" srcOrd="0" destOrd="0" presId="urn:microsoft.com/office/officeart/2005/8/layout/bProcess3"/>
    <dgm:cxn modelId="{FFA36686-0163-4AC4-B203-A41D5EC29841}" type="presOf" srcId="{0A0FA19E-F383-49DA-8950-67877F2FADB5}" destId="{D5CADD71-0DFD-4954-9193-D394A0217832}" srcOrd="0" destOrd="0" presId="urn:microsoft.com/office/officeart/2005/8/layout/bProcess3"/>
    <dgm:cxn modelId="{9D3D059B-1E0E-4FC9-8F3D-A738699D6A7B}" srcId="{976BDA22-2D39-4A48-9474-C18B9531CD6B}" destId="{0A0FA19E-F383-49DA-8950-67877F2FADB5}" srcOrd="0" destOrd="0" parTransId="{649EC99F-332D-4905-98E7-B0CB6FE83B11}" sibTransId="{C0DAA6E1-5796-4EB7-A08A-EEC6C4B4EBBB}"/>
    <dgm:cxn modelId="{920CA3B2-930F-4368-B76C-5F057AE13280}" type="presOf" srcId="{C0DAA6E1-5796-4EB7-A08A-EEC6C4B4EBBB}" destId="{8E97A7B8-CAF4-45AA-8438-9B7F43C1DE5D}" srcOrd="1" destOrd="0" presId="urn:microsoft.com/office/officeart/2005/8/layout/bProcess3"/>
    <dgm:cxn modelId="{3696E8B3-8D0F-44F8-92C7-34A74F9D844F}" type="presOf" srcId="{3FC90068-8129-4E3A-8CFE-70212AE75C89}" destId="{3AA64540-06B0-4D5F-A599-BB30C1EE82DE}" srcOrd="1" destOrd="0" presId="urn:microsoft.com/office/officeart/2005/8/layout/bProcess3"/>
    <dgm:cxn modelId="{05F310B6-1E37-4F6A-B040-C349391D6CEE}" type="presOf" srcId="{ABAEEC83-D8A4-4BB8-9628-B52CF4C00DB3}" destId="{C9341118-6E37-47B9-895C-13DFF4A5DDBC}" srcOrd="0" destOrd="0" presId="urn:microsoft.com/office/officeart/2005/8/layout/bProcess3"/>
    <dgm:cxn modelId="{2894FEBD-D83E-42FA-8078-0D2AF26B5302}" type="presOf" srcId="{1F7FDD1D-FFA9-46E6-A45E-237DB8E5C60D}" destId="{B9F07E66-35AB-4C3B-A414-00A6560206BE}" srcOrd="0" destOrd="0" presId="urn:microsoft.com/office/officeart/2005/8/layout/bProcess3"/>
    <dgm:cxn modelId="{383B43EB-08EE-4565-94F7-C1B5E6AC8647}" srcId="{976BDA22-2D39-4A48-9474-C18B9531CD6B}" destId="{179D60AF-49C8-494D-9FF2-ADE5B7A89777}" srcOrd="1" destOrd="0" parTransId="{D212D804-FD28-40AF-9AEB-4A23F640057F}" sibTransId="{3FC90068-8129-4E3A-8CFE-70212AE75C89}"/>
    <dgm:cxn modelId="{8C95C9FC-FB4A-4E30-8965-52342D7EC08B}" type="presOf" srcId="{ABAEEC83-D8A4-4BB8-9628-B52CF4C00DB3}" destId="{53E3DF9B-CBCC-411C-96DF-1C0B2C5D11F0}" srcOrd="1" destOrd="0" presId="urn:microsoft.com/office/officeart/2005/8/layout/bProcess3"/>
    <dgm:cxn modelId="{FDA73B82-BA56-4D89-B3EC-4BB9C079502D}" type="presParOf" srcId="{C90D5B1E-B6F3-4509-9902-1028EFC30932}" destId="{D5CADD71-0DFD-4954-9193-D394A0217832}" srcOrd="0" destOrd="0" presId="urn:microsoft.com/office/officeart/2005/8/layout/bProcess3"/>
    <dgm:cxn modelId="{484C12DC-AC8C-47FE-9D2F-D3937E001593}" type="presParOf" srcId="{C90D5B1E-B6F3-4509-9902-1028EFC30932}" destId="{11E6D865-5235-46BF-8B52-67FA9240B015}" srcOrd="1" destOrd="0" presId="urn:microsoft.com/office/officeart/2005/8/layout/bProcess3"/>
    <dgm:cxn modelId="{329CD0E2-3559-4AFD-B9F4-F2F5BAC76C33}" type="presParOf" srcId="{11E6D865-5235-46BF-8B52-67FA9240B015}" destId="{8E97A7B8-CAF4-45AA-8438-9B7F43C1DE5D}" srcOrd="0" destOrd="0" presId="urn:microsoft.com/office/officeart/2005/8/layout/bProcess3"/>
    <dgm:cxn modelId="{4AC4DC23-2AB7-4060-80EF-F5AC4B66E416}" type="presParOf" srcId="{C90D5B1E-B6F3-4509-9902-1028EFC30932}" destId="{A312C1B6-3CF9-4468-9541-C1656AD92A0A}" srcOrd="2" destOrd="0" presId="urn:microsoft.com/office/officeart/2005/8/layout/bProcess3"/>
    <dgm:cxn modelId="{FBA9459B-0ED2-462F-ADCD-AFA7FD43F506}" type="presParOf" srcId="{C90D5B1E-B6F3-4509-9902-1028EFC30932}" destId="{AF6542E7-FE0A-44C3-A760-0D7B646CBD25}" srcOrd="3" destOrd="0" presId="urn:microsoft.com/office/officeart/2005/8/layout/bProcess3"/>
    <dgm:cxn modelId="{23430E56-03EE-4874-80AB-61D04F623485}" type="presParOf" srcId="{AF6542E7-FE0A-44C3-A760-0D7B646CBD25}" destId="{3AA64540-06B0-4D5F-A599-BB30C1EE82DE}" srcOrd="0" destOrd="0" presId="urn:microsoft.com/office/officeart/2005/8/layout/bProcess3"/>
    <dgm:cxn modelId="{B46B6386-46DE-4136-81E2-CE894C603921}" type="presParOf" srcId="{C90D5B1E-B6F3-4509-9902-1028EFC30932}" destId="{B9F07E66-35AB-4C3B-A414-00A6560206BE}" srcOrd="4" destOrd="0" presId="urn:microsoft.com/office/officeart/2005/8/layout/bProcess3"/>
    <dgm:cxn modelId="{FF1A2BA3-FA10-402D-84A0-03233BA84650}" type="presParOf" srcId="{C90D5B1E-B6F3-4509-9902-1028EFC30932}" destId="{C9341118-6E37-47B9-895C-13DFF4A5DDBC}" srcOrd="5" destOrd="0" presId="urn:microsoft.com/office/officeart/2005/8/layout/bProcess3"/>
    <dgm:cxn modelId="{D36C3B4E-BE27-4B46-8595-B47B65EAEAA0}" type="presParOf" srcId="{C9341118-6E37-47B9-895C-13DFF4A5DDBC}" destId="{53E3DF9B-CBCC-411C-96DF-1C0B2C5D11F0}" srcOrd="0" destOrd="0" presId="urn:microsoft.com/office/officeart/2005/8/layout/bProcess3"/>
    <dgm:cxn modelId="{86867C95-1754-4B57-BFA0-6F0D2001F267}" type="presParOf" srcId="{C90D5B1E-B6F3-4509-9902-1028EFC30932}" destId="{F39D3A4A-FE87-4225-8493-588848DF9535}" srcOrd="6" destOrd="0" presId="urn:microsoft.com/office/officeart/2005/8/layout/bProcess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4B4ADE4-9C49-43C3-881B-9F347B6AE98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CC5758B-BE75-4BEC-95D3-4D203DF1C3B9}">
      <dgm:prSet phldrT="[Text]" custT="1"/>
      <dgm:spPr>
        <a:solidFill>
          <a:schemeClr val="accent3">
            <a:lumMod val="40000"/>
            <a:lumOff val="60000"/>
          </a:schemeClr>
        </a:solidFill>
        <a:ln>
          <a:solidFill>
            <a:schemeClr val="tx1"/>
          </a:solidFill>
          <a:prstDash val="solid"/>
        </a:ln>
      </dgm:spPr>
      <dgm:t>
        <a:bodyPr/>
        <a:lstStyle/>
        <a:p>
          <a:r>
            <a:rPr lang="en-GB" sz="2400" dirty="0">
              <a:solidFill>
                <a:schemeClr val="tx1"/>
              </a:solidFill>
            </a:rPr>
            <a:t>Act like LSD, magic mushrooms &amp; ketamine</a:t>
          </a:r>
        </a:p>
      </dgm:t>
    </dgm:pt>
    <dgm:pt modelId="{ED258F4D-0374-451D-BD5A-3E7B6CFFD3A8}" type="parTrans" cxnId="{BF7D283E-2E00-4CF2-8A48-F2A7856BA10E}">
      <dgm:prSet/>
      <dgm:spPr/>
      <dgm:t>
        <a:bodyPr/>
        <a:lstStyle/>
        <a:p>
          <a:endParaRPr lang="en-GB"/>
        </a:p>
      </dgm:t>
    </dgm:pt>
    <dgm:pt modelId="{78B9FA4A-C463-435E-BE76-032F4906AF71}" type="sibTrans" cxnId="{BF7D283E-2E00-4CF2-8A48-F2A7856BA10E}">
      <dgm:prSet/>
      <dgm:spPr/>
      <dgm:t>
        <a:bodyPr/>
        <a:lstStyle/>
        <a:p>
          <a:endParaRPr lang="en-GB"/>
        </a:p>
      </dgm:t>
    </dgm:pt>
    <dgm:pt modelId="{66D7EFDD-D022-4888-B3E3-F85ADFECB543}">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Can create altered perceptions &amp; can make the user hallucinate</a:t>
          </a:r>
        </a:p>
      </dgm:t>
    </dgm:pt>
    <dgm:pt modelId="{3724B35D-26DC-4CFC-AADA-3C7F28247AC7}" type="parTrans" cxnId="{588384CE-4D00-4196-85B1-BADECF0CE21B}">
      <dgm:prSet/>
      <dgm:spPr/>
      <dgm:t>
        <a:bodyPr/>
        <a:lstStyle/>
        <a:p>
          <a:endParaRPr lang="en-GB"/>
        </a:p>
      </dgm:t>
    </dgm:pt>
    <dgm:pt modelId="{E2C73F9F-1052-4133-BD1B-D943BE71D9AB}" type="sibTrans" cxnId="{588384CE-4D00-4196-85B1-BADECF0CE21B}">
      <dgm:prSet/>
      <dgm:spPr/>
      <dgm:t>
        <a:bodyPr/>
        <a:lstStyle/>
        <a:p>
          <a:endParaRPr lang="en-GB"/>
        </a:p>
      </dgm:t>
    </dgm:pt>
    <dgm:pt modelId="{47824C2A-6072-42B0-913E-DE370551DEB7}">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Can induce feelings of euphoria, warmth, ‘enlightenment’ &amp; being detached from the world</a:t>
          </a:r>
        </a:p>
      </dgm:t>
    </dgm:pt>
    <dgm:pt modelId="{3730841A-F2C8-4F13-B330-E8FF6E008EF3}" type="parTrans" cxnId="{D2E33AC1-E87F-4DC3-9258-82538D5CCB3E}">
      <dgm:prSet/>
      <dgm:spPr/>
      <dgm:t>
        <a:bodyPr/>
        <a:lstStyle/>
        <a:p>
          <a:endParaRPr lang="en-GB"/>
        </a:p>
      </dgm:t>
    </dgm:pt>
    <dgm:pt modelId="{81FB3088-981A-427E-9D36-BB0B7B6D359A}" type="sibTrans" cxnId="{D2E33AC1-E87F-4DC3-9258-82538D5CCB3E}">
      <dgm:prSet/>
      <dgm:spPr/>
      <dgm:t>
        <a:bodyPr/>
        <a:lstStyle/>
        <a:p>
          <a:endParaRPr lang="en-GB"/>
        </a:p>
      </dgm:t>
    </dgm:pt>
    <dgm:pt modelId="{83F63585-A91E-43F3-A2F3-FD736BEA63DD}">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Can cause confusion &amp; panics, making the user feel like their mind &amp; body are separate</a:t>
          </a:r>
        </a:p>
      </dgm:t>
    </dgm:pt>
    <dgm:pt modelId="{1F566AAB-6AAB-408A-8EBD-1CDD5DAAEEBB}" type="parTrans" cxnId="{0B093D52-6EF3-434E-AC6D-97E333795F38}">
      <dgm:prSet/>
      <dgm:spPr/>
      <dgm:t>
        <a:bodyPr/>
        <a:lstStyle/>
        <a:p>
          <a:endParaRPr lang="en-GB"/>
        </a:p>
      </dgm:t>
    </dgm:pt>
    <dgm:pt modelId="{61A2D24F-51EE-47BA-955E-A468EA68A490}" type="sibTrans" cxnId="{0B093D52-6EF3-434E-AC6D-97E333795F38}">
      <dgm:prSet/>
      <dgm:spPr/>
      <dgm:t>
        <a:bodyPr/>
        <a:lstStyle/>
        <a:p>
          <a:endParaRPr lang="en-GB"/>
        </a:p>
      </dgm:t>
    </dgm:pt>
    <dgm:pt modelId="{821D1B30-D1B0-4FF1-8AF8-7A0B245535B9}" type="pres">
      <dgm:prSet presAssocID="{E4B4ADE4-9C49-43C3-881B-9F347B6AE98E}" presName="diagram" presStyleCnt="0">
        <dgm:presLayoutVars>
          <dgm:dir/>
          <dgm:resizeHandles val="exact"/>
        </dgm:presLayoutVars>
      </dgm:prSet>
      <dgm:spPr/>
    </dgm:pt>
    <dgm:pt modelId="{95540936-2F6B-4B25-96A5-865DBEF086DB}" type="pres">
      <dgm:prSet presAssocID="{ACC5758B-BE75-4BEC-95D3-4D203DF1C3B9}" presName="node" presStyleLbl="node1" presStyleIdx="0" presStyleCnt="4">
        <dgm:presLayoutVars>
          <dgm:bulletEnabled val="1"/>
        </dgm:presLayoutVars>
      </dgm:prSet>
      <dgm:spPr/>
    </dgm:pt>
    <dgm:pt modelId="{2DB1C4DF-2410-43FC-B863-6AD34B0110E0}" type="pres">
      <dgm:prSet presAssocID="{78B9FA4A-C463-435E-BE76-032F4906AF71}" presName="sibTrans" presStyleCnt="0"/>
      <dgm:spPr/>
    </dgm:pt>
    <dgm:pt modelId="{D2420336-279B-4834-9063-2FDE5D9226CB}" type="pres">
      <dgm:prSet presAssocID="{66D7EFDD-D022-4888-B3E3-F85ADFECB543}" presName="node" presStyleLbl="node1" presStyleIdx="1" presStyleCnt="4">
        <dgm:presLayoutVars>
          <dgm:bulletEnabled val="1"/>
        </dgm:presLayoutVars>
      </dgm:prSet>
      <dgm:spPr/>
    </dgm:pt>
    <dgm:pt modelId="{A13450F8-F000-4936-B0C9-914D4F1A0113}" type="pres">
      <dgm:prSet presAssocID="{E2C73F9F-1052-4133-BD1B-D943BE71D9AB}" presName="sibTrans" presStyleCnt="0"/>
      <dgm:spPr/>
    </dgm:pt>
    <dgm:pt modelId="{3183ED02-247E-4728-91AA-49FC6A432F23}" type="pres">
      <dgm:prSet presAssocID="{47824C2A-6072-42B0-913E-DE370551DEB7}" presName="node" presStyleLbl="node1" presStyleIdx="2" presStyleCnt="4">
        <dgm:presLayoutVars>
          <dgm:bulletEnabled val="1"/>
        </dgm:presLayoutVars>
      </dgm:prSet>
      <dgm:spPr/>
    </dgm:pt>
    <dgm:pt modelId="{70D43BD9-893D-423E-9D1D-2D244BF9963F}" type="pres">
      <dgm:prSet presAssocID="{81FB3088-981A-427E-9D36-BB0B7B6D359A}" presName="sibTrans" presStyleCnt="0"/>
      <dgm:spPr/>
    </dgm:pt>
    <dgm:pt modelId="{F2613AA0-0A5A-4565-B2F3-194743A8CD6C}" type="pres">
      <dgm:prSet presAssocID="{83F63585-A91E-43F3-A2F3-FD736BEA63DD}" presName="node" presStyleLbl="node1" presStyleIdx="3" presStyleCnt="4">
        <dgm:presLayoutVars>
          <dgm:bulletEnabled val="1"/>
        </dgm:presLayoutVars>
      </dgm:prSet>
      <dgm:spPr/>
    </dgm:pt>
  </dgm:ptLst>
  <dgm:cxnLst>
    <dgm:cxn modelId="{61838C2A-E867-42C8-8E2B-5BAA05F30CA0}" type="presOf" srcId="{47824C2A-6072-42B0-913E-DE370551DEB7}" destId="{3183ED02-247E-4728-91AA-49FC6A432F23}" srcOrd="0" destOrd="0" presId="urn:microsoft.com/office/officeart/2005/8/layout/default"/>
    <dgm:cxn modelId="{9F266638-190D-4B7D-ABB7-97E30C377A9D}" type="presOf" srcId="{66D7EFDD-D022-4888-B3E3-F85ADFECB543}" destId="{D2420336-279B-4834-9063-2FDE5D9226CB}" srcOrd="0" destOrd="0" presId="urn:microsoft.com/office/officeart/2005/8/layout/default"/>
    <dgm:cxn modelId="{BF7D283E-2E00-4CF2-8A48-F2A7856BA10E}" srcId="{E4B4ADE4-9C49-43C3-881B-9F347B6AE98E}" destId="{ACC5758B-BE75-4BEC-95D3-4D203DF1C3B9}" srcOrd="0" destOrd="0" parTransId="{ED258F4D-0374-451D-BD5A-3E7B6CFFD3A8}" sibTransId="{78B9FA4A-C463-435E-BE76-032F4906AF71}"/>
    <dgm:cxn modelId="{0B093D52-6EF3-434E-AC6D-97E333795F38}" srcId="{E4B4ADE4-9C49-43C3-881B-9F347B6AE98E}" destId="{83F63585-A91E-43F3-A2F3-FD736BEA63DD}" srcOrd="3" destOrd="0" parTransId="{1F566AAB-6AAB-408A-8EBD-1CDD5DAAEEBB}" sibTransId="{61A2D24F-51EE-47BA-955E-A468EA68A490}"/>
    <dgm:cxn modelId="{7F9D3C57-F8E2-4DE4-AE69-600B9BC8090B}" type="presOf" srcId="{83F63585-A91E-43F3-A2F3-FD736BEA63DD}" destId="{F2613AA0-0A5A-4565-B2F3-194743A8CD6C}" srcOrd="0" destOrd="0" presId="urn:microsoft.com/office/officeart/2005/8/layout/default"/>
    <dgm:cxn modelId="{432F787A-50D0-477A-B45A-DAE211333862}" type="presOf" srcId="{E4B4ADE4-9C49-43C3-881B-9F347B6AE98E}" destId="{821D1B30-D1B0-4FF1-8AF8-7A0B245535B9}" srcOrd="0" destOrd="0" presId="urn:microsoft.com/office/officeart/2005/8/layout/default"/>
    <dgm:cxn modelId="{45DC507B-0E5F-412B-98CF-30B7339510EB}" type="presOf" srcId="{ACC5758B-BE75-4BEC-95D3-4D203DF1C3B9}" destId="{95540936-2F6B-4B25-96A5-865DBEF086DB}" srcOrd="0" destOrd="0" presId="urn:microsoft.com/office/officeart/2005/8/layout/default"/>
    <dgm:cxn modelId="{D2E33AC1-E87F-4DC3-9258-82538D5CCB3E}" srcId="{E4B4ADE4-9C49-43C3-881B-9F347B6AE98E}" destId="{47824C2A-6072-42B0-913E-DE370551DEB7}" srcOrd="2" destOrd="0" parTransId="{3730841A-F2C8-4F13-B330-E8FF6E008EF3}" sibTransId="{81FB3088-981A-427E-9D36-BB0B7B6D359A}"/>
    <dgm:cxn modelId="{588384CE-4D00-4196-85B1-BADECF0CE21B}" srcId="{E4B4ADE4-9C49-43C3-881B-9F347B6AE98E}" destId="{66D7EFDD-D022-4888-B3E3-F85ADFECB543}" srcOrd="1" destOrd="0" parTransId="{3724B35D-26DC-4CFC-AADA-3C7F28247AC7}" sibTransId="{E2C73F9F-1052-4133-BD1B-D943BE71D9AB}"/>
    <dgm:cxn modelId="{5318B30E-EA11-4AC5-8ADB-0EF1158940B1}" type="presParOf" srcId="{821D1B30-D1B0-4FF1-8AF8-7A0B245535B9}" destId="{95540936-2F6B-4B25-96A5-865DBEF086DB}" srcOrd="0" destOrd="0" presId="urn:microsoft.com/office/officeart/2005/8/layout/default"/>
    <dgm:cxn modelId="{FDFD16C3-534E-4465-9BA5-9F82E1DE87E2}" type="presParOf" srcId="{821D1B30-D1B0-4FF1-8AF8-7A0B245535B9}" destId="{2DB1C4DF-2410-43FC-B863-6AD34B0110E0}" srcOrd="1" destOrd="0" presId="urn:microsoft.com/office/officeart/2005/8/layout/default"/>
    <dgm:cxn modelId="{68CEBDE4-1977-42B2-A497-E977781D5C51}" type="presParOf" srcId="{821D1B30-D1B0-4FF1-8AF8-7A0B245535B9}" destId="{D2420336-279B-4834-9063-2FDE5D9226CB}" srcOrd="2" destOrd="0" presId="urn:microsoft.com/office/officeart/2005/8/layout/default"/>
    <dgm:cxn modelId="{65754722-91CD-4138-8A04-E8DF7E50F453}" type="presParOf" srcId="{821D1B30-D1B0-4FF1-8AF8-7A0B245535B9}" destId="{A13450F8-F000-4936-B0C9-914D4F1A0113}" srcOrd="3" destOrd="0" presId="urn:microsoft.com/office/officeart/2005/8/layout/default"/>
    <dgm:cxn modelId="{96ED81C0-8172-4F9E-9634-674CBB1C7EF1}" type="presParOf" srcId="{821D1B30-D1B0-4FF1-8AF8-7A0B245535B9}" destId="{3183ED02-247E-4728-91AA-49FC6A432F23}" srcOrd="4" destOrd="0" presId="urn:microsoft.com/office/officeart/2005/8/layout/default"/>
    <dgm:cxn modelId="{CAD7CD9F-B468-4AA0-AAA5-0D602CF650A4}" type="presParOf" srcId="{821D1B30-D1B0-4FF1-8AF8-7A0B245535B9}" destId="{70D43BD9-893D-423E-9D1D-2D244BF9963F}" srcOrd="5" destOrd="0" presId="urn:microsoft.com/office/officeart/2005/8/layout/default"/>
    <dgm:cxn modelId="{C77C1951-9D49-47B4-81EF-0E809EF09FE9}" type="presParOf" srcId="{821D1B30-D1B0-4FF1-8AF8-7A0B245535B9}" destId="{F2613AA0-0A5A-4565-B2F3-194743A8CD6C}"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DFFB5AB-B011-4143-BE1A-7CFCDD89376A}"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2E591B14-9B9D-4666-8259-FC4D0E991CDC}">
      <dgm:prSet phldrT="[Text]" custT="1"/>
      <dgm:spPr>
        <a:solidFill>
          <a:schemeClr val="bg1">
            <a:lumMod val="75000"/>
          </a:schemeClr>
        </a:solidFill>
        <a:ln>
          <a:solidFill>
            <a:schemeClr val="tx1"/>
          </a:solidFill>
        </a:ln>
      </dgm:spPr>
      <dgm:t>
        <a:bodyPr/>
        <a:lstStyle/>
        <a:p>
          <a:r>
            <a:rPr lang="en-GB" sz="2400" dirty="0">
              <a:solidFill>
                <a:schemeClr val="tx1"/>
              </a:solidFill>
            </a:rPr>
            <a:t>An individual consumes a substance if the individual causes or allows the substance, or fumes given off by the substance to enter the individual’s body in any way (S 2(3))</a:t>
          </a:r>
        </a:p>
      </dgm:t>
    </dgm:pt>
    <dgm:pt modelId="{F1BC5F87-B26C-4FF5-BB92-CE849B7D8D69}" type="parTrans" cxnId="{BB1B4C00-0B20-4479-8C20-2D9E3C89A931}">
      <dgm:prSet/>
      <dgm:spPr/>
      <dgm:t>
        <a:bodyPr/>
        <a:lstStyle/>
        <a:p>
          <a:endParaRPr lang="en-GB"/>
        </a:p>
      </dgm:t>
    </dgm:pt>
    <dgm:pt modelId="{D9726EB6-5D64-4047-B9F3-E0BB951DD59F}" type="sibTrans" cxnId="{BB1B4C00-0B20-4479-8C20-2D9E3C89A931}">
      <dgm:prSet/>
      <dgm:spPr/>
      <dgm:t>
        <a:bodyPr/>
        <a:lstStyle/>
        <a:p>
          <a:endParaRPr lang="en-GB"/>
        </a:p>
      </dgm:t>
    </dgm:pt>
    <dgm:pt modelId="{D0F820B5-DBC0-4EC1-9885-216A64174F07}">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This includes injecting, eating or drinking, snorting, inhaling &amp; smoking</a:t>
          </a:r>
        </a:p>
      </dgm:t>
    </dgm:pt>
    <dgm:pt modelId="{794CF4E8-DD9A-483A-A72A-DBF6B3217CC5}" type="parTrans" cxnId="{C3F1467A-1C99-438D-9038-6E7B3B6F7B21}">
      <dgm:prSet/>
      <dgm:spPr/>
      <dgm:t>
        <a:bodyPr/>
        <a:lstStyle/>
        <a:p>
          <a:endParaRPr lang="en-GB"/>
        </a:p>
      </dgm:t>
    </dgm:pt>
    <dgm:pt modelId="{CC97273F-1EFE-43E5-A9EE-F7FE0E88C45F}" type="sibTrans" cxnId="{C3F1467A-1C99-438D-9038-6E7B3B6F7B21}">
      <dgm:prSet/>
      <dgm:spPr/>
      <dgm:t>
        <a:bodyPr/>
        <a:lstStyle/>
        <a:p>
          <a:endParaRPr lang="en-GB"/>
        </a:p>
      </dgm:t>
    </dgm:pt>
    <dgm:pt modelId="{B4B9138E-BF2E-4C83-BE8F-846817F1EE5A}" type="pres">
      <dgm:prSet presAssocID="{2DFFB5AB-B011-4143-BE1A-7CFCDD89376A}" presName="linear" presStyleCnt="0">
        <dgm:presLayoutVars>
          <dgm:dir/>
          <dgm:animLvl val="lvl"/>
          <dgm:resizeHandles val="exact"/>
        </dgm:presLayoutVars>
      </dgm:prSet>
      <dgm:spPr/>
    </dgm:pt>
    <dgm:pt modelId="{61BD3241-E049-4217-83CD-744D72314595}" type="pres">
      <dgm:prSet presAssocID="{2E591B14-9B9D-4666-8259-FC4D0E991CDC}" presName="parentLin" presStyleCnt="0"/>
      <dgm:spPr/>
    </dgm:pt>
    <dgm:pt modelId="{F3F834C0-67EB-4234-93B7-4374DD1507C1}" type="pres">
      <dgm:prSet presAssocID="{2E591B14-9B9D-4666-8259-FC4D0E991CDC}" presName="parentLeftMargin" presStyleLbl="node1" presStyleIdx="0" presStyleCnt="2"/>
      <dgm:spPr/>
    </dgm:pt>
    <dgm:pt modelId="{192A653C-2450-4BED-8556-8C67AA343705}" type="pres">
      <dgm:prSet presAssocID="{2E591B14-9B9D-4666-8259-FC4D0E991CDC}" presName="parentText" presStyleLbl="node1" presStyleIdx="0" presStyleCnt="2" custScaleX="128428">
        <dgm:presLayoutVars>
          <dgm:chMax val="0"/>
          <dgm:bulletEnabled val="1"/>
        </dgm:presLayoutVars>
      </dgm:prSet>
      <dgm:spPr/>
    </dgm:pt>
    <dgm:pt modelId="{EA4EC986-3CA6-4D1C-B80B-E5D19C84A3FE}" type="pres">
      <dgm:prSet presAssocID="{2E591B14-9B9D-4666-8259-FC4D0E991CDC}" presName="negativeSpace" presStyleCnt="0"/>
      <dgm:spPr/>
    </dgm:pt>
    <dgm:pt modelId="{664F3FAD-1C5B-4051-BF0B-0FC86D400B3B}" type="pres">
      <dgm:prSet presAssocID="{2E591B14-9B9D-4666-8259-FC4D0E991CDC}" presName="childText" presStyleLbl="conFgAcc1" presStyleIdx="0" presStyleCnt="2">
        <dgm:presLayoutVars>
          <dgm:bulletEnabled val="1"/>
        </dgm:presLayoutVars>
      </dgm:prSet>
      <dgm:spPr>
        <a:ln w="38100">
          <a:solidFill>
            <a:srgbClr val="002060"/>
          </a:solidFill>
        </a:ln>
      </dgm:spPr>
    </dgm:pt>
    <dgm:pt modelId="{58D09352-BCC4-416E-A7DC-FCF49B52EC98}" type="pres">
      <dgm:prSet presAssocID="{D9726EB6-5D64-4047-B9F3-E0BB951DD59F}" presName="spaceBetweenRectangles" presStyleCnt="0"/>
      <dgm:spPr/>
    </dgm:pt>
    <dgm:pt modelId="{4061F179-5833-4A30-A3D8-1E9DA1D92F00}" type="pres">
      <dgm:prSet presAssocID="{D0F820B5-DBC0-4EC1-9885-216A64174F07}" presName="parentLin" presStyleCnt="0"/>
      <dgm:spPr/>
    </dgm:pt>
    <dgm:pt modelId="{29607BCE-D67B-4158-8E1B-19DA7F1E96F3}" type="pres">
      <dgm:prSet presAssocID="{D0F820B5-DBC0-4EC1-9885-216A64174F07}" presName="parentLeftMargin" presStyleLbl="node1" presStyleIdx="0" presStyleCnt="2"/>
      <dgm:spPr/>
    </dgm:pt>
    <dgm:pt modelId="{703B71CE-1DE9-4604-A445-CABE65D550BB}" type="pres">
      <dgm:prSet presAssocID="{D0F820B5-DBC0-4EC1-9885-216A64174F07}" presName="parentText" presStyleLbl="node1" presStyleIdx="1" presStyleCnt="2">
        <dgm:presLayoutVars>
          <dgm:chMax val="0"/>
          <dgm:bulletEnabled val="1"/>
        </dgm:presLayoutVars>
      </dgm:prSet>
      <dgm:spPr/>
    </dgm:pt>
    <dgm:pt modelId="{B7FCE602-AFD4-4782-8B12-7BF89094CB42}" type="pres">
      <dgm:prSet presAssocID="{D0F820B5-DBC0-4EC1-9885-216A64174F07}" presName="negativeSpace" presStyleCnt="0"/>
      <dgm:spPr/>
    </dgm:pt>
    <dgm:pt modelId="{01CA433D-CF3C-4601-B183-15E90AC53960}" type="pres">
      <dgm:prSet presAssocID="{D0F820B5-DBC0-4EC1-9885-216A64174F07}" presName="childText" presStyleLbl="conFgAcc1" presStyleIdx="1" presStyleCnt="2">
        <dgm:presLayoutVars>
          <dgm:bulletEnabled val="1"/>
        </dgm:presLayoutVars>
      </dgm:prSet>
      <dgm:spPr>
        <a:ln w="38100">
          <a:solidFill>
            <a:srgbClr val="002060"/>
          </a:solidFill>
        </a:ln>
      </dgm:spPr>
    </dgm:pt>
  </dgm:ptLst>
  <dgm:cxnLst>
    <dgm:cxn modelId="{BB1B4C00-0B20-4479-8C20-2D9E3C89A931}" srcId="{2DFFB5AB-B011-4143-BE1A-7CFCDD89376A}" destId="{2E591B14-9B9D-4666-8259-FC4D0E991CDC}" srcOrd="0" destOrd="0" parTransId="{F1BC5F87-B26C-4FF5-BB92-CE849B7D8D69}" sibTransId="{D9726EB6-5D64-4047-B9F3-E0BB951DD59F}"/>
    <dgm:cxn modelId="{55B16220-DB0F-48E6-9027-3580EF9B49F7}" type="presOf" srcId="{2E591B14-9B9D-4666-8259-FC4D0E991CDC}" destId="{192A653C-2450-4BED-8556-8C67AA343705}" srcOrd="1" destOrd="0" presId="urn:microsoft.com/office/officeart/2005/8/layout/list1"/>
    <dgm:cxn modelId="{DBFC6521-A52E-4105-BCB8-E1EBC6D60D27}" type="presOf" srcId="{2E591B14-9B9D-4666-8259-FC4D0E991CDC}" destId="{F3F834C0-67EB-4234-93B7-4374DD1507C1}" srcOrd="0" destOrd="0" presId="urn:microsoft.com/office/officeart/2005/8/layout/list1"/>
    <dgm:cxn modelId="{91A6152F-6D2A-4ABC-8C97-4793037A14A6}" type="presOf" srcId="{D0F820B5-DBC0-4EC1-9885-216A64174F07}" destId="{703B71CE-1DE9-4604-A445-CABE65D550BB}" srcOrd="1" destOrd="0" presId="urn:microsoft.com/office/officeart/2005/8/layout/list1"/>
    <dgm:cxn modelId="{30F2DB58-BBE6-49ED-BBED-3A6BE8C3901F}" type="presOf" srcId="{2DFFB5AB-B011-4143-BE1A-7CFCDD89376A}" destId="{B4B9138E-BF2E-4C83-BE8F-846817F1EE5A}" srcOrd="0" destOrd="0" presId="urn:microsoft.com/office/officeart/2005/8/layout/list1"/>
    <dgm:cxn modelId="{C3F1467A-1C99-438D-9038-6E7B3B6F7B21}" srcId="{2DFFB5AB-B011-4143-BE1A-7CFCDD89376A}" destId="{D0F820B5-DBC0-4EC1-9885-216A64174F07}" srcOrd="1" destOrd="0" parTransId="{794CF4E8-DD9A-483A-A72A-DBF6B3217CC5}" sibTransId="{CC97273F-1EFE-43E5-A9EE-F7FE0E88C45F}"/>
    <dgm:cxn modelId="{09D866A0-F776-4DEE-9F67-4E6D26B0C695}" type="presOf" srcId="{D0F820B5-DBC0-4EC1-9885-216A64174F07}" destId="{29607BCE-D67B-4158-8E1B-19DA7F1E96F3}" srcOrd="0" destOrd="0" presId="urn:microsoft.com/office/officeart/2005/8/layout/list1"/>
    <dgm:cxn modelId="{3804463C-4725-411A-96F4-58DC3E57D8D6}" type="presParOf" srcId="{B4B9138E-BF2E-4C83-BE8F-846817F1EE5A}" destId="{61BD3241-E049-4217-83CD-744D72314595}" srcOrd="0" destOrd="0" presId="urn:microsoft.com/office/officeart/2005/8/layout/list1"/>
    <dgm:cxn modelId="{39F487CB-A060-4EA3-B4CA-BEB2DDC710B2}" type="presParOf" srcId="{61BD3241-E049-4217-83CD-744D72314595}" destId="{F3F834C0-67EB-4234-93B7-4374DD1507C1}" srcOrd="0" destOrd="0" presId="urn:microsoft.com/office/officeart/2005/8/layout/list1"/>
    <dgm:cxn modelId="{0A82984F-69E9-4416-B36E-07AB7B644EC0}" type="presParOf" srcId="{61BD3241-E049-4217-83CD-744D72314595}" destId="{192A653C-2450-4BED-8556-8C67AA343705}" srcOrd="1" destOrd="0" presId="urn:microsoft.com/office/officeart/2005/8/layout/list1"/>
    <dgm:cxn modelId="{FF23D6F9-1DEB-4C95-B527-83D468FA3248}" type="presParOf" srcId="{B4B9138E-BF2E-4C83-BE8F-846817F1EE5A}" destId="{EA4EC986-3CA6-4D1C-B80B-E5D19C84A3FE}" srcOrd="1" destOrd="0" presId="urn:microsoft.com/office/officeart/2005/8/layout/list1"/>
    <dgm:cxn modelId="{449B6B58-6676-4905-AC95-840D10E39863}" type="presParOf" srcId="{B4B9138E-BF2E-4C83-BE8F-846817F1EE5A}" destId="{664F3FAD-1C5B-4051-BF0B-0FC86D400B3B}" srcOrd="2" destOrd="0" presId="urn:microsoft.com/office/officeart/2005/8/layout/list1"/>
    <dgm:cxn modelId="{F02AA0FA-8555-4D48-8E7C-966CADF694F1}" type="presParOf" srcId="{B4B9138E-BF2E-4C83-BE8F-846817F1EE5A}" destId="{58D09352-BCC4-416E-A7DC-FCF49B52EC98}" srcOrd="3" destOrd="0" presId="urn:microsoft.com/office/officeart/2005/8/layout/list1"/>
    <dgm:cxn modelId="{C3736C96-B6D6-4100-91D0-77F531F6E0BD}" type="presParOf" srcId="{B4B9138E-BF2E-4C83-BE8F-846817F1EE5A}" destId="{4061F179-5833-4A30-A3D8-1E9DA1D92F00}" srcOrd="4" destOrd="0" presId="urn:microsoft.com/office/officeart/2005/8/layout/list1"/>
    <dgm:cxn modelId="{62BE3929-E0B9-4272-B566-44A6FB32EBF7}" type="presParOf" srcId="{4061F179-5833-4A30-A3D8-1E9DA1D92F00}" destId="{29607BCE-D67B-4158-8E1B-19DA7F1E96F3}" srcOrd="0" destOrd="0" presId="urn:microsoft.com/office/officeart/2005/8/layout/list1"/>
    <dgm:cxn modelId="{3CFC2698-9D5F-451B-B94B-3FD3BA37A834}" type="presParOf" srcId="{4061F179-5833-4A30-A3D8-1E9DA1D92F00}" destId="{703B71CE-1DE9-4604-A445-CABE65D550BB}" srcOrd="1" destOrd="0" presId="urn:microsoft.com/office/officeart/2005/8/layout/list1"/>
    <dgm:cxn modelId="{F51BE4EB-6312-455F-9E86-F9DB0CEE64AD}" type="presParOf" srcId="{B4B9138E-BF2E-4C83-BE8F-846817F1EE5A}" destId="{B7FCE602-AFD4-4782-8B12-7BF89094CB42}" srcOrd="5" destOrd="0" presId="urn:microsoft.com/office/officeart/2005/8/layout/list1"/>
    <dgm:cxn modelId="{CEE4126B-E29E-4842-97AB-A80F8A9B3A27}" type="presParOf" srcId="{B4B9138E-BF2E-4C83-BE8F-846817F1EE5A}" destId="{01CA433D-CF3C-4601-B183-15E90AC53960}" srcOrd="6" destOrd="0" presId="urn:microsoft.com/office/officeart/2005/8/layout/list1"/>
  </dgm:cxnLst>
  <dgm:bg/>
  <dgm:whole>
    <a:ln w="38100">
      <a:solidFill>
        <a:srgbClr val="002060"/>
      </a:solidFill>
    </a:ln>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EDEEA45-08CB-430D-8698-68912A49A5C5}"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B41831CC-9075-41E3-8B70-55D4003B3542}">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Intentionally produce a substance knowing or suspecting it to be PAS </a:t>
          </a:r>
          <a:r>
            <a:rPr lang="en-GB" sz="2400" b="1" i="1" dirty="0">
              <a:solidFill>
                <a:schemeClr val="tx1"/>
              </a:solidFill>
            </a:rPr>
            <a:t>and</a:t>
          </a:r>
        </a:p>
      </dgm:t>
    </dgm:pt>
    <dgm:pt modelId="{01F70839-5EBC-41FF-AEE7-5C540BBEEE37}" type="parTrans" cxnId="{EAC71799-99B8-4084-9AD0-BC3CC8479AD7}">
      <dgm:prSet/>
      <dgm:spPr/>
      <dgm:t>
        <a:bodyPr/>
        <a:lstStyle/>
        <a:p>
          <a:endParaRPr lang="en-GB"/>
        </a:p>
      </dgm:t>
    </dgm:pt>
    <dgm:pt modelId="{80D4407D-8341-4038-ABFA-CB459D052750}" type="sibTrans" cxnId="{EAC71799-99B8-4084-9AD0-BC3CC8479AD7}">
      <dgm:prSet/>
      <dgm:spPr>
        <a:solidFill>
          <a:srgbClr val="002060">
            <a:alpha val="90000"/>
          </a:srgbClr>
        </a:solidFill>
        <a:ln>
          <a:solidFill>
            <a:schemeClr val="tx1">
              <a:alpha val="90000"/>
            </a:schemeClr>
          </a:solidFill>
        </a:ln>
      </dgm:spPr>
      <dgm:t>
        <a:bodyPr/>
        <a:lstStyle/>
        <a:p>
          <a:endParaRPr lang="en-GB"/>
        </a:p>
      </dgm:t>
    </dgm:pt>
    <dgm:pt modelId="{1075649C-C510-49B7-B761-5A062DBD9E4B}">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Intends to consume PAS for its psychoactive effects </a:t>
          </a:r>
          <a:r>
            <a:rPr lang="en-GB" sz="2400" b="1" i="1" dirty="0">
              <a:solidFill>
                <a:schemeClr val="tx1"/>
              </a:solidFill>
            </a:rPr>
            <a:t>or</a:t>
          </a:r>
        </a:p>
      </dgm:t>
    </dgm:pt>
    <dgm:pt modelId="{522A7838-24CB-4F14-9077-F5AF6DFBBABF}" type="parTrans" cxnId="{A52705D5-D855-4680-99BC-7B469FED1DC6}">
      <dgm:prSet/>
      <dgm:spPr/>
      <dgm:t>
        <a:bodyPr/>
        <a:lstStyle/>
        <a:p>
          <a:endParaRPr lang="en-GB"/>
        </a:p>
      </dgm:t>
    </dgm:pt>
    <dgm:pt modelId="{8ACB6A9F-892A-4ED8-8C88-AD64C00C4D4B}" type="sibTrans" cxnId="{A52705D5-D855-4680-99BC-7B469FED1DC6}">
      <dgm:prSet/>
      <dgm:spPr>
        <a:solidFill>
          <a:srgbClr val="002060">
            <a:alpha val="90000"/>
          </a:srgbClr>
        </a:solidFill>
        <a:ln>
          <a:solidFill>
            <a:schemeClr val="tx1">
              <a:alpha val="90000"/>
            </a:schemeClr>
          </a:solidFill>
        </a:ln>
      </dgm:spPr>
      <dgm:t>
        <a:bodyPr/>
        <a:lstStyle/>
        <a:p>
          <a:endParaRPr lang="en-GB"/>
        </a:p>
      </dgm:t>
    </dgm:pt>
    <dgm:pt modelId="{8DA6CB07-3369-4863-BD09-AC444B5ACBBC}">
      <dgm:prSet phldrT="[Text]" custT="1"/>
      <dgm:spPr>
        <a:solidFill>
          <a:schemeClr val="tx2">
            <a:lumMod val="40000"/>
            <a:lumOff val="60000"/>
          </a:schemeClr>
        </a:solidFill>
        <a:ln>
          <a:solidFill>
            <a:schemeClr val="tx1"/>
          </a:solidFill>
        </a:ln>
      </dgm:spPr>
      <dgm:t>
        <a:bodyPr/>
        <a:lstStyle/>
        <a:p>
          <a:r>
            <a:rPr lang="en-GB" sz="2400" b="0" dirty="0">
              <a:solidFill>
                <a:schemeClr val="tx1"/>
              </a:solidFill>
            </a:rPr>
            <a:t>Knows/ reckless as to whether the PAS is likely to be consumed by some other person for its effects</a:t>
          </a:r>
        </a:p>
      </dgm:t>
    </dgm:pt>
    <dgm:pt modelId="{79640451-77FD-48D2-9E30-FEA5E16B9174}" type="parTrans" cxnId="{D8CF8856-9182-4878-880E-13EE2A722434}">
      <dgm:prSet/>
      <dgm:spPr/>
      <dgm:t>
        <a:bodyPr/>
        <a:lstStyle/>
        <a:p>
          <a:endParaRPr lang="en-GB"/>
        </a:p>
      </dgm:t>
    </dgm:pt>
    <dgm:pt modelId="{7AEDD2EB-0DB9-4096-BC01-F0C4B5A6B049}" type="sibTrans" cxnId="{D8CF8856-9182-4878-880E-13EE2A722434}">
      <dgm:prSet/>
      <dgm:spPr/>
      <dgm:t>
        <a:bodyPr/>
        <a:lstStyle/>
        <a:p>
          <a:endParaRPr lang="en-GB"/>
        </a:p>
      </dgm:t>
    </dgm:pt>
    <dgm:pt modelId="{186B3A21-EA94-42AA-AB4F-616EB2668F29}" type="pres">
      <dgm:prSet presAssocID="{0EDEEA45-08CB-430D-8698-68912A49A5C5}" presName="outerComposite" presStyleCnt="0">
        <dgm:presLayoutVars>
          <dgm:chMax val="5"/>
          <dgm:dir/>
          <dgm:resizeHandles val="exact"/>
        </dgm:presLayoutVars>
      </dgm:prSet>
      <dgm:spPr/>
    </dgm:pt>
    <dgm:pt modelId="{006C37A8-C6FF-4D1F-AD1F-7B0FC9874198}" type="pres">
      <dgm:prSet presAssocID="{0EDEEA45-08CB-430D-8698-68912A49A5C5}" presName="dummyMaxCanvas" presStyleCnt="0">
        <dgm:presLayoutVars/>
      </dgm:prSet>
      <dgm:spPr/>
    </dgm:pt>
    <dgm:pt modelId="{BF3D0F48-68E2-4359-A82A-AC55A84873DE}" type="pres">
      <dgm:prSet presAssocID="{0EDEEA45-08CB-430D-8698-68912A49A5C5}" presName="ThreeNodes_1" presStyleLbl="node1" presStyleIdx="0" presStyleCnt="3">
        <dgm:presLayoutVars>
          <dgm:bulletEnabled val="1"/>
        </dgm:presLayoutVars>
      </dgm:prSet>
      <dgm:spPr/>
    </dgm:pt>
    <dgm:pt modelId="{36FF311B-8D5A-4B23-8AAA-00FFCF1E621F}" type="pres">
      <dgm:prSet presAssocID="{0EDEEA45-08CB-430D-8698-68912A49A5C5}" presName="ThreeNodes_2" presStyleLbl="node1" presStyleIdx="1" presStyleCnt="3">
        <dgm:presLayoutVars>
          <dgm:bulletEnabled val="1"/>
        </dgm:presLayoutVars>
      </dgm:prSet>
      <dgm:spPr/>
    </dgm:pt>
    <dgm:pt modelId="{36ECEE6A-BF9E-4D5E-9A1E-8A590AF8A97A}" type="pres">
      <dgm:prSet presAssocID="{0EDEEA45-08CB-430D-8698-68912A49A5C5}" presName="ThreeNodes_3" presStyleLbl="node1" presStyleIdx="2" presStyleCnt="3">
        <dgm:presLayoutVars>
          <dgm:bulletEnabled val="1"/>
        </dgm:presLayoutVars>
      </dgm:prSet>
      <dgm:spPr/>
    </dgm:pt>
    <dgm:pt modelId="{8B82F41F-0E59-4DC9-8AAC-166E0D68D502}" type="pres">
      <dgm:prSet presAssocID="{0EDEEA45-08CB-430D-8698-68912A49A5C5}" presName="ThreeConn_1-2" presStyleLbl="fgAccFollowNode1" presStyleIdx="0" presStyleCnt="2">
        <dgm:presLayoutVars>
          <dgm:bulletEnabled val="1"/>
        </dgm:presLayoutVars>
      </dgm:prSet>
      <dgm:spPr/>
    </dgm:pt>
    <dgm:pt modelId="{61757FEC-57EA-46AB-9649-5DEB11F052AA}" type="pres">
      <dgm:prSet presAssocID="{0EDEEA45-08CB-430D-8698-68912A49A5C5}" presName="ThreeConn_2-3" presStyleLbl="fgAccFollowNode1" presStyleIdx="1" presStyleCnt="2">
        <dgm:presLayoutVars>
          <dgm:bulletEnabled val="1"/>
        </dgm:presLayoutVars>
      </dgm:prSet>
      <dgm:spPr/>
    </dgm:pt>
    <dgm:pt modelId="{9071D7A2-7DE0-4FF7-A1A9-6F595846B695}" type="pres">
      <dgm:prSet presAssocID="{0EDEEA45-08CB-430D-8698-68912A49A5C5}" presName="ThreeNodes_1_text" presStyleLbl="node1" presStyleIdx="2" presStyleCnt="3">
        <dgm:presLayoutVars>
          <dgm:bulletEnabled val="1"/>
        </dgm:presLayoutVars>
      </dgm:prSet>
      <dgm:spPr/>
    </dgm:pt>
    <dgm:pt modelId="{342D5CD2-8420-4B05-9B71-D912474E7FA5}" type="pres">
      <dgm:prSet presAssocID="{0EDEEA45-08CB-430D-8698-68912A49A5C5}" presName="ThreeNodes_2_text" presStyleLbl="node1" presStyleIdx="2" presStyleCnt="3">
        <dgm:presLayoutVars>
          <dgm:bulletEnabled val="1"/>
        </dgm:presLayoutVars>
      </dgm:prSet>
      <dgm:spPr/>
    </dgm:pt>
    <dgm:pt modelId="{E4734600-5DF6-418E-9618-E78CEC9D5F98}" type="pres">
      <dgm:prSet presAssocID="{0EDEEA45-08CB-430D-8698-68912A49A5C5}" presName="ThreeNodes_3_text" presStyleLbl="node1" presStyleIdx="2" presStyleCnt="3">
        <dgm:presLayoutVars>
          <dgm:bulletEnabled val="1"/>
        </dgm:presLayoutVars>
      </dgm:prSet>
      <dgm:spPr/>
    </dgm:pt>
  </dgm:ptLst>
  <dgm:cxnLst>
    <dgm:cxn modelId="{80069113-7608-4732-A457-E2FCFCE59D63}" type="presOf" srcId="{8DA6CB07-3369-4863-BD09-AC444B5ACBBC}" destId="{36ECEE6A-BF9E-4D5E-9A1E-8A590AF8A97A}" srcOrd="0" destOrd="0" presId="urn:microsoft.com/office/officeart/2005/8/layout/vProcess5"/>
    <dgm:cxn modelId="{3684F639-A5E2-4183-96FF-D2639056710F}" type="presOf" srcId="{1075649C-C510-49B7-B761-5A062DBD9E4B}" destId="{36FF311B-8D5A-4B23-8AAA-00FFCF1E621F}" srcOrd="0" destOrd="0" presId="urn:microsoft.com/office/officeart/2005/8/layout/vProcess5"/>
    <dgm:cxn modelId="{D8CF8856-9182-4878-880E-13EE2A722434}" srcId="{0EDEEA45-08CB-430D-8698-68912A49A5C5}" destId="{8DA6CB07-3369-4863-BD09-AC444B5ACBBC}" srcOrd="2" destOrd="0" parTransId="{79640451-77FD-48D2-9E30-FEA5E16B9174}" sibTransId="{7AEDD2EB-0DB9-4096-BC01-F0C4B5A6B049}"/>
    <dgm:cxn modelId="{1EE0D657-D178-48C8-B059-067E05280A72}" type="presOf" srcId="{80D4407D-8341-4038-ABFA-CB459D052750}" destId="{8B82F41F-0E59-4DC9-8AAC-166E0D68D502}" srcOrd="0" destOrd="0" presId="urn:microsoft.com/office/officeart/2005/8/layout/vProcess5"/>
    <dgm:cxn modelId="{79B90A89-E653-4CC3-9DB5-F381BA643C49}" type="presOf" srcId="{8DA6CB07-3369-4863-BD09-AC444B5ACBBC}" destId="{E4734600-5DF6-418E-9618-E78CEC9D5F98}" srcOrd="1" destOrd="0" presId="urn:microsoft.com/office/officeart/2005/8/layout/vProcess5"/>
    <dgm:cxn modelId="{EAC71799-99B8-4084-9AD0-BC3CC8479AD7}" srcId="{0EDEEA45-08CB-430D-8698-68912A49A5C5}" destId="{B41831CC-9075-41E3-8B70-55D4003B3542}" srcOrd="0" destOrd="0" parTransId="{01F70839-5EBC-41FF-AEE7-5C540BBEEE37}" sibTransId="{80D4407D-8341-4038-ABFA-CB459D052750}"/>
    <dgm:cxn modelId="{75E331A6-36D4-446C-A78C-0C2659228DA0}" type="presOf" srcId="{8ACB6A9F-892A-4ED8-8C88-AD64C00C4D4B}" destId="{61757FEC-57EA-46AB-9649-5DEB11F052AA}" srcOrd="0" destOrd="0" presId="urn:microsoft.com/office/officeart/2005/8/layout/vProcess5"/>
    <dgm:cxn modelId="{B80FDDB3-29F0-438C-A1CE-A780F7E8C1BD}" type="presOf" srcId="{1075649C-C510-49B7-B761-5A062DBD9E4B}" destId="{342D5CD2-8420-4B05-9B71-D912474E7FA5}" srcOrd="1" destOrd="0" presId="urn:microsoft.com/office/officeart/2005/8/layout/vProcess5"/>
    <dgm:cxn modelId="{33FB34BE-66F4-4F72-982E-7EAA83AD6D2D}" type="presOf" srcId="{0EDEEA45-08CB-430D-8698-68912A49A5C5}" destId="{186B3A21-EA94-42AA-AB4F-616EB2668F29}" srcOrd="0" destOrd="0" presId="urn:microsoft.com/office/officeart/2005/8/layout/vProcess5"/>
    <dgm:cxn modelId="{15CDE5C6-0F9A-4EED-A89B-BEC15EC719D8}" type="presOf" srcId="{B41831CC-9075-41E3-8B70-55D4003B3542}" destId="{9071D7A2-7DE0-4FF7-A1A9-6F595846B695}" srcOrd="1" destOrd="0" presId="urn:microsoft.com/office/officeart/2005/8/layout/vProcess5"/>
    <dgm:cxn modelId="{BBC657CB-3729-4C5E-96AA-353DBEA284B9}" type="presOf" srcId="{B41831CC-9075-41E3-8B70-55D4003B3542}" destId="{BF3D0F48-68E2-4359-A82A-AC55A84873DE}" srcOrd="0" destOrd="0" presId="urn:microsoft.com/office/officeart/2005/8/layout/vProcess5"/>
    <dgm:cxn modelId="{A52705D5-D855-4680-99BC-7B469FED1DC6}" srcId="{0EDEEA45-08CB-430D-8698-68912A49A5C5}" destId="{1075649C-C510-49B7-B761-5A062DBD9E4B}" srcOrd="1" destOrd="0" parTransId="{522A7838-24CB-4F14-9077-F5AF6DFBBABF}" sibTransId="{8ACB6A9F-892A-4ED8-8C88-AD64C00C4D4B}"/>
    <dgm:cxn modelId="{A045C1FE-5B47-444C-9A13-53207F062AE5}" type="presParOf" srcId="{186B3A21-EA94-42AA-AB4F-616EB2668F29}" destId="{006C37A8-C6FF-4D1F-AD1F-7B0FC9874198}" srcOrd="0" destOrd="0" presId="urn:microsoft.com/office/officeart/2005/8/layout/vProcess5"/>
    <dgm:cxn modelId="{66758180-91B2-4739-B4D6-C759B6553B44}" type="presParOf" srcId="{186B3A21-EA94-42AA-AB4F-616EB2668F29}" destId="{BF3D0F48-68E2-4359-A82A-AC55A84873DE}" srcOrd="1" destOrd="0" presId="urn:microsoft.com/office/officeart/2005/8/layout/vProcess5"/>
    <dgm:cxn modelId="{E75B27B9-073F-4351-A184-F25F789EABF5}" type="presParOf" srcId="{186B3A21-EA94-42AA-AB4F-616EB2668F29}" destId="{36FF311B-8D5A-4B23-8AAA-00FFCF1E621F}" srcOrd="2" destOrd="0" presId="urn:microsoft.com/office/officeart/2005/8/layout/vProcess5"/>
    <dgm:cxn modelId="{CDB3CB2A-45B0-493A-AD62-BE877DFCDABD}" type="presParOf" srcId="{186B3A21-EA94-42AA-AB4F-616EB2668F29}" destId="{36ECEE6A-BF9E-4D5E-9A1E-8A590AF8A97A}" srcOrd="3" destOrd="0" presId="urn:microsoft.com/office/officeart/2005/8/layout/vProcess5"/>
    <dgm:cxn modelId="{60E58751-7623-4BEB-99E2-BB1F0A4275CC}" type="presParOf" srcId="{186B3A21-EA94-42AA-AB4F-616EB2668F29}" destId="{8B82F41F-0E59-4DC9-8AAC-166E0D68D502}" srcOrd="4" destOrd="0" presId="urn:microsoft.com/office/officeart/2005/8/layout/vProcess5"/>
    <dgm:cxn modelId="{DAB979E6-53B2-4857-B752-236C427B78C1}" type="presParOf" srcId="{186B3A21-EA94-42AA-AB4F-616EB2668F29}" destId="{61757FEC-57EA-46AB-9649-5DEB11F052AA}" srcOrd="5" destOrd="0" presId="urn:microsoft.com/office/officeart/2005/8/layout/vProcess5"/>
    <dgm:cxn modelId="{DCF2E166-21E6-40F0-817C-8A62CC6980CA}" type="presParOf" srcId="{186B3A21-EA94-42AA-AB4F-616EB2668F29}" destId="{9071D7A2-7DE0-4FF7-A1A9-6F595846B695}" srcOrd="6" destOrd="0" presId="urn:microsoft.com/office/officeart/2005/8/layout/vProcess5"/>
    <dgm:cxn modelId="{FA128851-D433-46CE-A877-E24243852FB2}" type="presParOf" srcId="{186B3A21-EA94-42AA-AB4F-616EB2668F29}" destId="{342D5CD2-8420-4B05-9B71-D912474E7FA5}" srcOrd="7" destOrd="0" presId="urn:microsoft.com/office/officeart/2005/8/layout/vProcess5"/>
    <dgm:cxn modelId="{865C7608-6B6A-41A7-89FF-DFEAB0C07067}" type="presParOf" srcId="{186B3A21-EA94-42AA-AB4F-616EB2668F29}" destId="{E4734600-5DF6-418E-9618-E78CEC9D5F98}"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9210B23-6FC0-473D-B9C5-88E4C07D9784}" type="doc">
      <dgm:prSet loTypeId="urn:microsoft.com/office/officeart/2005/8/layout/chevron1" loCatId="process" qsTypeId="urn:microsoft.com/office/officeart/2005/8/quickstyle/simple1" qsCatId="simple" csTypeId="urn:microsoft.com/office/officeart/2005/8/colors/accent1_2" csCatId="accent1" phldr="1"/>
      <dgm:spPr/>
    </dgm:pt>
    <dgm:pt modelId="{E83EA31F-1458-4AE6-809B-539AF6D6384D}">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Supply of a psychoactive substance</a:t>
          </a:r>
        </a:p>
      </dgm:t>
    </dgm:pt>
    <dgm:pt modelId="{89BA753C-98D9-408F-BE65-11C15DE8B680}" type="parTrans" cxnId="{19AFF75F-EF1C-48D3-B2C8-266C3DE3C05F}">
      <dgm:prSet/>
      <dgm:spPr/>
      <dgm:t>
        <a:bodyPr/>
        <a:lstStyle/>
        <a:p>
          <a:endParaRPr lang="en-GB"/>
        </a:p>
      </dgm:t>
    </dgm:pt>
    <dgm:pt modelId="{2FF3004C-48CF-4B85-8016-7C54ACBD5DD4}" type="sibTrans" cxnId="{19AFF75F-EF1C-48D3-B2C8-266C3DE3C05F}">
      <dgm:prSet/>
      <dgm:spPr/>
      <dgm:t>
        <a:bodyPr/>
        <a:lstStyle/>
        <a:p>
          <a:endParaRPr lang="en-GB"/>
        </a:p>
      </dgm:t>
    </dgm:pt>
    <dgm:pt modelId="{F60B7E00-EEF6-49AB-B0ED-261C7D817299}">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Offering to supply a psychoactive substance</a:t>
          </a:r>
        </a:p>
      </dgm:t>
    </dgm:pt>
    <dgm:pt modelId="{AF4ED2E3-FF02-4213-9D5C-570B28249CE6}" type="parTrans" cxnId="{3F091B86-D879-4578-B3A3-127A3B0EFB77}">
      <dgm:prSet/>
      <dgm:spPr/>
      <dgm:t>
        <a:bodyPr/>
        <a:lstStyle/>
        <a:p>
          <a:endParaRPr lang="en-GB"/>
        </a:p>
      </dgm:t>
    </dgm:pt>
    <dgm:pt modelId="{CD163608-C4E4-4575-B4C3-71F8928E39D1}" type="sibTrans" cxnId="{3F091B86-D879-4578-B3A3-127A3B0EFB77}">
      <dgm:prSet/>
      <dgm:spPr/>
      <dgm:t>
        <a:bodyPr/>
        <a:lstStyle/>
        <a:p>
          <a:endParaRPr lang="en-GB"/>
        </a:p>
      </dgm:t>
    </dgm:pt>
    <dgm:pt modelId="{589FE4DF-A0E1-488E-A1BA-F12CCF1DF121}">
      <dgm:prSet phldrT="[Text]" custT="1"/>
      <dgm:spPr>
        <a:solidFill>
          <a:schemeClr val="accent3">
            <a:lumMod val="60000"/>
            <a:lumOff val="40000"/>
          </a:schemeClr>
        </a:solidFill>
        <a:ln>
          <a:solidFill>
            <a:schemeClr val="tx1"/>
          </a:solidFill>
        </a:ln>
      </dgm:spPr>
      <dgm:t>
        <a:bodyPr/>
        <a:lstStyle/>
        <a:p>
          <a:r>
            <a:rPr lang="en-GB" sz="2400" dirty="0">
              <a:solidFill>
                <a:schemeClr val="tx1"/>
              </a:solidFill>
            </a:rPr>
            <a:t>For supply it must be a psychoactive substance &amp; covers distribution</a:t>
          </a:r>
        </a:p>
      </dgm:t>
    </dgm:pt>
    <dgm:pt modelId="{8B0807DC-D852-4356-9D1C-9D6ADEBEFC1D}" type="parTrans" cxnId="{B460B59A-A8FE-4998-AB17-83796A6202B2}">
      <dgm:prSet/>
      <dgm:spPr/>
      <dgm:t>
        <a:bodyPr/>
        <a:lstStyle/>
        <a:p>
          <a:endParaRPr lang="en-GB"/>
        </a:p>
      </dgm:t>
    </dgm:pt>
    <dgm:pt modelId="{9441CB6D-8D45-40E9-AB8C-A28B1EF471DB}" type="sibTrans" cxnId="{B460B59A-A8FE-4998-AB17-83796A6202B2}">
      <dgm:prSet/>
      <dgm:spPr/>
      <dgm:t>
        <a:bodyPr/>
        <a:lstStyle/>
        <a:p>
          <a:endParaRPr lang="en-GB"/>
        </a:p>
      </dgm:t>
    </dgm:pt>
    <dgm:pt modelId="{8E929483-9E2C-4D79-A36D-819A511982FF}" type="pres">
      <dgm:prSet presAssocID="{49210B23-6FC0-473D-B9C5-88E4C07D9784}" presName="Name0" presStyleCnt="0">
        <dgm:presLayoutVars>
          <dgm:dir/>
          <dgm:animLvl val="lvl"/>
          <dgm:resizeHandles val="exact"/>
        </dgm:presLayoutVars>
      </dgm:prSet>
      <dgm:spPr/>
    </dgm:pt>
    <dgm:pt modelId="{9A1D0ECF-A354-4F23-AB8F-FA4E55E95D52}" type="pres">
      <dgm:prSet presAssocID="{E83EA31F-1458-4AE6-809B-539AF6D6384D}" presName="parTxOnly" presStyleLbl="node1" presStyleIdx="0" presStyleCnt="3">
        <dgm:presLayoutVars>
          <dgm:chMax val="0"/>
          <dgm:chPref val="0"/>
          <dgm:bulletEnabled val="1"/>
        </dgm:presLayoutVars>
      </dgm:prSet>
      <dgm:spPr/>
    </dgm:pt>
    <dgm:pt modelId="{35F63B31-3ED6-485D-B5B8-271591C0A39F}" type="pres">
      <dgm:prSet presAssocID="{2FF3004C-48CF-4B85-8016-7C54ACBD5DD4}" presName="parTxOnlySpace" presStyleCnt="0"/>
      <dgm:spPr/>
    </dgm:pt>
    <dgm:pt modelId="{9B9269D5-A85E-44BC-9640-6DC5BE26D038}" type="pres">
      <dgm:prSet presAssocID="{F60B7E00-EEF6-49AB-B0ED-261C7D817299}" presName="parTxOnly" presStyleLbl="node1" presStyleIdx="1" presStyleCnt="3">
        <dgm:presLayoutVars>
          <dgm:chMax val="0"/>
          <dgm:chPref val="0"/>
          <dgm:bulletEnabled val="1"/>
        </dgm:presLayoutVars>
      </dgm:prSet>
      <dgm:spPr/>
    </dgm:pt>
    <dgm:pt modelId="{D81E0984-D9F3-4868-8BAD-ADDFCEFA8681}" type="pres">
      <dgm:prSet presAssocID="{CD163608-C4E4-4575-B4C3-71F8928E39D1}" presName="parTxOnlySpace" presStyleCnt="0"/>
      <dgm:spPr/>
    </dgm:pt>
    <dgm:pt modelId="{85D338BA-705C-404C-B074-A95B5D8073DE}" type="pres">
      <dgm:prSet presAssocID="{589FE4DF-A0E1-488E-A1BA-F12CCF1DF121}" presName="parTxOnly" presStyleLbl="node1" presStyleIdx="2" presStyleCnt="3">
        <dgm:presLayoutVars>
          <dgm:chMax val="0"/>
          <dgm:chPref val="0"/>
          <dgm:bulletEnabled val="1"/>
        </dgm:presLayoutVars>
      </dgm:prSet>
      <dgm:spPr/>
    </dgm:pt>
  </dgm:ptLst>
  <dgm:cxnLst>
    <dgm:cxn modelId="{19AFF75F-EF1C-48D3-B2C8-266C3DE3C05F}" srcId="{49210B23-6FC0-473D-B9C5-88E4C07D9784}" destId="{E83EA31F-1458-4AE6-809B-539AF6D6384D}" srcOrd="0" destOrd="0" parTransId="{89BA753C-98D9-408F-BE65-11C15DE8B680}" sibTransId="{2FF3004C-48CF-4B85-8016-7C54ACBD5DD4}"/>
    <dgm:cxn modelId="{FE22B372-86D6-439A-99A1-C2E6FA38AF57}" type="presOf" srcId="{F60B7E00-EEF6-49AB-B0ED-261C7D817299}" destId="{9B9269D5-A85E-44BC-9640-6DC5BE26D038}" srcOrd="0" destOrd="0" presId="urn:microsoft.com/office/officeart/2005/8/layout/chevron1"/>
    <dgm:cxn modelId="{2BFCF77D-1FE5-4BC1-A372-B63343D261B6}" type="presOf" srcId="{589FE4DF-A0E1-488E-A1BA-F12CCF1DF121}" destId="{85D338BA-705C-404C-B074-A95B5D8073DE}" srcOrd="0" destOrd="0" presId="urn:microsoft.com/office/officeart/2005/8/layout/chevron1"/>
    <dgm:cxn modelId="{3F091B86-D879-4578-B3A3-127A3B0EFB77}" srcId="{49210B23-6FC0-473D-B9C5-88E4C07D9784}" destId="{F60B7E00-EEF6-49AB-B0ED-261C7D817299}" srcOrd="1" destOrd="0" parTransId="{AF4ED2E3-FF02-4213-9D5C-570B28249CE6}" sibTransId="{CD163608-C4E4-4575-B4C3-71F8928E39D1}"/>
    <dgm:cxn modelId="{B460B59A-A8FE-4998-AB17-83796A6202B2}" srcId="{49210B23-6FC0-473D-B9C5-88E4C07D9784}" destId="{589FE4DF-A0E1-488E-A1BA-F12CCF1DF121}" srcOrd="2" destOrd="0" parTransId="{8B0807DC-D852-4356-9D1C-9D6ADEBEFC1D}" sibTransId="{9441CB6D-8D45-40E9-AB8C-A28B1EF471DB}"/>
    <dgm:cxn modelId="{FA8AF8C5-F864-4311-92AC-A64D811E2DFD}" type="presOf" srcId="{E83EA31F-1458-4AE6-809B-539AF6D6384D}" destId="{9A1D0ECF-A354-4F23-AB8F-FA4E55E95D52}" srcOrd="0" destOrd="0" presId="urn:microsoft.com/office/officeart/2005/8/layout/chevron1"/>
    <dgm:cxn modelId="{40D742F2-BAFA-42EE-BD0E-DD3BA498917D}" type="presOf" srcId="{49210B23-6FC0-473D-B9C5-88E4C07D9784}" destId="{8E929483-9E2C-4D79-A36D-819A511982FF}" srcOrd="0" destOrd="0" presId="urn:microsoft.com/office/officeart/2005/8/layout/chevron1"/>
    <dgm:cxn modelId="{2EE784E0-2DE3-4F2D-989C-63F0992E4DFA}" type="presParOf" srcId="{8E929483-9E2C-4D79-A36D-819A511982FF}" destId="{9A1D0ECF-A354-4F23-AB8F-FA4E55E95D52}" srcOrd="0" destOrd="0" presId="urn:microsoft.com/office/officeart/2005/8/layout/chevron1"/>
    <dgm:cxn modelId="{FDAF35C1-3BA5-4C94-BE4B-1A33F92C05D1}" type="presParOf" srcId="{8E929483-9E2C-4D79-A36D-819A511982FF}" destId="{35F63B31-3ED6-485D-B5B8-271591C0A39F}" srcOrd="1" destOrd="0" presId="urn:microsoft.com/office/officeart/2005/8/layout/chevron1"/>
    <dgm:cxn modelId="{5BED1880-AC6B-4612-96CF-10891B10378A}" type="presParOf" srcId="{8E929483-9E2C-4D79-A36D-819A511982FF}" destId="{9B9269D5-A85E-44BC-9640-6DC5BE26D038}" srcOrd="2" destOrd="0" presId="urn:microsoft.com/office/officeart/2005/8/layout/chevron1"/>
    <dgm:cxn modelId="{B8126568-FEB2-4BDE-9A72-570396272567}" type="presParOf" srcId="{8E929483-9E2C-4D79-A36D-819A511982FF}" destId="{D81E0984-D9F3-4868-8BAD-ADDFCEFA8681}" srcOrd="3" destOrd="0" presId="urn:microsoft.com/office/officeart/2005/8/layout/chevron1"/>
    <dgm:cxn modelId="{5AACEFD5-FEF6-4E48-B239-C0B5B9B57EEC}" type="presParOf" srcId="{8E929483-9E2C-4D79-A36D-819A511982FF}" destId="{85D338BA-705C-404C-B074-A95B5D8073DE}" srcOrd="4"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57DF8BF-A187-4EB1-9F94-6D390A73C3D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3069852F-452F-44FF-914B-F18488521982}">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Is committed when (offender must be over 18)</a:t>
          </a:r>
        </a:p>
      </dgm:t>
    </dgm:pt>
    <dgm:pt modelId="{D200421A-E9FC-49A7-BB68-F7F6F330ABA9}" type="parTrans" cxnId="{59A7E16C-FB87-4082-9525-D2C39B7534B2}">
      <dgm:prSet/>
      <dgm:spPr/>
      <dgm:t>
        <a:bodyPr/>
        <a:lstStyle/>
        <a:p>
          <a:endParaRPr lang="en-GB"/>
        </a:p>
      </dgm:t>
    </dgm:pt>
    <dgm:pt modelId="{1C6CAFBA-F249-4A1B-99C1-C57FF3EB43EB}" type="sibTrans" cxnId="{59A7E16C-FB87-4082-9525-D2C39B7534B2}">
      <dgm:prSet/>
      <dgm:spPr/>
      <dgm:t>
        <a:bodyPr/>
        <a:lstStyle/>
        <a:p>
          <a:endParaRPr lang="en-GB"/>
        </a:p>
      </dgm:t>
    </dgm:pt>
    <dgm:pt modelId="{992CD9E9-78AA-4584-B1F3-27D7B4ED88B5}">
      <dgm:prSet phldrT="[Text]" custT="1"/>
      <dgm:spPr>
        <a:solidFill>
          <a:schemeClr val="bg1">
            <a:lumMod val="85000"/>
          </a:schemeClr>
        </a:solidFill>
        <a:ln>
          <a:solidFill>
            <a:schemeClr val="tx1"/>
          </a:solidFill>
        </a:ln>
      </dgm:spPr>
      <dgm:t>
        <a:bodyPr/>
        <a:lstStyle/>
        <a:p>
          <a:r>
            <a:rPr lang="en-GB" sz="2400" dirty="0">
              <a:solidFill>
                <a:schemeClr val="tx1"/>
              </a:solidFill>
            </a:rPr>
            <a:t>In the vicinity of a school premises at a </a:t>
          </a:r>
          <a:r>
            <a:rPr lang="en-GB" sz="2400" b="1" i="1" u="sng" dirty="0">
              <a:solidFill>
                <a:schemeClr val="tx1"/>
              </a:solidFill>
            </a:rPr>
            <a:t>relevant</a:t>
          </a:r>
          <a:r>
            <a:rPr lang="en-GB" sz="2400" dirty="0">
              <a:solidFill>
                <a:schemeClr val="tx1"/>
              </a:solidFill>
            </a:rPr>
            <a:t> time </a:t>
          </a:r>
          <a:r>
            <a:rPr lang="en-GB" sz="2400" dirty="0" err="1">
              <a:solidFill>
                <a:schemeClr val="tx1"/>
              </a:solidFill>
            </a:rPr>
            <a:t>i.e</a:t>
          </a:r>
          <a:r>
            <a:rPr lang="en-GB" sz="2400" dirty="0">
              <a:solidFill>
                <a:schemeClr val="tx1"/>
              </a:solidFill>
            </a:rPr>
            <a:t> when the school premises are in use by persons under 18</a:t>
          </a:r>
        </a:p>
      </dgm:t>
    </dgm:pt>
    <dgm:pt modelId="{A6810D18-C58E-4FF8-AD6D-8E8B761DD07D}" type="parTrans" cxnId="{37039216-83ED-4C88-B927-51B259DCE0EA}">
      <dgm:prSet/>
      <dgm:spPr/>
      <dgm:t>
        <a:bodyPr/>
        <a:lstStyle/>
        <a:p>
          <a:endParaRPr lang="en-GB"/>
        </a:p>
      </dgm:t>
    </dgm:pt>
    <dgm:pt modelId="{59761196-5538-4057-93A1-08FB83F2DBC5}" type="sibTrans" cxnId="{37039216-83ED-4C88-B927-51B259DCE0EA}">
      <dgm:prSet/>
      <dgm:spPr/>
      <dgm:t>
        <a:bodyPr/>
        <a:lstStyle/>
        <a:p>
          <a:endParaRPr lang="en-GB"/>
        </a:p>
      </dgm:t>
    </dgm:pt>
    <dgm:pt modelId="{C8D99290-645D-4AA1-8CB7-94BF631C01E9}">
      <dgm:prSet phldrT="[Text]" custT="1"/>
      <dgm:spPr>
        <a:solidFill>
          <a:schemeClr val="tx2">
            <a:lumMod val="40000"/>
            <a:lumOff val="60000"/>
          </a:schemeClr>
        </a:solidFill>
        <a:ln>
          <a:solidFill>
            <a:schemeClr val="tx1"/>
          </a:solidFill>
        </a:ln>
      </dgm:spPr>
      <dgm:t>
        <a:bodyPr/>
        <a:lstStyle/>
        <a:p>
          <a:r>
            <a:rPr lang="en-GB" sz="2400" b="1" i="1" dirty="0">
              <a:solidFill>
                <a:schemeClr val="tx1"/>
              </a:solidFill>
            </a:rPr>
            <a:t>And this includes </a:t>
          </a:r>
          <a:r>
            <a:rPr lang="en-GB" sz="2400" dirty="0">
              <a:solidFill>
                <a:schemeClr val="tx1"/>
              </a:solidFill>
            </a:rPr>
            <a:t>one hour before the start and one hour at the end of any such time OR</a:t>
          </a:r>
        </a:p>
      </dgm:t>
    </dgm:pt>
    <dgm:pt modelId="{30DEF396-ABCF-422A-9121-57C646CB4109}" type="parTrans" cxnId="{5C09F214-3515-4675-A621-568E93D26F98}">
      <dgm:prSet/>
      <dgm:spPr/>
      <dgm:t>
        <a:bodyPr/>
        <a:lstStyle/>
        <a:p>
          <a:endParaRPr lang="en-GB"/>
        </a:p>
      </dgm:t>
    </dgm:pt>
    <dgm:pt modelId="{A0B7D89E-ED48-4F20-8A6B-287421AF6F1B}" type="sibTrans" cxnId="{5C09F214-3515-4675-A621-568E93D26F98}">
      <dgm:prSet/>
      <dgm:spPr/>
      <dgm:t>
        <a:bodyPr/>
        <a:lstStyle/>
        <a:p>
          <a:endParaRPr lang="en-GB"/>
        </a:p>
      </dgm:t>
    </dgm:pt>
    <dgm:pt modelId="{359A4759-213D-48FA-8A2E-D515D4A59EC8}">
      <dgm:prSet phldrT="[Text]" custT="1"/>
      <dgm:spPr>
        <a:solidFill>
          <a:schemeClr val="bg2">
            <a:lumMod val="75000"/>
          </a:schemeClr>
        </a:solidFill>
        <a:ln>
          <a:solidFill>
            <a:schemeClr val="tx1"/>
          </a:solidFill>
        </a:ln>
      </dgm:spPr>
      <dgm:t>
        <a:bodyPr/>
        <a:lstStyle/>
        <a:p>
          <a:r>
            <a:rPr lang="en-GB" sz="2400" dirty="0">
              <a:solidFill>
                <a:schemeClr val="tx1"/>
              </a:solidFill>
            </a:rPr>
            <a:t>A courier was used by the offender, who at the time was under the age of 18 OR</a:t>
          </a:r>
        </a:p>
      </dgm:t>
    </dgm:pt>
    <dgm:pt modelId="{DD1B0843-FA0B-460F-8463-557BAB03F35B}" type="parTrans" cxnId="{A5D7556D-D338-4824-AABF-7FC8122815F4}">
      <dgm:prSet/>
      <dgm:spPr/>
      <dgm:t>
        <a:bodyPr/>
        <a:lstStyle/>
        <a:p>
          <a:endParaRPr lang="en-GB"/>
        </a:p>
      </dgm:t>
    </dgm:pt>
    <dgm:pt modelId="{95C403D9-3CA0-4156-B36E-2BA690ADCAA9}" type="sibTrans" cxnId="{A5D7556D-D338-4824-AABF-7FC8122815F4}">
      <dgm:prSet/>
      <dgm:spPr/>
      <dgm:t>
        <a:bodyPr/>
        <a:lstStyle/>
        <a:p>
          <a:endParaRPr lang="en-GB"/>
        </a:p>
      </dgm:t>
    </dgm:pt>
    <dgm:pt modelId="{81165153-D552-4164-ADB1-5C671442202D}">
      <dgm:prSet phldrT="[Text]" custT="1"/>
      <dgm:spPr>
        <a:ln>
          <a:solidFill>
            <a:schemeClr val="tx1"/>
          </a:solidFill>
        </a:ln>
      </dgm:spPr>
      <dgm:t>
        <a:bodyPr/>
        <a:lstStyle/>
        <a:p>
          <a:r>
            <a:rPr lang="en-GB" sz="2400" dirty="0">
              <a:solidFill>
                <a:schemeClr val="tx1"/>
              </a:solidFill>
            </a:rPr>
            <a:t>Committed whilst in a custodial institution</a:t>
          </a:r>
        </a:p>
      </dgm:t>
    </dgm:pt>
    <dgm:pt modelId="{EA1A685D-32D5-4C14-A00F-DEDEBC7B347F}" type="parTrans" cxnId="{9CA08210-A1DF-40DB-AF0C-D4A9C3905C5C}">
      <dgm:prSet/>
      <dgm:spPr/>
      <dgm:t>
        <a:bodyPr/>
        <a:lstStyle/>
        <a:p>
          <a:endParaRPr lang="en-GB"/>
        </a:p>
      </dgm:t>
    </dgm:pt>
    <dgm:pt modelId="{A2AA59B4-5881-45A9-BFBC-6459D66011D5}" type="sibTrans" cxnId="{9CA08210-A1DF-40DB-AF0C-D4A9C3905C5C}">
      <dgm:prSet/>
      <dgm:spPr/>
      <dgm:t>
        <a:bodyPr/>
        <a:lstStyle/>
        <a:p>
          <a:endParaRPr lang="en-GB"/>
        </a:p>
      </dgm:t>
    </dgm:pt>
    <dgm:pt modelId="{F86795B1-88EF-4274-8A09-407F39F7B7BD}" type="pres">
      <dgm:prSet presAssocID="{957DF8BF-A187-4EB1-9F94-6D390A73C3D5}" presName="diagram" presStyleCnt="0">
        <dgm:presLayoutVars>
          <dgm:dir/>
          <dgm:resizeHandles val="exact"/>
        </dgm:presLayoutVars>
      </dgm:prSet>
      <dgm:spPr/>
    </dgm:pt>
    <dgm:pt modelId="{8C77D0BF-F6D1-40E5-90CA-8FDCAD4655A6}" type="pres">
      <dgm:prSet presAssocID="{3069852F-452F-44FF-914B-F18488521982}" presName="node" presStyleLbl="node1" presStyleIdx="0" presStyleCnt="5">
        <dgm:presLayoutVars>
          <dgm:bulletEnabled val="1"/>
        </dgm:presLayoutVars>
      </dgm:prSet>
      <dgm:spPr/>
    </dgm:pt>
    <dgm:pt modelId="{A4423E04-1A13-4D5A-9C26-EE750A2FA863}" type="pres">
      <dgm:prSet presAssocID="{1C6CAFBA-F249-4A1B-99C1-C57FF3EB43EB}" presName="sibTrans" presStyleCnt="0"/>
      <dgm:spPr/>
    </dgm:pt>
    <dgm:pt modelId="{A97C1867-D6D6-43A8-9AB5-8757A7908C19}" type="pres">
      <dgm:prSet presAssocID="{992CD9E9-78AA-4584-B1F3-27D7B4ED88B5}" presName="node" presStyleLbl="node1" presStyleIdx="1" presStyleCnt="5">
        <dgm:presLayoutVars>
          <dgm:bulletEnabled val="1"/>
        </dgm:presLayoutVars>
      </dgm:prSet>
      <dgm:spPr/>
    </dgm:pt>
    <dgm:pt modelId="{CD26CB0D-6873-4438-AF00-19E8E89B1EEE}" type="pres">
      <dgm:prSet presAssocID="{59761196-5538-4057-93A1-08FB83F2DBC5}" presName="sibTrans" presStyleCnt="0"/>
      <dgm:spPr/>
    </dgm:pt>
    <dgm:pt modelId="{AF5F0F65-65DC-40C2-8DAD-8A6633D55858}" type="pres">
      <dgm:prSet presAssocID="{C8D99290-645D-4AA1-8CB7-94BF631C01E9}" presName="node" presStyleLbl="node1" presStyleIdx="2" presStyleCnt="5">
        <dgm:presLayoutVars>
          <dgm:bulletEnabled val="1"/>
        </dgm:presLayoutVars>
      </dgm:prSet>
      <dgm:spPr/>
    </dgm:pt>
    <dgm:pt modelId="{AB0DDD66-0A2A-4108-9E13-A0273C85B6AF}" type="pres">
      <dgm:prSet presAssocID="{A0B7D89E-ED48-4F20-8A6B-287421AF6F1B}" presName="sibTrans" presStyleCnt="0"/>
      <dgm:spPr/>
    </dgm:pt>
    <dgm:pt modelId="{6DEE9037-CD86-4972-9635-83518DF4C741}" type="pres">
      <dgm:prSet presAssocID="{359A4759-213D-48FA-8A2E-D515D4A59EC8}" presName="node" presStyleLbl="node1" presStyleIdx="3" presStyleCnt="5">
        <dgm:presLayoutVars>
          <dgm:bulletEnabled val="1"/>
        </dgm:presLayoutVars>
      </dgm:prSet>
      <dgm:spPr/>
    </dgm:pt>
    <dgm:pt modelId="{788BDA25-6FD9-40A2-B8E6-D0F8466805E4}" type="pres">
      <dgm:prSet presAssocID="{95C403D9-3CA0-4156-B36E-2BA690ADCAA9}" presName="sibTrans" presStyleCnt="0"/>
      <dgm:spPr/>
    </dgm:pt>
    <dgm:pt modelId="{CB15903F-A89C-4E7A-87C8-368C704F12A8}" type="pres">
      <dgm:prSet presAssocID="{81165153-D552-4164-ADB1-5C671442202D}" presName="node" presStyleLbl="node1" presStyleIdx="4" presStyleCnt="5">
        <dgm:presLayoutVars>
          <dgm:bulletEnabled val="1"/>
        </dgm:presLayoutVars>
      </dgm:prSet>
      <dgm:spPr/>
    </dgm:pt>
  </dgm:ptLst>
  <dgm:cxnLst>
    <dgm:cxn modelId="{9CA08210-A1DF-40DB-AF0C-D4A9C3905C5C}" srcId="{957DF8BF-A187-4EB1-9F94-6D390A73C3D5}" destId="{81165153-D552-4164-ADB1-5C671442202D}" srcOrd="4" destOrd="0" parTransId="{EA1A685D-32D5-4C14-A00F-DEDEBC7B347F}" sibTransId="{A2AA59B4-5881-45A9-BFBC-6459D66011D5}"/>
    <dgm:cxn modelId="{5C09F214-3515-4675-A621-568E93D26F98}" srcId="{957DF8BF-A187-4EB1-9F94-6D390A73C3D5}" destId="{C8D99290-645D-4AA1-8CB7-94BF631C01E9}" srcOrd="2" destOrd="0" parTransId="{30DEF396-ABCF-422A-9121-57C646CB4109}" sibTransId="{A0B7D89E-ED48-4F20-8A6B-287421AF6F1B}"/>
    <dgm:cxn modelId="{37039216-83ED-4C88-B927-51B259DCE0EA}" srcId="{957DF8BF-A187-4EB1-9F94-6D390A73C3D5}" destId="{992CD9E9-78AA-4584-B1F3-27D7B4ED88B5}" srcOrd="1" destOrd="0" parTransId="{A6810D18-C58E-4FF8-AD6D-8E8B761DD07D}" sibTransId="{59761196-5538-4057-93A1-08FB83F2DBC5}"/>
    <dgm:cxn modelId="{72843A19-2342-4B94-BAA5-140BF1B2F460}" type="presOf" srcId="{957DF8BF-A187-4EB1-9F94-6D390A73C3D5}" destId="{F86795B1-88EF-4274-8A09-407F39F7B7BD}" srcOrd="0" destOrd="0" presId="urn:microsoft.com/office/officeart/2005/8/layout/default"/>
    <dgm:cxn modelId="{D887C238-7432-4647-863E-2F6698DB37CF}" type="presOf" srcId="{3069852F-452F-44FF-914B-F18488521982}" destId="{8C77D0BF-F6D1-40E5-90CA-8FDCAD4655A6}" srcOrd="0" destOrd="0" presId="urn:microsoft.com/office/officeart/2005/8/layout/default"/>
    <dgm:cxn modelId="{59A7E16C-FB87-4082-9525-D2C39B7534B2}" srcId="{957DF8BF-A187-4EB1-9F94-6D390A73C3D5}" destId="{3069852F-452F-44FF-914B-F18488521982}" srcOrd="0" destOrd="0" parTransId="{D200421A-E9FC-49A7-BB68-F7F6F330ABA9}" sibTransId="{1C6CAFBA-F249-4A1B-99C1-C57FF3EB43EB}"/>
    <dgm:cxn modelId="{A5D7556D-D338-4824-AABF-7FC8122815F4}" srcId="{957DF8BF-A187-4EB1-9F94-6D390A73C3D5}" destId="{359A4759-213D-48FA-8A2E-D515D4A59EC8}" srcOrd="3" destOrd="0" parTransId="{DD1B0843-FA0B-460F-8463-557BAB03F35B}" sibTransId="{95C403D9-3CA0-4156-B36E-2BA690ADCAA9}"/>
    <dgm:cxn modelId="{D90FAF73-5353-4EF1-9043-54800BFC1E9E}" type="presOf" srcId="{992CD9E9-78AA-4584-B1F3-27D7B4ED88B5}" destId="{A97C1867-D6D6-43A8-9AB5-8757A7908C19}" srcOrd="0" destOrd="0" presId="urn:microsoft.com/office/officeart/2005/8/layout/default"/>
    <dgm:cxn modelId="{FB02707E-8132-4749-8795-CC007D693EC4}" type="presOf" srcId="{81165153-D552-4164-ADB1-5C671442202D}" destId="{CB15903F-A89C-4E7A-87C8-368C704F12A8}" srcOrd="0" destOrd="0" presId="urn:microsoft.com/office/officeart/2005/8/layout/default"/>
    <dgm:cxn modelId="{74832A81-8A88-4E0A-9343-4B1B3B059285}" type="presOf" srcId="{C8D99290-645D-4AA1-8CB7-94BF631C01E9}" destId="{AF5F0F65-65DC-40C2-8DAD-8A6633D55858}" srcOrd="0" destOrd="0" presId="urn:microsoft.com/office/officeart/2005/8/layout/default"/>
    <dgm:cxn modelId="{312502CF-3BFD-4E24-8492-5EFE0D56D0A5}" type="presOf" srcId="{359A4759-213D-48FA-8A2E-D515D4A59EC8}" destId="{6DEE9037-CD86-4972-9635-83518DF4C741}" srcOrd="0" destOrd="0" presId="urn:microsoft.com/office/officeart/2005/8/layout/default"/>
    <dgm:cxn modelId="{55A24E81-BC71-4489-B50B-86CD092E3052}" type="presParOf" srcId="{F86795B1-88EF-4274-8A09-407F39F7B7BD}" destId="{8C77D0BF-F6D1-40E5-90CA-8FDCAD4655A6}" srcOrd="0" destOrd="0" presId="urn:microsoft.com/office/officeart/2005/8/layout/default"/>
    <dgm:cxn modelId="{CFA6656D-4661-44DC-99EE-6D36951E9518}" type="presParOf" srcId="{F86795B1-88EF-4274-8A09-407F39F7B7BD}" destId="{A4423E04-1A13-4D5A-9C26-EE750A2FA863}" srcOrd="1" destOrd="0" presId="urn:microsoft.com/office/officeart/2005/8/layout/default"/>
    <dgm:cxn modelId="{52FBBC8B-5766-49A7-BC19-33C623B891B8}" type="presParOf" srcId="{F86795B1-88EF-4274-8A09-407F39F7B7BD}" destId="{A97C1867-D6D6-43A8-9AB5-8757A7908C19}" srcOrd="2" destOrd="0" presId="urn:microsoft.com/office/officeart/2005/8/layout/default"/>
    <dgm:cxn modelId="{295DB002-F12E-48A1-B753-590AA3E974A4}" type="presParOf" srcId="{F86795B1-88EF-4274-8A09-407F39F7B7BD}" destId="{CD26CB0D-6873-4438-AF00-19E8E89B1EEE}" srcOrd="3" destOrd="0" presId="urn:microsoft.com/office/officeart/2005/8/layout/default"/>
    <dgm:cxn modelId="{62BE50CE-B223-4922-AA93-C0B7A325606B}" type="presParOf" srcId="{F86795B1-88EF-4274-8A09-407F39F7B7BD}" destId="{AF5F0F65-65DC-40C2-8DAD-8A6633D55858}" srcOrd="4" destOrd="0" presId="urn:microsoft.com/office/officeart/2005/8/layout/default"/>
    <dgm:cxn modelId="{9442375D-3A10-4352-B233-10F92D557DE1}" type="presParOf" srcId="{F86795B1-88EF-4274-8A09-407F39F7B7BD}" destId="{AB0DDD66-0A2A-4108-9E13-A0273C85B6AF}" srcOrd="5" destOrd="0" presId="urn:microsoft.com/office/officeart/2005/8/layout/default"/>
    <dgm:cxn modelId="{7AEAFCFB-EAA7-4632-A146-CCC89A573483}" type="presParOf" srcId="{F86795B1-88EF-4274-8A09-407F39F7B7BD}" destId="{6DEE9037-CD86-4972-9635-83518DF4C741}" srcOrd="6" destOrd="0" presId="urn:microsoft.com/office/officeart/2005/8/layout/default"/>
    <dgm:cxn modelId="{62AF9B3B-6690-45B9-AA49-D02F79184F8F}" type="presParOf" srcId="{F86795B1-88EF-4274-8A09-407F39F7B7BD}" destId="{788BDA25-6FD9-40A2-B8E6-D0F8466805E4}" srcOrd="7" destOrd="0" presId="urn:microsoft.com/office/officeart/2005/8/layout/default"/>
    <dgm:cxn modelId="{4730C8AD-E55E-4A3D-890A-1CB2FCF4621A}" type="presParOf" srcId="{F86795B1-88EF-4274-8A09-407F39F7B7BD}" destId="{CB15903F-A89C-4E7A-87C8-368C704F12A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5854547-D866-4B54-9770-65BEDDBEB92D}"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3A0DDDE9-9289-44EC-A554-39214D03ED5D}">
      <dgm:prSet phldrT="[Text]" phldr="1"/>
      <dgm:spPr>
        <a:solidFill>
          <a:schemeClr val="tx2">
            <a:lumMod val="60000"/>
            <a:lumOff val="40000"/>
          </a:schemeClr>
        </a:solidFill>
        <a:ln>
          <a:solidFill>
            <a:schemeClr val="tx1"/>
          </a:solidFill>
        </a:ln>
      </dgm:spPr>
      <dgm:t>
        <a:bodyPr/>
        <a:lstStyle/>
        <a:p>
          <a:endParaRPr lang="en-GB" dirty="0"/>
        </a:p>
      </dgm:t>
    </dgm:pt>
    <dgm:pt modelId="{69DC971C-BEE9-45D6-BCAC-807F74450E68}" type="parTrans" cxnId="{8131BCC1-873C-4861-932A-9D2FC837D83B}">
      <dgm:prSet/>
      <dgm:spPr/>
      <dgm:t>
        <a:bodyPr/>
        <a:lstStyle/>
        <a:p>
          <a:endParaRPr lang="en-GB"/>
        </a:p>
      </dgm:t>
    </dgm:pt>
    <dgm:pt modelId="{4EEBEE79-D7F9-47D5-9D35-127900B24825}" type="sibTrans" cxnId="{8131BCC1-873C-4861-932A-9D2FC837D83B}">
      <dgm:prSet/>
      <dgm:spPr/>
      <dgm:t>
        <a:bodyPr/>
        <a:lstStyle/>
        <a:p>
          <a:endParaRPr lang="en-GB"/>
        </a:p>
      </dgm:t>
    </dgm:pt>
    <dgm:pt modelId="{5990AA5D-0CE1-4FC2-B721-E23AFCA72C0C}">
      <dgm:prSet phldrT="[Text]" custT="1"/>
      <dgm:spPr>
        <a:solidFill>
          <a:schemeClr val="tx2">
            <a:lumMod val="60000"/>
            <a:lumOff val="40000"/>
          </a:schemeClr>
        </a:solidFill>
      </dgm:spPr>
      <dgm:t>
        <a:bodyPr/>
        <a:lstStyle/>
        <a:p>
          <a:r>
            <a:rPr lang="en-GB" sz="2400" dirty="0">
              <a:solidFill>
                <a:schemeClr val="tx1"/>
              </a:solidFill>
              <a:latin typeface="+mn-lt"/>
            </a:rPr>
            <a:t>(a) The person is in possession of a psychoactive substance</a:t>
          </a:r>
        </a:p>
      </dgm:t>
    </dgm:pt>
    <dgm:pt modelId="{467B5773-0544-4117-8F3D-721000770C10}" type="parTrans" cxnId="{CEF1A9E0-81EF-4238-B3C0-F7DFBC7F4E07}">
      <dgm:prSet/>
      <dgm:spPr/>
      <dgm:t>
        <a:bodyPr/>
        <a:lstStyle/>
        <a:p>
          <a:endParaRPr lang="en-GB"/>
        </a:p>
      </dgm:t>
    </dgm:pt>
    <dgm:pt modelId="{2B992ED1-84F8-4BF0-83AA-0BFA9192B707}" type="sibTrans" cxnId="{CEF1A9E0-81EF-4238-B3C0-F7DFBC7F4E07}">
      <dgm:prSet/>
      <dgm:spPr/>
      <dgm:t>
        <a:bodyPr/>
        <a:lstStyle/>
        <a:p>
          <a:endParaRPr lang="en-GB"/>
        </a:p>
      </dgm:t>
    </dgm:pt>
    <dgm:pt modelId="{7A3FF4AC-7040-4ABD-A0D4-4F9793195651}">
      <dgm:prSet phldrT="[Text]" phldr="1"/>
      <dgm:spPr>
        <a:solidFill>
          <a:schemeClr val="tx2">
            <a:lumMod val="40000"/>
            <a:lumOff val="60000"/>
          </a:schemeClr>
        </a:solidFill>
        <a:ln>
          <a:solidFill>
            <a:schemeClr val="tx1"/>
          </a:solidFill>
        </a:ln>
      </dgm:spPr>
      <dgm:t>
        <a:bodyPr/>
        <a:lstStyle/>
        <a:p>
          <a:endParaRPr lang="en-GB" dirty="0"/>
        </a:p>
      </dgm:t>
    </dgm:pt>
    <dgm:pt modelId="{EA4EDC3A-A555-4A8B-A01C-E8C0274115B4}" type="parTrans" cxnId="{4C18CFAB-FB8B-48C5-9F63-89DA5063BF0D}">
      <dgm:prSet/>
      <dgm:spPr/>
      <dgm:t>
        <a:bodyPr/>
        <a:lstStyle/>
        <a:p>
          <a:endParaRPr lang="en-GB"/>
        </a:p>
      </dgm:t>
    </dgm:pt>
    <dgm:pt modelId="{1F317606-FB2D-4B8C-AED0-2AA9CC3A233A}" type="sibTrans" cxnId="{4C18CFAB-FB8B-48C5-9F63-89DA5063BF0D}">
      <dgm:prSet/>
      <dgm:spPr/>
      <dgm:t>
        <a:bodyPr/>
        <a:lstStyle/>
        <a:p>
          <a:endParaRPr lang="en-GB"/>
        </a:p>
      </dgm:t>
    </dgm:pt>
    <dgm:pt modelId="{CE1455C5-7CDA-4E2F-892C-181F90DCCB30}">
      <dgm:prSet phldrT="[Text]" custT="1"/>
      <dgm:spPr/>
      <dgm:t>
        <a:bodyPr/>
        <a:lstStyle/>
        <a:p>
          <a:r>
            <a:rPr lang="en-GB" sz="2400" dirty="0">
              <a:solidFill>
                <a:schemeClr val="tx1"/>
              </a:solidFill>
            </a:rPr>
            <a:t>(b) The person knows or suspects that the substance is a psychoactive substance, </a:t>
          </a:r>
          <a:r>
            <a:rPr lang="en-GB" sz="2400" b="1" dirty="0">
              <a:solidFill>
                <a:schemeClr val="tx1"/>
              </a:solidFill>
            </a:rPr>
            <a:t>and</a:t>
          </a:r>
        </a:p>
      </dgm:t>
    </dgm:pt>
    <dgm:pt modelId="{0133E466-0584-42F0-9092-00EAA144977C}" type="parTrans" cxnId="{8EF0A99F-97D2-44DD-9F03-C5F21C4E16DD}">
      <dgm:prSet/>
      <dgm:spPr/>
      <dgm:t>
        <a:bodyPr/>
        <a:lstStyle/>
        <a:p>
          <a:endParaRPr lang="en-GB"/>
        </a:p>
      </dgm:t>
    </dgm:pt>
    <dgm:pt modelId="{CBD68116-99CA-4C05-9744-4D97268BA94E}" type="sibTrans" cxnId="{8EF0A99F-97D2-44DD-9F03-C5F21C4E16DD}">
      <dgm:prSet/>
      <dgm:spPr/>
      <dgm:t>
        <a:bodyPr/>
        <a:lstStyle/>
        <a:p>
          <a:endParaRPr lang="en-GB"/>
        </a:p>
      </dgm:t>
    </dgm:pt>
    <dgm:pt modelId="{DE70DA62-0741-4225-8C6D-B883006C15CF}">
      <dgm:prSet phldrT="[Text]" phldr="1"/>
      <dgm:spPr>
        <a:solidFill>
          <a:schemeClr val="tx2">
            <a:lumMod val="20000"/>
            <a:lumOff val="80000"/>
          </a:schemeClr>
        </a:solidFill>
        <a:ln>
          <a:solidFill>
            <a:schemeClr val="tx1"/>
          </a:solidFill>
        </a:ln>
      </dgm:spPr>
      <dgm:t>
        <a:bodyPr/>
        <a:lstStyle/>
        <a:p>
          <a:endParaRPr lang="en-GB" dirty="0"/>
        </a:p>
      </dgm:t>
    </dgm:pt>
    <dgm:pt modelId="{1DD1BED1-A541-4330-934F-C7CC7E208627}" type="parTrans" cxnId="{BEC58353-1538-45C5-8BE8-2DF0AD17D848}">
      <dgm:prSet/>
      <dgm:spPr/>
      <dgm:t>
        <a:bodyPr/>
        <a:lstStyle/>
        <a:p>
          <a:endParaRPr lang="en-GB"/>
        </a:p>
      </dgm:t>
    </dgm:pt>
    <dgm:pt modelId="{95F026CE-639A-41AD-B69B-D89A5196858C}" type="sibTrans" cxnId="{BEC58353-1538-45C5-8BE8-2DF0AD17D848}">
      <dgm:prSet/>
      <dgm:spPr/>
      <dgm:t>
        <a:bodyPr/>
        <a:lstStyle/>
        <a:p>
          <a:endParaRPr lang="en-GB"/>
        </a:p>
      </dgm:t>
    </dgm:pt>
    <dgm:pt modelId="{808B761C-B33F-48C9-9C7D-05E88D7514BC}">
      <dgm:prSet phldrT="[Text]" custT="1"/>
      <dgm:spPr/>
      <dgm:t>
        <a:bodyPr/>
        <a:lstStyle/>
        <a:p>
          <a:r>
            <a:rPr lang="en-GB" sz="2400" dirty="0">
              <a:solidFill>
                <a:schemeClr val="tx1"/>
              </a:solidFill>
            </a:rPr>
            <a:t>(c) The person intends to supply the psychoactive substance to another person for its consumption whether by any person to whom it is supplied or by some other person  for its psychoactive effects</a:t>
          </a:r>
        </a:p>
      </dgm:t>
    </dgm:pt>
    <dgm:pt modelId="{10D83B02-34C0-4018-8399-547DD287E25B}" type="parTrans" cxnId="{974C7CAF-CE9C-4756-9ABF-20744E4EBBB0}">
      <dgm:prSet/>
      <dgm:spPr/>
      <dgm:t>
        <a:bodyPr/>
        <a:lstStyle/>
        <a:p>
          <a:endParaRPr lang="en-GB"/>
        </a:p>
      </dgm:t>
    </dgm:pt>
    <dgm:pt modelId="{34E85ACA-85DF-446F-A5E9-7C2D261C8A2B}" type="sibTrans" cxnId="{974C7CAF-CE9C-4756-9ABF-20744E4EBBB0}">
      <dgm:prSet/>
      <dgm:spPr/>
      <dgm:t>
        <a:bodyPr/>
        <a:lstStyle/>
        <a:p>
          <a:endParaRPr lang="en-GB"/>
        </a:p>
      </dgm:t>
    </dgm:pt>
    <dgm:pt modelId="{3B85A5DE-EF50-426B-BFC6-F22B793CAFC3}" type="pres">
      <dgm:prSet presAssocID="{35854547-D866-4B54-9770-65BEDDBEB92D}" presName="Name0" presStyleCnt="0">
        <dgm:presLayoutVars>
          <dgm:dir/>
          <dgm:animLvl val="lvl"/>
          <dgm:resizeHandles val="exact"/>
        </dgm:presLayoutVars>
      </dgm:prSet>
      <dgm:spPr/>
    </dgm:pt>
    <dgm:pt modelId="{CE07A166-61AE-43A9-9ADC-AD15BD71ABCA}" type="pres">
      <dgm:prSet presAssocID="{3A0DDDE9-9289-44EC-A554-39214D03ED5D}" presName="compositeNode" presStyleCnt="0">
        <dgm:presLayoutVars>
          <dgm:bulletEnabled val="1"/>
        </dgm:presLayoutVars>
      </dgm:prSet>
      <dgm:spPr/>
    </dgm:pt>
    <dgm:pt modelId="{52F63EA4-9EF5-4B05-AC63-42FDBE0C601E}" type="pres">
      <dgm:prSet presAssocID="{3A0DDDE9-9289-44EC-A554-39214D03ED5D}" presName="bgRect" presStyleLbl="node1" presStyleIdx="0" presStyleCnt="3" custScaleY="70529"/>
      <dgm:spPr/>
    </dgm:pt>
    <dgm:pt modelId="{DA06C795-1597-4EA3-9C70-20F37A2F242C}" type="pres">
      <dgm:prSet presAssocID="{3A0DDDE9-9289-44EC-A554-39214D03ED5D}" presName="parentNode" presStyleLbl="node1" presStyleIdx="0" presStyleCnt="3">
        <dgm:presLayoutVars>
          <dgm:chMax val="0"/>
          <dgm:bulletEnabled val="1"/>
        </dgm:presLayoutVars>
      </dgm:prSet>
      <dgm:spPr/>
    </dgm:pt>
    <dgm:pt modelId="{475E31D6-8FEF-48C8-BAF7-D3E789674DC7}" type="pres">
      <dgm:prSet presAssocID="{3A0DDDE9-9289-44EC-A554-39214D03ED5D}" presName="childNode" presStyleLbl="node1" presStyleIdx="0" presStyleCnt="3">
        <dgm:presLayoutVars>
          <dgm:bulletEnabled val="1"/>
        </dgm:presLayoutVars>
      </dgm:prSet>
      <dgm:spPr/>
    </dgm:pt>
    <dgm:pt modelId="{960A1E8E-E158-4D0D-BE20-2CA28EC89811}" type="pres">
      <dgm:prSet presAssocID="{4EEBEE79-D7F9-47D5-9D35-127900B24825}" presName="hSp" presStyleCnt="0"/>
      <dgm:spPr/>
    </dgm:pt>
    <dgm:pt modelId="{4FFD4C07-A55C-4501-9928-D470CF45BEB7}" type="pres">
      <dgm:prSet presAssocID="{4EEBEE79-D7F9-47D5-9D35-127900B24825}" presName="vProcSp" presStyleCnt="0"/>
      <dgm:spPr/>
    </dgm:pt>
    <dgm:pt modelId="{DA1E3B01-39C9-4D70-9739-F5903D6E48A5}" type="pres">
      <dgm:prSet presAssocID="{4EEBEE79-D7F9-47D5-9D35-127900B24825}" presName="vSp1" presStyleCnt="0"/>
      <dgm:spPr/>
    </dgm:pt>
    <dgm:pt modelId="{11816921-0E8A-4E3D-83C1-B71F939F00B4}" type="pres">
      <dgm:prSet presAssocID="{4EEBEE79-D7F9-47D5-9D35-127900B24825}" presName="simulatedConn" presStyleLbl="solidFgAcc1" presStyleIdx="0" presStyleCnt="2" custLinFactY="-100000" custLinFactNeighborX="-18308" custLinFactNeighborY="-172643"/>
      <dgm:spPr>
        <a:solidFill>
          <a:srgbClr val="002060"/>
        </a:solidFill>
        <a:ln>
          <a:solidFill>
            <a:schemeClr val="tx1"/>
          </a:solidFill>
        </a:ln>
      </dgm:spPr>
    </dgm:pt>
    <dgm:pt modelId="{834A957A-90B7-4850-88AB-5C3E281C5E3E}" type="pres">
      <dgm:prSet presAssocID="{4EEBEE79-D7F9-47D5-9D35-127900B24825}" presName="vSp2" presStyleCnt="0"/>
      <dgm:spPr/>
    </dgm:pt>
    <dgm:pt modelId="{FA369ED6-B4DB-4A25-90C9-37639CCED060}" type="pres">
      <dgm:prSet presAssocID="{4EEBEE79-D7F9-47D5-9D35-127900B24825}" presName="sibTrans" presStyleCnt="0"/>
      <dgm:spPr/>
    </dgm:pt>
    <dgm:pt modelId="{9ED81DFF-9162-4B3C-9AB3-D0349BE85425}" type="pres">
      <dgm:prSet presAssocID="{7A3FF4AC-7040-4ABD-A0D4-4F9793195651}" presName="compositeNode" presStyleCnt="0">
        <dgm:presLayoutVars>
          <dgm:bulletEnabled val="1"/>
        </dgm:presLayoutVars>
      </dgm:prSet>
      <dgm:spPr/>
    </dgm:pt>
    <dgm:pt modelId="{51B31F79-76E1-49D5-9301-B280172CF5F8}" type="pres">
      <dgm:prSet presAssocID="{7A3FF4AC-7040-4ABD-A0D4-4F9793195651}" presName="bgRect" presStyleLbl="node1" presStyleIdx="1" presStyleCnt="3" custScaleY="94279"/>
      <dgm:spPr/>
    </dgm:pt>
    <dgm:pt modelId="{6C27D14A-AEF8-4BD2-8E6E-8AD8E6FD29EB}" type="pres">
      <dgm:prSet presAssocID="{7A3FF4AC-7040-4ABD-A0D4-4F9793195651}" presName="parentNode" presStyleLbl="node1" presStyleIdx="1" presStyleCnt="3">
        <dgm:presLayoutVars>
          <dgm:chMax val="0"/>
          <dgm:bulletEnabled val="1"/>
        </dgm:presLayoutVars>
      </dgm:prSet>
      <dgm:spPr/>
    </dgm:pt>
    <dgm:pt modelId="{568861C1-B70D-4038-BC32-A17FDC17366A}" type="pres">
      <dgm:prSet presAssocID="{7A3FF4AC-7040-4ABD-A0D4-4F9793195651}" presName="childNode" presStyleLbl="node1" presStyleIdx="1" presStyleCnt="3">
        <dgm:presLayoutVars>
          <dgm:bulletEnabled val="1"/>
        </dgm:presLayoutVars>
      </dgm:prSet>
      <dgm:spPr/>
    </dgm:pt>
    <dgm:pt modelId="{7B541EE2-B49A-44D1-81DB-F443B355A6AE}" type="pres">
      <dgm:prSet presAssocID="{1F317606-FB2D-4B8C-AED0-2AA9CC3A233A}" presName="hSp" presStyleCnt="0"/>
      <dgm:spPr/>
    </dgm:pt>
    <dgm:pt modelId="{07FD0EE8-FFF1-462E-9533-E5B643F35D63}" type="pres">
      <dgm:prSet presAssocID="{1F317606-FB2D-4B8C-AED0-2AA9CC3A233A}" presName="vProcSp" presStyleCnt="0"/>
      <dgm:spPr/>
    </dgm:pt>
    <dgm:pt modelId="{64390CCD-1A60-4CA4-9EBD-54B256101A3E}" type="pres">
      <dgm:prSet presAssocID="{1F317606-FB2D-4B8C-AED0-2AA9CC3A233A}" presName="vSp1" presStyleCnt="0"/>
      <dgm:spPr/>
    </dgm:pt>
    <dgm:pt modelId="{EB3BBA15-FB66-4FD3-A88A-D153E1FCBB04}" type="pres">
      <dgm:prSet presAssocID="{1F317606-FB2D-4B8C-AED0-2AA9CC3A233A}" presName="simulatedConn" presStyleLbl="solidFgAcc1" presStyleIdx="1" presStyleCnt="2"/>
      <dgm:spPr>
        <a:solidFill>
          <a:srgbClr val="002060"/>
        </a:solidFill>
        <a:ln>
          <a:solidFill>
            <a:schemeClr val="tx1"/>
          </a:solidFill>
        </a:ln>
      </dgm:spPr>
    </dgm:pt>
    <dgm:pt modelId="{7E6477C1-9EB5-43F0-8481-BD4C151038F7}" type="pres">
      <dgm:prSet presAssocID="{1F317606-FB2D-4B8C-AED0-2AA9CC3A233A}" presName="vSp2" presStyleCnt="0"/>
      <dgm:spPr/>
    </dgm:pt>
    <dgm:pt modelId="{2E14CBF0-B9F0-4944-96B8-BD09CDE67904}" type="pres">
      <dgm:prSet presAssocID="{1F317606-FB2D-4B8C-AED0-2AA9CC3A233A}" presName="sibTrans" presStyleCnt="0"/>
      <dgm:spPr/>
    </dgm:pt>
    <dgm:pt modelId="{B6A510AA-F1D8-4185-B255-0CDF5B06212D}" type="pres">
      <dgm:prSet presAssocID="{DE70DA62-0741-4225-8C6D-B883006C15CF}" presName="compositeNode" presStyleCnt="0">
        <dgm:presLayoutVars>
          <dgm:bulletEnabled val="1"/>
        </dgm:presLayoutVars>
      </dgm:prSet>
      <dgm:spPr/>
    </dgm:pt>
    <dgm:pt modelId="{88336E88-2693-4DCA-859F-D45E85843AE1}" type="pres">
      <dgm:prSet presAssocID="{DE70DA62-0741-4225-8C6D-B883006C15CF}" presName="bgRect" presStyleLbl="node1" presStyleIdx="2" presStyleCnt="3" custScaleY="129426"/>
      <dgm:spPr/>
    </dgm:pt>
    <dgm:pt modelId="{BC2BFF60-9FBB-4052-AA2C-8BB29330D97E}" type="pres">
      <dgm:prSet presAssocID="{DE70DA62-0741-4225-8C6D-B883006C15CF}" presName="parentNode" presStyleLbl="node1" presStyleIdx="2" presStyleCnt="3">
        <dgm:presLayoutVars>
          <dgm:chMax val="0"/>
          <dgm:bulletEnabled val="1"/>
        </dgm:presLayoutVars>
      </dgm:prSet>
      <dgm:spPr/>
    </dgm:pt>
    <dgm:pt modelId="{C692986D-91CC-4241-93B4-C2B303D6DF49}" type="pres">
      <dgm:prSet presAssocID="{DE70DA62-0741-4225-8C6D-B883006C15CF}" presName="childNode" presStyleLbl="node1" presStyleIdx="2" presStyleCnt="3">
        <dgm:presLayoutVars>
          <dgm:bulletEnabled val="1"/>
        </dgm:presLayoutVars>
      </dgm:prSet>
      <dgm:spPr/>
    </dgm:pt>
  </dgm:ptLst>
  <dgm:cxnLst>
    <dgm:cxn modelId="{31C88F0B-1E6D-4F58-A895-568C8FB2BE69}" type="presOf" srcId="{DE70DA62-0741-4225-8C6D-B883006C15CF}" destId="{88336E88-2693-4DCA-859F-D45E85843AE1}" srcOrd="0" destOrd="0" presId="urn:microsoft.com/office/officeart/2005/8/layout/hProcess7"/>
    <dgm:cxn modelId="{3E847415-1698-4C63-8C95-DA7E009E12EF}" type="presOf" srcId="{35854547-D866-4B54-9770-65BEDDBEB92D}" destId="{3B85A5DE-EF50-426B-BFC6-F22B793CAFC3}" srcOrd="0" destOrd="0" presId="urn:microsoft.com/office/officeart/2005/8/layout/hProcess7"/>
    <dgm:cxn modelId="{00F5C335-E601-4A5C-942F-CDE4A562F9DC}" type="presOf" srcId="{7A3FF4AC-7040-4ABD-A0D4-4F9793195651}" destId="{51B31F79-76E1-49D5-9301-B280172CF5F8}" srcOrd="0" destOrd="0" presId="urn:microsoft.com/office/officeart/2005/8/layout/hProcess7"/>
    <dgm:cxn modelId="{C93D1F5D-14D2-4638-B36B-A615D3788493}" type="presOf" srcId="{3A0DDDE9-9289-44EC-A554-39214D03ED5D}" destId="{52F63EA4-9EF5-4B05-AC63-42FDBE0C601E}" srcOrd="0" destOrd="0" presId="urn:microsoft.com/office/officeart/2005/8/layout/hProcess7"/>
    <dgm:cxn modelId="{BEC58353-1538-45C5-8BE8-2DF0AD17D848}" srcId="{35854547-D866-4B54-9770-65BEDDBEB92D}" destId="{DE70DA62-0741-4225-8C6D-B883006C15CF}" srcOrd="2" destOrd="0" parTransId="{1DD1BED1-A541-4330-934F-C7CC7E208627}" sibTransId="{95F026CE-639A-41AD-B69B-D89A5196858C}"/>
    <dgm:cxn modelId="{4174ED83-4338-4A1F-BB7C-2F883D795159}" type="presOf" srcId="{DE70DA62-0741-4225-8C6D-B883006C15CF}" destId="{BC2BFF60-9FBB-4052-AA2C-8BB29330D97E}" srcOrd="1" destOrd="0" presId="urn:microsoft.com/office/officeart/2005/8/layout/hProcess7"/>
    <dgm:cxn modelId="{8EF0A99F-97D2-44DD-9F03-C5F21C4E16DD}" srcId="{7A3FF4AC-7040-4ABD-A0D4-4F9793195651}" destId="{CE1455C5-7CDA-4E2F-892C-181F90DCCB30}" srcOrd="0" destOrd="0" parTransId="{0133E466-0584-42F0-9092-00EAA144977C}" sibTransId="{CBD68116-99CA-4C05-9744-4D97268BA94E}"/>
    <dgm:cxn modelId="{4C18CFAB-FB8B-48C5-9F63-89DA5063BF0D}" srcId="{35854547-D866-4B54-9770-65BEDDBEB92D}" destId="{7A3FF4AC-7040-4ABD-A0D4-4F9793195651}" srcOrd="1" destOrd="0" parTransId="{EA4EDC3A-A555-4A8B-A01C-E8C0274115B4}" sibTransId="{1F317606-FB2D-4B8C-AED0-2AA9CC3A233A}"/>
    <dgm:cxn modelId="{974C7CAF-CE9C-4756-9ABF-20744E4EBBB0}" srcId="{DE70DA62-0741-4225-8C6D-B883006C15CF}" destId="{808B761C-B33F-48C9-9C7D-05E88D7514BC}" srcOrd="0" destOrd="0" parTransId="{10D83B02-34C0-4018-8399-547DD287E25B}" sibTransId="{34E85ACA-85DF-446F-A5E9-7C2D261C8A2B}"/>
    <dgm:cxn modelId="{6B4AAEB9-A794-4255-A795-A219FF0C6D13}" type="presOf" srcId="{3A0DDDE9-9289-44EC-A554-39214D03ED5D}" destId="{DA06C795-1597-4EA3-9C70-20F37A2F242C}" srcOrd="1" destOrd="0" presId="urn:microsoft.com/office/officeart/2005/8/layout/hProcess7"/>
    <dgm:cxn modelId="{8131BCC1-873C-4861-932A-9D2FC837D83B}" srcId="{35854547-D866-4B54-9770-65BEDDBEB92D}" destId="{3A0DDDE9-9289-44EC-A554-39214D03ED5D}" srcOrd="0" destOrd="0" parTransId="{69DC971C-BEE9-45D6-BCAC-807F74450E68}" sibTransId="{4EEBEE79-D7F9-47D5-9D35-127900B24825}"/>
    <dgm:cxn modelId="{E0F855D1-9A9B-4266-850D-BD67DFF60FFE}" type="presOf" srcId="{CE1455C5-7CDA-4E2F-892C-181F90DCCB30}" destId="{568861C1-B70D-4038-BC32-A17FDC17366A}" srcOrd="0" destOrd="0" presId="urn:microsoft.com/office/officeart/2005/8/layout/hProcess7"/>
    <dgm:cxn modelId="{2590FFD1-1C04-451A-B812-DEC7B8605F29}" type="presOf" srcId="{808B761C-B33F-48C9-9C7D-05E88D7514BC}" destId="{C692986D-91CC-4241-93B4-C2B303D6DF49}" srcOrd="0" destOrd="0" presId="urn:microsoft.com/office/officeart/2005/8/layout/hProcess7"/>
    <dgm:cxn modelId="{CEF1A9E0-81EF-4238-B3C0-F7DFBC7F4E07}" srcId="{3A0DDDE9-9289-44EC-A554-39214D03ED5D}" destId="{5990AA5D-0CE1-4FC2-B721-E23AFCA72C0C}" srcOrd="0" destOrd="0" parTransId="{467B5773-0544-4117-8F3D-721000770C10}" sibTransId="{2B992ED1-84F8-4BF0-83AA-0BFA9192B707}"/>
    <dgm:cxn modelId="{BA95CEEC-8160-4D17-B5AC-EE1EF63982BA}" type="presOf" srcId="{5990AA5D-0CE1-4FC2-B721-E23AFCA72C0C}" destId="{475E31D6-8FEF-48C8-BAF7-D3E789674DC7}" srcOrd="0" destOrd="0" presId="urn:microsoft.com/office/officeart/2005/8/layout/hProcess7"/>
    <dgm:cxn modelId="{51225DFF-B333-4EF5-8541-FD9DD9AF6DD1}" type="presOf" srcId="{7A3FF4AC-7040-4ABD-A0D4-4F9793195651}" destId="{6C27D14A-AEF8-4BD2-8E6E-8AD8E6FD29EB}" srcOrd="1" destOrd="0" presId="urn:microsoft.com/office/officeart/2005/8/layout/hProcess7"/>
    <dgm:cxn modelId="{5B7B5E51-1452-4D3F-AB35-F28BA16B6118}" type="presParOf" srcId="{3B85A5DE-EF50-426B-BFC6-F22B793CAFC3}" destId="{CE07A166-61AE-43A9-9ADC-AD15BD71ABCA}" srcOrd="0" destOrd="0" presId="urn:microsoft.com/office/officeart/2005/8/layout/hProcess7"/>
    <dgm:cxn modelId="{693806BA-CDD6-4DBF-B412-8FFBD0065640}" type="presParOf" srcId="{CE07A166-61AE-43A9-9ADC-AD15BD71ABCA}" destId="{52F63EA4-9EF5-4B05-AC63-42FDBE0C601E}" srcOrd="0" destOrd="0" presId="urn:microsoft.com/office/officeart/2005/8/layout/hProcess7"/>
    <dgm:cxn modelId="{1482FD43-1049-483C-8B8C-B4A23D72C3D7}" type="presParOf" srcId="{CE07A166-61AE-43A9-9ADC-AD15BD71ABCA}" destId="{DA06C795-1597-4EA3-9C70-20F37A2F242C}" srcOrd="1" destOrd="0" presId="urn:microsoft.com/office/officeart/2005/8/layout/hProcess7"/>
    <dgm:cxn modelId="{240AA6D1-4FCD-4EF6-B5B9-71DFFC999FFD}" type="presParOf" srcId="{CE07A166-61AE-43A9-9ADC-AD15BD71ABCA}" destId="{475E31D6-8FEF-48C8-BAF7-D3E789674DC7}" srcOrd="2" destOrd="0" presId="urn:microsoft.com/office/officeart/2005/8/layout/hProcess7"/>
    <dgm:cxn modelId="{F85DB7B7-37D6-423C-AC28-7850CE9F0A6D}" type="presParOf" srcId="{3B85A5DE-EF50-426B-BFC6-F22B793CAFC3}" destId="{960A1E8E-E158-4D0D-BE20-2CA28EC89811}" srcOrd="1" destOrd="0" presId="urn:microsoft.com/office/officeart/2005/8/layout/hProcess7"/>
    <dgm:cxn modelId="{34ADA0EB-2C28-4207-B950-F581898FD72F}" type="presParOf" srcId="{3B85A5DE-EF50-426B-BFC6-F22B793CAFC3}" destId="{4FFD4C07-A55C-4501-9928-D470CF45BEB7}" srcOrd="2" destOrd="0" presId="urn:microsoft.com/office/officeart/2005/8/layout/hProcess7"/>
    <dgm:cxn modelId="{F0390319-A5CC-49CE-8759-8962B3EC9752}" type="presParOf" srcId="{4FFD4C07-A55C-4501-9928-D470CF45BEB7}" destId="{DA1E3B01-39C9-4D70-9739-F5903D6E48A5}" srcOrd="0" destOrd="0" presId="urn:microsoft.com/office/officeart/2005/8/layout/hProcess7"/>
    <dgm:cxn modelId="{AF827CF9-9985-45D3-BE81-FD7A477ABDDC}" type="presParOf" srcId="{4FFD4C07-A55C-4501-9928-D470CF45BEB7}" destId="{11816921-0E8A-4E3D-83C1-B71F939F00B4}" srcOrd="1" destOrd="0" presId="urn:microsoft.com/office/officeart/2005/8/layout/hProcess7"/>
    <dgm:cxn modelId="{48C20735-FE1D-4099-91FF-E66D22837ACA}" type="presParOf" srcId="{4FFD4C07-A55C-4501-9928-D470CF45BEB7}" destId="{834A957A-90B7-4850-88AB-5C3E281C5E3E}" srcOrd="2" destOrd="0" presId="urn:microsoft.com/office/officeart/2005/8/layout/hProcess7"/>
    <dgm:cxn modelId="{B31AB5BE-031C-4024-8C2A-8C8FB4A8BD90}" type="presParOf" srcId="{3B85A5DE-EF50-426B-BFC6-F22B793CAFC3}" destId="{FA369ED6-B4DB-4A25-90C9-37639CCED060}" srcOrd="3" destOrd="0" presId="urn:microsoft.com/office/officeart/2005/8/layout/hProcess7"/>
    <dgm:cxn modelId="{7CDAB2B1-DEFD-48C5-8DCB-C76E247BD496}" type="presParOf" srcId="{3B85A5DE-EF50-426B-BFC6-F22B793CAFC3}" destId="{9ED81DFF-9162-4B3C-9AB3-D0349BE85425}" srcOrd="4" destOrd="0" presId="urn:microsoft.com/office/officeart/2005/8/layout/hProcess7"/>
    <dgm:cxn modelId="{4A92C908-10F4-48D8-97B0-F51C6C44198B}" type="presParOf" srcId="{9ED81DFF-9162-4B3C-9AB3-D0349BE85425}" destId="{51B31F79-76E1-49D5-9301-B280172CF5F8}" srcOrd="0" destOrd="0" presId="urn:microsoft.com/office/officeart/2005/8/layout/hProcess7"/>
    <dgm:cxn modelId="{4655C816-6B76-4FA7-92F9-BECFD4E5C8C4}" type="presParOf" srcId="{9ED81DFF-9162-4B3C-9AB3-D0349BE85425}" destId="{6C27D14A-AEF8-4BD2-8E6E-8AD8E6FD29EB}" srcOrd="1" destOrd="0" presId="urn:microsoft.com/office/officeart/2005/8/layout/hProcess7"/>
    <dgm:cxn modelId="{2D3C9DA9-86DB-4419-8C60-BDED799303F2}" type="presParOf" srcId="{9ED81DFF-9162-4B3C-9AB3-D0349BE85425}" destId="{568861C1-B70D-4038-BC32-A17FDC17366A}" srcOrd="2" destOrd="0" presId="urn:microsoft.com/office/officeart/2005/8/layout/hProcess7"/>
    <dgm:cxn modelId="{FE546B8C-95BB-4F4B-8B32-6E730CDEE896}" type="presParOf" srcId="{3B85A5DE-EF50-426B-BFC6-F22B793CAFC3}" destId="{7B541EE2-B49A-44D1-81DB-F443B355A6AE}" srcOrd="5" destOrd="0" presId="urn:microsoft.com/office/officeart/2005/8/layout/hProcess7"/>
    <dgm:cxn modelId="{D9F1FABF-2CB6-47BC-99A6-4AA1C5B1708C}" type="presParOf" srcId="{3B85A5DE-EF50-426B-BFC6-F22B793CAFC3}" destId="{07FD0EE8-FFF1-462E-9533-E5B643F35D63}" srcOrd="6" destOrd="0" presId="urn:microsoft.com/office/officeart/2005/8/layout/hProcess7"/>
    <dgm:cxn modelId="{2ECFBBC2-1B35-4711-9FAA-B8C27671992E}" type="presParOf" srcId="{07FD0EE8-FFF1-462E-9533-E5B643F35D63}" destId="{64390CCD-1A60-4CA4-9EBD-54B256101A3E}" srcOrd="0" destOrd="0" presId="urn:microsoft.com/office/officeart/2005/8/layout/hProcess7"/>
    <dgm:cxn modelId="{C9AD4256-3DA0-4281-8BF4-8AA0B4261ABD}" type="presParOf" srcId="{07FD0EE8-FFF1-462E-9533-E5B643F35D63}" destId="{EB3BBA15-FB66-4FD3-A88A-D153E1FCBB04}" srcOrd="1" destOrd="0" presId="urn:microsoft.com/office/officeart/2005/8/layout/hProcess7"/>
    <dgm:cxn modelId="{2F484368-72AA-4D07-BEB4-38ED0EB44ECA}" type="presParOf" srcId="{07FD0EE8-FFF1-462E-9533-E5B643F35D63}" destId="{7E6477C1-9EB5-43F0-8481-BD4C151038F7}" srcOrd="2" destOrd="0" presId="urn:microsoft.com/office/officeart/2005/8/layout/hProcess7"/>
    <dgm:cxn modelId="{C8FC7A8F-4B23-4E83-BE17-9C537D58CC28}" type="presParOf" srcId="{3B85A5DE-EF50-426B-BFC6-F22B793CAFC3}" destId="{2E14CBF0-B9F0-4944-96B8-BD09CDE67904}" srcOrd="7" destOrd="0" presId="urn:microsoft.com/office/officeart/2005/8/layout/hProcess7"/>
    <dgm:cxn modelId="{19DC19FB-524C-4826-955B-F3D2F72B12E4}" type="presParOf" srcId="{3B85A5DE-EF50-426B-BFC6-F22B793CAFC3}" destId="{B6A510AA-F1D8-4185-B255-0CDF5B06212D}" srcOrd="8" destOrd="0" presId="urn:microsoft.com/office/officeart/2005/8/layout/hProcess7"/>
    <dgm:cxn modelId="{64B75F26-646B-4437-B80E-83BA006170B5}" type="presParOf" srcId="{B6A510AA-F1D8-4185-B255-0CDF5B06212D}" destId="{88336E88-2693-4DCA-859F-D45E85843AE1}" srcOrd="0" destOrd="0" presId="urn:microsoft.com/office/officeart/2005/8/layout/hProcess7"/>
    <dgm:cxn modelId="{96DF76D4-4863-45B0-B979-6A2530EB2002}" type="presParOf" srcId="{B6A510AA-F1D8-4185-B255-0CDF5B06212D}" destId="{BC2BFF60-9FBB-4052-AA2C-8BB29330D97E}" srcOrd="1" destOrd="0" presId="urn:microsoft.com/office/officeart/2005/8/layout/hProcess7"/>
    <dgm:cxn modelId="{F1EE1BD9-BB42-46DC-8F20-469E2A5F6712}" type="presParOf" srcId="{B6A510AA-F1D8-4185-B255-0CDF5B06212D}" destId="{C692986D-91CC-4241-93B4-C2B303D6DF49}" srcOrd="2" destOrd="0" presId="urn:microsoft.com/office/officeart/2005/8/layout/hProcess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BDB91CC-7894-4129-BC5B-20C1EABB2C6B}" type="doc">
      <dgm:prSet loTypeId="urn:microsoft.com/office/officeart/2005/8/layout/process2" loCatId="process" qsTypeId="urn:microsoft.com/office/officeart/2005/8/quickstyle/simple1" qsCatId="simple" csTypeId="urn:microsoft.com/office/officeart/2005/8/colors/accent1_2" csCatId="accent1" phldr="1"/>
      <dgm:spPr/>
    </dgm:pt>
    <dgm:pt modelId="{7B263025-9426-4C0D-B7AA-096C3A0152B5}">
      <dgm:prSet phldrT="[Text]" custT="1"/>
      <dgm:spPr>
        <a:solidFill>
          <a:schemeClr val="bg2">
            <a:lumMod val="90000"/>
          </a:schemeClr>
        </a:solidFill>
        <a:ln>
          <a:solidFill>
            <a:schemeClr val="tx1"/>
          </a:solidFill>
        </a:ln>
      </dgm:spPr>
      <dgm:t>
        <a:bodyPr/>
        <a:lstStyle/>
        <a:p>
          <a:r>
            <a:rPr lang="en-GB" sz="2400" dirty="0">
              <a:solidFill>
                <a:schemeClr val="tx1"/>
              </a:solidFill>
            </a:rPr>
            <a:t>Police or Customs Officer has </a:t>
          </a:r>
          <a:r>
            <a:rPr lang="en-GB" sz="2400" b="1" dirty="0">
              <a:solidFill>
                <a:schemeClr val="tx1"/>
              </a:solidFill>
            </a:rPr>
            <a:t>reasonable grounds to suspect </a:t>
          </a:r>
          <a:r>
            <a:rPr lang="en-GB" sz="2400" dirty="0">
              <a:solidFill>
                <a:schemeClr val="tx1"/>
              </a:solidFill>
            </a:rPr>
            <a:t>that a person has committed, or is likely to commit offences under S4 to 9 or S26 </a:t>
          </a:r>
        </a:p>
      </dgm:t>
    </dgm:pt>
    <dgm:pt modelId="{27E5D7A3-A277-4252-83FF-EC9F0DE4B555}" type="parTrans" cxnId="{1FB56EAD-2F59-4320-81F8-1EAFDE74EF45}">
      <dgm:prSet/>
      <dgm:spPr/>
      <dgm:t>
        <a:bodyPr/>
        <a:lstStyle/>
        <a:p>
          <a:endParaRPr lang="en-GB"/>
        </a:p>
      </dgm:t>
    </dgm:pt>
    <dgm:pt modelId="{94E03D28-B85D-46B8-AF8B-A59E79A63DE3}" type="sibTrans" cxnId="{1FB56EAD-2F59-4320-81F8-1EAFDE74EF45}">
      <dgm:prSet/>
      <dgm:spPr>
        <a:solidFill>
          <a:srgbClr val="002060"/>
        </a:solidFill>
        <a:ln>
          <a:solidFill>
            <a:schemeClr val="tx1"/>
          </a:solidFill>
        </a:ln>
      </dgm:spPr>
      <dgm:t>
        <a:bodyPr/>
        <a:lstStyle/>
        <a:p>
          <a:endParaRPr lang="en-GB"/>
        </a:p>
      </dgm:t>
    </dgm:pt>
    <dgm:pt modelId="{19DEC14D-280B-4878-9FF1-C6804614A8F1}">
      <dgm:prSet phldrT="[Text]" custT="1"/>
      <dgm:spPr>
        <a:solidFill>
          <a:schemeClr val="accent1">
            <a:lumMod val="60000"/>
            <a:lumOff val="40000"/>
          </a:schemeClr>
        </a:solidFill>
        <a:ln>
          <a:solidFill>
            <a:schemeClr val="tx1"/>
          </a:solidFill>
        </a:ln>
      </dgm:spPr>
      <dgm:t>
        <a:bodyPr/>
        <a:lstStyle/>
        <a:p>
          <a:r>
            <a:rPr lang="en-GB" sz="2400" b="1" dirty="0">
              <a:solidFill>
                <a:schemeClr val="tx1"/>
              </a:solidFill>
            </a:rPr>
            <a:t>he may </a:t>
          </a:r>
        </a:p>
        <a:p>
          <a:r>
            <a:rPr lang="en-GB" sz="2400" dirty="0">
              <a:solidFill>
                <a:schemeClr val="tx1"/>
              </a:solidFill>
            </a:rPr>
            <a:t>Search the person for relevant evidence, </a:t>
          </a:r>
        </a:p>
        <a:p>
          <a:r>
            <a:rPr lang="en-GB" sz="2400" b="1" dirty="0">
              <a:solidFill>
                <a:schemeClr val="tx1"/>
              </a:solidFill>
            </a:rPr>
            <a:t>&amp;</a:t>
          </a:r>
        </a:p>
      </dgm:t>
    </dgm:pt>
    <dgm:pt modelId="{E3F19D81-5C00-4B3C-8FFC-3C5B34E83077}" type="parTrans" cxnId="{8E756A06-701C-44C7-93D3-2B4DA7BDC8A6}">
      <dgm:prSet/>
      <dgm:spPr/>
      <dgm:t>
        <a:bodyPr/>
        <a:lstStyle/>
        <a:p>
          <a:endParaRPr lang="en-GB"/>
        </a:p>
      </dgm:t>
    </dgm:pt>
    <dgm:pt modelId="{BF919C56-27A3-4A63-B5BA-79112A07204A}" type="sibTrans" cxnId="{8E756A06-701C-44C7-93D3-2B4DA7BDC8A6}">
      <dgm:prSet/>
      <dgm:spPr>
        <a:solidFill>
          <a:srgbClr val="002060"/>
        </a:solidFill>
        <a:ln>
          <a:solidFill>
            <a:schemeClr val="tx1"/>
          </a:solidFill>
        </a:ln>
      </dgm:spPr>
      <dgm:t>
        <a:bodyPr/>
        <a:lstStyle/>
        <a:p>
          <a:endParaRPr lang="en-GB"/>
        </a:p>
      </dgm:t>
    </dgm:pt>
    <dgm:pt modelId="{37D10108-7DA9-4E4A-9B99-A8FE3E897C3B}">
      <dgm:prSet phldrT="[Text]" custT="1"/>
      <dgm:spPr>
        <a:solidFill>
          <a:schemeClr val="bg1">
            <a:lumMod val="85000"/>
          </a:schemeClr>
        </a:solidFill>
        <a:ln>
          <a:solidFill>
            <a:schemeClr val="tx1"/>
          </a:solidFill>
        </a:ln>
      </dgm:spPr>
      <dgm:t>
        <a:bodyPr/>
        <a:lstStyle/>
        <a:p>
          <a:r>
            <a:rPr lang="en-GB" sz="2400" dirty="0">
              <a:solidFill>
                <a:schemeClr val="tx1"/>
              </a:solidFill>
            </a:rPr>
            <a:t>stop &amp; </a:t>
          </a:r>
          <a:r>
            <a:rPr lang="en-GB" sz="2400" b="1" dirty="0">
              <a:solidFill>
                <a:schemeClr val="tx1"/>
              </a:solidFill>
            </a:rPr>
            <a:t>detain</a:t>
          </a:r>
          <a:r>
            <a:rPr lang="en-GB" sz="2400" dirty="0">
              <a:solidFill>
                <a:schemeClr val="tx1"/>
              </a:solidFill>
            </a:rPr>
            <a:t> the person for the purposes of the search, in any place  to which the officer </a:t>
          </a:r>
          <a:r>
            <a:rPr lang="en-GB" sz="2400" b="1" dirty="0">
              <a:solidFill>
                <a:schemeClr val="tx1"/>
              </a:solidFill>
            </a:rPr>
            <a:t>lawfully has access </a:t>
          </a:r>
          <a:r>
            <a:rPr lang="en-GB" sz="2400" dirty="0">
              <a:solidFill>
                <a:schemeClr val="tx1"/>
              </a:solidFill>
            </a:rPr>
            <a:t>(whether or not it is a place to which the public have access)</a:t>
          </a:r>
        </a:p>
      </dgm:t>
    </dgm:pt>
    <dgm:pt modelId="{0ED976E4-6648-4551-9327-6E533C9A3393}" type="parTrans" cxnId="{B016750A-12DD-4281-8782-22C536B5835F}">
      <dgm:prSet/>
      <dgm:spPr/>
      <dgm:t>
        <a:bodyPr/>
        <a:lstStyle/>
        <a:p>
          <a:endParaRPr lang="en-GB"/>
        </a:p>
      </dgm:t>
    </dgm:pt>
    <dgm:pt modelId="{7D58EB38-8F6A-430C-993E-95EF95950B3D}" type="sibTrans" cxnId="{B016750A-12DD-4281-8782-22C536B5835F}">
      <dgm:prSet/>
      <dgm:spPr/>
      <dgm:t>
        <a:bodyPr/>
        <a:lstStyle/>
        <a:p>
          <a:endParaRPr lang="en-GB"/>
        </a:p>
      </dgm:t>
    </dgm:pt>
    <dgm:pt modelId="{84CD07D9-0EAE-4E58-8078-7EC7A2EBB1D9}" type="pres">
      <dgm:prSet presAssocID="{CBDB91CC-7894-4129-BC5B-20C1EABB2C6B}" presName="linearFlow" presStyleCnt="0">
        <dgm:presLayoutVars>
          <dgm:resizeHandles val="exact"/>
        </dgm:presLayoutVars>
      </dgm:prSet>
      <dgm:spPr/>
    </dgm:pt>
    <dgm:pt modelId="{252D4178-9542-4EAC-B874-2811A4507636}" type="pres">
      <dgm:prSet presAssocID="{7B263025-9426-4C0D-B7AA-096C3A0152B5}" presName="node" presStyleLbl="node1" presStyleIdx="0" presStyleCnt="3" custScaleX="170769">
        <dgm:presLayoutVars>
          <dgm:bulletEnabled val="1"/>
        </dgm:presLayoutVars>
      </dgm:prSet>
      <dgm:spPr/>
    </dgm:pt>
    <dgm:pt modelId="{36A95B8D-8DE5-46CF-9DC5-CD24A80C7A5B}" type="pres">
      <dgm:prSet presAssocID="{94E03D28-B85D-46B8-AF8B-A59E79A63DE3}" presName="sibTrans" presStyleLbl="sibTrans2D1" presStyleIdx="0" presStyleCnt="2"/>
      <dgm:spPr/>
    </dgm:pt>
    <dgm:pt modelId="{AB5A6C5B-1BDC-487B-9EE3-D260E023C682}" type="pres">
      <dgm:prSet presAssocID="{94E03D28-B85D-46B8-AF8B-A59E79A63DE3}" presName="connectorText" presStyleLbl="sibTrans2D1" presStyleIdx="0" presStyleCnt="2"/>
      <dgm:spPr/>
    </dgm:pt>
    <dgm:pt modelId="{8C0B3023-8E4E-496E-907B-BD2E3E3D7995}" type="pres">
      <dgm:prSet presAssocID="{19DEC14D-280B-4878-9FF1-C6804614A8F1}" presName="node" presStyleLbl="node1" presStyleIdx="1" presStyleCnt="3" custScaleX="113846" custScaleY="108414">
        <dgm:presLayoutVars>
          <dgm:bulletEnabled val="1"/>
        </dgm:presLayoutVars>
      </dgm:prSet>
      <dgm:spPr/>
    </dgm:pt>
    <dgm:pt modelId="{153B4944-B22A-4A85-A90D-11E91FFFCCD1}" type="pres">
      <dgm:prSet presAssocID="{BF919C56-27A3-4A63-B5BA-79112A07204A}" presName="sibTrans" presStyleLbl="sibTrans2D1" presStyleIdx="1" presStyleCnt="2"/>
      <dgm:spPr/>
    </dgm:pt>
    <dgm:pt modelId="{4975D10A-6972-4297-9E01-57E5E31A9BF3}" type="pres">
      <dgm:prSet presAssocID="{BF919C56-27A3-4A63-B5BA-79112A07204A}" presName="connectorText" presStyleLbl="sibTrans2D1" presStyleIdx="1" presStyleCnt="2"/>
      <dgm:spPr/>
    </dgm:pt>
    <dgm:pt modelId="{A09CF1BF-688E-4EAC-9F61-35D230C4D1EA}" type="pres">
      <dgm:prSet presAssocID="{37D10108-7DA9-4E4A-9B99-A8FE3E897C3B}" presName="node" presStyleLbl="node1" presStyleIdx="2" presStyleCnt="3" custScaleX="175350">
        <dgm:presLayoutVars>
          <dgm:bulletEnabled val="1"/>
        </dgm:presLayoutVars>
      </dgm:prSet>
      <dgm:spPr/>
    </dgm:pt>
  </dgm:ptLst>
  <dgm:cxnLst>
    <dgm:cxn modelId="{8E756A06-701C-44C7-93D3-2B4DA7BDC8A6}" srcId="{CBDB91CC-7894-4129-BC5B-20C1EABB2C6B}" destId="{19DEC14D-280B-4878-9FF1-C6804614A8F1}" srcOrd="1" destOrd="0" parTransId="{E3F19D81-5C00-4B3C-8FFC-3C5B34E83077}" sibTransId="{BF919C56-27A3-4A63-B5BA-79112A07204A}"/>
    <dgm:cxn modelId="{B016750A-12DD-4281-8782-22C536B5835F}" srcId="{CBDB91CC-7894-4129-BC5B-20C1EABB2C6B}" destId="{37D10108-7DA9-4E4A-9B99-A8FE3E897C3B}" srcOrd="2" destOrd="0" parTransId="{0ED976E4-6648-4551-9327-6E533C9A3393}" sibTransId="{7D58EB38-8F6A-430C-993E-95EF95950B3D}"/>
    <dgm:cxn modelId="{DC84F124-040F-4947-8BC0-E4A6C0495D67}" type="presOf" srcId="{19DEC14D-280B-4878-9FF1-C6804614A8F1}" destId="{8C0B3023-8E4E-496E-907B-BD2E3E3D7995}" srcOrd="0" destOrd="0" presId="urn:microsoft.com/office/officeart/2005/8/layout/process2"/>
    <dgm:cxn modelId="{ECB2F63C-DDA4-4DF6-AE42-261ECE2D3304}" type="presOf" srcId="{94E03D28-B85D-46B8-AF8B-A59E79A63DE3}" destId="{36A95B8D-8DE5-46CF-9DC5-CD24A80C7A5B}" srcOrd="0" destOrd="0" presId="urn:microsoft.com/office/officeart/2005/8/layout/process2"/>
    <dgm:cxn modelId="{6574575E-2A9A-4FEE-93D4-65D24476ED1C}" type="presOf" srcId="{7B263025-9426-4C0D-B7AA-096C3A0152B5}" destId="{252D4178-9542-4EAC-B874-2811A4507636}" srcOrd="0" destOrd="0" presId="urn:microsoft.com/office/officeart/2005/8/layout/process2"/>
    <dgm:cxn modelId="{5B646461-B51C-4B39-91FC-828AE34669B9}" type="presOf" srcId="{BF919C56-27A3-4A63-B5BA-79112A07204A}" destId="{153B4944-B22A-4A85-A90D-11E91FFFCCD1}" srcOrd="0" destOrd="0" presId="urn:microsoft.com/office/officeart/2005/8/layout/process2"/>
    <dgm:cxn modelId="{7D0BBD65-37D6-4596-B2B2-3D2C343ECEC3}" type="presOf" srcId="{37D10108-7DA9-4E4A-9B99-A8FE3E897C3B}" destId="{A09CF1BF-688E-4EAC-9F61-35D230C4D1EA}" srcOrd="0" destOrd="0" presId="urn:microsoft.com/office/officeart/2005/8/layout/process2"/>
    <dgm:cxn modelId="{E9A81AA7-78DA-407E-9398-D05557376153}" type="presOf" srcId="{CBDB91CC-7894-4129-BC5B-20C1EABB2C6B}" destId="{84CD07D9-0EAE-4E58-8078-7EC7A2EBB1D9}" srcOrd="0" destOrd="0" presId="urn:microsoft.com/office/officeart/2005/8/layout/process2"/>
    <dgm:cxn modelId="{1FB56EAD-2F59-4320-81F8-1EAFDE74EF45}" srcId="{CBDB91CC-7894-4129-BC5B-20C1EABB2C6B}" destId="{7B263025-9426-4C0D-B7AA-096C3A0152B5}" srcOrd="0" destOrd="0" parTransId="{27E5D7A3-A277-4252-83FF-EC9F0DE4B555}" sibTransId="{94E03D28-B85D-46B8-AF8B-A59E79A63DE3}"/>
    <dgm:cxn modelId="{25248CB0-642E-4436-B566-66BBBAC13335}" type="presOf" srcId="{94E03D28-B85D-46B8-AF8B-A59E79A63DE3}" destId="{AB5A6C5B-1BDC-487B-9EE3-D260E023C682}" srcOrd="1" destOrd="0" presId="urn:microsoft.com/office/officeart/2005/8/layout/process2"/>
    <dgm:cxn modelId="{089619FD-CB01-4E35-BF70-CC46F0145DFD}" type="presOf" srcId="{BF919C56-27A3-4A63-B5BA-79112A07204A}" destId="{4975D10A-6972-4297-9E01-57E5E31A9BF3}" srcOrd="1" destOrd="0" presId="urn:microsoft.com/office/officeart/2005/8/layout/process2"/>
    <dgm:cxn modelId="{43626240-78A1-4482-A215-1E85DF8DF9F1}" type="presParOf" srcId="{84CD07D9-0EAE-4E58-8078-7EC7A2EBB1D9}" destId="{252D4178-9542-4EAC-B874-2811A4507636}" srcOrd="0" destOrd="0" presId="urn:microsoft.com/office/officeart/2005/8/layout/process2"/>
    <dgm:cxn modelId="{40EE9CB8-A7C4-473A-BBEC-A5C2B237AAD5}" type="presParOf" srcId="{84CD07D9-0EAE-4E58-8078-7EC7A2EBB1D9}" destId="{36A95B8D-8DE5-46CF-9DC5-CD24A80C7A5B}" srcOrd="1" destOrd="0" presId="urn:microsoft.com/office/officeart/2005/8/layout/process2"/>
    <dgm:cxn modelId="{4F34793F-A806-40B1-81C3-379CF3880D04}" type="presParOf" srcId="{36A95B8D-8DE5-46CF-9DC5-CD24A80C7A5B}" destId="{AB5A6C5B-1BDC-487B-9EE3-D260E023C682}" srcOrd="0" destOrd="0" presId="urn:microsoft.com/office/officeart/2005/8/layout/process2"/>
    <dgm:cxn modelId="{7DD46A8C-133B-4337-A6F0-106E4AF068DD}" type="presParOf" srcId="{84CD07D9-0EAE-4E58-8078-7EC7A2EBB1D9}" destId="{8C0B3023-8E4E-496E-907B-BD2E3E3D7995}" srcOrd="2" destOrd="0" presId="urn:microsoft.com/office/officeart/2005/8/layout/process2"/>
    <dgm:cxn modelId="{968DB04B-5B86-4AD8-9005-2FA227FEBFA0}" type="presParOf" srcId="{84CD07D9-0EAE-4E58-8078-7EC7A2EBB1D9}" destId="{153B4944-B22A-4A85-A90D-11E91FFFCCD1}" srcOrd="3" destOrd="0" presId="urn:microsoft.com/office/officeart/2005/8/layout/process2"/>
    <dgm:cxn modelId="{EB6767B6-FEB6-4258-A39D-DBF97E2C462C}" type="presParOf" srcId="{153B4944-B22A-4A85-A90D-11E91FFFCCD1}" destId="{4975D10A-6972-4297-9E01-57E5E31A9BF3}" srcOrd="0" destOrd="0" presId="urn:microsoft.com/office/officeart/2005/8/layout/process2"/>
    <dgm:cxn modelId="{C49AFEDA-D965-4384-B68E-018ABAA6813C}" type="presParOf" srcId="{84CD07D9-0EAE-4E58-8078-7EC7A2EBB1D9}" destId="{A09CF1BF-688E-4EAC-9F61-35D230C4D1EA}"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BD647C4-EB04-47FB-940F-3D31B5CEFF7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383DF6C9-8732-4201-AEC0-4E593F0176D0}">
      <dgm:prSet phldrT="[Text]" custT="1"/>
      <dgm:spPr>
        <a:solidFill>
          <a:schemeClr val="bg2">
            <a:lumMod val="90000"/>
          </a:schemeClr>
        </a:solidFill>
        <a:ln>
          <a:solidFill>
            <a:schemeClr val="tx1"/>
          </a:solidFill>
        </a:ln>
      </dgm:spPr>
      <dgm:t>
        <a:bodyPr/>
        <a:lstStyle/>
        <a:p>
          <a:r>
            <a:rPr lang="en-GB" sz="2400" dirty="0">
              <a:solidFill>
                <a:schemeClr val="tx1"/>
              </a:solidFill>
            </a:rPr>
            <a:t>Where a police or customs officer has reasonable grounds to suspect that there is relevant evidence in a vehicle (which is not a dwelling) he may at any time &amp; in any place to which the officer lawfully has access (whether or not it is a place to which the public have access)</a:t>
          </a:r>
        </a:p>
      </dgm:t>
    </dgm:pt>
    <dgm:pt modelId="{1CBCA992-967C-4ADC-85E1-A0B5FEDDCEB2}" type="parTrans" cxnId="{AD8D2DDA-6D56-4EE2-86A0-88474C33DC08}">
      <dgm:prSet/>
      <dgm:spPr/>
      <dgm:t>
        <a:bodyPr/>
        <a:lstStyle/>
        <a:p>
          <a:endParaRPr lang="en-GB"/>
        </a:p>
      </dgm:t>
    </dgm:pt>
    <dgm:pt modelId="{7FBA3E7E-4AFB-4761-AA4B-CCB78231130E}" type="sibTrans" cxnId="{AD8D2DDA-6D56-4EE2-86A0-88474C33DC08}">
      <dgm:prSet/>
      <dgm:spPr/>
      <dgm:t>
        <a:bodyPr/>
        <a:lstStyle/>
        <a:p>
          <a:endParaRPr lang="en-GB"/>
        </a:p>
      </dgm:t>
    </dgm:pt>
    <dgm:pt modelId="{A87BA9DC-5146-410A-B29C-55AB1F2285FD}">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enter the vehicle &amp; search it for relevant evidence, stop &amp; detain the vehicle for the purposes of entering &amp; searching it</a:t>
          </a:r>
        </a:p>
      </dgm:t>
    </dgm:pt>
    <dgm:pt modelId="{86832FE5-9533-4E93-BEFF-7B51EF96DE41}" type="parTrans" cxnId="{894C2A1B-2474-4EAF-ABFF-A78C9026D4BE}">
      <dgm:prSet/>
      <dgm:spPr/>
      <dgm:t>
        <a:bodyPr/>
        <a:lstStyle/>
        <a:p>
          <a:endParaRPr lang="en-GB"/>
        </a:p>
      </dgm:t>
    </dgm:pt>
    <dgm:pt modelId="{4413A998-C85F-4403-808C-6FE131BA74D5}" type="sibTrans" cxnId="{894C2A1B-2474-4EAF-ABFF-A78C9026D4BE}">
      <dgm:prSet/>
      <dgm:spPr/>
      <dgm:t>
        <a:bodyPr/>
        <a:lstStyle/>
        <a:p>
          <a:endParaRPr lang="en-GB"/>
        </a:p>
      </dgm:t>
    </dgm:pt>
    <dgm:pt modelId="{C479E67A-5E10-45F5-93C9-91C78E18EE46}" type="pres">
      <dgm:prSet presAssocID="{5BD647C4-EB04-47FB-940F-3D31B5CEFF7D}" presName="diagram" presStyleCnt="0">
        <dgm:presLayoutVars>
          <dgm:dir/>
          <dgm:resizeHandles val="exact"/>
        </dgm:presLayoutVars>
      </dgm:prSet>
      <dgm:spPr/>
    </dgm:pt>
    <dgm:pt modelId="{C22A83BD-8CF4-4BA4-AC34-22163B952738}" type="pres">
      <dgm:prSet presAssocID="{383DF6C9-8732-4201-AEC0-4E593F0176D0}" presName="node" presStyleLbl="node1" presStyleIdx="0" presStyleCnt="2" custScaleX="207462" custScaleY="78718">
        <dgm:presLayoutVars>
          <dgm:bulletEnabled val="1"/>
        </dgm:presLayoutVars>
      </dgm:prSet>
      <dgm:spPr/>
    </dgm:pt>
    <dgm:pt modelId="{D2EF235C-D110-4CA6-AD8D-3A952118D0A8}" type="pres">
      <dgm:prSet presAssocID="{7FBA3E7E-4AFB-4761-AA4B-CCB78231130E}" presName="sibTrans" presStyleCnt="0"/>
      <dgm:spPr/>
    </dgm:pt>
    <dgm:pt modelId="{D785D68C-109C-4100-BBC0-FD5FAEB58CE6}" type="pres">
      <dgm:prSet presAssocID="{A87BA9DC-5146-410A-B29C-55AB1F2285FD}" presName="node" presStyleLbl="node1" presStyleIdx="1" presStyleCnt="2" custScaleX="135823" custScaleY="61487">
        <dgm:presLayoutVars>
          <dgm:bulletEnabled val="1"/>
        </dgm:presLayoutVars>
      </dgm:prSet>
      <dgm:spPr/>
    </dgm:pt>
  </dgm:ptLst>
  <dgm:cxnLst>
    <dgm:cxn modelId="{894C2A1B-2474-4EAF-ABFF-A78C9026D4BE}" srcId="{5BD647C4-EB04-47FB-940F-3D31B5CEFF7D}" destId="{A87BA9DC-5146-410A-B29C-55AB1F2285FD}" srcOrd="1" destOrd="0" parTransId="{86832FE5-9533-4E93-BEFF-7B51EF96DE41}" sibTransId="{4413A998-C85F-4403-808C-6FE131BA74D5}"/>
    <dgm:cxn modelId="{3953AB4E-9AD8-4C53-8FE3-B6A5379619F2}" type="presOf" srcId="{A87BA9DC-5146-410A-B29C-55AB1F2285FD}" destId="{D785D68C-109C-4100-BBC0-FD5FAEB58CE6}" srcOrd="0" destOrd="0" presId="urn:microsoft.com/office/officeart/2005/8/layout/default"/>
    <dgm:cxn modelId="{FBCFF7C6-C381-4DA9-AD05-5261A392E38F}" type="presOf" srcId="{383DF6C9-8732-4201-AEC0-4E593F0176D0}" destId="{C22A83BD-8CF4-4BA4-AC34-22163B952738}" srcOrd="0" destOrd="0" presId="urn:microsoft.com/office/officeart/2005/8/layout/default"/>
    <dgm:cxn modelId="{AD8D2DDA-6D56-4EE2-86A0-88474C33DC08}" srcId="{5BD647C4-EB04-47FB-940F-3D31B5CEFF7D}" destId="{383DF6C9-8732-4201-AEC0-4E593F0176D0}" srcOrd="0" destOrd="0" parTransId="{1CBCA992-967C-4ADC-85E1-A0B5FEDDCEB2}" sibTransId="{7FBA3E7E-4AFB-4761-AA4B-CCB78231130E}"/>
    <dgm:cxn modelId="{5D0A6FFA-C63A-4E2A-95B8-97F57DD857F6}" type="presOf" srcId="{5BD647C4-EB04-47FB-940F-3D31B5CEFF7D}" destId="{C479E67A-5E10-45F5-93C9-91C78E18EE46}" srcOrd="0" destOrd="0" presId="urn:microsoft.com/office/officeart/2005/8/layout/default"/>
    <dgm:cxn modelId="{10AA3D4B-A4A3-4909-BF21-95625C9B8BE3}" type="presParOf" srcId="{C479E67A-5E10-45F5-93C9-91C78E18EE46}" destId="{C22A83BD-8CF4-4BA4-AC34-22163B952738}" srcOrd="0" destOrd="0" presId="urn:microsoft.com/office/officeart/2005/8/layout/default"/>
    <dgm:cxn modelId="{C851EB2D-84BA-49CC-8D74-91721545385D}" type="presParOf" srcId="{C479E67A-5E10-45F5-93C9-91C78E18EE46}" destId="{D2EF235C-D110-4CA6-AD8D-3A952118D0A8}" srcOrd="1" destOrd="0" presId="urn:microsoft.com/office/officeart/2005/8/layout/default"/>
    <dgm:cxn modelId="{3190B113-BFCB-46B0-A264-85C18FD29B4A}" type="presParOf" srcId="{C479E67A-5E10-45F5-93C9-91C78E18EE46}" destId="{D785D68C-109C-4100-BBC0-FD5FAEB58CE6}"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CAD6DD5-DC70-4D21-848A-7C200DFCDD4D}"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D6E26D5F-D412-430F-952D-E83FA74FBB79}">
      <dgm:prSet phldrT="[Text]" custT="1"/>
      <dgm:spPr>
        <a:solidFill>
          <a:schemeClr val="bg2">
            <a:lumMod val="90000"/>
          </a:schemeClr>
        </a:solidFill>
        <a:ln>
          <a:solidFill>
            <a:schemeClr val="tx1"/>
          </a:solidFill>
        </a:ln>
      </dgm:spPr>
      <dgm:t>
        <a:bodyPr/>
        <a:lstStyle/>
        <a:p>
          <a:r>
            <a:rPr lang="en-GB" sz="2400" dirty="0">
              <a:solidFill>
                <a:schemeClr val="tx1"/>
              </a:solidFill>
            </a:rPr>
            <a:t>The Act also contains powers for police, customs &amp; trading standards to action or apply for: </a:t>
          </a:r>
        </a:p>
      </dgm:t>
    </dgm:pt>
    <dgm:pt modelId="{CA77D590-D364-47D9-8D50-0A5F32B4FE3B}" type="parTrans" cxnId="{54AD9DC4-65D3-44D7-A9A5-6C7B6797701D}">
      <dgm:prSet/>
      <dgm:spPr/>
      <dgm:t>
        <a:bodyPr/>
        <a:lstStyle/>
        <a:p>
          <a:endParaRPr lang="en-GB"/>
        </a:p>
      </dgm:t>
    </dgm:pt>
    <dgm:pt modelId="{E2FBFE78-F293-4120-AC88-D2955297878D}" type="sibTrans" cxnId="{54AD9DC4-65D3-44D7-A9A5-6C7B6797701D}">
      <dgm:prSet/>
      <dgm:spPr/>
      <dgm:t>
        <a:bodyPr/>
        <a:lstStyle/>
        <a:p>
          <a:endParaRPr lang="en-GB"/>
        </a:p>
      </dgm:t>
    </dgm:pt>
    <dgm:pt modelId="{46054093-F61B-4AE0-9A20-32DCB0A4C0B9}">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Section 13</a:t>
          </a:r>
        </a:p>
        <a:p>
          <a:r>
            <a:rPr lang="en-GB" sz="2400" dirty="0">
              <a:solidFill>
                <a:schemeClr val="tx1"/>
              </a:solidFill>
            </a:rPr>
            <a:t>Prohibition Notices</a:t>
          </a:r>
        </a:p>
      </dgm:t>
    </dgm:pt>
    <dgm:pt modelId="{A5F8584A-9DAA-4D4F-AEAC-C57BF9E3F699}" type="parTrans" cxnId="{192FA99B-92F1-4D48-9E75-6D8069A6CEE8}">
      <dgm:prSet/>
      <dgm:spPr/>
      <dgm:t>
        <a:bodyPr/>
        <a:lstStyle/>
        <a:p>
          <a:endParaRPr lang="en-GB"/>
        </a:p>
      </dgm:t>
    </dgm:pt>
    <dgm:pt modelId="{4F1186CD-20F5-42A4-A69F-F96D975A85AB}" type="sibTrans" cxnId="{192FA99B-92F1-4D48-9E75-6D8069A6CEE8}">
      <dgm:prSet/>
      <dgm:spPr/>
      <dgm:t>
        <a:bodyPr/>
        <a:lstStyle/>
        <a:p>
          <a:endParaRPr lang="en-GB"/>
        </a:p>
      </dgm:t>
    </dgm:pt>
    <dgm:pt modelId="{BC569034-D2B6-4AC0-8111-B226ACE00118}">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Section 14</a:t>
          </a:r>
        </a:p>
        <a:p>
          <a:r>
            <a:rPr lang="en-GB" sz="2400" dirty="0">
              <a:solidFill>
                <a:schemeClr val="tx1"/>
              </a:solidFill>
            </a:rPr>
            <a:t>Premises Notices</a:t>
          </a:r>
        </a:p>
      </dgm:t>
    </dgm:pt>
    <dgm:pt modelId="{0EC27292-55EB-457D-A492-366567D81DE2}" type="parTrans" cxnId="{E544F20F-90E2-4F65-A438-D86CFC133901}">
      <dgm:prSet/>
      <dgm:spPr/>
      <dgm:t>
        <a:bodyPr/>
        <a:lstStyle/>
        <a:p>
          <a:endParaRPr lang="en-GB"/>
        </a:p>
      </dgm:t>
    </dgm:pt>
    <dgm:pt modelId="{EF8255C5-10B0-4F51-81CC-332A2EAB818D}" type="sibTrans" cxnId="{E544F20F-90E2-4F65-A438-D86CFC133901}">
      <dgm:prSet/>
      <dgm:spPr/>
      <dgm:t>
        <a:bodyPr/>
        <a:lstStyle/>
        <a:p>
          <a:endParaRPr lang="en-GB"/>
        </a:p>
      </dgm:t>
    </dgm:pt>
    <dgm:pt modelId="{987EA8AA-AF7F-4F13-B887-9CC212968352}">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Section 17</a:t>
          </a:r>
        </a:p>
        <a:p>
          <a:r>
            <a:rPr lang="en-GB" sz="2400" dirty="0">
              <a:solidFill>
                <a:schemeClr val="tx1"/>
              </a:solidFill>
            </a:rPr>
            <a:t>Meaning of a Prohibition Order</a:t>
          </a:r>
        </a:p>
      </dgm:t>
    </dgm:pt>
    <dgm:pt modelId="{939F9118-1D5A-43DE-9470-1B1FCB9A7A84}" type="parTrans" cxnId="{D7D1F38F-07A1-420B-BA91-0B5002ED9A1A}">
      <dgm:prSet/>
      <dgm:spPr/>
      <dgm:t>
        <a:bodyPr/>
        <a:lstStyle/>
        <a:p>
          <a:endParaRPr lang="en-GB"/>
        </a:p>
      </dgm:t>
    </dgm:pt>
    <dgm:pt modelId="{71E83FFE-BC79-47FF-A054-B913DDF0F3E0}" type="sibTrans" cxnId="{D7D1F38F-07A1-420B-BA91-0B5002ED9A1A}">
      <dgm:prSet/>
      <dgm:spPr/>
      <dgm:t>
        <a:bodyPr/>
        <a:lstStyle/>
        <a:p>
          <a:endParaRPr lang="en-GB"/>
        </a:p>
      </dgm:t>
    </dgm:pt>
    <dgm:pt modelId="{7A406C41-20C0-430A-9F22-EE099DB7EFEB}" type="pres">
      <dgm:prSet presAssocID="{FCAD6DD5-DC70-4D21-848A-7C200DFCDD4D}" presName="composite" presStyleCnt="0">
        <dgm:presLayoutVars>
          <dgm:chMax val="1"/>
          <dgm:dir/>
          <dgm:resizeHandles val="exact"/>
        </dgm:presLayoutVars>
      </dgm:prSet>
      <dgm:spPr/>
    </dgm:pt>
    <dgm:pt modelId="{1A05AE62-F3F1-4F42-A5B2-A6A9D1E920FC}" type="pres">
      <dgm:prSet presAssocID="{D6E26D5F-D412-430F-952D-E83FA74FBB79}" presName="roof" presStyleLbl="dkBgShp" presStyleIdx="0" presStyleCnt="2"/>
      <dgm:spPr/>
    </dgm:pt>
    <dgm:pt modelId="{EF476244-9A89-41CC-8FE2-BEF05C50D5DD}" type="pres">
      <dgm:prSet presAssocID="{D6E26D5F-D412-430F-952D-E83FA74FBB79}" presName="pillars" presStyleCnt="0"/>
      <dgm:spPr/>
    </dgm:pt>
    <dgm:pt modelId="{76739B6A-3FD0-4CF9-AB16-DCC2B091B5B3}" type="pres">
      <dgm:prSet presAssocID="{D6E26D5F-D412-430F-952D-E83FA74FBB79}" presName="pillar1" presStyleLbl="node1" presStyleIdx="0" presStyleCnt="3">
        <dgm:presLayoutVars>
          <dgm:bulletEnabled val="1"/>
        </dgm:presLayoutVars>
      </dgm:prSet>
      <dgm:spPr/>
    </dgm:pt>
    <dgm:pt modelId="{8C662A9A-2964-47A8-BA55-7223E3C3AD1A}" type="pres">
      <dgm:prSet presAssocID="{BC569034-D2B6-4AC0-8111-B226ACE00118}" presName="pillarX" presStyleLbl="node1" presStyleIdx="1" presStyleCnt="3">
        <dgm:presLayoutVars>
          <dgm:bulletEnabled val="1"/>
        </dgm:presLayoutVars>
      </dgm:prSet>
      <dgm:spPr/>
    </dgm:pt>
    <dgm:pt modelId="{67E3B7ED-072F-43F5-A3FD-2FDDA94697D3}" type="pres">
      <dgm:prSet presAssocID="{987EA8AA-AF7F-4F13-B887-9CC212968352}" presName="pillarX" presStyleLbl="node1" presStyleIdx="2" presStyleCnt="3">
        <dgm:presLayoutVars>
          <dgm:bulletEnabled val="1"/>
        </dgm:presLayoutVars>
      </dgm:prSet>
      <dgm:spPr/>
    </dgm:pt>
    <dgm:pt modelId="{C6BF6D24-4A86-477B-9790-6A9C8CDF72D1}" type="pres">
      <dgm:prSet presAssocID="{D6E26D5F-D412-430F-952D-E83FA74FBB79}" presName="base" presStyleLbl="dkBgShp" presStyleIdx="1" presStyleCnt="2"/>
      <dgm:spPr>
        <a:solidFill>
          <a:schemeClr val="bg2">
            <a:lumMod val="90000"/>
          </a:schemeClr>
        </a:solidFill>
        <a:ln>
          <a:solidFill>
            <a:schemeClr val="tx1"/>
          </a:solidFill>
        </a:ln>
      </dgm:spPr>
    </dgm:pt>
  </dgm:ptLst>
  <dgm:cxnLst>
    <dgm:cxn modelId="{E544F20F-90E2-4F65-A438-D86CFC133901}" srcId="{D6E26D5F-D412-430F-952D-E83FA74FBB79}" destId="{BC569034-D2B6-4AC0-8111-B226ACE00118}" srcOrd="1" destOrd="0" parTransId="{0EC27292-55EB-457D-A492-366567D81DE2}" sibTransId="{EF8255C5-10B0-4F51-81CC-332A2EAB818D}"/>
    <dgm:cxn modelId="{41A4D919-8147-42E4-BE05-E89AAF40F70F}" type="presOf" srcId="{FCAD6DD5-DC70-4D21-848A-7C200DFCDD4D}" destId="{7A406C41-20C0-430A-9F22-EE099DB7EFEB}" srcOrd="0" destOrd="0" presId="urn:microsoft.com/office/officeart/2005/8/layout/hList3"/>
    <dgm:cxn modelId="{E5250485-9C08-4465-B586-9AABE9396B7F}" type="presOf" srcId="{46054093-F61B-4AE0-9A20-32DCB0A4C0B9}" destId="{76739B6A-3FD0-4CF9-AB16-DCC2B091B5B3}" srcOrd="0" destOrd="0" presId="urn:microsoft.com/office/officeart/2005/8/layout/hList3"/>
    <dgm:cxn modelId="{D7D1F38F-07A1-420B-BA91-0B5002ED9A1A}" srcId="{D6E26D5F-D412-430F-952D-E83FA74FBB79}" destId="{987EA8AA-AF7F-4F13-B887-9CC212968352}" srcOrd="2" destOrd="0" parTransId="{939F9118-1D5A-43DE-9470-1B1FCB9A7A84}" sibTransId="{71E83FFE-BC79-47FF-A054-B913DDF0F3E0}"/>
    <dgm:cxn modelId="{192FA99B-92F1-4D48-9E75-6D8069A6CEE8}" srcId="{D6E26D5F-D412-430F-952D-E83FA74FBB79}" destId="{46054093-F61B-4AE0-9A20-32DCB0A4C0B9}" srcOrd="0" destOrd="0" parTransId="{A5F8584A-9DAA-4D4F-AEAC-C57BF9E3F699}" sibTransId="{4F1186CD-20F5-42A4-A69F-F96D975A85AB}"/>
    <dgm:cxn modelId="{A0D467BF-4B78-4EA4-BEF9-A7336231F74E}" type="presOf" srcId="{987EA8AA-AF7F-4F13-B887-9CC212968352}" destId="{67E3B7ED-072F-43F5-A3FD-2FDDA94697D3}" srcOrd="0" destOrd="0" presId="urn:microsoft.com/office/officeart/2005/8/layout/hList3"/>
    <dgm:cxn modelId="{54AD9DC4-65D3-44D7-A9A5-6C7B6797701D}" srcId="{FCAD6DD5-DC70-4D21-848A-7C200DFCDD4D}" destId="{D6E26D5F-D412-430F-952D-E83FA74FBB79}" srcOrd="0" destOrd="0" parTransId="{CA77D590-D364-47D9-8D50-0A5F32B4FE3B}" sibTransId="{E2FBFE78-F293-4120-AC88-D2955297878D}"/>
    <dgm:cxn modelId="{FB7543C8-83B2-421E-8936-80A9E692B657}" type="presOf" srcId="{D6E26D5F-D412-430F-952D-E83FA74FBB79}" destId="{1A05AE62-F3F1-4F42-A5B2-A6A9D1E920FC}" srcOrd="0" destOrd="0" presId="urn:microsoft.com/office/officeart/2005/8/layout/hList3"/>
    <dgm:cxn modelId="{1F37F0F7-1895-4EB6-9EDA-FA3FFF1B1175}" type="presOf" srcId="{BC569034-D2B6-4AC0-8111-B226ACE00118}" destId="{8C662A9A-2964-47A8-BA55-7223E3C3AD1A}" srcOrd="0" destOrd="0" presId="urn:microsoft.com/office/officeart/2005/8/layout/hList3"/>
    <dgm:cxn modelId="{582BCE17-91D6-4C60-BE7F-BF517FBA4FC6}" type="presParOf" srcId="{7A406C41-20C0-430A-9F22-EE099DB7EFEB}" destId="{1A05AE62-F3F1-4F42-A5B2-A6A9D1E920FC}" srcOrd="0" destOrd="0" presId="urn:microsoft.com/office/officeart/2005/8/layout/hList3"/>
    <dgm:cxn modelId="{ABAAC958-443A-47BF-B5B1-67059D4B6DB4}" type="presParOf" srcId="{7A406C41-20C0-430A-9F22-EE099DB7EFEB}" destId="{EF476244-9A89-41CC-8FE2-BEF05C50D5DD}" srcOrd="1" destOrd="0" presId="urn:microsoft.com/office/officeart/2005/8/layout/hList3"/>
    <dgm:cxn modelId="{3509F6F9-4266-479C-8DAE-5E6D4439CD05}" type="presParOf" srcId="{EF476244-9A89-41CC-8FE2-BEF05C50D5DD}" destId="{76739B6A-3FD0-4CF9-AB16-DCC2B091B5B3}" srcOrd="0" destOrd="0" presId="urn:microsoft.com/office/officeart/2005/8/layout/hList3"/>
    <dgm:cxn modelId="{72313D91-AE86-4EA8-A084-630CE86DAE0B}" type="presParOf" srcId="{EF476244-9A89-41CC-8FE2-BEF05C50D5DD}" destId="{8C662A9A-2964-47A8-BA55-7223E3C3AD1A}" srcOrd="1" destOrd="0" presId="urn:microsoft.com/office/officeart/2005/8/layout/hList3"/>
    <dgm:cxn modelId="{D78B9607-C941-4EEC-8A41-5B6BA2A4006C}" type="presParOf" srcId="{EF476244-9A89-41CC-8FE2-BEF05C50D5DD}" destId="{67E3B7ED-072F-43F5-A3FD-2FDDA94697D3}" srcOrd="2" destOrd="0" presId="urn:microsoft.com/office/officeart/2005/8/layout/hList3"/>
    <dgm:cxn modelId="{920B5F3E-2842-497F-8494-C0BB31FA3476}" type="presParOf" srcId="{7A406C41-20C0-430A-9F22-EE099DB7EFEB}" destId="{C6BF6D24-4A86-477B-9790-6A9C8CDF72D1}"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DDCF8C7-F642-45C5-8BF0-A8649FEEC621}"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04A7EE17-A0E9-40E9-A046-1E8E2BD64AF0}">
      <dgm:prSet phldrT="[Text]" custT="1"/>
      <dgm:spPr>
        <a:solidFill>
          <a:schemeClr val="tx2">
            <a:lumMod val="20000"/>
            <a:lumOff val="80000"/>
          </a:schemeClr>
        </a:solidFill>
        <a:ln>
          <a:solidFill>
            <a:schemeClr val="tx1"/>
          </a:solidFill>
        </a:ln>
      </dgm:spPr>
      <dgm:t>
        <a:bodyPr/>
        <a:lstStyle/>
        <a:p>
          <a:r>
            <a:rPr lang="en-GB" sz="2800" dirty="0">
              <a:solidFill>
                <a:schemeClr val="tx1"/>
              </a:solidFill>
            </a:rPr>
            <a:t>Prohibition Order Section 18</a:t>
          </a:r>
        </a:p>
      </dgm:t>
    </dgm:pt>
    <dgm:pt modelId="{F5FA86DB-A7D8-4935-99F1-99A228051E6A}" type="parTrans" cxnId="{5DF4675F-DCD6-40E6-B815-DBEDA2C7B154}">
      <dgm:prSet/>
      <dgm:spPr/>
      <dgm:t>
        <a:bodyPr/>
        <a:lstStyle/>
        <a:p>
          <a:endParaRPr lang="en-GB"/>
        </a:p>
      </dgm:t>
    </dgm:pt>
    <dgm:pt modelId="{455B3F60-8607-431A-B7A9-3DEF7BA96DA8}" type="sibTrans" cxnId="{5DF4675F-DCD6-40E6-B815-DBEDA2C7B154}">
      <dgm:prSet/>
      <dgm:spPr/>
      <dgm:t>
        <a:bodyPr/>
        <a:lstStyle/>
        <a:p>
          <a:endParaRPr lang="en-GB"/>
        </a:p>
      </dgm:t>
    </dgm:pt>
    <dgm:pt modelId="{FC2122F0-1C79-45D0-8070-751217A46B1B}">
      <dgm:prSet phldrT="[Text]" custT="1"/>
      <dgm:spPr>
        <a:solidFill>
          <a:schemeClr val="tx2">
            <a:lumMod val="60000"/>
            <a:lumOff val="40000"/>
            <a:alpha val="90000"/>
          </a:schemeClr>
        </a:solidFill>
        <a:ln>
          <a:solidFill>
            <a:schemeClr val="tx1">
              <a:alpha val="90000"/>
            </a:schemeClr>
          </a:solidFill>
        </a:ln>
      </dgm:spPr>
      <dgm:t>
        <a:bodyPr/>
        <a:lstStyle/>
        <a:p>
          <a:r>
            <a:rPr lang="en-GB" sz="2800" dirty="0"/>
            <a:t>Concerns a person</a:t>
          </a:r>
        </a:p>
      </dgm:t>
    </dgm:pt>
    <dgm:pt modelId="{05824669-20D9-4DD8-A7A3-167026E3266E}" type="parTrans" cxnId="{2553E9B3-FA88-4E3A-A16E-D72E82011089}">
      <dgm:prSet/>
      <dgm:spPr/>
      <dgm:t>
        <a:bodyPr/>
        <a:lstStyle/>
        <a:p>
          <a:endParaRPr lang="en-GB"/>
        </a:p>
      </dgm:t>
    </dgm:pt>
    <dgm:pt modelId="{B1AA27D2-E1E2-4208-817B-BD9E4D86DDBC}" type="sibTrans" cxnId="{2553E9B3-FA88-4E3A-A16E-D72E82011089}">
      <dgm:prSet/>
      <dgm:spPr/>
      <dgm:t>
        <a:bodyPr/>
        <a:lstStyle/>
        <a:p>
          <a:endParaRPr lang="en-GB"/>
        </a:p>
      </dgm:t>
    </dgm:pt>
    <dgm:pt modelId="{C7CE653C-7408-4DBD-9272-3FC9810FE342}">
      <dgm:prSet phldrT="[Text]" custT="1"/>
      <dgm:spPr>
        <a:solidFill>
          <a:schemeClr val="tx2">
            <a:lumMod val="20000"/>
            <a:lumOff val="80000"/>
          </a:schemeClr>
        </a:solidFill>
        <a:ln>
          <a:solidFill>
            <a:schemeClr val="tx1"/>
          </a:solidFill>
        </a:ln>
      </dgm:spPr>
      <dgm:t>
        <a:bodyPr/>
        <a:lstStyle/>
        <a:p>
          <a:r>
            <a:rPr lang="en-GB" sz="2800" dirty="0">
              <a:solidFill>
                <a:schemeClr val="tx1"/>
              </a:solidFill>
            </a:rPr>
            <a:t>Premises Order </a:t>
          </a:r>
        </a:p>
        <a:p>
          <a:r>
            <a:rPr lang="en-GB" sz="2800" dirty="0">
              <a:solidFill>
                <a:schemeClr val="tx1"/>
              </a:solidFill>
            </a:rPr>
            <a:t>Section 20</a:t>
          </a:r>
        </a:p>
      </dgm:t>
    </dgm:pt>
    <dgm:pt modelId="{7A7CF365-0139-47CF-A9EA-D597CCFA41B3}" type="parTrans" cxnId="{2C1E2AB8-D761-49B5-AB89-D87CAC5B7A9A}">
      <dgm:prSet/>
      <dgm:spPr/>
      <dgm:t>
        <a:bodyPr/>
        <a:lstStyle/>
        <a:p>
          <a:endParaRPr lang="en-GB"/>
        </a:p>
      </dgm:t>
    </dgm:pt>
    <dgm:pt modelId="{062BBAA3-F7BB-4EDD-830E-1C6F0D9AA560}" type="sibTrans" cxnId="{2C1E2AB8-D761-49B5-AB89-D87CAC5B7A9A}">
      <dgm:prSet/>
      <dgm:spPr/>
      <dgm:t>
        <a:bodyPr/>
        <a:lstStyle/>
        <a:p>
          <a:endParaRPr lang="en-GB"/>
        </a:p>
      </dgm:t>
    </dgm:pt>
    <dgm:pt modelId="{5D3BF0F9-003C-4519-A96F-2FB5E1114F04}">
      <dgm:prSet phldrT="[Text]" custT="1"/>
      <dgm:spPr>
        <a:solidFill>
          <a:schemeClr val="tx2">
            <a:lumMod val="60000"/>
            <a:lumOff val="40000"/>
            <a:alpha val="90000"/>
          </a:schemeClr>
        </a:solidFill>
        <a:ln>
          <a:solidFill>
            <a:schemeClr val="tx1">
              <a:alpha val="90000"/>
            </a:schemeClr>
          </a:solidFill>
        </a:ln>
      </dgm:spPr>
      <dgm:t>
        <a:bodyPr/>
        <a:lstStyle/>
        <a:p>
          <a:r>
            <a:rPr lang="en-GB" sz="2800" dirty="0"/>
            <a:t>Owned/ leased/ occupied/ controlled/ operated</a:t>
          </a:r>
        </a:p>
      </dgm:t>
    </dgm:pt>
    <dgm:pt modelId="{99D0515A-F8D4-4646-8399-D1834E7DCDA2}" type="parTrans" cxnId="{4D96FD74-BEC1-4DDC-B9CC-C4F5DEE7F71B}">
      <dgm:prSet/>
      <dgm:spPr/>
      <dgm:t>
        <a:bodyPr/>
        <a:lstStyle/>
        <a:p>
          <a:endParaRPr lang="en-GB"/>
        </a:p>
      </dgm:t>
    </dgm:pt>
    <dgm:pt modelId="{EC5FFEA9-AADE-47F1-A27F-48D94C88F0BC}" type="sibTrans" cxnId="{4D96FD74-BEC1-4DDC-B9CC-C4F5DEE7F71B}">
      <dgm:prSet/>
      <dgm:spPr/>
      <dgm:t>
        <a:bodyPr/>
        <a:lstStyle/>
        <a:p>
          <a:endParaRPr lang="en-GB"/>
        </a:p>
      </dgm:t>
    </dgm:pt>
    <dgm:pt modelId="{72D5CE1C-B3CC-4546-BE40-7E675EC6EA58}" type="pres">
      <dgm:prSet presAssocID="{2DDCF8C7-F642-45C5-8BF0-A8649FEEC621}" presName="Name0" presStyleCnt="0">
        <dgm:presLayoutVars>
          <dgm:dir/>
          <dgm:animLvl val="lvl"/>
          <dgm:resizeHandles val="exact"/>
        </dgm:presLayoutVars>
      </dgm:prSet>
      <dgm:spPr/>
    </dgm:pt>
    <dgm:pt modelId="{3F698AF0-0AAB-4D84-9162-041FA0887B54}" type="pres">
      <dgm:prSet presAssocID="{04A7EE17-A0E9-40E9-A046-1E8E2BD64AF0}" presName="composite" presStyleCnt="0"/>
      <dgm:spPr/>
    </dgm:pt>
    <dgm:pt modelId="{029B3BAD-1283-4012-B9EA-AB9420128F10}" type="pres">
      <dgm:prSet presAssocID="{04A7EE17-A0E9-40E9-A046-1E8E2BD64AF0}" presName="parTx" presStyleLbl="alignNode1" presStyleIdx="0" presStyleCnt="2">
        <dgm:presLayoutVars>
          <dgm:chMax val="0"/>
          <dgm:chPref val="0"/>
          <dgm:bulletEnabled val="1"/>
        </dgm:presLayoutVars>
      </dgm:prSet>
      <dgm:spPr/>
    </dgm:pt>
    <dgm:pt modelId="{4C39233B-7513-4FA0-AED8-74C447AD6EAC}" type="pres">
      <dgm:prSet presAssocID="{04A7EE17-A0E9-40E9-A046-1E8E2BD64AF0}" presName="desTx" presStyleLbl="alignAccFollowNode1" presStyleIdx="0" presStyleCnt="2">
        <dgm:presLayoutVars>
          <dgm:bulletEnabled val="1"/>
        </dgm:presLayoutVars>
      </dgm:prSet>
      <dgm:spPr/>
    </dgm:pt>
    <dgm:pt modelId="{27605C8D-FD93-4067-86D8-6BB8093CBC10}" type="pres">
      <dgm:prSet presAssocID="{455B3F60-8607-431A-B7A9-3DEF7BA96DA8}" presName="space" presStyleCnt="0"/>
      <dgm:spPr/>
    </dgm:pt>
    <dgm:pt modelId="{1CF6AB8A-D979-4550-9FE9-EAFB44BA09ED}" type="pres">
      <dgm:prSet presAssocID="{C7CE653C-7408-4DBD-9272-3FC9810FE342}" presName="composite" presStyleCnt="0"/>
      <dgm:spPr/>
    </dgm:pt>
    <dgm:pt modelId="{AF3AF49B-DC4B-4D43-9091-F24C29A3DA61}" type="pres">
      <dgm:prSet presAssocID="{C7CE653C-7408-4DBD-9272-3FC9810FE342}" presName="parTx" presStyleLbl="alignNode1" presStyleIdx="1" presStyleCnt="2">
        <dgm:presLayoutVars>
          <dgm:chMax val="0"/>
          <dgm:chPref val="0"/>
          <dgm:bulletEnabled val="1"/>
        </dgm:presLayoutVars>
      </dgm:prSet>
      <dgm:spPr/>
    </dgm:pt>
    <dgm:pt modelId="{CECB03FE-2E31-4AFA-BDA6-3AB0646CCD16}" type="pres">
      <dgm:prSet presAssocID="{C7CE653C-7408-4DBD-9272-3FC9810FE342}" presName="desTx" presStyleLbl="alignAccFollowNode1" presStyleIdx="1" presStyleCnt="2">
        <dgm:presLayoutVars>
          <dgm:bulletEnabled val="1"/>
        </dgm:presLayoutVars>
      </dgm:prSet>
      <dgm:spPr/>
    </dgm:pt>
  </dgm:ptLst>
  <dgm:cxnLst>
    <dgm:cxn modelId="{5D500319-F7AC-476B-93DA-DE5C000F568D}" type="presOf" srcId="{C7CE653C-7408-4DBD-9272-3FC9810FE342}" destId="{AF3AF49B-DC4B-4D43-9091-F24C29A3DA61}" srcOrd="0" destOrd="0" presId="urn:microsoft.com/office/officeart/2005/8/layout/hList1"/>
    <dgm:cxn modelId="{CB56C333-1C6C-4B13-89B3-A928571C9FF8}" type="presOf" srcId="{5D3BF0F9-003C-4519-A96F-2FB5E1114F04}" destId="{CECB03FE-2E31-4AFA-BDA6-3AB0646CCD16}" srcOrd="0" destOrd="0" presId="urn:microsoft.com/office/officeart/2005/8/layout/hList1"/>
    <dgm:cxn modelId="{5DF4675F-DCD6-40E6-B815-DBEDA2C7B154}" srcId="{2DDCF8C7-F642-45C5-8BF0-A8649FEEC621}" destId="{04A7EE17-A0E9-40E9-A046-1E8E2BD64AF0}" srcOrd="0" destOrd="0" parTransId="{F5FA86DB-A7D8-4935-99F1-99A228051E6A}" sibTransId="{455B3F60-8607-431A-B7A9-3DEF7BA96DA8}"/>
    <dgm:cxn modelId="{4D96FD74-BEC1-4DDC-B9CC-C4F5DEE7F71B}" srcId="{C7CE653C-7408-4DBD-9272-3FC9810FE342}" destId="{5D3BF0F9-003C-4519-A96F-2FB5E1114F04}" srcOrd="0" destOrd="0" parTransId="{99D0515A-F8D4-4646-8399-D1834E7DCDA2}" sibTransId="{EC5FFEA9-AADE-47F1-A27F-48D94C88F0BC}"/>
    <dgm:cxn modelId="{BA5FC477-8A83-4166-96FA-71040AECBA02}" type="presOf" srcId="{FC2122F0-1C79-45D0-8070-751217A46B1B}" destId="{4C39233B-7513-4FA0-AED8-74C447AD6EAC}" srcOrd="0" destOrd="0" presId="urn:microsoft.com/office/officeart/2005/8/layout/hList1"/>
    <dgm:cxn modelId="{B0964D99-B9D2-49B6-8B55-30A1C7629B08}" type="presOf" srcId="{04A7EE17-A0E9-40E9-A046-1E8E2BD64AF0}" destId="{029B3BAD-1283-4012-B9EA-AB9420128F10}" srcOrd="0" destOrd="0" presId="urn:microsoft.com/office/officeart/2005/8/layout/hList1"/>
    <dgm:cxn modelId="{F8035CB2-A7A3-473C-8AAA-60E1DCE93A6E}" type="presOf" srcId="{2DDCF8C7-F642-45C5-8BF0-A8649FEEC621}" destId="{72D5CE1C-B3CC-4546-BE40-7E675EC6EA58}" srcOrd="0" destOrd="0" presId="urn:microsoft.com/office/officeart/2005/8/layout/hList1"/>
    <dgm:cxn modelId="{2553E9B3-FA88-4E3A-A16E-D72E82011089}" srcId="{04A7EE17-A0E9-40E9-A046-1E8E2BD64AF0}" destId="{FC2122F0-1C79-45D0-8070-751217A46B1B}" srcOrd="0" destOrd="0" parTransId="{05824669-20D9-4DD8-A7A3-167026E3266E}" sibTransId="{B1AA27D2-E1E2-4208-817B-BD9E4D86DDBC}"/>
    <dgm:cxn modelId="{2C1E2AB8-D761-49B5-AB89-D87CAC5B7A9A}" srcId="{2DDCF8C7-F642-45C5-8BF0-A8649FEEC621}" destId="{C7CE653C-7408-4DBD-9272-3FC9810FE342}" srcOrd="1" destOrd="0" parTransId="{7A7CF365-0139-47CF-A9EA-D597CCFA41B3}" sibTransId="{062BBAA3-F7BB-4EDD-830E-1C6F0D9AA560}"/>
    <dgm:cxn modelId="{06F7CD3A-ADA5-4F95-AA3C-CE3AF250778E}" type="presParOf" srcId="{72D5CE1C-B3CC-4546-BE40-7E675EC6EA58}" destId="{3F698AF0-0AAB-4D84-9162-041FA0887B54}" srcOrd="0" destOrd="0" presId="urn:microsoft.com/office/officeart/2005/8/layout/hList1"/>
    <dgm:cxn modelId="{AC1E2F4D-924E-4F0A-856A-BACFA97A977E}" type="presParOf" srcId="{3F698AF0-0AAB-4D84-9162-041FA0887B54}" destId="{029B3BAD-1283-4012-B9EA-AB9420128F10}" srcOrd="0" destOrd="0" presId="urn:microsoft.com/office/officeart/2005/8/layout/hList1"/>
    <dgm:cxn modelId="{731EB681-A623-403B-A18A-E8FB46E5B45F}" type="presParOf" srcId="{3F698AF0-0AAB-4D84-9162-041FA0887B54}" destId="{4C39233B-7513-4FA0-AED8-74C447AD6EAC}" srcOrd="1" destOrd="0" presId="urn:microsoft.com/office/officeart/2005/8/layout/hList1"/>
    <dgm:cxn modelId="{E0C198B2-E088-4083-8CC1-BC8A399420D5}" type="presParOf" srcId="{72D5CE1C-B3CC-4546-BE40-7E675EC6EA58}" destId="{27605C8D-FD93-4067-86D8-6BB8093CBC10}" srcOrd="1" destOrd="0" presId="urn:microsoft.com/office/officeart/2005/8/layout/hList1"/>
    <dgm:cxn modelId="{42E7EA5F-9F1B-4F0A-9688-FFE156D723DE}" type="presParOf" srcId="{72D5CE1C-B3CC-4546-BE40-7E675EC6EA58}" destId="{1CF6AB8A-D979-4550-9FE9-EAFB44BA09ED}" srcOrd="2" destOrd="0" presId="urn:microsoft.com/office/officeart/2005/8/layout/hList1"/>
    <dgm:cxn modelId="{85B2D391-707C-4ACA-A9E9-2909D0E4176F}" type="presParOf" srcId="{1CF6AB8A-D979-4550-9FE9-EAFB44BA09ED}" destId="{AF3AF49B-DC4B-4D43-9091-F24C29A3DA61}" srcOrd="0" destOrd="0" presId="urn:microsoft.com/office/officeart/2005/8/layout/hList1"/>
    <dgm:cxn modelId="{9E7B97B3-B18B-4AA9-A452-66A581060285}" type="presParOf" srcId="{1CF6AB8A-D979-4550-9FE9-EAFB44BA09ED}" destId="{CECB03FE-2E31-4AFA-BDA6-3AB0646CCD16}"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E4C353-BEF9-4C98-929C-6D118F6031D3}">
      <dsp:nvSpPr>
        <dsp:cNvPr id="0" name=""/>
        <dsp:cNvSpPr/>
      </dsp:nvSpPr>
      <dsp:spPr>
        <a:xfrm>
          <a:off x="3526" y="496312"/>
          <a:ext cx="4358253" cy="1621313"/>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Is capable of producing a psychoactive effect in a person who consumes it, &amp;</a:t>
          </a:r>
        </a:p>
      </dsp:txBody>
      <dsp:txXfrm>
        <a:off x="51013" y="543799"/>
        <a:ext cx="4263279" cy="1526339"/>
      </dsp:txXfrm>
    </dsp:sp>
    <dsp:sp modelId="{85DD8577-B144-4629-A4D2-1838636B520E}">
      <dsp:nvSpPr>
        <dsp:cNvPr id="0" name=""/>
        <dsp:cNvSpPr/>
      </dsp:nvSpPr>
      <dsp:spPr>
        <a:xfrm>
          <a:off x="439351" y="2117625"/>
          <a:ext cx="435825" cy="1215985"/>
        </a:xfrm>
        <a:custGeom>
          <a:avLst/>
          <a:gdLst/>
          <a:ahLst/>
          <a:cxnLst/>
          <a:rect l="0" t="0" r="0" b="0"/>
          <a:pathLst>
            <a:path>
              <a:moveTo>
                <a:pt x="0" y="0"/>
              </a:moveTo>
              <a:lnTo>
                <a:pt x="0" y="1215985"/>
              </a:lnTo>
              <a:lnTo>
                <a:pt x="435825" y="1215985"/>
              </a:lnTo>
            </a:path>
          </a:pathLst>
        </a:custGeom>
        <a:noFill/>
        <a:ln w="5715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FF2BA99E-38DA-4706-8159-7E754DB4001B}">
      <dsp:nvSpPr>
        <dsp:cNvPr id="0" name=""/>
        <dsp:cNvSpPr/>
      </dsp:nvSpPr>
      <dsp:spPr>
        <a:xfrm>
          <a:off x="875177" y="2522954"/>
          <a:ext cx="4624012" cy="1621313"/>
        </a:xfrm>
        <a:prstGeom prst="roundRect">
          <a:avLst>
            <a:gd name="adj" fmla="val 10000"/>
          </a:avLst>
        </a:prstGeom>
        <a:solidFill>
          <a:schemeClr val="tx2">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b) Is not an exempted substance</a:t>
          </a:r>
        </a:p>
      </dsp:txBody>
      <dsp:txXfrm>
        <a:off x="922664" y="2570441"/>
        <a:ext cx="4529038" cy="1526339"/>
      </dsp:txXfrm>
    </dsp:sp>
    <dsp:sp modelId="{A976A8EA-99AB-44A7-B075-EBD80792B6C6}">
      <dsp:nvSpPr>
        <dsp:cNvPr id="0" name=""/>
        <dsp:cNvSpPr/>
      </dsp:nvSpPr>
      <dsp:spPr>
        <a:xfrm>
          <a:off x="5513028" y="496312"/>
          <a:ext cx="3984086" cy="1621313"/>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substance produces a psychoactive effect in a person</a:t>
          </a:r>
        </a:p>
      </dsp:txBody>
      <dsp:txXfrm>
        <a:off x="5560515" y="543799"/>
        <a:ext cx="3889112" cy="1526339"/>
      </dsp:txXfrm>
    </dsp:sp>
    <dsp:sp modelId="{0D5247DC-E189-4521-A91B-050485260E9C}">
      <dsp:nvSpPr>
        <dsp:cNvPr id="0" name=""/>
        <dsp:cNvSpPr/>
      </dsp:nvSpPr>
      <dsp:spPr>
        <a:xfrm>
          <a:off x="5911437" y="2117625"/>
          <a:ext cx="398408" cy="1215985"/>
        </a:xfrm>
        <a:custGeom>
          <a:avLst/>
          <a:gdLst/>
          <a:ahLst/>
          <a:cxnLst/>
          <a:rect l="0" t="0" r="0" b="0"/>
          <a:pathLst>
            <a:path>
              <a:moveTo>
                <a:pt x="0" y="0"/>
              </a:moveTo>
              <a:lnTo>
                <a:pt x="0" y="1215985"/>
              </a:lnTo>
              <a:lnTo>
                <a:pt x="398408" y="1215985"/>
              </a:lnTo>
            </a:path>
          </a:pathLst>
        </a:custGeom>
        <a:noFill/>
        <a:ln w="5715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1C43A2A8-FE53-4F74-9B14-4ABD37445810}">
      <dsp:nvSpPr>
        <dsp:cNvPr id="0" name=""/>
        <dsp:cNvSpPr/>
      </dsp:nvSpPr>
      <dsp:spPr>
        <a:xfrm>
          <a:off x="6309846" y="2522954"/>
          <a:ext cx="4573349" cy="1621313"/>
        </a:xfrm>
        <a:prstGeom prst="roundRect">
          <a:avLst>
            <a:gd name="adj" fmla="val 10000"/>
          </a:avLst>
        </a:prstGeom>
        <a:solidFill>
          <a:schemeClr val="tx2">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if by stimulating or depressing the persons central nervous system, it affects the persons mental functioning or emotional state</a:t>
          </a:r>
        </a:p>
      </dsp:txBody>
      <dsp:txXfrm>
        <a:off x="6357333" y="2570441"/>
        <a:ext cx="4478375" cy="15263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963B8D-D695-4FFA-A7D7-C8C2665B4104}">
      <dsp:nvSpPr>
        <dsp:cNvPr id="0" name=""/>
        <dsp:cNvSpPr/>
      </dsp:nvSpPr>
      <dsp:spPr>
        <a:xfrm>
          <a:off x="2621733" y="692794"/>
          <a:ext cx="534262" cy="91440"/>
        </a:xfrm>
        <a:custGeom>
          <a:avLst/>
          <a:gdLst/>
          <a:ahLst/>
          <a:cxnLst/>
          <a:rect l="0" t="0" r="0" b="0"/>
          <a:pathLst>
            <a:path>
              <a:moveTo>
                <a:pt x="0" y="45720"/>
              </a:moveTo>
              <a:lnTo>
                <a:pt x="534262" y="45720"/>
              </a:lnTo>
            </a:path>
          </a:pathLst>
        </a:custGeom>
        <a:noFill/>
        <a:ln w="3810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74743" y="735687"/>
        <a:ext cx="28243" cy="5654"/>
      </dsp:txXfrm>
    </dsp:sp>
    <dsp:sp modelId="{EC23A721-24A7-4874-8203-4634BB16274F}">
      <dsp:nvSpPr>
        <dsp:cNvPr id="0" name=""/>
        <dsp:cNvSpPr/>
      </dsp:nvSpPr>
      <dsp:spPr>
        <a:xfrm>
          <a:off x="167610" y="1737"/>
          <a:ext cx="2455923" cy="1473553"/>
        </a:xfrm>
        <a:prstGeom prst="rect">
          <a:avLst/>
        </a:prstGeom>
        <a:solidFill>
          <a:schemeClr val="tx2">
            <a:lumMod val="40000"/>
            <a:lumOff val="60000"/>
          </a:schemeClr>
        </a:solidFill>
        <a:ln w="12700" cap="flat" cmpd="sng" algn="ctr">
          <a:solidFill>
            <a:srgbClr val="00206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Substances already controlled by the MoD Act</a:t>
          </a:r>
        </a:p>
      </dsp:txBody>
      <dsp:txXfrm>
        <a:off x="167610" y="1737"/>
        <a:ext cx="2455923" cy="1473553"/>
      </dsp:txXfrm>
    </dsp:sp>
    <dsp:sp modelId="{64B80D2A-E545-4EC6-B5CB-01DC58D57132}">
      <dsp:nvSpPr>
        <dsp:cNvPr id="0" name=""/>
        <dsp:cNvSpPr/>
      </dsp:nvSpPr>
      <dsp:spPr>
        <a:xfrm>
          <a:off x="5642519" y="692794"/>
          <a:ext cx="534262" cy="91440"/>
        </a:xfrm>
        <a:custGeom>
          <a:avLst/>
          <a:gdLst/>
          <a:ahLst/>
          <a:cxnLst/>
          <a:rect l="0" t="0" r="0" b="0"/>
          <a:pathLst>
            <a:path>
              <a:moveTo>
                <a:pt x="0" y="45720"/>
              </a:moveTo>
              <a:lnTo>
                <a:pt x="534262" y="45720"/>
              </a:lnTo>
            </a:path>
          </a:pathLst>
        </a:custGeom>
        <a:noFill/>
        <a:ln w="3810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95528" y="735687"/>
        <a:ext cx="28243" cy="5654"/>
      </dsp:txXfrm>
    </dsp:sp>
    <dsp:sp modelId="{EFB72AA8-7453-42A9-8275-A28CAE300F6D}">
      <dsp:nvSpPr>
        <dsp:cNvPr id="0" name=""/>
        <dsp:cNvSpPr/>
      </dsp:nvSpPr>
      <dsp:spPr>
        <a:xfrm>
          <a:off x="3188395" y="1737"/>
          <a:ext cx="2455923" cy="1473553"/>
        </a:xfrm>
        <a:prstGeom prst="rect">
          <a:avLst/>
        </a:prstGeom>
        <a:solidFill>
          <a:schemeClr val="accent1">
            <a:lumMod val="40000"/>
            <a:lumOff val="60000"/>
          </a:schemeClr>
        </a:solidFill>
        <a:ln w="12700" cap="flat" cmpd="sng" algn="ctr">
          <a:solidFill>
            <a:srgbClr val="00206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Nicotine</a:t>
          </a:r>
        </a:p>
      </dsp:txBody>
      <dsp:txXfrm>
        <a:off x="3188395" y="1737"/>
        <a:ext cx="2455923" cy="1473553"/>
      </dsp:txXfrm>
    </dsp:sp>
    <dsp:sp modelId="{58A778A6-66C6-4711-928D-4DF52CE8802C}">
      <dsp:nvSpPr>
        <dsp:cNvPr id="0" name=""/>
        <dsp:cNvSpPr/>
      </dsp:nvSpPr>
      <dsp:spPr>
        <a:xfrm>
          <a:off x="1395571" y="1473491"/>
          <a:ext cx="6041571" cy="534262"/>
        </a:xfrm>
        <a:custGeom>
          <a:avLst/>
          <a:gdLst/>
          <a:ahLst/>
          <a:cxnLst/>
          <a:rect l="0" t="0" r="0" b="0"/>
          <a:pathLst>
            <a:path>
              <a:moveTo>
                <a:pt x="6041571" y="0"/>
              </a:moveTo>
              <a:lnTo>
                <a:pt x="6041571" y="284231"/>
              </a:lnTo>
              <a:lnTo>
                <a:pt x="0" y="284231"/>
              </a:lnTo>
              <a:lnTo>
                <a:pt x="0" y="534262"/>
              </a:lnTo>
            </a:path>
          </a:pathLst>
        </a:custGeom>
        <a:noFill/>
        <a:ln w="3810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264659" y="1737795"/>
        <a:ext cx="303396" cy="5654"/>
      </dsp:txXfrm>
    </dsp:sp>
    <dsp:sp modelId="{6DB05E1D-FE76-4763-9FEB-38441FF5EB87}">
      <dsp:nvSpPr>
        <dsp:cNvPr id="0" name=""/>
        <dsp:cNvSpPr/>
      </dsp:nvSpPr>
      <dsp:spPr>
        <a:xfrm>
          <a:off x="6209181" y="1737"/>
          <a:ext cx="2455923" cy="1473553"/>
        </a:xfrm>
        <a:prstGeom prst="rect">
          <a:avLst/>
        </a:prstGeom>
        <a:solidFill>
          <a:schemeClr val="bg2">
            <a:lumMod val="75000"/>
          </a:schemeClr>
        </a:solidFill>
        <a:ln w="12700" cap="flat" cmpd="sng" algn="ctr">
          <a:solidFill>
            <a:srgbClr val="00206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Alcohol</a:t>
          </a:r>
        </a:p>
      </dsp:txBody>
      <dsp:txXfrm>
        <a:off x="6209181" y="1737"/>
        <a:ext cx="2455923" cy="1473553"/>
      </dsp:txXfrm>
    </dsp:sp>
    <dsp:sp modelId="{588BC2C0-4E51-4E5B-B3E4-53BCAEBEED04}">
      <dsp:nvSpPr>
        <dsp:cNvPr id="0" name=""/>
        <dsp:cNvSpPr/>
      </dsp:nvSpPr>
      <dsp:spPr>
        <a:xfrm>
          <a:off x="2621733" y="2731210"/>
          <a:ext cx="534262" cy="91440"/>
        </a:xfrm>
        <a:custGeom>
          <a:avLst/>
          <a:gdLst/>
          <a:ahLst/>
          <a:cxnLst/>
          <a:rect l="0" t="0" r="0" b="0"/>
          <a:pathLst>
            <a:path>
              <a:moveTo>
                <a:pt x="0" y="45720"/>
              </a:moveTo>
              <a:lnTo>
                <a:pt x="534262" y="45720"/>
              </a:lnTo>
            </a:path>
          </a:pathLst>
        </a:custGeom>
        <a:noFill/>
        <a:ln w="3810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74743" y="2774103"/>
        <a:ext cx="28243" cy="5654"/>
      </dsp:txXfrm>
    </dsp:sp>
    <dsp:sp modelId="{09B386DD-E952-44EB-B70B-6242FC07D05A}">
      <dsp:nvSpPr>
        <dsp:cNvPr id="0" name=""/>
        <dsp:cNvSpPr/>
      </dsp:nvSpPr>
      <dsp:spPr>
        <a:xfrm>
          <a:off x="167610" y="2040153"/>
          <a:ext cx="2455923" cy="1473553"/>
        </a:xfrm>
        <a:prstGeom prst="rect">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Caffeine</a:t>
          </a:r>
        </a:p>
      </dsp:txBody>
      <dsp:txXfrm>
        <a:off x="167610" y="2040153"/>
        <a:ext cx="2455923" cy="1473553"/>
      </dsp:txXfrm>
    </dsp:sp>
    <dsp:sp modelId="{006D43E8-B5CF-4A47-A6A4-58AC3AC20E10}">
      <dsp:nvSpPr>
        <dsp:cNvPr id="0" name=""/>
        <dsp:cNvSpPr/>
      </dsp:nvSpPr>
      <dsp:spPr>
        <a:xfrm>
          <a:off x="5642519" y="2731210"/>
          <a:ext cx="534262" cy="91440"/>
        </a:xfrm>
        <a:custGeom>
          <a:avLst/>
          <a:gdLst/>
          <a:ahLst/>
          <a:cxnLst/>
          <a:rect l="0" t="0" r="0" b="0"/>
          <a:pathLst>
            <a:path>
              <a:moveTo>
                <a:pt x="0" y="45720"/>
              </a:moveTo>
              <a:lnTo>
                <a:pt x="534262" y="45720"/>
              </a:lnTo>
            </a:path>
          </a:pathLst>
        </a:custGeom>
        <a:noFill/>
        <a:ln w="3810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95528" y="2774103"/>
        <a:ext cx="28243" cy="5654"/>
      </dsp:txXfrm>
    </dsp:sp>
    <dsp:sp modelId="{8CC3AC5C-447D-4340-A684-C1726975FD28}">
      <dsp:nvSpPr>
        <dsp:cNvPr id="0" name=""/>
        <dsp:cNvSpPr/>
      </dsp:nvSpPr>
      <dsp:spPr>
        <a:xfrm>
          <a:off x="3188395" y="2040153"/>
          <a:ext cx="2455923" cy="1473553"/>
        </a:xfrm>
        <a:prstGeom prst="rect">
          <a:avLst/>
        </a:prstGeom>
        <a:solidFill>
          <a:schemeClr val="accent3">
            <a:lumMod val="60000"/>
            <a:lumOff val="40000"/>
          </a:schemeClr>
        </a:solidFill>
        <a:ln w="12700" cap="flat" cmpd="sng" algn="ctr">
          <a:solidFill>
            <a:srgbClr val="00206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Some food products (E.g. Red Bull)</a:t>
          </a:r>
        </a:p>
      </dsp:txBody>
      <dsp:txXfrm>
        <a:off x="3188395" y="2040153"/>
        <a:ext cx="2455923" cy="1473553"/>
      </dsp:txXfrm>
    </dsp:sp>
    <dsp:sp modelId="{B0C670DC-CD4F-42D0-AE61-3B8E38318379}">
      <dsp:nvSpPr>
        <dsp:cNvPr id="0" name=""/>
        <dsp:cNvSpPr/>
      </dsp:nvSpPr>
      <dsp:spPr>
        <a:xfrm>
          <a:off x="6209181" y="2040153"/>
          <a:ext cx="2455923" cy="1473553"/>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Medicinal Products</a:t>
          </a:r>
        </a:p>
      </dsp:txBody>
      <dsp:txXfrm>
        <a:off x="6209181" y="2040153"/>
        <a:ext cx="2455923" cy="14735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E358D0-5719-4286-8F6F-E95067FB8356}">
      <dsp:nvSpPr>
        <dsp:cNvPr id="0" name=""/>
        <dsp:cNvSpPr/>
      </dsp:nvSpPr>
      <dsp:spPr>
        <a:xfrm>
          <a:off x="8234" y="1992487"/>
          <a:ext cx="2461170" cy="1476702"/>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Stimulants</a:t>
          </a:r>
        </a:p>
      </dsp:txBody>
      <dsp:txXfrm>
        <a:off x="51485" y="2035738"/>
        <a:ext cx="2374668" cy="1390200"/>
      </dsp:txXfrm>
    </dsp:sp>
    <dsp:sp modelId="{5B758F77-2E02-4A89-9C81-B89619ACBDD2}">
      <dsp:nvSpPr>
        <dsp:cNvPr id="0" name=""/>
        <dsp:cNvSpPr/>
      </dsp:nvSpPr>
      <dsp:spPr>
        <a:xfrm>
          <a:off x="2715521" y="2425653"/>
          <a:ext cx="521768" cy="610370"/>
        </a:xfrm>
        <a:prstGeom prst="rightArrow">
          <a:avLst>
            <a:gd name="adj1" fmla="val 60000"/>
            <a:gd name="adj2" fmla="val 50000"/>
          </a:avLst>
        </a:prstGeom>
        <a:solidFill>
          <a:schemeClr val="tx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2715521" y="2547727"/>
        <a:ext cx="365238" cy="366222"/>
      </dsp:txXfrm>
    </dsp:sp>
    <dsp:sp modelId="{3034AE4F-4C59-43C6-ACB7-9331C70F7ABF}">
      <dsp:nvSpPr>
        <dsp:cNvPr id="0" name=""/>
        <dsp:cNvSpPr/>
      </dsp:nvSpPr>
      <dsp:spPr>
        <a:xfrm>
          <a:off x="3453872" y="1992487"/>
          <a:ext cx="2461170" cy="1476702"/>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Downers/ sedatives</a:t>
          </a:r>
        </a:p>
      </dsp:txBody>
      <dsp:txXfrm>
        <a:off x="3497123" y="2035738"/>
        <a:ext cx="2374668" cy="1390200"/>
      </dsp:txXfrm>
    </dsp:sp>
    <dsp:sp modelId="{A09E51F9-C9F3-4467-B9CF-8F030C2968EB}">
      <dsp:nvSpPr>
        <dsp:cNvPr id="0" name=""/>
        <dsp:cNvSpPr/>
      </dsp:nvSpPr>
      <dsp:spPr>
        <a:xfrm>
          <a:off x="6161160" y="2425653"/>
          <a:ext cx="521768" cy="610370"/>
        </a:xfrm>
        <a:prstGeom prst="rightArrow">
          <a:avLst>
            <a:gd name="adj1" fmla="val 60000"/>
            <a:gd name="adj2" fmla="val 50000"/>
          </a:avLst>
        </a:prstGeom>
        <a:solidFill>
          <a:schemeClr val="tx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6161160" y="2547727"/>
        <a:ext cx="365238" cy="366222"/>
      </dsp:txXfrm>
    </dsp:sp>
    <dsp:sp modelId="{337D40CD-0D42-4AB4-A089-585B7A312CB3}">
      <dsp:nvSpPr>
        <dsp:cNvPr id="0" name=""/>
        <dsp:cNvSpPr/>
      </dsp:nvSpPr>
      <dsp:spPr>
        <a:xfrm>
          <a:off x="6899511" y="1992487"/>
          <a:ext cx="2461170" cy="1476702"/>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Psychedelics/ hallucinogens</a:t>
          </a:r>
        </a:p>
      </dsp:txBody>
      <dsp:txXfrm>
        <a:off x="6942762" y="2035738"/>
        <a:ext cx="2374668" cy="13902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6FBC2D-A8CA-4807-85C1-84AE075EE25F}">
      <dsp:nvSpPr>
        <dsp:cNvPr id="0" name=""/>
        <dsp:cNvSpPr/>
      </dsp:nvSpPr>
      <dsp:spPr>
        <a:xfrm>
          <a:off x="-9764" y="2294"/>
          <a:ext cx="9401653" cy="1173856"/>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Act like amphetamines (‘speed’), cocaine, or ecstasy, in that they can make the use r feel energised, physically active, fast-thinking, very chatty &amp; euphoric</a:t>
          </a:r>
        </a:p>
      </dsp:txBody>
      <dsp:txXfrm>
        <a:off x="24617" y="36675"/>
        <a:ext cx="9332891" cy="1105094"/>
      </dsp:txXfrm>
    </dsp:sp>
    <dsp:sp modelId="{408592FB-B87C-4B57-AE39-871DF0617D21}">
      <dsp:nvSpPr>
        <dsp:cNvPr id="0" name=""/>
        <dsp:cNvSpPr/>
      </dsp:nvSpPr>
      <dsp:spPr>
        <a:xfrm rot="5400000">
          <a:off x="4441849" y="1244317"/>
          <a:ext cx="498425" cy="528235"/>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rot="-5400000">
        <a:off x="4532591" y="1259223"/>
        <a:ext cx="316941" cy="348898"/>
      </dsp:txXfrm>
    </dsp:sp>
    <dsp:sp modelId="{FED5CB12-66B7-484E-8C08-25E33E5D3405}">
      <dsp:nvSpPr>
        <dsp:cNvPr id="0" name=""/>
        <dsp:cNvSpPr/>
      </dsp:nvSpPr>
      <dsp:spPr>
        <a:xfrm>
          <a:off x="1335029" y="1840718"/>
          <a:ext cx="6712066" cy="1173856"/>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They can make the user feel overconfident &amp; disinhibited or</a:t>
          </a:r>
        </a:p>
      </dsp:txBody>
      <dsp:txXfrm>
        <a:off x="1369410" y="1875099"/>
        <a:ext cx="6643304" cy="1105094"/>
      </dsp:txXfrm>
    </dsp:sp>
    <dsp:sp modelId="{25EA69B9-AA5B-4640-9087-B96C2124172A}">
      <dsp:nvSpPr>
        <dsp:cNvPr id="0" name=""/>
        <dsp:cNvSpPr/>
      </dsp:nvSpPr>
      <dsp:spPr>
        <a:xfrm rot="5400000">
          <a:off x="4500078" y="3005102"/>
          <a:ext cx="381967" cy="528235"/>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5400000">
        <a:off x="4532591" y="3078236"/>
        <a:ext cx="316941" cy="267377"/>
      </dsp:txXfrm>
    </dsp:sp>
    <dsp:sp modelId="{E6D73B72-B41D-4AD7-A411-885AC5BA4530}">
      <dsp:nvSpPr>
        <dsp:cNvPr id="0" name=""/>
        <dsp:cNvSpPr/>
      </dsp:nvSpPr>
      <dsp:spPr>
        <a:xfrm>
          <a:off x="1188719" y="3523865"/>
          <a:ext cx="7004685" cy="1173856"/>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can induce feelings of anxiety, panic, confusion, paranoia &amp; can even cause psychosis </a:t>
          </a:r>
        </a:p>
      </dsp:txBody>
      <dsp:txXfrm>
        <a:off x="1223100" y="3558246"/>
        <a:ext cx="6935923" cy="11050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E6D865-5235-46BF-8B52-67FA9240B015}">
      <dsp:nvSpPr>
        <dsp:cNvPr id="0" name=""/>
        <dsp:cNvSpPr/>
      </dsp:nvSpPr>
      <dsp:spPr>
        <a:xfrm>
          <a:off x="3698343" y="905727"/>
          <a:ext cx="697113" cy="91440"/>
        </a:xfrm>
        <a:custGeom>
          <a:avLst/>
          <a:gdLst/>
          <a:ahLst/>
          <a:cxnLst/>
          <a:rect l="0" t="0" r="0" b="0"/>
          <a:pathLst>
            <a:path>
              <a:moveTo>
                <a:pt x="0" y="45720"/>
              </a:moveTo>
              <a:lnTo>
                <a:pt x="697113" y="45720"/>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28707" y="947804"/>
        <a:ext cx="36385" cy="7284"/>
      </dsp:txXfrm>
    </dsp:sp>
    <dsp:sp modelId="{D5CADD71-0DFD-4954-9193-D394A0217832}">
      <dsp:nvSpPr>
        <dsp:cNvPr id="0" name=""/>
        <dsp:cNvSpPr/>
      </dsp:nvSpPr>
      <dsp:spPr>
        <a:xfrm>
          <a:off x="536173" y="2256"/>
          <a:ext cx="3163969" cy="1898381"/>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Act similar to benzodiazepines (Diazepam or Valium)</a:t>
          </a:r>
        </a:p>
      </dsp:txBody>
      <dsp:txXfrm>
        <a:off x="536173" y="2256"/>
        <a:ext cx="3163969" cy="1898381"/>
      </dsp:txXfrm>
    </dsp:sp>
    <dsp:sp modelId="{AF6542E7-FE0A-44C3-A760-0D7B646CBD25}">
      <dsp:nvSpPr>
        <dsp:cNvPr id="0" name=""/>
        <dsp:cNvSpPr/>
      </dsp:nvSpPr>
      <dsp:spPr>
        <a:xfrm>
          <a:off x="2118158" y="1898837"/>
          <a:ext cx="3891682" cy="697113"/>
        </a:xfrm>
        <a:custGeom>
          <a:avLst/>
          <a:gdLst/>
          <a:ahLst/>
          <a:cxnLst/>
          <a:rect l="0" t="0" r="0" b="0"/>
          <a:pathLst>
            <a:path>
              <a:moveTo>
                <a:pt x="3891682" y="0"/>
              </a:moveTo>
              <a:lnTo>
                <a:pt x="3891682" y="365656"/>
              </a:lnTo>
              <a:lnTo>
                <a:pt x="0" y="365656"/>
              </a:lnTo>
              <a:lnTo>
                <a:pt x="0" y="697113"/>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965021" y="2243752"/>
        <a:ext cx="197956" cy="7284"/>
      </dsp:txXfrm>
    </dsp:sp>
    <dsp:sp modelId="{A312C1B6-3CF9-4468-9541-C1656AD92A0A}">
      <dsp:nvSpPr>
        <dsp:cNvPr id="0" name=""/>
        <dsp:cNvSpPr/>
      </dsp:nvSpPr>
      <dsp:spPr>
        <a:xfrm>
          <a:off x="4427856" y="2256"/>
          <a:ext cx="3163969" cy="1898381"/>
        </a:xfrm>
        <a:prstGeom prst="rect">
          <a:avLst/>
        </a:prstGeom>
        <a:solidFill>
          <a:schemeClr val="bg1">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They are also like cannabis in that they can make the user feel euphoric, relaxed or sleepy</a:t>
          </a:r>
        </a:p>
      </dsp:txBody>
      <dsp:txXfrm>
        <a:off x="4427856" y="2256"/>
        <a:ext cx="3163969" cy="1898381"/>
      </dsp:txXfrm>
    </dsp:sp>
    <dsp:sp modelId="{C9341118-6E37-47B9-895C-13DFF4A5DDBC}">
      <dsp:nvSpPr>
        <dsp:cNvPr id="0" name=""/>
        <dsp:cNvSpPr/>
      </dsp:nvSpPr>
      <dsp:spPr>
        <a:xfrm>
          <a:off x="3698343" y="3531821"/>
          <a:ext cx="697113" cy="91440"/>
        </a:xfrm>
        <a:custGeom>
          <a:avLst/>
          <a:gdLst/>
          <a:ahLst/>
          <a:cxnLst/>
          <a:rect l="0" t="0" r="0" b="0"/>
          <a:pathLst>
            <a:path>
              <a:moveTo>
                <a:pt x="0" y="45720"/>
              </a:moveTo>
              <a:lnTo>
                <a:pt x="697113" y="45720"/>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28707" y="3573899"/>
        <a:ext cx="36385" cy="7284"/>
      </dsp:txXfrm>
    </dsp:sp>
    <dsp:sp modelId="{B9F07E66-35AB-4C3B-A414-00A6560206BE}">
      <dsp:nvSpPr>
        <dsp:cNvPr id="0" name=""/>
        <dsp:cNvSpPr/>
      </dsp:nvSpPr>
      <dsp:spPr>
        <a:xfrm>
          <a:off x="536173" y="2628351"/>
          <a:ext cx="3163969" cy="1898381"/>
        </a:xfrm>
        <a:prstGeom prst="rect">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Also they can reduce inhibitions &amp; concentration, making their user forgetful &amp; slow down reactions</a:t>
          </a:r>
        </a:p>
      </dsp:txBody>
      <dsp:txXfrm>
        <a:off x="536173" y="2628351"/>
        <a:ext cx="3163969" cy="1898381"/>
      </dsp:txXfrm>
    </dsp:sp>
    <dsp:sp modelId="{F39D3A4A-FE87-4225-8493-588848DF9535}">
      <dsp:nvSpPr>
        <dsp:cNvPr id="0" name=""/>
        <dsp:cNvSpPr/>
      </dsp:nvSpPr>
      <dsp:spPr>
        <a:xfrm>
          <a:off x="4427856" y="2628351"/>
          <a:ext cx="3163969" cy="1898381"/>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Commonly known as Synthetic  Cannabinoids</a:t>
          </a:r>
        </a:p>
      </dsp:txBody>
      <dsp:txXfrm>
        <a:off x="4427856" y="2628351"/>
        <a:ext cx="3163969" cy="189838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540936-2F6B-4B25-96A5-865DBEF086DB}">
      <dsp:nvSpPr>
        <dsp:cNvPr id="0" name=""/>
        <dsp:cNvSpPr/>
      </dsp:nvSpPr>
      <dsp:spPr>
        <a:xfrm>
          <a:off x="834" y="533300"/>
          <a:ext cx="3256169" cy="1953701"/>
        </a:xfrm>
        <a:prstGeom prst="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Act like LSD, magic mushrooms &amp; ketamine</a:t>
          </a:r>
        </a:p>
      </dsp:txBody>
      <dsp:txXfrm>
        <a:off x="834" y="533300"/>
        <a:ext cx="3256169" cy="1953701"/>
      </dsp:txXfrm>
    </dsp:sp>
    <dsp:sp modelId="{D2420336-279B-4834-9063-2FDE5D9226CB}">
      <dsp:nvSpPr>
        <dsp:cNvPr id="0" name=""/>
        <dsp:cNvSpPr/>
      </dsp:nvSpPr>
      <dsp:spPr>
        <a:xfrm>
          <a:off x="3582621" y="533300"/>
          <a:ext cx="3256169" cy="1953701"/>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Can create altered perceptions &amp; can make the user hallucinate</a:t>
          </a:r>
        </a:p>
      </dsp:txBody>
      <dsp:txXfrm>
        <a:off x="3582621" y="533300"/>
        <a:ext cx="3256169" cy="1953701"/>
      </dsp:txXfrm>
    </dsp:sp>
    <dsp:sp modelId="{3183ED02-247E-4728-91AA-49FC6A432F23}">
      <dsp:nvSpPr>
        <dsp:cNvPr id="0" name=""/>
        <dsp:cNvSpPr/>
      </dsp:nvSpPr>
      <dsp:spPr>
        <a:xfrm>
          <a:off x="834" y="2812618"/>
          <a:ext cx="3256169" cy="1953701"/>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Can induce feelings of euphoria, warmth, ‘enlightenment’ &amp; being detached from the world</a:t>
          </a:r>
        </a:p>
      </dsp:txBody>
      <dsp:txXfrm>
        <a:off x="834" y="2812618"/>
        <a:ext cx="3256169" cy="1953701"/>
      </dsp:txXfrm>
    </dsp:sp>
    <dsp:sp modelId="{F2613AA0-0A5A-4565-B2F3-194743A8CD6C}">
      <dsp:nvSpPr>
        <dsp:cNvPr id="0" name=""/>
        <dsp:cNvSpPr/>
      </dsp:nvSpPr>
      <dsp:spPr>
        <a:xfrm>
          <a:off x="3582621" y="2812618"/>
          <a:ext cx="3256169" cy="1953701"/>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Can cause confusion &amp; panics, making the user feel like their mind &amp; body are separate</a:t>
          </a:r>
        </a:p>
      </dsp:txBody>
      <dsp:txXfrm>
        <a:off x="3582621" y="2812618"/>
        <a:ext cx="3256169" cy="195370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4F3FAD-1C5B-4051-BF0B-0FC86D400B3B}">
      <dsp:nvSpPr>
        <dsp:cNvPr id="0" name=""/>
        <dsp:cNvSpPr/>
      </dsp:nvSpPr>
      <dsp:spPr>
        <a:xfrm>
          <a:off x="0" y="832475"/>
          <a:ext cx="7159141" cy="1411200"/>
        </a:xfrm>
        <a:prstGeom prst="rect">
          <a:avLst/>
        </a:prstGeom>
        <a:solidFill>
          <a:schemeClr val="lt1">
            <a:alpha val="90000"/>
            <a:hueOff val="0"/>
            <a:satOff val="0"/>
            <a:lumOff val="0"/>
            <a:alphaOff val="0"/>
          </a:schemeClr>
        </a:solidFill>
        <a:ln w="38100" cap="flat" cmpd="sng" algn="ctr">
          <a:solidFill>
            <a:srgbClr val="002060"/>
          </a:solidFill>
          <a:prstDash val="solid"/>
          <a:miter lim="800000"/>
        </a:ln>
        <a:effectLst/>
      </dsp:spPr>
      <dsp:style>
        <a:lnRef idx="2">
          <a:scrgbClr r="0" g="0" b="0"/>
        </a:lnRef>
        <a:fillRef idx="1">
          <a:scrgbClr r="0" g="0" b="0"/>
        </a:fillRef>
        <a:effectRef idx="0">
          <a:scrgbClr r="0" g="0" b="0"/>
        </a:effectRef>
        <a:fontRef idx="minor"/>
      </dsp:style>
    </dsp:sp>
    <dsp:sp modelId="{192A653C-2450-4BED-8556-8C67AA343705}">
      <dsp:nvSpPr>
        <dsp:cNvPr id="0" name=""/>
        <dsp:cNvSpPr/>
      </dsp:nvSpPr>
      <dsp:spPr>
        <a:xfrm>
          <a:off x="357957" y="5915"/>
          <a:ext cx="6436039" cy="1653120"/>
        </a:xfrm>
        <a:prstGeom prst="roundRect">
          <a:avLst/>
        </a:prstGeom>
        <a:solidFill>
          <a:schemeClr val="bg1">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9419" tIns="0" rIns="189419"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An individual consumes a substance if the individual causes or allows the substance, or fumes given off by the substance to enter the individual’s body in any way (S 2(3))</a:t>
          </a:r>
        </a:p>
      </dsp:txBody>
      <dsp:txXfrm>
        <a:off x="438656" y="86614"/>
        <a:ext cx="6274641" cy="1491722"/>
      </dsp:txXfrm>
    </dsp:sp>
    <dsp:sp modelId="{01CA433D-CF3C-4601-B183-15E90AC53960}">
      <dsp:nvSpPr>
        <dsp:cNvPr id="0" name=""/>
        <dsp:cNvSpPr/>
      </dsp:nvSpPr>
      <dsp:spPr>
        <a:xfrm>
          <a:off x="0" y="3372635"/>
          <a:ext cx="7159141" cy="1411200"/>
        </a:xfrm>
        <a:prstGeom prst="rect">
          <a:avLst/>
        </a:prstGeom>
        <a:solidFill>
          <a:schemeClr val="lt1">
            <a:alpha val="90000"/>
            <a:hueOff val="0"/>
            <a:satOff val="0"/>
            <a:lumOff val="0"/>
            <a:alphaOff val="0"/>
          </a:schemeClr>
        </a:solidFill>
        <a:ln w="38100" cap="flat" cmpd="sng" algn="ctr">
          <a:solidFill>
            <a:srgbClr val="002060"/>
          </a:solidFill>
          <a:prstDash val="solid"/>
          <a:miter lim="800000"/>
        </a:ln>
        <a:effectLst/>
      </dsp:spPr>
      <dsp:style>
        <a:lnRef idx="2">
          <a:scrgbClr r="0" g="0" b="0"/>
        </a:lnRef>
        <a:fillRef idx="1">
          <a:scrgbClr r="0" g="0" b="0"/>
        </a:fillRef>
        <a:effectRef idx="0">
          <a:scrgbClr r="0" g="0" b="0"/>
        </a:effectRef>
        <a:fontRef idx="minor"/>
      </dsp:style>
    </dsp:sp>
    <dsp:sp modelId="{703B71CE-1DE9-4604-A445-CABE65D550BB}">
      <dsp:nvSpPr>
        <dsp:cNvPr id="0" name=""/>
        <dsp:cNvSpPr/>
      </dsp:nvSpPr>
      <dsp:spPr>
        <a:xfrm>
          <a:off x="357957" y="2546075"/>
          <a:ext cx="5011398" cy="1653120"/>
        </a:xfrm>
        <a:prstGeom prst="round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9419" tIns="0" rIns="189419"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This includes injecting, eating or drinking, snorting, inhaling &amp; smoking</a:t>
          </a:r>
        </a:p>
      </dsp:txBody>
      <dsp:txXfrm>
        <a:off x="438656" y="2626774"/>
        <a:ext cx="4850000" cy="149172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3D0F48-68E2-4359-A82A-AC55A84873DE}">
      <dsp:nvSpPr>
        <dsp:cNvPr id="0" name=""/>
        <dsp:cNvSpPr/>
      </dsp:nvSpPr>
      <dsp:spPr>
        <a:xfrm>
          <a:off x="0" y="0"/>
          <a:ext cx="7930420" cy="1419322"/>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Intentionally produce a substance knowing or suspecting it to be PAS </a:t>
          </a:r>
          <a:r>
            <a:rPr lang="en-GB" sz="2400" b="1" i="1" kern="1200" dirty="0">
              <a:solidFill>
                <a:schemeClr val="tx1"/>
              </a:solidFill>
            </a:rPr>
            <a:t>and</a:t>
          </a:r>
        </a:p>
      </dsp:txBody>
      <dsp:txXfrm>
        <a:off x="41571" y="41571"/>
        <a:ext cx="6398859" cy="1336180"/>
      </dsp:txXfrm>
    </dsp:sp>
    <dsp:sp modelId="{36FF311B-8D5A-4B23-8AAA-00FFCF1E621F}">
      <dsp:nvSpPr>
        <dsp:cNvPr id="0" name=""/>
        <dsp:cNvSpPr/>
      </dsp:nvSpPr>
      <dsp:spPr>
        <a:xfrm>
          <a:off x="699742" y="1655876"/>
          <a:ext cx="7930420" cy="1419322"/>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Intends to consume PAS for its psychoactive effects </a:t>
          </a:r>
          <a:r>
            <a:rPr lang="en-GB" sz="2400" b="1" i="1" kern="1200" dirty="0">
              <a:solidFill>
                <a:schemeClr val="tx1"/>
              </a:solidFill>
            </a:rPr>
            <a:t>or</a:t>
          </a:r>
        </a:p>
      </dsp:txBody>
      <dsp:txXfrm>
        <a:off x="741313" y="1697447"/>
        <a:ext cx="6224975" cy="1336180"/>
      </dsp:txXfrm>
    </dsp:sp>
    <dsp:sp modelId="{36ECEE6A-BF9E-4D5E-9A1E-8A590AF8A97A}">
      <dsp:nvSpPr>
        <dsp:cNvPr id="0" name=""/>
        <dsp:cNvSpPr/>
      </dsp:nvSpPr>
      <dsp:spPr>
        <a:xfrm>
          <a:off x="1399485" y="3311752"/>
          <a:ext cx="7930420" cy="1419322"/>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kern="1200" dirty="0">
              <a:solidFill>
                <a:schemeClr val="tx1"/>
              </a:solidFill>
            </a:rPr>
            <a:t>Knows/ reckless as to whether the PAS is likely to be consumed by some other person for its effects</a:t>
          </a:r>
        </a:p>
      </dsp:txBody>
      <dsp:txXfrm>
        <a:off x="1441056" y="3353323"/>
        <a:ext cx="6224975" cy="1336180"/>
      </dsp:txXfrm>
    </dsp:sp>
    <dsp:sp modelId="{8B82F41F-0E59-4DC9-8AAC-166E0D68D502}">
      <dsp:nvSpPr>
        <dsp:cNvPr id="0" name=""/>
        <dsp:cNvSpPr/>
      </dsp:nvSpPr>
      <dsp:spPr>
        <a:xfrm>
          <a:off x="7007860" y="1076319"/>
          <a:ext cx="922559" cy="922559"/>
        </a:xfrm>
        <a:prstGeom prst="downArrow">
          <a:avLst>
            <a:gd name="adj1" fmla="val 55000"/>
            <a:gd name="adj2" fmla="val 45000"/>
          </a:avLst>
        </a:prstGeom>
        <a:solidFill>
          <a:srgbClr val="002060">
            <a:alpha val="90000"/>
          </a:srgb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7215436" y="1076319"/>
        <a:ext cx="507407" cy="694226"/>
      </dsp:txXfrm>
    </dsp:sp>
    <dsp:sp modelId="{61757FEC-57EA-46AB-9649-5DEB11F052AA}">
      <dsp:nvSpPr>
        <dsp:cNvPr id="0" name=""/>
        <dsp:cNvSpPr/>
      </dsp:nvSpPr>
      <dsp:spPr>
        <a:xfrm>
          <a:off x="7707603" y="2722733"/>
          <a:ext cx="922559" cy="922559"/>
        </a:xfrm>
        <a:prstGeom prst="downArrow">
          <a:avLst>
            <a:gd name="adj1" fmla="val 55000"/>
            <a:gd name="adj2" fmla="val 45000"/>
          </a:avLst>
        </a:prstGeom>
        <a:solidFill>
          <a:srgbClr val="002060">
            <a:alpha val="90000"/>
          </a:srgb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7915179" y="2722733"/>
        <a:ext cx="507407" cy="69422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1D0ECF-A354-4F23-AB8F-FA4E55E95D52}">
      <dsp:nvSpPr>
        <dsp:cNvPr id="0" name=""/>
        <dsp:cNvSpPr/>
      </dsp:nvSpPr>
      <dsp:spPr>
        <a:xfrm>
          <a:off x="3435" y="2460662"/>
          <a:ext cx="4185072" cy="1674028"/>
        </a:xfrm>
        <a:prstGeom prst="chevron">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Supply of a psychoactive substance</a:t>
          </a:r>
        </a:p>
      </dsp:txBody>
      <dsp:txXfrm>
        <a:off x="840449" y="2460662"/>
        <a:ext cx="2511044" cy="1674028"/>
      </dsp:txXfrm>
    </dsp:sp>
    <dsp:sp modelId="{9B9269D5-A85E-44BC-9640-6DC5BE26D038}">
      <dsp:nvSpPr>
        <dsp:cNvPr id="0" name=""/>
        <dsp:cNvSpPr/>
      </dsp:nvSpPr>
      <dsp:spPr>
        <a:xfrm>
          <a:off x="3769999" y="2460662"/>
          <a:ext cx="4185072" cy="1674028"/>
        </a:xfrm>
        <a:prstGeom prst="chevron">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Offering to supply a psychoactive substance</a:t>
          </a:r>
        </a:p>
      </dsp:txBody>
      <dsp:txXfrm>
        <a:off x="4607013" y="2460662"/>
        <a:ext cx="2511044" cy="1674028"/>
      </dsp:txXfrm>
    </dsp:sp>
    <dsp:sp modelId="{85D338BA-705C-404C-B074-A95B5D8073DE}">
      <dsp:nvSpPr>
        <dsp:cNvPr id="0" name=""/>
        <dsp:cNvSpPr/>
      </dsp:nvSpPr>
      <dsp:spPr>
        <a:xfrm>
          <a:off x="7536564" y="2460662"/>
          <a:ext cx="4185072" cy="1674028"/>
        </a:xfrm>
        <a:prstGeom prst="chevron">
          <a:avLst/>
        </a:prstGeom>
        <a:solidFill>
          <a:schemeClr val="accent3">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For supply it must be a psychoactive substance &amp; covers distribution</a:t>
          </a:r>
        </a:p>
      </dsp:txBody>
      <dsp:txXfrm>
        <a:off x="8373578" y="2460662"/>
        <a:ext cx="2511044" cy="167402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77D0BF-F6D1-40E5-90CA-8FDCAD4655A6}">
      <dsp:nvSpPr>
        <dsp:cNvPr id="0" name=""/>
        <dsp:cNvSpPr/>
      </dsp:nvSpPr>
      <dsp:spPr>
        <a:xfrm>
          <a:off x="0" y="168886"/>
          <a:ext cx="3339547" cy="2003728"/>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Is committed when (offender must be over 18)</a:t>
          </a:r>
        </a:p>
      </dsp:txBody>
      <dsp:txXfrm>
        <a:off x="0" y="168886"/>
        <a:ext cx="3339547" cy="2003728"/>
      </dsp:txXfrm>
    </dsp:sp>
    <dsp:sp modelId="{A97C1867-D6D6-43A8-9AB5-8757A7908C19}">
      <dsp:nvSpPr>
        <dsp:cNvPr id="0" name=""/>
        <dsp:cNvSpPr/>
      </dsp:nvSpPr>
      <dsp:spPr>
        <a:xfrm>
          <a:off x="3673501" y="168886"/>
          <a:ext cx="3339547" cy="2003728"/>
        </a:xfrm>
        <a:prstGeom prst="rect">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 the vicinity of a school premises at a </a:t>
          </a:r>
          <a:r>
            <a:rPr lang="en-GB" sz="2400" b="1" i="1" u="sng" kern="1200" dirty="0">
              <a:solidFill>
                <a:schemeClr val="tx1"/>
              </a:solidFill>
            </a:rPr>
            <a:t>relevant</a:t>
          </a:r>
          <a:r>
            <a:rPr lang="en-GB" sz="2400" kern="1200" dirty="0">
              <a:solidFill>
                <a:schemeClr val="tx1"/>
              </a:solidFill>
            </a:rPr>
            <a:t> time </a:t>
          </a:r>
          <a:r>
            <a:rPr lang="en-GB" sz="2400" kern="1200" dirty="0" err="1">
              <a:solidFill>
                <a:schemeClr val="tx1"/>
              </a:solidFill>
            </a:rPr>
            <a:t>i.e</a:t>
          </a:r>
          <a:r>
            <a:rPr lang="en-GB" sz="2400" kern="1200" dirty="0">
              <a:solidFill>
                <a:schemeClr val="tx1"/>
              </a:solidFill>
            </a:rPr>
            <a:t> when the school premises are in use by persons under 18</a:t>
          </a:r>
        </a:p>
      </dsp:txBody>
      <dsp:txXfrm>
        <a:off x="3673501" y="168886"/>
        <a:ext cx="3339547" cy="2003728"/>
      </dsp:txXfrm>
    </dsp:sp>
    <dsp:sp modelId="{AF5F0F65-65DC-40C2-8DAD-8A6633D55858}">
      <dsp:nvSpPr>
        <dsp:cNvPr id="0" name=""/>
        <dsp:cNvSpPr/>
      </dsp:nvSpPr>
      <dsp:spPr>
        <a:xfrm>
          <a:off x="7347003" y="168886"/>
          <a:ext cx="3339547" cy="2003728"/>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And this includes </a:t>
          </a:r>
          <a:r>
            <a:rPr lang="en-GB" sz="2400" kern="1200" dirty="0">
              <a:solidFill>
                <a:schemeClr val="tx1"/>
              </a:solidFill>
            </a:rPr>
            <a:t>one hour before the start and one hour at the end of any such time OR</a:t>
          </a:r>
        </a:p>
      </dsp:txBody>
      <dsp:txXfrm>
        <a:off x="7347003" y="168886"/>
        <a:ext cx="3339547" cy="2003728"/>
      </dsp:txXfrm>
    </dsp:sp>
    <dsp:sp modelId="{6DEE9037-CD86-4972-9635-83518DF4C741}">
      <dsp:nvSpPr>
        <dsp:cNvPr id="0" name=""/>
        <dsp:cNvSpPr/>
      </dsp:nvSpPr>
      <dsp:spPr>
        <a:xfrm>
          <a:off x="1836750" y="2506569"/>
          <a:ext cx="3339547" cy="2003728"/>
        </a:xfrm>
        <a:prstGeom prst="rect">
          <a:avLst/>
        </a:prstGeom>
        <a:solidFill>
          <a:schemeClr val="bg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courier was used by the offender, who at the time was under the age of 18 OR</a:t>
          </a:r>
        </a:p>
      </dsp:txBody>
      <dsp:txXfrm>
        <a:off x="1836750" y="2506569"/>
        <a:ext cx="3339547" cy="2003728"/>
      </dsp:txXfrm>
    </dsp:sp>
    <dsp:sp modelId="{CB15903F-A89C-4E7A-87C8-368C704F12A8}">
      <dsp:nvSpPr>
        <dsp:cNvPr id="0" name=""/>
        <dsp:cNvSpPr/>
      </dsp:nvSpPr>
      <dsp:spPr>
        <a:xfrm>
          <a:off x="5510252" y="2506569"/>
          <a:ext cx="3339547" cy="2003728"/>
        </a:xfrm>
        <a:prstGeom prst="rect">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Committed whilst in a custodial institution</a:t>
          </a:r>
        </a:p>
      </dsp:txBody>
      <dsp:txXfrm>
        <a:off x="5510252" y="2506569"/>
        <a:ext cx="3339547" cy="200372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F63EA4-9EF5-4B05-AC63-42FDBE0C601E}">
      <dsp:nvSpPr>
        <dsp:cNvPr id="0" name=""/>
        <dsp:cNvSpPr/>
      </dsp:nvSpPr>
      <dsp:spPr>
        <a:xfrm>
          <a:off x="712" y="349492"/>
          <a:ext cx="3064836" cy="2593918"/>
        </a:xfrm>
        <a:prstGeom prst="roundRect">
          <a:avLst>
            <a:gd name="adj" fmla="val 5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0015" rIns="155575" bIns="0" numCol="1" spcCol="1270" anchor="t" anchorCtr="0">
          <a:noAutofit/>
        </a:bodyPr>
        <a:lstStyle/>
        <a:p>
          <a:pPr marL="0" lvl="0" indent="0" algn="r" defTabSz="1555750">
            <a:lnSpc>
              <a:spcPct val="90000"/>
            </a:lnSpc>
            <a:spcBef>
              <a:spcPct val="0"/>
            </a:spcBef>
            <a:spcAft>
              <a:spcPct val="35000"/>
            </a:spcAft>
            <a:buNone/>
          </a:pPr>
          <a:endParaRPr lang="en-GB" sz="3500" kern="1200" dirty="0"/>
        </a:p>
      </dsp:txBody>
      <dsp:txXfrm rot="16200000">
        <a:off x="-756310" y="1106515"/>
        <a:ext cx="2127013" cy="612967"/>
      </dsp:txXfrm>
    </dsp:sp>
    <dsp:sp modelId="{475E31D6-8FEF-48C8-BAF7-D3E789674DC7}">
      <dsp:nvSpPr>
        <dsp:cNvPr id="0" name=""/>
        <dsp:cNvSpPr/>
      </dsp:nvSpPr>
      <dsp:spPr>
        <a:xfrm>
          <a:off x="613679" y="349492"/>
          <a:ext cx="2283303" cy="259391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latin typeface="+mn-lt"/>
            </a:rPr>
            <a:t>(a) The person is in possession of a psychoactive substance</a:t>
          </a:r>
        </a:p>
      </dsp:txBody>
      <dsp:txXfrm>
        <a:off x="613679" y="349492"/>
        <a:ext cx="2283303" cy="2593918"/>
      </dsp:txXfrm>
    </dsp:sp>
    <dsp:sp modelId="{51B31F79-76E1-49D5-9301-B280172CF5F8}">
      <dsp:nvSpPr>
        <dsp:cNvPr id="0" name=""/>
        <dsp:cNvSpPr/>
      </dsp:nvSpPr>
      <dsp:spPr>
        <a:xfrm>
          <a:off x="3172818" y="349492"/>
          <a:ext cx="3064836" cy="3467396"/>
        </a:xfrm>
        <a:prstGeom prst="roundRect">
          <a:avLst>
            <a:gd name="adj" fmla="val 5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0015" rIns="155575" bIns="0" numCol="1" spcCol="1270" anchor="t" anchorCtr="0">
          <a:noAutofit/>
        </a:bodyPr>
        <a:lstStyle/>
        <a:p>
          <a:pPr marL="0" lvl="0" indent="0" algn="r" defTabSz="1555750">
            <a:lnSpc>
              <a:spcPct val="90000"/>
            </a:lnSpc>
            <a:spcBef>
              <a:spcPct val="0"/>
            </a:spcBef>
            <a:spcAft>
              <a:spcPct val="35000"/>
            </a:spcAft>
            <a:buNone/>
          </a:pPr>
          <a:endParaRPr lang="en-GB" sz="3500" kern="1200" dirty="0"/>
        </a:p>
      </dsp:txBody>
      <dsp:txXfrm rot="16200000">
        <a:off x="2057669" y="1464641"/>
        <a:ext cx="2843265" cy="612967"/>
      </dsp:txXfrm>
    </dsp:sp>
    <dsp:sp modelId="{11816921-0E8A-4E3D-83C1-B71F939F00B4}">
      <dsp:nvSpPr>
        <dsp:cNvPr id="0" name=""/>
        <dsp:cNvSpPr/>
      </dsp:nvSpPr>
      <dsp:spPr>
        <a:xfrm rot="5400000">
          <a:off x="2833676" y="2296980"/>
          <a:ext cx="540598" cy="459725"/>
        </a:xfrm>
        <a:prstGeom prst="flowChartExtract">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568861C1-B70D-4038-BC32-A17FDC17366A}">
      <dsp:nvSpPr>
        <dsp:cNvPr id="0" name=""/>
        <dsp:cNvSpPr/>
      </dsp:nvSpPr>
      <dsp:spPr>
        <a:xfrm>
          <a:off x="3785785" y="349492"/>
          <a:ext cx="2283303" cy="346739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(b) The person knows or suspects that the substance is a psychoactive substance, </a:t>
          </a:r>
          <a:r>
            <a:rPr lang="en-GB" sz="2400" b="1" kern="1200" dirty="0">
              <a:solidFill>
                <a:schemeClr val="tx1"/>
              </a:solidFill>
            </a:rPr>
            <a:t>and</a:t>
          </a:r>
        </a:p>
      </dsp:txBody>
      <dsp:txXfrm>
        <a:off x="3785785" y="349492"/>
        <a:ext cx="2283303" cy="3467396"/>
      </dsp:txXfrm>
    </dsp:sp>
    <dsp:sp modelId="{88336E88-2693-4DCA-859F-D45E85843AE1}">
      <dsp:nvSpPr>
        <dsp:cNvPr id="0" name=""/>
        <dsp:cNvSpPr/>
      </dsp:nvSpPr>
      <dsp:spPr>
        <a:xfrm>
          <a:off x="6344924" y="349492"/>
          <a:ext cx="3064836" cy="4760034"/>
        </a:xfrm>
        <a:prstGeom prst="roundRect">
          <a:avLst>
            <a:gd name="adj" fmla="val 5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0015" rIns="155575" bIns="0" numCol="1" spcCol="1270" anchor="t" anchorCtr="0">
          <a:noAutofit/>
        </a:bodyPr>
        <a:lstStyle/>
        <a:p>
          <a:pPr marL="0" lvl="0" indent="0" algn="r" defTabSz="1555750">
            <a:lnSpc>
              <a:spcPct val="90000"/>
            </a:lnSpc>
            <a:spcBef>
              <a:spcPct val="0"/>
            </a:spcBef>
            <a:spcAft>
              <a:spcPct val="35000"/>
            </a:spcAft>
            <a:buNone/>
          </a:pPr>
          <a:endParaRPr lang="en-GB" sz="3500" kern="1200" dirty="0"/>
        </a:p>
      </dsp:txBody>
      <dsp:txXfrm rot="16200000">
        <a:off x="4699793" y="1994623"/>
        <a:ext cx="3903228" cy="612967"/>
      </dsp:txXfrm>
    </dsp:sp>
    <dsp:sp modelId="{EB3BBA15-FB66-4FD3-A88A-D153E1FCBB04}">
      <dsp:nvSpPr>
        <dsp:cNvPr id="0" name=""/>
        <dsp:cNvSpPr/>
      </dsp:nvSpPr>
      <dsp:spPr>
        <a:xfrm rot="5400000">
          <a:off x="6089949" y="3273121"/>
          <a:ext cx="540598" cy="459725"/>
        </a:xfrm>
        <a:prstGeom prst="flowChartExtract">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C692986D-91CC-4241-93B4-C2B303D6DF49}">
      <dsp:nvSpPr>
        <dsp:cNvPr id="0" name=""/>
        <dsp:cNvSpPr/>
      </dsp:nvSpPr>
      <dsp:spPr>
        <a:xfrm>
          <a:off x="6957891" y="349492"/>
          <a:ext cx="2283303" cy="476003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(c) The person intends to supply the psychoactive substance to another person for its consumption whether by any person to whom it is supplied or by some other person  for its psychoactive effects</a:t>
          </a:r>
        </a:p>
      </dsp:txBody>
      <dsp:txXfrm>
        <a:off x="6957891" y="349492"/>
        <a:ext cx="2283303" cy="476003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D4178-9542-4EAC-B874-2811A4507636}">
      <dsp:nvSpPr>
        <dsp:cNvPr id="0" name=""/>
        <dsp:cNvSpPr/>
      </dsp:nvSpPr>
      <dsp:spPr>
        <a:xfrm>
          <a:off x="1097521" y="4694"/>
          <a:ext cx="8351036" cy="1222563"/>
        </a:xfrm>
        <a:prstGeom prst="roundRect">
          <a:avLst>
            <a:gd name="adj" fmla="val 10000"/>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Police or Customs Officer has </a:t>
          </a:r>
          <a:r>
            <a:rPr lang="en-GB" sz="2400" b="1" kern="1200" dirty="0">
              <a:solidFill>
                <a:schemeClr val="tx1"/>
              </a:solidFill>
            </a:rPr>
            <a:t>reasonable grounds to suspect </a:t>
          </a:r>
          <a:r>
            <a:rPr lang="en-GB" sz="2400" kern="1200" dirty="0">
              <a:solidFill>
                <a:schemeClr val="tx1"/>
              </a:solidFill>
            </a:rPr>
            <a:t>that a person has committed, or is likely to commit offences under S4 to 9 or S26 </a:t>
          </a:r>
        </a:p>
      </dsp:txBody>
      <dsp:txXfrm>
        <a:off x="1133329" y="40502"/>
        <a:ext cx="8279420" cy="1150947"/>
      </dsp:txXfrm>
    </dsp:sp>
    <dsp:sp modelId="{36A95B8D-8DE5-46CF-9DC5-CD24A80C7A5B}">
      <dsp:nvSpPr>
        <dsp:cNvPr id="0" name=""/>
        <dsp:cNvSpPr/>
      </dsp:nvSpPr>
      <dsp:spPr>
        <a:xfrm rot="5400000">
          <a:off x="5043809" y="1257822"/>
          <a:ext cx="458461" cy="550153"/>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5400000">
        <a:off x="5107994" y="1303668"/>
        <a:ext cx="330091" cy="320923"/>
      </dsp:txXfrm>
    </dsp:sp>
    <dsp:sp modelId="{8C0B3023-8E4E-496E-907B-BD2E3E3D7995}">
      <dsp:nvSpPr>
        <dsp:cNvPr id="0" name=""/>
        <dsp:cNvSpPr/>
      </dsp:nvSpPr>
      <dsp:spPr>
        <a:xfrm>
          <a:off x="2489361" y="1838539"/>
          <a:ext cx="5567357" cy="1325429"/>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he may </a:t>
          </a:r>
        </a:p>
        <a:p>
          <a:pPr marL="0" lvl="0" indent="0" algn="ctr" defTabSz="1066800">
            <a:lnSpc>
              <a:spcPct val="90000"/>
            </a:lnSpc>
            <a:spcBef>
              <a:spcPct val="0"/>
            </a:spcBef>
            <a:spcAft>
              <a:spcPct val="35000"/>
            </a:spcAft>
            <a:buNone/>
          </a:pPr>
          <a:r>
            <a:rPr lang="en-GB" sz="2400" kern="1200" dirty="0">
              <a:solidFill>
                <a:schemeClr val="tx1"/>
              </a:solidFill>
            </a:rPr>
            <a:t>Search the person for relevant evidence, </a:t>
          </a:r>
        </a:p>
        <a:p>
          <a:pPr marL="0" lvl="0" indent="0" algn="ctr" defTabSz="1066800">
            <a:lnSpc>
              <a:spcPct val="90000"/>
            </a:lnSpc>
            <a:spcBef>
              <a:spcPct val="0"/>
            </a:spcBef>
            <a:spcAft>
              <a:spcPct val="35000"/>
            </a:spcAft>
            <a:buNone/>
          </a:pPr>
          <a:r>
            <a:rPr lang="en-GB" sz="2400" b="1" kern="1200" dirty="0">
              <a:solidFill>
                <a:schemeClr val="tx1"/>
              </a:solidFill>
            </a:rPr>
            <a:t>&amp;</a:t>
          </a:r>
        </a:p>
      </dsp:txBody>
      <dsp:txXfrm>
        <a:off x="2528181" y="1877359"/>
        <a:ext cx="5489717" cy="1247789"/>
      </dsp:txXfrm>
    </dsp:sp>
    <dsp:sp modelId="{153B4944-B22A-4A85-A90D-11E91FFFCCD1}">
      <dsp:nvSpPr>
        <dsp:cNvPr id="0" name=""/>
        <dsp:cNvSpPr/>
      </dsp:nvSpPr>
      <dsp:spPr>
        <a:xfrm rot="5400000">
          <a:off x="5043809" y="3194533"/>
          <a:ext cx="458461" cy="550153"/>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5400000">
        <a:off x="5107994" y="3240379"/>
        <a:ext cx="330091" cy="320923"/>
      </dsp:txXfrm>
    </dsp:sp>
    <dsp:sp modelId="{A09CF1BF-688E-4EAC-9F61-35D230C4D1EA}">
      <dsp:nvSpPr>
        <dsp:cNvPr id="0" name=""/>
        <dsp:cNvSpPr/>
      </dsp:nvSpPr>
      <dsp:spPr>
        <a:xfrm>
          <a:off x="985510" y="3775250"/>
          <a:ext cx="8575058" cy="1222563"/>
        </a:xfrm>
        <a:prstGeom prst="roundRect">
          <a:avLst>
            <a:gd name="adj" fmla="val 10000"/>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stop &amp; </a:t>
          </a:r>
          <a:r>
            <a:rPr lang="en-GB" sz="2400" b="1" kern="1200" dirty="0">
              <a:solidFill>
                <a:schemeClr val="tx1"/>
              </a:solidFill>
            </a:rPr>
            <a:t>detain</a:t>
          </a:r>
          <a:r>
            <a:rPr lang="en-GB" sz="2400" kern="1200" dirty="0">
              <a:solidFill>
                <a:schemeClr val="tx1"/>
              </a:solidFill>
            </a:rPr>
            <a:t> the person for the purposes of the search, in any place  to which the officer </a:t>
          </a:r>
          <a:r>
            <a:rPr lang="en-GB" sz="2400" b="1" kern="1200" dirty="0">
              <a:solidFill>
                <a:schemeClr val="tx1"/>
              </a:solidFill>
            </a:rPr>
            <a:t>lawfully has access </a:t>
          </a:r>
          <a:r>
            <a:rPr lang="en-GB" sz="2400" kern="1200" dirty="0">
              <a:solidFill>
                <a:schemeClr val="tx1"/>
              </a:solidFill>
            </a:rPr>
            <a:t>(whether or not it is a place to which the public have access)</a:t>
          </a:r>
        </a:p>
      </dsp:txBody>
      <dsp:txXfrm>
        <a:off x="1021318" y="3811058"/>
        <a:ext cx="8503442" cy="115094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2A83BD-8CF4-4BA4-AC34-22163B952738}">
      <dsp:nvSpPr>
        <dsp:cNvPr id="0" name=""/>
        <dsp:cNvSpPr/>
      </dsp:nvSpPr>
      <dsp:spPr>
        <a:xfrm>
          <a:off x="833" y="488594"/>
          <a:ext cx="9751932" cy="2220125"/>
        </a:xfrm>
        <a:prstGeom prst="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Where a police or customs officer has reasonable grounds to suspect that there is relevant evidence in a vehicle (which is not a dwelling) he may at any time &amp; in any place to which the officer lawfully has access (whether or not it is a place to which the public have access)</a:t>
          </a:r>
        </a:p>
      </dsp:txBody>
      <dsp:txXfrm>
        <a:off x="833" y="488594"/>
        <a:ext cx="9751932" cy="2220125"/>
      </dsp:txXfrm>
    </dsp:sp>
    <dsp:sp modelId="{D785D68C-109C-4100-BBC0-FD5FAEB58CE6}">
      <dsp:nvSpPr>
        <dsp:cNvPr id="0" name=""/>
        <dsp:cNvSpPr/>
      </dsp:nvSpPr>
      <dsp:spPr>
        <a:xfrm>
          <a:off x="1684560" y="3178778"/>
          <a:ext cx="6384478" cy="1734150"/>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enter the vehicle &amp; search it for relevant evidence, stop &amp; detain the vehicle for the purposes of entering &amp; searching it</a:t>
          </a:r>
        </a:p>
      </dsp:txBody>
      <dsp:txXfrm>
        <a:off x="1684560" y="3178778"/>
        <a:ext cx="6384478" cy="173415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05AE62-F3F1-4F42-A5B2-A6A9D1E920FC}">
      <dsp:nvSpPr>
        <dsp:cNvPr id="0" name=""/>
        <dsp:cNvSpPr/>
      </dsp:nvSpPr>
      <dsp:spPr>
        <a:xfrm>
          <a:off x="0" y="0"/>
          <a:ext cx="8128000" cy="887216"/>
        </a:xfrm>
        <a:prstGeom prst="rect">
          <a:avLst/>
        </a:prstGeom>
        <a:solidFill>
          <a:schemeClr val="bg2">
            <a:lumMod val="90000"/>
          </a:schemeClr>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Act also contains powers for police, customs &amp; trading standards to action or apply for: </a:t>
          </a:r>
        </a:p>
      </dsp:txBody>
      <dsp:txXfrm>
        <a:off x="0" y="0"/>
        <a:ext cx="8128000" cy="887216"/>
      </dsp:txXfrm>
    </dsp:sp>
    <dsp:sp modelId="{76739B6A-3FD0-4CF9-AB16-DCC2B091B5B3}">
      <dsp:nvSpPr>
        <dsp:cNvPr id="0" name=""/>
        <dsp:cNvSpPr/>
      </dsp:nvSpPr>
      <dsp:spPr>
        <a:xfrm>
          <a:off x="3968" y="887216"/>
          <a:ext cx="2706687" cy="1863155"/>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Section 13</a:t>
          </a:r>
        </a:p>
        <a:p>
          <a:pPr marL="0" lvl="0" indent="0" algn="ctr" defTabSz="1066800">
            <a:lnSpc>
              <a:spcPct val="90000"/>
            </a:lnSpc>
            <a:spcBef>
              <a:spcPct val="0"/>
            </a:spcBef>
            <a:spcAft>
              <a:spcPct val="35000"/>
            </a:spcAft>
            <a:buNone/>
          </a:pPr>
          <a:r>
            <a:rPr lang="en-GB" sz="2400" kern="1200" dirty="0">
              <a:solidFill>
                <a:schemeClr val="tx1"/>
              </a:solidFill>
            </a:rPr>
            <a:t>Prohibition Notices</a:t>
          </a:r>
        </a:p>
      </dsp:txBody>
      <dsp:txXfrm>
        <a:off x="3968" y="887216"/>
        <a:ext cx="2706687" cy="1863155"/>
      </dsp:txXfrm>
    </dsp:sp>
    <dsp:sp modelId="{8C662A9A-2964-47A8-BA55-7223E3C3AD1A}">
      <dsp:nvSpPr>
        <dsp:cNvPr id="0" name=""/>
        <dsp:cNvSpPr/>
      </dsp:nvSpPr>
      <dsp:spPr>
        <a:xfrm>
          <a:off x="2710656" y="887216"/>
          <a:ext cx="2706687" cy="1863155"/>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Section 14</a:t>
          </a:r>
        </a:p>
        <a:p>
          <a:pPr marL="0" lvl="0" indent="0" algn="ctr" defTabSz="1066800">
            <a:lnSpc>
              <a:spcPct val="90000"/>
            </a:lnSpc>
            <a:spcBef>
              <a:spcPct val="0"/>
            </a:spcBef>
            <a:spcAft>
              <a:spcPct val="35000"/>
            </a:spcAft>
            <a:buNone/>
          </a:pPr>
          <a:r>
            <a:rPr lang="en-GB" sz="2400" kern="1200" dirty="0">
              <a:solidFill>
                <a:schemeClr val="tx1"/>
              </a:solidFill>
            </a:rPr>
            <a:t>Premises Notices</a:t>
          </a:r>
        </a:p>
      </dsp:txBody>
      <dsp:txXfrm>
        <a:off x="2710656" y="887216"/>
        <a:ext cx="2706687" cy="1863155"/>
      </dsp:txXfrm>
    </dsp:sp>
    <dsp:sp modelId="{67E3B7ED-072F-43F5-A3FD-2FDDA94697D3}">
      <dsp:nvSpPr>
        <dsp:cNvPr id="0" name=""/>
        <dsp:cNvSpPr/>
      </dsp:nvSpPr>
      <dsp:spPr>
        <a:xfrm>
          <a:off x="5417343" y="887216"/>
          <a:ext cx="2706687" cy="1863155"/>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Section 17</a:t>
          </a:r>
        </a:p>
        <a:p>
          <a:pPr marL="0" lvl="0" indent="0" algn="ctr" defTabSz="1066800">
            <a:lnSpc>
              <a:spcPct val="90000"/>
            </a:lnSpc>
            <a:spcBef>
              <a:spcPct val="0"/>
            </a:spcBef>
            <a:spcAft>
              <a:spcPct val="35000"/>
            </a:spcAft>
            <a:buNone/>
          </a:pPr>
          <a:r>
            <a:rPr lang="en-GB" sz="2400" kern="1200" dirty="0">
              <a:solidFill>
                <a:schemeClr val="tx1"/>
              </a:solidFill>
            </a:rPr>
            <a:t>Meaning of a Prohibition Order</a:t>
          </a:r>
        </a:p>
      </dsp:txBody>
      <dsp:txXfrm>
        <a:off x="5417343" y="887216"/>
        <a:ext cx="2706687" cy="1863155"/>
      </dsp:txXfrm>
    </dsp:sp>
    <dsp:sp modelId="{C6BF6D24-4A86-477B-9790-6A9C8CDF72D1}">
      <dsp:nvSpPr>
        <dsp:cNvPr id="0" name=""/>
        <dsp:cNvSpPr/>
      </dsp:nvSpPr>
      <dsp:spPr>
        <a:xfrm>
          <a:off x="0" y="2750371"/>
          <a:ext cx="8128000" cy="207017"/>
        </a:xfrm>
        <a:prstGeom prst="rect">
          <a:avLst/>
        </a:prstGeom>
        <a:solidFill>
          <a:schemeClr val="bg2">
            <a:lumMod val="90000"/>
          </a:schemeClr>
        </a:solidFill>
        <a:ln>
          <a:solidFill>
            <a:schemeClr val="tx1"/>
          </a:solidFill>
        </a:ln>
        <a:effectLst/>
      </dsp:spPr>
      <dsp:style>
        <a:lnRef idx="0">
          <a:scrgbClr r="0" g="0" b="0"/>
        </a:lnRef>
        <a:fillRef idx="1">
          <a:scrgbClr r="0" g="0" b="0"/>
        </a:fillRef>
        <a:effectRef idx="0">
          <a:scrgbClr r="0" g="0" b="0"/>
        </a:effectRef>
        <a:fontRef idx="minor"/>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9B3BAD-1283-4012-B9EA-AB9420128F10}">
      <dsp:nvSpPr>
        <dsp:cNvPr id="0" name=""/>
        <dsp:cNvSpPr/>
      </dsp:nvSpPr>
      <dsp:spPr>
        <a:xfrm>
          <a:off x="39" y="522314"/>
          <a:ext cx="3798093" cy="1519237"/>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Prohibition Order Section 18</a:t>
          </a:r>
        </a:p>
      </dsp:txBody>
      <dsp:txXfrm>
        <a:off x="39" y="522314"/>
        <a:ext cx="3798093" cy="1519237"/>
      </dsp:txXfrm>
    </dsp:sp>
    <dsp:sp modelId="{4C39233B-7513-4FA0-AED8-74C447AD6EAC}">
      <dsp:nvSpPr>
        <dsp:cNvPr id="0" name=""/>
        <dsp:cNvSpPr/>
      </dsp:nvSpPr>
      <dsp:spPr>
        <a:xfrm>
          <a:off x="39" y="2041552"/>
          <a:ext cx="3798093" cy="2854800"/>
        </a:xfrm>
        <a:prstGeom prst="rect">
          <a:avLst/>
        </a:prstGeom>
        <a:solidFill>
          <a:schemeClr val="tx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Concerns a person</a:t>
          </a:r>
        </a:p>
      </dsp:txBody>
      <dsp:txXfrm>
        <a:off x="39" y="2041552"/>
        <a:ext cx="3798093" cy="2854800"/>
      </dsp:txXfrm>
    </dsp:sp>
    <dsp:sp modelId="{AF3AF49B-DC4B-4D43-9091-F24C29A3DA61}">
      <dsp:nvSpPr>
        <dsp:cNvPr id="0" name=""/>
        <dsp:cNvSpPr/>
      </dsp:nvSpPr>
      <dsp:spPr>
        <a:xfrm>
          <a:off x="4329866" y="522314"/>
          <a:ext cx="3798093" cy="1519237"/>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Premises Order </a:t>
          </a:r>
        </a:p>
        <a:p>
          <a:pPr marL="0" lvl="0" indent="0" algn="ctr" defTabSz="1244600">
            <a:lnSpc>
              <a:spcPct val="90000"/>
            </a:lnSpc>
            <a:spcBef>
              <a:spcPct val="0"/>
            </a:spcBef>
            <a:spcAft>
              <a:spcPct val="35000"/>
            </a:spcAft>
            <a:buNone/>
          </a:pPr>
          <a:r>
            <a:rPr lang="en-GB" sz="2800" kern="1200" dirty="0">
              <a:solidFill>
                <a:schemeClr val="tx1"/>
              </a:solidFill>
            </a:rPr>
            <a:t>Section 20</a:t>
          </a:r>
        </a:p>
      </dsp:txBody>
      <dsp:txXfrm>
        <a:off x="4329866" y="522314"/>
        <a:ext cx="3798093" cy="1519237"/>
      </dsp:txXfrm>
    </dsp:sp>
    <dsp:sp modelId="{CECB03FE-2E31-4AFA-BDA6-3AB0646CCD16}">
      <dsp:nvSpPr>
        <dsp:cNvPr id="0" name=""/>
        <dsp:cNvSpPr/>
      </dsp:nvSpPr>
      <dsp:spPr>
        <a:xfrm>
          <a:off x="4329866" y="2041552"/>
          <a:ext cx="3798093" cy="2854800"/>
        </a:xfrm>
        <a:prstGeom prst="rect">
          <a:avLst/>
        </a:prstGeom>
        <a:solidFill>
          <a:schemeClr val="tx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Owned/ leased/ occupied/ controlled/ operated</a:t>
          </a:r>
        </a:p>
      </dsp:txBody>
      <dsp:txXfrm>
        <a:off x="4329866" y="2041552"/>
        <a:ext cx="3798093" cy="28548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AB92392F-E1EB-4988-937B-A700D54A2A45}" type="datetimeFigureOut">
              <a:rPr lang="en-GB" smtClean="0"/>
              <a:t>09/11/2023</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DBE860A0-4EDB-4F30-BE58-CE8129E98E25}" type="slidenum">
              <a:rPr lang="en-GB" smtClean="0"/>
              <a:t>‹#›</a:t>
            </a:fld>
            <a:endParaRPr lang="en-GB"/>
          </a:p>
        </p:txBody>
      </p:sp>
    </p:spTree>
    <p:extLst>
      <p:ext uri="{BB962C8B-B14F-4D97-AF65-F5344CB8AC3E}">
        <p14:creationId xmlns:p14="http://schemas.microsoft.com/office/powerpoint/2010/main" val="2556883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pnld.co.uk/members/legal-narrative-detail/?id=43b68067-07d9-eb11-bacb-0022483f5223"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8" Type="http://schemas.openxmlformats.org/officeDocument/2006/relationships/hyperlink" Target="https://www.drugwise.org.uk/benzo-fury/" TargetMode="External"/><Relationship Id="rId3" Type="http://schemas.openxmlformats.org/officeDocument/2006/relationships/hyperlink" Target="https://www.drugwise.org.uk/amphetamines/" TargetMode="External"/><Relationship Id="rId7" Type="http://schemas.openxmlformats.org/officeDocument/2006/relationships/hyperlink" Target="https://www.drugwise.org.uk/mephedrone-methedrone-methadrone-and-methylone/"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www.drugwise.org.uk/bzp/" TargetMode="External"/><Relationship Id="rId5" Type="http://schemas.openxmlformats.org/officeDocument/2006/relationships/hyperlink" Target="https://www.drugwise.org.uk/ecstasy/" TargetMode="External"/><Relationship Id="rId4" Type="http://schemas.openxmlformats.org/officeDocument/2006/relationships/hyperlink" Target="https://www.drugwise.org.uk/cocaine-and-crack/"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www.talktofrank.com/"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4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Learners who have successfully completed this lesson will be able to: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 what a psychoactive substance is.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and explain the different offences relating to psychoactive substances.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Demonstrate how to conduct a search of an individual under Section 23 Misuse of Drugs Act. </a:t>
            </a:r>
          </a:p>
          <a:p>
            <a:endParaRPr lang="en-GB" dirty="0"/>
          </a:p>
        </p:txBody>
      </p:sp>
      <p:sp>
        <p:nvSpPr>
          <p:cNvPr id="4" name="Slide Number Placeholder 3"/>
          <p:cNvSpPr>
            <a:spLocks noGrp="1"/>
          </p:cNvSpPr>
          <p:nvPr>
            <p:ph type="sldNum" sz="quarter" idx="5"/>
          </p:nvPr>
        </p:nvSpPr>
        <p:spPr/>
        <p:txBody>
          <a:bodyPr/>
          <a:lstStyle/>
          <a:p>
            <a:pPr>
              <a:defRPr/>
            </a:pPr>
            <a:fld id="{02207072-C21A-4897-92A4-B5FA52572EBB}" type="slidenum">
              <a:rPr lang="en-GB" altLang="en-US" smtClean="0"/>
              <a:pPr>
                <a:defRPr/>
              </a:pPr>
              <a:t>1</a:t>
            </a:fld>
            <a:endParaRPr lang="en-GB" altLang="en-US"/>
          </a:p>
        </p:txBody>
      </p:sp>
    </p:spTree>
    <p:extLst>
      <p:ext uri="{BB962C8B-B14F-4D97-AF65-F5344CB8AC3E}">
        <p14:creationId xmlns:p14="http://schemas.microsoft.com/office/powerpoint/2010/main" val="22369031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666666"/>
                </a:solidFill>
                <a:effectLst/>
                <a:latin typeface="Nunito" pitchFamily="2" charset="0"/>
              </a:rPr>
              <a:t>QTS – what is a psychoactive substance?</a:t>
            </a:r>
          </a:p>
          <a:p>
            <a:endParaRPr lang="en-GB" b="1" i="0" dirty="0">
              <a:solidFill>
                <a:srgbClr val="666666"/>
              </a:solidFill>
              <a:effectLst/>
              <a:latin typeface="Nunito" pitchFamily="2" charset="0"/>
            </a:endParaRPr>
          </a:p>
          <a:p>
            <a:r>
              <a:rPr lang="en-GB" b="0" i="0" dirty="0">
                <a:solidFill>
                  <a:srgbClr val="666666"/>
                </a:solidFill>
                <a:effectLst/>
                <a:latin typeface="Nunito" pitchFamily="2" charset="0"/>
              </a:rPr>
              <a:t>This Act contains provision about psychoactive substances. 'Psychoactive substances' are defined by section 2 of the Act. Sections 4 to 9 contain offences relating to psychoactive substances and section 11 provides for exceptions to those offences. Sections 12 to 35 contain powers for dealing with prohibited activities in respect of psychoactive substances, in particular powers to give prohibition notices and make prohibition orders, and sections 36 to 54 contain enforcement powers.</a:t>
            </a:r>
          </a:p>
          <a:p>
            <a:endParaRPr lang="en-GB" b="0" i="0" dirty="0">
              <a:solidFill>
                <a:srgbClr val="666666"/>
              </a:solidFill>
              <a:effectLst/>
              <a:latin typeface="Nunito" pitchFamily="2" charset="0"/>
            </a:endParaRPr>
          </a:p>
          <a:p>
            <a:endParaRPr lang="en-GB" b="0" i="0" dirty="0">
              <a:solidFill>
                <a:srgbClr val="666666"/>
              </a:solidFill>
              <a:effectLst/>
              <a:latin typeface="Nunito" pitchFamily="2" charset="0"/>
            </a:endParaRPr>
          </a:p>
          <a:p>
            <a:r>
              <a:rPr lang="en-GB" b="0" i="0" dirty="0">
                <a:solidFill>
                  <a:srgbClr val="666666"/>
                </a:solidFill>
                <a:effectLst/>
                <a:latin typeface="Nunito" pitchFamily="2" charset="0"/>
              </a:rPr>
              <a:t>For the purposes of this Act a substance produces a psychoactive effect in a person if, by stimulating or depressing the person's central nervous system, it affects the person's mental functioning or emotional state; and references to a substance's psychoactive effects are to be read accordingly.</a:t>
            </a:r>
            <a:br>
              <a:rPr lang="en-GB" dirty="0"/>
            </a:br>
            <a:endParaRPr lang="en-GB" b="0" i="0" dirty="0">
              <a:solidFill>
                <a:srgbClr val="666666"/>
              </a:solidFill>
              <a:effectLst/>
              <a:latin typeface="Nunito" pitchFamily="2" charset="0"/>
            </a:endParaRPr>
          </a:p>
          <a:p>
            <a:endParaRPr lang="en-GB" b="0" i="0" dirty="0">
              <a:solidFill>
                <a:srgbClr val="444444"/>
              </a:solidFill>
              <a:effectLst/>
              <a:latin typeface="Lato" panose="020F0502020204030203" pitchFamily="34" charset="0"/>
            </a:endParaRPr>
          </a:p>
          <a:p>
            <a:r>
              <a:rPr lang="en-GB" b="0" i="0" dirty="0">
                <a:solidFill>
                  <a:srgbClr val="444444"/>
                </a:solidFill>
                <a:effectLst/>
                <a:latin typeface="Lato" panose="020F0502020204030203" pitchFamily="34" charset="0"/>
              </a:rPr>
              <a:t>The main effect of psychoactive substances is on the person's brain, the major part of the central nervous system. By speeding up or slowing down activity on the central nervous system, psychoactive substances cause an alteration in the individual's state of consciousness by producing a range of effects including, but not limited to: hallucinations; changes in alertness, perception of time and space, mood or empathy with others; and drowsiness.</a:t>
            </a:r>
          </a:p>
          <a:p>
            <a:endParaRPr lang="en-GB" b="0" i="0" dirty="0">
              <a:solidFill>
                <a:srgbClr val="444444"/>
              </a:solidFill>
              <a:effectLst/>
              <a:latin typeface="Lato" panose="020F0502020204030203" pitchFamily="34" charset="0"/>
            </a:endParaRPr>
          </a:p>
          <a:p>
            <a:pPr algn="l"/>
            <a:endParaRPr lang="en-GB" b="0" i="0" dirty="0">
              <a:solidFill>
                <a:srgbClr val="4A4A4A"/>
              </a:solidFill>
              <a:effectLst/>
              <a:latin typeface="robotoregular"/>
            </a:endParaRPr>
          </a:p>
          <a:p>
            <a:pPr algn="l"/>
            <a:endParaRPr lang="en-GB" b="0" i="0" dirty="0">
              <a:solidFill>
                <a:srgbClr val="4A4A4A"/>
              </a:solidFill>
              <a:effectLst/>
              <a:latin typeface="robotoregular"/>
            </a:endParaRPr>
          </a:p>
          <a:p>
            <a:endParaRPr lang="en-GB" b="0" i="0" dirty="0">
              <a:solidFill>
                <a:srgbClr val="444444"/>
              </a:solidFill>
              <a:effectLst/>
              <a:latin typeface="Lato" panose="020F0502020204030203" pitchFamily="34" charset="0"/>
            </a:endParaRP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2</a:t>
            </a:fld>
            <a:endParaRPr lang="en-GB"/>
          </a:p>
        </p:txBody>
      </p:sp>
    </p:spTree>
    <p:extLst>
      <p:ext uri="{BB962C8B-B14F-4D97-AF65-F5344CB8AC3E}">
        <p14:creationId xmlns:p14="http://schemas.microsoft.com/office/powerpoint/2010/main" val="1072040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666666"/>
                </a:solidFill>
                <a:effectLst/>
                <a:latin typeface="Nunito" pitchFamily="2" charset="0"/>
              </a:rPr>
              <a:t>S3 - Exempted substances are included in Schedule 1 either because they are already controlled through existing legislation (alcohol, tobacco, medicines and controlled drugs) or because their </a:t>
            </a:r>
            <a:r>
              <a:rPr lang="en-GB" b="1" i="0" u="none" strike="noStrike" dirty="0">
                <a:solidFill>
                  <a:srgbClr val="D5A021"/>
                </a:solidFill>
                <a:effectLst/>
                <a:latin typeface="Nunito" pitchFamily="2" charset="0"/>
                <a:hlinkClick r:id="rId3"/>
              </a:rPr>
              <a:t>psychoactive effect</a:t>
            </a:r>
            <a:r>
              <a:rPr lang="en-GB" b="0" i="0" dirty="0">
                <a:solidFill>
                  <a:srgbClr val="666666"/>
                </a:solidFill>
                <a:effectLst/>
                <a:latin typeface="Nunito" pitchFamily="2" charset="0"/>
              </a:rPr>
              <a:t> is negligible (caffeine and foodstuffs such as nutmeg and chocolate)</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3</a:t>
            </a:fld>
            <a:endParaRPr lang="en-GB"/>
          </a:p>
        </p:txBody>
      </p:sp>
    </p:spTree>
    <p:extLst>
      <p:ext uri="{BB962C8B-B14F-4D97-AF65-F5344CB8AC3E}">
        <p14:creationId xmlns:p14="http://schemas.microsoft.com/office/powerpoint/2010/main" val="28028411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Drugs containing one or more chemical substances that produce similar effects to drugs like cocaine, cannabis and ecstasy – and formerly known as 'legal highs‘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Although some of these so-called ‘legal highs’ were legal in the past, since the Psychoactive Substances Act came into effect in 2016, none of these drugs are legal to produce, supply or import for human consumption - even for personal use, e.g. over the internet.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This includes selling them or giving them away for free (even to friends) when they are going to be taken to get high.</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New psychoactive substances might sound like an awkward term, but it’s more accurate than 'legal highs'. You’ll still hear people talking about legal highs, and as it’s a widely understood term you might still find it used on this site, but they're all illegal.</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so-called legal highs that were made illegal as class A, B or C drugs under the Misuse of Drugs Act, are still covered by that legislation. All other psychoactive substances not covered by the Misuse of Drugs Act fall under the Psychoactive Substances Act.</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substance produces a psychoactive effect in a person “if by stimulating or depressing the persons central nervous system, it affects the persons mental functioning or emotional state.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Generally, the pattern of acute toxicity with psychoactive substances is broadly similar to that seen with traditional drugs such as cocaine, ecstasy and MDMA. Some of the key harms associated with psychoactive substance use are:</a:t>
            </a:r>
          </a:p>
          <a:p>
            <a:r>
              <a:rPr lang="en-GB" sz="1100" dirty="0">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Overdose and temporary psychotic state and unpredictable behaviour</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Attendance at A &amp; E and some hospital admissions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Sudden increase in body temperature, heart rate and risk to internal organs.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Hallucination &amp; vomiting.</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Confusion leading to aggression and violence.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Intense comedown causing users to feel suicidal.</a:t>
            </a:r>
          </a:p>
          <a:p>
            <a:endParaRPr lang="en-GB" dirty="0"/>
          </a:p>
          <a:p>
            <a:r>
              <a:rPr lang="en-GB" dirty="0"/>
              <a:t>NPS also known as:- synthetic drugs, bath salts,  </a:t>
            </a:r>
            <a:r>
              <a:rPr lang="en-GB" dirty="0" err="1"/>
              <a:t>Flakka</a:t>
            </a:r>
            <a:r>
              <a:rPr lang="en-GB" dirty="0"/>
              <a:t>, Gravel, Alpha-PVP,  </a:t>
            </a:r>
            <a:r>
              <a:rPr lang="en-GB" dirty="0" err="1"/>
              <a:t>NBOMes</a:t>
            </a:r>
            <a:r>
              <a:rPr lang="en-GB" dirty="0"/>
              <a:t>,  </a:t>
            </a:r>
            <a:r>
              <a:rPr lang="en-GB" dirty="0" err="1"/>
              <a:t>Plantfood</a:t>
            </a:r>
            <a:r>
              <a:rPr lang="en-GB" dirty="0"/>
              <a:t>, MDVP, Monkey Dust, </a:t>
            </a:r>
            <a:r>
              <a:rPr lang="en-GB" dirty="0" err="1"/>
              <a:t>Mephedrone</a:t>
            </a:r>
            <a:r>
              <a:rPr lang="en-GB" dirty="0"/>
              <a:t>, Synthetic Cocaine.</a:t>
            </a:r>
          </a:p>
        </p:txBody>
      </p:sp>
      <p:sp>
        <p:nvSpPr>
          <p:cNvPr id="4" name="Slide Number Placeholder 3"/>
          <p:cNvSpPr>
            <a:spLocks noGrp="1"/>
          </p:cNvSpPr>
          <p:nvPr>
            <p:ph type="sldNum" sz="quarter" idx="10"/>
          </p:nvPr>
        </p:nvSpPr>
        <p:spPr/>
        <p:txBody>
          <a:bodyPr/>
          <a:lstStyle/>
          <a:p>
            <a:fld id="{DBE860A0-4EDB-4F30-BE58-CE8129E98E25}" type="slidenum">
              <a:rPr lang="en-GB" smtClean="0"/>
              <a:t>4</a:t>
            </a:fld>
            <a:endParaRPr lang="en-GB"/>
          </a:p>
        </p:txBody>
      </p:sp>
    </p:spTree>
    <p:extLst>
      <p:ext uri="{BB962C8B-B14F-4D97-AF65-F5344CB8AC3E}">
        <p14:creationId xmlns:p14="http://schemas.microsoft.com/office/powerpoint/2010/main" val="2228304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solidFill>
                  <a:srgbClr val="FF0000"/>
                </a:solidFill>
              </a:rPr>
              <a:t>Activity 1 – Trainer to split class into 3 groups and allocate a category of Psychoactive substance to each group – stimulants, downers &amp; psychedelic. Students  to write down some names relevant to each heading that they are aware of and the potential effects on a person.</a:t>
            </a:r>
          </a:p>
          <a:p>
            <a:endParaRPr lang="en-GB" baseline="0" dirty="0">
              <a:solidFill>
                <a:srgbClr val="FF0000"/>
              </a:solidFill>
            </a:endParaRPr>
          </a:p>
          <a:p>
            <a:r>
              <a:rPr lang="en-GB" b="1" i="0" dirty="0">
                <a:solidFill>
                  <a:srgbClr val="333333"/>
                </a:solidFill>
                <a:effectLst/>
                <a:latin typeface="Open Sans" panose="020B0606030504020204" pitchFamily="34" charset="0"/>
              </a:rPr>
              <a:t>Stimulant-type drugs</a:t>
            </a:r>
            <a:r>
              <a:rPr lang="en-GB" b="0" i="0" dirty="0">
                <a:solidFill>
                  <a:srgbClr val="333333"/>
                </a:solidFill>
                <a:effectLst/>
                <a:latin typeface="Open Sans" panose="020B0606030504020204" pitchFamily="34" charset="0"/>
              </a:rPr>
              <a:t> – these drugs mimic substances such as </a:t>
            </a:r>
            <a:r>
              <a:rPr lang="en-GB" b="0" i="0" u="none" strike="noStrike" dirty="0">
                <a:solidFill>
                  <a:srgbClr val="2196F3"/>
                </a:solidFill>
                <a:effectLst/>
                <a:latin typeface="Open Sans" panose="020B0606030504020204" pitchFamily="34" charset="0"/>
                <a:hlinkClick r:id="rId3"/>
              </a:rPr>
              <a:t>amphetamine</a:t>
            </a:r>
            <a:r>
              <a:rPr lang="en-GB" b="0" i="0" dirty="0">
                <a:solidFill>
                  <a:srgbClr val="333333"/>
                </a:solidFill>
                <a:effectLst/>
                <a:latin typeface="Open Sans" panose="020B0606030504020204" pitchFamily="34" charset="0"/>
              </a:rPr>
              <a:t>, </a:t>
            </a:r>
            <a:r>
              <a:rPr lang="en-GB" b="0" i="0" u="none" strike="noStrike" dirty="0">
                <a:solidFill>
                  <a:srgbClr val="2196F3"/>
                </a:solidFill>
                <a:effectLst/>
                <a:latin typeface="Open Sans" panose="020B0606030504020204" pitchFamily="34" charset="0"/>
                <a:hlinkClick r:id="rId4"/>
              </a:rPr>
              <a:t>cocaine</a:t>
            </a:r>
            <a:r>
              <a:rPr lang="en-GB" b="0" i="0" dirty="0">
                <a:solidFill>
                  <a:srgbClr val="333333"/>
                </a:solidFill>
                <a:effectLst/>
                <a:latin typeface="Open Sans" panose="020B0606030504020204" pitchFamily="34" charset="0"/>
              </a:rPr>
              <a:t> and </a:t>
            </a:r>
            <a:r>
              <a:rPr lang="en-GB" b="0" i="0" u="none" strike="noStrike" dirty="0">
                <a:solidFill>
                  <a:srgbClr val="2196F3"/>
                </a:solidFill>
                <a:effectLst/>
                <a:latin typeface="Open Sans" panose="020B0606030504020204" pitchFamily="34" charset="0"/>
                <a:hlinkClick r:id="rId5"/>
              </a:rPr>
              <a:t>ecstasy</a:t>
            </a:r>
            <a:r>
              <a:rPr lang="en-GB" b="0" i="0" dirty="0">
                <a:solidFill>
                  <a:srgbClr val="333333"/>
                </a:solidFill>
                <a:effectLst/>
                <a:latin typeface="Open Sans" panose="020B0606030504020204" pitchFamily="34" charset="0"/>
              </a:rPr>
              <a:t> and include </a:t>
            </a:r>
            <a:r>
              <a:rPr lang="en-GB" b="0" i="0" u="none" strike="noStrike" dirty="0">
                <a:solidFill>
                  <a:srgbClr val="2196F3"/>
                </a:solidFill>
                <a:effectLst/>
                <a:latin typeface="Open Sans" panose="020B0606030504020204" pitchFamily="34" charset="0"/>
                <a:hlinkClick r:id="rId6"/>
              </a:rPr>
              <a:t>BZP</a:t>
            </a:r>
            <a:r>
              <a:rPr lang="en-GB" b="0" i="0" dirty="0">
                <a:solidFill>
                  <a:srgbClr val="333333"/>
                </a:solidFill>
                <a:effectLst/>
                <a:latin typeface="Open Sans" panose="020B0606030504020204" pitchFamily="34" charset="0"/>
              </a:rPr>
              <a:t>, </a:t>
            </a:r>
            <a:r>
              <a:rPr lang="en-GB" b="0" i="0" u="none" strike="noStrike" dirty="0">
                <a:solidFill>
                  <a:srgbClr val="2196F3"/>
                </a:solidFill>
                <a:effectLst/>
                <a:latin typeface="Open Sans" panose="020B0606030504020204" pitchFamily="34" charset="0"/>
                <a:hlinkClick r:id="rId7"/>
              </a:rPr>
              <a:t>mephedrone</a:t>
            </a:r>
            <a:r>
              <a:rPr lang="en-GB" b="0" i="0" dirty="0">
                <a:solidFill>
                  <a:srgbClr val="333333"/>
                </a:solidFill>
                <a:effectLst/>
                <a:latin typeface="Open Sans" panose="020B0606030504020204" pitchFamily="34" charset="0"/>
              </a:rPr>
              <a:t>, MPDV, NRG-1, </a:t>
            </a:r>
            <a:r>
              <a:rPr lang="en-GB" b="0" i="0" u="none" strike="noStrike" dirty="0">
                <a:solidFill>
                  <a:srgbClr val="2196F3"/>
                </a:solidFill>
                <a:effectLst/>
                <a:latin typeface="Open Sans" panose="020B0606030504020204" pitchFamily="34" charset="0"/>
                <a:hlinkClick r:id="rId8"/>
              </a:rPr>
              <a:t>Benzo Fury,</a:t>
            </a:r>
            <a:r>
              <a:rPr lang="en-GB" b="0" i="0" dirty="0">
                <a:solidFill>
                  <a:srgbClr val="333333"/>
                </a:solidFill>
                <a:effectLst/>
                <a:latin typeface="Open Sans" panose="020B0606030504020204" pitchFamily="34" charset="0"/>
              </a:rPr>
              <a:t> MDAI, </a:t>
            </a:r>
            <a:r>
              <a:rPr lang="en-GB" b="0" i="0" dirty="0" err="1">
                <a:solidFill>
                  <a:srgbClr val="333333"/>
                </a:solidFill>
                <a:effectLst/>
                <a:latin typeface="Open Sans" panose="020B0606030504020204" pitchFamily="34" charset="0"/>
              </a:rPr>
              <a:t>ethylphenidate</a:t>
            </a:r>
            <a:r>
              <a:rPr lang="en-GB" b="0" i="0" dirty="0">
                <a:solidFill>
                  <a:srgbClr val="333333"/>
                </a:solidFill>
                <a:effectLst/>
                <a:latin typeface="Open Sans" panose="020B0606030504020204" pitchFamily="34" charset="0"/>
              </a:rPr>
              <a:t>.</a:t>
            </a:r>
            <a:endParaRPr lang="en-GB" baseline="0" dirty="0">
              <a:solidFill>
                <a:srgbClr val="FF0000"/>
              </a:solidFill>
            </a:endParaRPr>
          </a:p>
          <a:p>
            <a:endParaRPr lang="en-GB" dirty="0">
              <a:solidFill>
                <a:srgbClr val="FF0000"/>
              </a:solidFill>
            </a:endParaRPr>
          </a:p>
          <a:p>
            <a:endParaRPr lang="en-GB" dirty="0">
              <a:solidFill>
                <a:srgbClr val="FF0000"/>
              </a:solidFill>
            </a:endParaRPr>
          </a:p>
        </p:txBody>
      </p:sp>
      <p:sp>
        <p:nvSpPr>
          <p:cNvPr id="4" name="Slide Number Placeholder 3"/>
          <p:cNvSpPr>
            <a:spLocks noGrp="1"/>
          </p:cNvSpPr>
          <p:nvPr>
            <p:ph type="sldNum" sz="quarter" idx="10"/>
          </p:nvPr>
        </p:nvSpPr>
        <p:spPr/>
        <p:txBody>
          <a:bodyPr/>
          <a:lstStyle/>
          <a:p>
            <a:fld id="{DBE860A0-4EDB-4F30-BE58-CE8129E98E25}" type="slidenum">
              <a:rPr lang="en-GB" smtClean="0"/>
              <a:t>5</a:t>
            </a:fld>
            <a:endParaRPr lang="en-GB"/>
          </a:p>
        </p:txBody>
      </p:sp>
    </p:spTree>
    <p:extLst>
      <p:ext uri="{BB962C8B-B14F-4D97-AF65-F5344CB8AC3E}">
        <p14:creationId xmlns:p14="http://schemas.microsoft.com/office/powerpoint/2010/main" val="36875439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05168" y="4777194"/>
            <a:ext cx="5438140" cy="3908614"/>
          </a:xfrm>
        </p:spPr>
        <p:txBody>
          <a:bodyPr/>
          <a:lstStyle/>
          <a:p>
            <a:pPr marL="171450" indent="-171450">
              <a:buFontTx/>
              <a:buChar char="-"/>
            </a:pPr>
            <a:endParaRPr lang="en-GB" dirty="0">
              <a:solidFill>
                <a:srgbClr val="FF0000"/>
              </a:solidFill>
            </a:endParaRPr>
          </a:p>
          <a:p>
            <a:endParaRPr lang="en-GB" dirty="0">
              <a:solidFill>
                <a:srgbClr val="FF0000"/>
              </a:solidFill>
            </a:endParaRPr>
          </a:p>
          <a:p>
            <a:r>
              <a:rPr lang="en-GB" dirty="0">
                <a:solidFill>
                  <a:srgbClr val="FF0000"/>
                </a:solidFill>
              </a:rPr>
              <a:t>*****Whilst Spice is a psychoactive substance its</a:t>
            </a:r>
            <a:r>
              <a:rPr lang="en-GB" baseline="0" dirty="0">
                <a:solidFill>
                  <a:srgbClr val="FF0000"/>
                </a:solidFill>
              </a:rPr>
              <a:t> contents are not fixed and manufacturers often use ingredients to mix with Spice which are Class B drugs under the Misuse of Drugs Act****</a:t>
            </a:r>
            <a:endParaRPr lang="en-GB" dirty="0">
              <a:solidFill>
                <a:srgbClr val="FF0000"/>
              </a:solidFill>
            </a:endParaRPr>
          </a:p>
        </p:txBody>
      </p:sp>
      <p:sp>
        <p:nvSpPr>
          <p:cNvPr id="4" name="Slide Number Placeholder 3"/>
          <p:cNvSpPr>
            <a:spLocks noGrp="1"/>
          </p:cNvSpPr>
          <p:nvPr>
            <p:ph type="sldNum" sz="quarter" idx="10"/>
          </p:nvPr>
        </p:nvSpPr>
        <p:spPr/>
        <p:txBody>
          <a:bodyPr/>
          <a:lstStyle/>
          <a:p>
            <a:fld id="{DBE860A0-4EDB-4F30-BE58-CE8129E98E25}" type="slidenum">
              <a:rPr lang="en-GB" smtClean="0"/>
              <a:t>6</a:t>
            </a:fld>
            <a:endParaRPr lang="en-GB"/>
          </a:p>
        </p:txBody>
      </p:sp>
    </p:spTree>
    <p:extLst>
      <p:ext uri="{BB962C8B-B14F-4D97-AF65-F5344CB8AC3E}">
        <p14:creationId xmlns:p14="http://schemas.microsoft.com/office/powerpoint/2010/main" val="40546182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FF0000"/>
                </a:solidFill>
              </a:rPr>
              <a:t>Sold as tiny squares of papers knows as “Tabs” or “Blotters”. </a:t>
            </a:r>
          </a:p>
          <a:p>
            <a:endParaRPr lang="en-GB" dirty="0">
              <a:solidFill>
                <a:srgbClr val="FF0000"/>
              </a:solidFill>
            </a:endParaRPr>
          </a:p>
          <a:p>
            <a:r>
              <a:rPr lang="en-GB" dirty="0">
                <a:solidFill>
                  <a:srgbClr val="FF0000"/>
                </a:solidFill>
              </a:rPr>
              <a:t>Examples have included</a:t>
            </a:r>
            <a:r>
              <a:rPr lang="en-GB" baseline="0" dirty="0">
                <a:solidFill>
                  <a:srgbClr val="FF0000"/>
                </a:solidFill>
              </a:rPr>
              <a:t> </a:t>
            </a:r>
            <a:r>
              <a:rPr lang="en-GB" dirty="0">
                <a:solidFill>
                  <a:srgbClr val="FF0000"/>
                </a:solidFill>
              </a:rPr>
              <a:t> </a:t>
            </a:r>
          </a:p>
          <a:p>
            <a:pPr marL="171450" indent="-171450">
              <a:buFontTx/>
              <a:buChar char="-"/>
            </a:pPr>
            <a:r>
              <a:rPr lang="en-GB" dirty="0">
                <a:solidFill>
                  <a:srgbClr val="FF0000"/>
                </a:solidFill>
              </a:rPr>
              <a:t>N Bomb</a:t>
            </a:r>
          </a:p>
          <a:p>
            <a:pPr marL="171450" indent="-171450">
              <a:buFontTx/>
              <a:buChar char="-"/>
            </a:pPr>
            <a:r>
              <a:rPr lang="en-GB" dirty="0">
                <a:solidFill>
                  <a:srgbClr val="FF0000"/>
                </a:solidFill>
              </a:rPr>
              <a:t>Smiley Paper </a:t>
            </a:r>
          </a:p>
          <a:p>
            <a:pPr marL="171450" indent="-171450">
              <a:buFontTx/>
              <a:buChar char="-"/>
            </a:pPr>
            <a:endParaRPr lang="en-GB" dirty="0">
              <a:solidFill>
                <a:srgbClr val="FF0000"/>
              </a:solidFill>
            </a:endParaRPr>
          </a:p>
          <a:p>
            <a:pPr marL="171450" indent="-171450">
              <a:buFontTx/>
              <a:buChar char="-"/>
            </a:pPr>
            <a:r>
              <a:rPr lang="en-GB" dirty="0">
                <a:solidFill>
                  <a:srgbClr val="FF0000"/>
                </a:solidFill>
              </a:rPr>
              <a:t>Again, the</a:t>
            </a:r>
            <a:r>
              <a:rPr lang="en-GB" baseline="0" dirty="0">
                <a:solidFill>
                  <a:srgbClr val="FF0000"/>
                </a:solidFill>
              </a:rPr>
              <a:t> list is constantly changing</a:t>
            </a:r>
            <a:endParaRPr lang="en-GB" dirty="0">
              <a:solidFill>
                <a:srgbClr val="FF0000"/>
              </a:solidFill>
            </a:endParaRPr>
          </a:p>
          <a:p>
            <a:endParaRPr lang="en-GB" b="1" dirty="0">
              <a:solidFill>
                <a:srgbClr val="FF0000"/>
              </a:solidFill>
            </a:endParaRPr>
          </a:p>
          <a:p>
            <a:r>
              <a:rPr lang="en-GB" b="1" dirty="0">
                <a:solidFill>
                  <a:srgbClr val="FF0000"/>
                </a:solidFill>
              </a:rPr>
              <a:t>Trainer to direct students to the “Talk to Frank” website for up to date information and street names of various drugs and psychoactive substances. </a:t>
            </a:r>
          </a:p>
          <a:p>
            <a:r>
              <a:rPr lang="en-GB" b="1" dirty="0">
                <a:solidFill>
                  <a:srgbClr val="FF0000"/>
                </a:solidFill>
              </a:rPr>
              <a:t>Website address: </a:t>
            </a:r>
            <a:r>
              <a:rPr lang="en-GB" b="1" dirty="0">
                <a:solidFill>
                  <a:srgbClr val="FF0000"/>
                </a:solidFill>
                <a:hlinkClick r:id="rId3"/>
              </a:rPr>
              <a:t>www.talktofrank.com</a:t>
            </a:r>
            <a:endParaRPr lang="en-GB" b="1" dirty="0">
              <a:solidFill>
                <a:srgbClr val="FF0000"/>
              </a:solidFill>
            </a:endParaRP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7</a:t>
            </a:fld>
            <a:endParaRPr lang="en-GB"/>
          </a:p>
        </p:txBody>
      </p:sp>
    </p:spTree>
    <p:extLst>
      <p:ext uri="{BB962C8B-B14F-4D97-AF65-F5344CB8AC3E}">
        <p14:creationId xmlns:p14="http://schemas.microsoft.com/office/powerpoint/2010/main" val="32103796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8</a:t>
            </a:fld>
            <a:endParaRPr lang="en-GB"/>
          </a:p>
        </p:txBody>
      </p:sp>
    </p:spTree>
    <p:extLst>
      <p:ext uri="{BB962C8B-B14F-4D97-AF65-F5344CB8AC3E}">
        <p14:creationId xmlns:p14="http://schemas.microsoft.com/office/powerpoint/2010/main" val="35919233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 what types of offences do you think relate to Psychoactive Substances?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focus of the PS Act 2016 is on supply and distribution of psychoactive substances for human consumption.  To this end the Act creates a number of criminal offences, for example:</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Section 4 – Producing a psychoactive substance</a:t>
            </a:r>
          </a:p>
          <a:p>
            <a:r>
              <a:rPr lang="en-GB" sz="1100" dirty="0">
                <a:latin typeface="Arial" panose="020B0604020202020204" pitchFamily="34" charset="0"/>
                <a:cs typeface="Arial" panose="020B0604020202020204" pitchFamily="34" charset="0"/>
              </a:rPr>
              <a:t>Section 5 – Supplying, offering to supply a psychoactive substance</a:t>
            </a:r>
          </a:p>
          <a:p>
            <a:r>
              <a:rPr lang="en-GB" sz="1100" dirty="0">
                <a:latin typeface="Arial" panose="020B0604020202020204" pitchFamily="34" charset="0"/>
                <a:cs typeface="Arial" panose="020B0604020202020204" pitchFamily="34" charset="0"/>
              </a:rPr>
              <a:t>Section 6 – Aggravation of offence under section 5 (if the supply is in the vicinity of a school, involves the use of a person under 18 years of age or occurs in a custodial institution).</a:t>
            </a:r>
          </a:p>
          <a:p>
            <a:r>
              <a:rPr lang="en-GB" sz="1100" dirty="0">
                <a:latin typeface="Arial" panose="020B0604020202020204" pitchFamily="34" charset="0"/>
                <a:cs typeface="Arial" panose="020B0604020202020204" pitchFamily="34" charset="0"/>
              </a:rPr>
              <a:t>Section 7 – Possession of a psychoactive substance with intent to supply</a:t>
            </a:r>
          </a:p>
          <a:p>
            <a:r>
              <a:rPr lang="en-GB" sz="1100" dirty="0">
                <a:latin typeface="Arial" panose="020B0604020202020204" pitchFamily="34" charset="0"/>
                <a:cs typeface="Arial" panose="020B0604020202020204" pitchFamily="34" charset="0"/>
              </a:rPr>
              <a:t>Section 8 – Importing or exporting a psychoactive substance</a:t>
            </a:r>
          </a:p>
          <a:p>
            <a:r>
              <a:rPr lang="en-GB" sz="1100" dirty="0">
                <a:latin typeface="Arial" panose="020B0604020202020204" pitchFamily="34" charset="0"/>
                <a:cs typeface="Arial" panose="020B0604020202020204" pitchFamily="34" charset="0"/>
              </a:rPr>
              <a:t>Section 9 – Possession of a psychoactive substance in a custodial institution.</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There is </a:t>
            </a:r>
            <a:r>
              <a:rPr lang="en-GB" sz="1100" b="1" u="sng" dirty="0">
                <a:latin typeface="Arial" panose="020B0604020202020204" pitchFamily="34" charset="0"/>
                <a:cs typeface="Arial" panose="020B0604020202020204" pitchFamily="34" charset="0"/>
              </a:rPr>
              <a:t>no</a:t>
            </a:r>
            <a:r>
              <a:rPr lang="en-GB" sz="1100" dirty="0">
                <a:latin typeface="Arial" panose="020B0604020202020204" pitchFamily="34" charset="0"/>
                <a:cs typeface="Arial" panose="020B0604020202020204" pitchFamily="34" charset="0"/>
              </a:rPr>
              <a:t> criminal offence of possession of a psychoactive substance and the Act focuses on production, importation and supply.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If an officer</a:t>
            </a:r>
            <a:r>
              <a:rPr lang="en-GB" sz="1100" baseline="0" dirty="0">
                <a:latin typeface="Arial" panose="020B0604020202020204" pitchFamily="34" charset="0"/>
                <a:cs typeface="Arial" panose="020B0604020202020204" pitchFamily="34" charset="0"/>
              </a:rPr>
              <a:t> suspects a person of being in possession of an unknown substance at the time, consider arrest powers under the Misuse of Drugs Act 1971. </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There are powers of stop and search (explained later) </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9</a:t>
            </a:fld>
            <a:endParaRPr lang="en-GB"/>
          </a:p>
        </p:txBody>
      </p:sp>
    </p:spTree>
    <p:extLst>
      <p:ext uri="{BB962C8B-B14F-4D97-AF65-F5344CB8AC3E}">
        <p14:creationId xmlns:p14="http://schemas.microsoft.com/office/powerpoint/2010/main" val="42534586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100" dirty="0">
                <a:latin typeface="Arial" panose="020B0604020202020204" pitchFamily="34" charset="0"/>
                <a:cs typeface="Arial" panose="020B0604020202020204" pitchFamily="34" charset="0"/>
              </a:rPr>
              <a:t>Points</a:t>
            </a:r>
            <a:r>
              <a:rPr lang="en-GB" sz="1100" baseline="0" dirty="0">
                <a:latin typeface="Arial" panose="020B0604020202020204" pitchFamily="34" charset="0"/>
                <a:cs typeface="Arial" panose="020B0604020202020204" pitchFamily="34" charset="0"/>
              </a:rPr>
              <a:t> to Prove for all below offences</a:t>
            </a:r>
          </a:p>
          <a:p>
            <a:pPr marL="0" indent="0">
              <a:buNone/>
            </a:pPr>
            <a:endParaRPr lang="en-GB" sz="1100" baseline="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Act of production, supply, import and export must be </a:t>
            </a:r>
            <a:r>
              <a:rPr lang="en-GB" sz="1100" b="1" u="sng" dirty="0">
                <a:latin typeface="Arial" panose="020B0604020202020204" pitchFamily="34" charset="0"/>
                <a:cs typeface="Arial" panose="020B0604020202020204" pitchFamily="34" charset="0"/>
              </a:rPr>
              <a:t>intentional </a:t>
            </a:r>
          </a:p>
          <a:p>
            <a:pPr marL="0" indent="0">
              <a:buNone/>
            </a:pPr>
            <a:endParaRPr lang="en-GB" sz="1100" b="1" u="sng" dirty="0">
              <a:latin typeface="Arial" panose="020B0604020202020204" pitchFamily="34" charset="0"/>
              <a:cs typeface="Arial" panose="020B0604020202020204" pitchFamily="34" charset="0"/>
            </a:endParaRPr>
          </a:p>
          <a:p>
            <a:pPr marL="0" indent="0">
              <a:buNone/>
            </a:pPr>
            <a:r>
              <a:rPr lang="en-GB" sz="1100" b="1" dirty="0">
                <a:latin typeface="Arial" panose="020B0604020202020204" pitchFamily="34" charset="0"/>
                <a:cs typeface="Arial" panose="020B0604020202020204" pitchFamily="34" charset="0"/>
              </a:rPr>
              <a:t>Must have known or suspected</a:t>
            </a:r>
            <a:r>
              <a:rPr lang="en-GB" sz="1100" dirty="0">
                <a:latin typeface="Arial" panose="020B0604020202020204" pitchFamily="34" charset="0"/>
                <a:cs typeface="Arial" panose="020B0604020202020204" pitchFamily="34" charset="0"/>
              </a:rPr>
              <a:t>; or ought to have known or suspected that the substance is a psychoactive substance</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And </a:t>
            </a:r>
            <a:r>
              <a:rPr lang="en-GB" sz="1100" b="1" dirty="0">
                <a:latin typeface="Arial" panose="020B0604020202020204" pitchFamily="34" charset="0"/>
                <a:cs typeface="Arial" panose="020B0604020202020204" pitchFamily="34" charset="0"/>
              </a:rPr>
              <a:t>know or be reckless </a:t>
            </a:r>
            <a:r>
              <a:rPr lang="en-GB" sz="1100" dirty="0">
                <a:latin typeface="Arial" panose="020B0604020202020204" pitchFamily="34" charset="0"/>
                <a:cs typeface="Arial" panose="020B0604020202020204" pitchFamily="34" charset="0"/>
              </a:rPr>
              <a:t>that it is likely to be consumed by the person to whom it is supplied (or another person) for its psychoactive effects. </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10</a:t>
            </a:fld>
            <a:endParaRPr lang="en-GB"/>
          </a:p>
        </p:txBody>
      </p:sp>
    </p:spTree>
    <p:extLst>
      <p:ext uri="{BB962C8B-B14F-4D97-AF65-F5344CB8AC3E}">
        <p14:creationId xmlns:p14="http://schemas.microsoft.com/office/powerpoint/2010/main" val="5955587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11</a:t>
            </a:fld>
            <a:endParaRPr lang="en-GB"/>
          </a:p>
        </p:txBody>
      </p:sp>
    </p:spTree>
    <p:extLst>
      <p:ext uri="{BB962C8B-B14F-4D97-AF65-F5344CB8AC3E}">
        <p14:creationId xmlns:p14="http://schemas.microsoft.com/office/powerpoint/2010/main" val="41216125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Section 6 of the Psychoactive Substances Act 2016 provides for a statutory aggravating factor when sentencing an offender for an offence under section 5, where the supply, or offer to supply, took place at or in the vicinity of a school, involved the use of a courier under the age of 18 or took place in a custodial institution.</a:t>
            </a:r>
          </a:p>
          <a:p>
            <a:endParaRPr lang="en-GB" dirty="0">
              <a:effectLst/>
            </a:endParaRPr>
          </a:p>
          <a:p>
            <a:r>
              <a:rPr lang="en-GB" dirty="0">
                <a:effectLst/>
              </a:rPr>
              <a:t>6(1) This section applies if - </a:t>
            </a:r>
          </a:p>
          <a:p>
            <a:r>
              <a:rPr lang="en-GB" dirty="0">
                <a:effectLst/>
              </a:rPr>
              <a:t>(a) a court is considering the seriousness of an offence under section 5 and</a:t>
            </a:r>
            <a:br>
              <a:rPr lang="en-GB" dirty="0">
                <a:effectLst/>
              </a:rPr>
            </a:br>
            <a:r>
              <a:rPr lang="en-GB" dirty="0">
                <a:effectLst/>
              </a:rPr>
              <a:t>(b) at the time the offence was committed the offender was aged 18 or over.</a:t>
            </a:r>
          </a:p>
          <a:p>
            <a:endParaRPr lang="en-GB" dirty="0">
              <a:effectLst/>
            </a:endParaRPr>
          </a:p>
          <a:p>
            <a:r>
              <a:rPr lang="en-GB" dirty="0">
                <a:effectLst/>
              </a:rPr>
              <a:t>6(2) If condition A, B or C is met the court - </a:t>
            </a:r>
          </a:p>
          <a:p>
            <a:pPr marL="228600" indent="-228600">
              <a:buAutoNum type="alphaLcParenBoth"/>
            </a:pPr>
            <a:r>
              <a:rPr lang="en-GB" dirty="0">
                <a:effectLst/>
              </a:rPr>
              <a:t>must treat the fact that the condition is met as an aggravating factor (that is to say, a factor that increases the seriousness of the offence), and</a:t>
            </a:r>
          </a:p>
          <a:p>
            <a:pPr marL="228600" indent="-228600">
              <a:buAutoNum type="alphaLcParenBoth"/>
            </a:pPr>
            <a:r>
              <a:rPr lang="en-GB" dirty="0">
                <a:effectLst/>
              </a:rPr>
              <a:t>must state in open court that the offence is so aggravated.</a:t>
            </a:r>
          </a:p>
          <a:p>
            <a:pPr marL="0" indent="0">
              <a:buNone/>
            </a:pPr>
            <a:endParaRPr lang="en-GB" dirty="0">
              <a:effectLst/>
            </a:endParaRPr>
          </a:p>
          <a:p>
            <a:r>
              <a:rPr lang="en-GB" dirty="0">
                <a:effectLst/>
              </a:rPr>
              <a:t>6(3) Condition A is that the offence was committed on or in the vicinity of school premises at a relevant time.</a:t>
            </a:r>
            <a:br>
              <a:rPr lang="en-GB" dirty="0">
                <a:effectLst/>
              </a:rPr>
            </a:br>
            <a:br>
              <a:rPr lang="en-GB" dirty="0">
                <a:effectLst/>
              </a:rPr>
            </a:br>
            <a:r>
              <a:rPr lang="en-GB" dirty="0">
                <a:effectLst/>
              </a:rPr>
              <a:t>6(4) For the purposes of subsection (3) a </a:t>
            </a:r>
            <a:r>
              <a:rPr lang="en-GB" b="1" dirty="0">
                <a:effectLst/>
              </a:rPr>
              <a:t>relevant time</a:t>
            </a:r>
            <a:r>
              <a:rPr lang="en-GB" dirty="0">
                <a:effectLst/>
              </a:rPr>
              <a:t> is -</a:t>
            </a:r>
          </a:p>
          <a:p>
            <a:r>
              <a:rPr lang="en-GB" dirty="0">
                <a:effectLst/>
              </a:rPr>
              <a:t>(a) any time when the school premises are in use by persons under the age of 18;</a:t>
            </a:r>
            <a:br>
              <a:rPr lang="en-GB" dirty="0">
                <a:effectLst/>
              </a:rPr>
            </a:br>
            <a:r>
              <a:rPr lang="en-GB" dirty="0">
                <a:effectLst/>
              </a:rPr>
              <a:t>(b) one hour before the start and one hour after the end of any such time.</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12</a:t>
            </a:fld>
            <a:endParaRPr lang="en-GB"/>
          </a:p>
        </p:txBody>
      </p:sp>
    </p:spTree>
    <p:extLst>
      <p:ext uri="{BB962C8B-B14F-4D97-AF65-F5344CB8AC3E}">
        <p14:creationId xmlns:p14="http://schemas.microsoft.com/office/powerpoint/2010/main" val="26785253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13</a:t>
            </a:fld>
            <a:endParaRPr lang="en-GB"/>
          </a:p>
        </p:txBody>
      </p:sp>
    </p:spTree>
    <p:extLst>
      <p:ext uri="{BB962C8B-B14F-4D97-AF65-F5344CB8AC3E}">
        <p14:creationId xmlns:p14="http://schemas.microsoft.com/office/powerpoint/2010/main" val="33741419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Section 9 “custodial institution” includes: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prison</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young offenders institution</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secure training centre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secure college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juvenile justice centre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remand centre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short term holding facility</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removal centre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pre departure accommodation (immigration facility)</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service custody premises (armed forces).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No Possession Offence (other than in Custodial Institutions)</a:t>
            </a:r>
          </a:p>
          <a:p>
            <a:r>
              <a:rPr lang="en-GB" sz="1100" dirty="0">
                <a:latin typeface="Arial" panose="020B0604020202020204" pitchFamily="34" charset="0"/>
                <a:cs typeface="Arial" panose="020B0604020202020204" pitchFamily="34" charset="0"/>
              </a:rPr>
              <a:t>There is no criminal offence under this legislation of ‘simple possession‘ (other than possession in a custodial institution - section 9 above) although there is, of course, an offence of possession with intent to supply.</a:t>
            </a:r>
          </a:p>
          <a:p>
            <a:r>
              <a:rPr lang="en-GB" sz="1100" dirty="0">
                <a:latin typeface="Arial" panose="020B0604020202020204" pitchFamily="34" charset="0"/>
                <a:cs typeface="Arial" panose="020B0604020202020204" pitchFamily="34" charset="0"/>
              </a:rPr>
              <a:t>This lack of ‘simple possession‘ is in line with the principle first established with the introduction of  Temporary Class Drug Orders under the Misuse of Drugs Act 1971 where there is no possession offence, pending a full assessment of a drug’s harm.  With the PSA, the Government wishes to provide a more comprehensive yet proportionate legal framework to tackle the reckless trade in these substances. </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14</a:t>
            </a:fld>
            <a:endParaRPr lang="en-GB"/>
          </a:p>
        </p:txBody>
      </p:sp>
    </p:spTree>
    <p:extLst>
      <p:ext uri="{BB962C8B-B14F-4D97-AF65-F5344CB8AC3E}">
        <p14:creationId xmlns:p14="http://schemas.microsoft.com/office/powerpoint/2010/main" val="32819151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u="sng" dirty="0">
                <a:latin typeface="Arial" panose="020B0604020202020204" pitchFamily="34" charset="0"/>
                <a:cs typeface="Arial" panose="020B0604020202020204" pitchFamily="34" charset="0"/>
              </a:rPr>
              <a:t>Powers to Search</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The power to search under s36 PS Act 2016 is subtly different from that of s 23 Misuse of Drugs Act 1971.</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Section 36 provides a power of stop and search which applies where a police or customs officer has reasonable grounds to suspect that a person has committed, or is likely to commit an offence under any of sections 4 – 9 or section 26 (produce, supply, aggravated offences, possession with intent to supply, importing/exporting, possession in a custodial institution and offences of failing to comply with prohibition or premises order respectively).</a:t>
            </a:r>
          </a:p>
          <a:p>
            <a:r>
              <a:rPr lang="en-GB" sz="1100" dirty="0">
                <a:latin typeface="Arial" panose="020B0604020202020204" pitchFamily="34" charset="0"/>
                <a:cs typeface="Arial" panose="020B0604020202020204" pitchFamily="34" charset="0"/>
              </a:rPr>
              <a:t>The officer may search the person for ‘relevant evidence‘ and stop and detain the person for the purpose of the search. </a:t>
            </a:r>
          </a:p>
          <a:p>
            <a:pPr algn="l"/>
            <a:r>
              <a:rPr lang="en-GB" sz="1100" b="1" dirty="0">
                <a:latin typeface="Arial" panose="020B0604020202020204" pitchFamily="34" charset="0"/>
                <a:cs typeface="Arial" panose="020B0604020202020204" pitchFamily="34" charset="0"/>
              </a:rPr>
              <a:t>Officers should be mindful to convey the correct information to the searched person – clarifying the correct power used to seize the substances.  As the power to seize psychoactive substances from a person under s43 only applies to searches where the person has been searched under s36 of the PSA, it is therefore important to inform the person under which Act they are being searched.</a:t>
            </a:r>
          </a:p>
          <a:p>
            <a:pPr algn="r"/>
            <a:r>
              <a:rPr lang="en-GB" sz="1100" b="1"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This section confers the power of stop and search to be exercised in any place to which the officer lawfully has access (whether or not it is a place to which the public has access). ‘Relevant evidence’ means evidence that an offence has been committed under sections 4 – 9 or section 26.</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a:t>
            </a:r>
            <a:r>
              <a:rPr lang="en-GB" sz="1100" b="1" dirty="0">
                <a:effectLst/>
              </a:rPr>
              <a:t>Section 26 of the Psychoactive Substances Act 2016 creates an offence of failing to comply with a prohibition or premises order.</a:t>
            </a:r>
            <a:r>
              <a:rPr lang="en-GB" sz="1100" b="1" baseline="0" dirty="0">
                <a:effectLst/>
              </a:rPr>
              <a:t> </a:t>
            </a:r>
            <a:r>
              <a:rPr lang="en-GB" sz="1100" b="1" dirty="0">
                <a:effectLst/>
              </a:rPr>
              <a:t>26(1) A person against whom a prohibition order</a:t>
            </a:r>
            <a:r>
              <a:rPr lang="en-GB" sz="1100" b="1" baseline="0" dirty="0">
                <a:effectLst/>
              </a:rPr>
              <a:t> </a:t>
            </a:r>
            <a:r>
              <a:rPr lang="en-GB" sz="1100" b="1" dirty="0">
                <a:effectLst/>
              </a:rPr>
              <a:t>or a premises order is made commits an offence by failing to comply with the order.)</a:t>
            </a:r>
          </a:p>
          <a:p>
            <a:endParaRPr lang="en-GB" sz="1100" dirty="0">
              <a:latin typeface="Arial" panose="020B0604020202020204" pitchFamily="34" charset="0"/>
              <a:cs typeface="Arial" panose="020B0604020202020204" pitchFamily="34" charset="0"/>
            </a:endParaRPr>
          </a:p>
          <a:p>
            <a:r>
              <a:rPr lang="en-GB" sz="1100" u="sng" dirty="0">
                <a:latin typeface="Arial" panose="020B0604020202020204" pitchFamily="34" charset="0"/>
                <a:cs typeface="Arial" panose="020B0604020202020204" pitchFamily="34" charset="0"/>
              </a:rPr>
              <a:t>Powers to Seize</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Section 43 provides a power of seizure for any police or customs officer who is exercising the power to search conferred by section 36, who may seize and retain anything found in the course of the search and which the officer reasonably believes to be either relevant evidence or a psychoactive substance (whether or not it is relevant evidence) and irrespective of the </a:t>
            </a:r>
            <a:r>
              <a:rPr lang="en-GB" sz="1100" dirty="0" err="1">
                <a:latin typeface="Arial" panose="020B0604020202020204" pitchFamily="34" charset="0"/>
                <a:cs typeface="Arial" panose="020B0604020202020204" pitchFamily="34" charset="0"/>
              </a:rPr>
              <a:t>mens</a:t>
            </a:r>
            <a:r>
              <a:rPr lang="en-GB" sz="1100" dirty="0">
                <a:latin typeface="Arial" panose="020B0604020202020204" pitchFamily="34" charset="0"/>
                <a:cs typeface="Arial" panose="020B0604020202020204" pitchFamily="34" charset="0"/>
              </a:rPr>
              <a:t> rea.  Section 43 does not apply to other powers of stop and search (</a:t>
            </a:r>
            <a:r>
              <a:rPr lang="en-GB" sz="1100" dirty="0" err="1">
                <a:latin typeface="Arial" panose="020B0604020202020204" pitchFamily="34" charset="0"/>
                <a:cs typeface="Arial" panose="020B0604020202020204" pitchFamily="34" charset="0"/>
              </a:rPr>
              <a:t>eg</a:t>
            </a:r>
            <a:r>
              <a:rPr lang="en-GB" sz="1100" dirty="0">
                <a:latin typeface="Arial" panose="020B0604020202020204" pitchFamily="34" charset="0"/>
                <a:cs typeface="Arial" panose="020B0604020202020204" pitchFamily="34" charset="0"/>
              </a:rPr>
              <a:t> 23 MDA).  If psychoactive substances are found in other stop/search situations, it is important to consider the options from a) to d) below.</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Where officers are lawfully on premises (conducting a search, for example), section 43 provides officers with a power to seize what they reasonably believe to be relevant evidence or a psychoactive substance (whether or not it is relevant evidence). </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A psychoactive substance (or substance reasonably believed to be psychoactive) can be seized and retained as a result of a stop/search when:</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a) the substance is evidence of an offence under the PS Act 2016 (</a:t>
            </a:r>
            <a:r>
              <a:rPr lang="en-GB" sz="1100" dirty="0" err="1">
                <a:latin typeface="Arial" panose="020B0604020202020204" pitchFamily="34" charset="0"/>
                <a:cs typeface="Arial" panose="020B0604020202020204" pitchFamily="34" charset="0"/>
              </a:rPr>
              <a:t>eg</a:t>
            </a:r>
            <a:r>
              <a:rPr lang="en-GB" sz="1100" dirty="0">
                <a:latin typeface="Arial" panose="020B0604020202020204" pitchFamily="34" charset="0"/>
                <a:cs typeface="Arial" panose="020B0604020202020204" pitchFamily="34" charset="0"/>
              </a:rPr>
              <a:t> possession with intent to supply - but not simple possession); or</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b) the search has been made under s36 of the PS Act 2016 (regardless of whether the substance is evidence of an offence); or</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c) the person has signed a disclaimer; or</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d) the officer reasonably believes the substance is or contains a controlled drug.</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It is likely that psychoactive substances will sometimes come into the possession of officers in other circumstances </a:t>
            </a:r>
            <a:r>
              <a:rPr lang="en-GB" sz="1100" dirty="0" err="1">
                <a:latin typeface="Arial" panose="020B0604020202020204" pitchFamily="34" charset="0"/>
                <a:cs typeface="Arial" panose="020B0604020202020204" pitchFamily="34" charset="0"/>
              </a:rPr>
              <a:t>eg</a:t>
            </a:r>
            <a:r>
              <a:rPr lang="en-GB" sz="1100" dirty="0">
                <a:latin typeface="Arial" panose="020B0604020202020204" pitchFamily="34" charset="0"/>
                <a:cs typeface="Arial" panose="020B0604020202020204" pitchFamily="34" charset="0"/>
              </a:rPr>
              <a:t> following arrest for an unrelated offence.  In such cases, whilst returning a substance to the person concerned would be unpalatable, officers and staff will have to consider their justification for any retention or disposal of the substance.</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15</a:t>
            </a:fld>
            <a:endParaRPr lang="en-GB"/>
          </a:p>
        </p:txBody>
      </p:sp>
    </p:spTree>
    <p:extLst>
      <p:ext uri="{BB962C8B-B14F-4D97-AF65-F5344CB8AC3E}">
        <p14:creationId xmlns:p14="http://schemas.microsoft.com/office/powerpoint/2010/main" val="32398687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GB" sz="1100" b="1" u="sng" dirty="0">
                <a:latin typeface="Arial" panose="020B0604020202020204" pitchFamily="34" charset="0"/>
                <a:cs typeface="Arial" panose="020B0604020202020204" pitchFamily="34" charset="0"/>
              </a:rPr>
              <a:t>Seizure</a:t>
            </a:r>
          </a:p>
          <a:p>
            <a:pPr marL="0" indent="0" algn="l">
              <a:buNone/>
            </a:pPr>
            <a:endParaRPr lang="en-GB" sz="1100" dirty="0">
              <a:latin typeface="Arial" panose="020B0604020202020204" pitchFamily="34" charset="0"/>
              <a:cs typeface="Arial" panose="020B0604020202020204" pitchFamily="34" charset="0"/>
            </a:endParaRPr>
          </a:p>
          <a:p>
            <a:pPr marL="0" indent="0" algn="l">
              <a:buNone/>
            </a:pPr>
            <a:r>
              <a:rPr lang="en-GB" sz="1100" dirty="0">
                <a:latin typeface="Arial" panose="020B0604020202020204" pitchFamily="34" charset="0"/>
                <a:cs typeface="Arial" panose="020B0604020202020204" pitchFamily="34" charset="0"/>
              </a:rPr>
              <a:t>The identification process will initially be the same as for testing controlled drugs. </a:t>
            </a:r>
          </a:p>
          <a:p>
            <a:pPr marL="0" indent="0" algn="l">
              <a:buNone/>
            </a:pPr>
            <a:r>
              <a:rPr lang="en-GB" sz="1100" dirty="0">
                <a:latin typeface="Arial" panose="020B0604020202020204" pitchFamily="34" charset="0"/>
                <a:cs typeface="Arial" panose="020B0604020202020204" pitchFamily="34" charset="0"/>
              </a:rPr>
              <a:t>Officers will submit a sample to their local forensic providers  as now (MG21).  </a:t>
            </a:r>
          </a:p>
          <a:p>
            <a:pPr marL="0" indent="0" algn="l">
              <a:buNone/>
            </a:pPr>
            <a:r>
              <a:rPr lang="en-GB" sz="1100" dirty="0">
                <a:latin typeface="Arial" panose="020B0604020202020204" pitchFamily="34" charset="0"/>
                <a:cs typeface="Arial" panose="020B0604020202020204" pitchFamily="34" charset="0"/>
              </a:rPr>
              <a:t>Evidence will be returned from the forensic provider to the investigating officer stating either:</a:t>
            </a:r>
          </a:p>
          <a:p>
            <a:pPr marL="171450" indent="-171450" algn="l">
              <a:buFont typeface="Arial" panose="020B0604020202020204" pitchFamily="34" charset="0"/>
              <a:buChar char="•"/>
            </a:pPr>
            <a:r>
              <a:rPr lang="en-GB" sz="1100" dirty="0">
                <a:latin typeface="Arial" panose="020B0604020202020204" pitchFamily="34" charset="0"/>
                <a:cs typeface="Arial" panose="020B0604020202020204" pitchFamily="34" charset="0"/>
              </a:rPr>
              <a:t>That the substance is a controlled drug (under Misuse of Drugs Act 1971)</a:t>
            </a:r>
          </a:p>
          <a:p>
            <a:pPr marL="171450" indent="-171450" algn="l">
              <a:buFont typeface="Arial" panose="020B0604020202020204" pitchFamily="34" charset="0"/>
              <a:buChar char="•"/>
            </a:pPr>
            <a:r>
              <a:rPr lang="en-GB" sz="1100" dirty="0">
                <a:latin typeface="Arial" panose="020B0604020202020204" pitchFamily="34" charset="0"/>
                <a:cs typeface="Arial" panose="020B0604020202020204" pitchFamily="34" charset="0"/>
              </a:rPr>
              <a:t>The substance is one which is capable of producing a psychoactive effect in a person who consumes it and is not an exempted substance (under the Psychoactive Substances Act 2016)</a:t>
            </a:r>
          </a:p>
          <a:p>
            <a:pPr marL="171450" indent="-171450" algn="l">
              <a:buFont typeface="Arial" panose="020B0604020202020204" pitchFamily="34" charset="0"/>
              <a:buChar char="•"/>
            </a:pPr>
            <a:r>
              <a:rPr lang="en-GB" sz="1100" dirty="0">
                <a:latin typeface="Arial" panose="020B0604020202020204" pitchFamily="34" charset="0"/>
                <a:cs typeface="Arial" panose="020B0604020202020204" pitchFamily="34" charset="0"/>
              </a:rPr>
              <a:t>The substance is neither of the above</a:t>
            </a:r>
          </a:p>
          <a:p>
            <a:pPr algn="l"/>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16</a:t>
            </a:fld>
            <a:endParaRPr lang="en-GB"/>
          </a:p>
        </p:txBody>
      </p:sp>
    </p:spTree>
    <p:extLst>
      <p:ext uri="{BB962C8B-B14F-4D97-AF65-F5344CB8AC3E}">
        <p14:creationId xmlns:p14="http://schemas.microsoft.com/office/powerpoint/2010/main" val="35056671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ct val="20000"/>
              </a:spcBef>
              <a:defRPr/>
            </a:pPr>
            <a:endParaRPr lang="en-GB" altLang="en-US" sz="1200" dirty="0">
              <a:latin typeface="Arial" panose="020B0604020202020204" pitchFamily="34" charset="0"/>
              <a:ea typeface="Calibri" pitchFamily="34" charset="0"/>
              <a:cs typeface="Arial" panose="020B0604020202020204" pitchFamily="34" charset="0"/>
            </a:endParaRPr>
          </a:p>
          <a:p>
            <a:pPr algn="l">
              <a:spcBef>
                <a:spcPct val="20000"/>
              </a:spcBef>
              <a:defRPr/>
            </a:pPr>
            <a:r>
              <a:rPr lang="en-GB" altLang="en-US" sz="1200" b="1" dirty="0">
                <a:latin typeface="Arial" panose="020B0604020202020204" pitchFamily="34" charset="0"/>
                <a:ea typeface="Calibri" pitchFamily="34" charset="0"/>
                <a:cs typeface="Arial" panose="020B0604020202020204" pitchFamily="34" charset="0"/>
              </a:rPr>
              <a:t>Section 13 – Prohibition Notice:</a:t>
            </a:r>
          </a:p>
          <a:p>
            <a:pPr algn="l">
              <a:spcBef>
                <a:spcPct val="20000"/>
              </a:spcBef>
              <a:defRPr/>
            </a:pPr>
            <a:endParaRPr lang="en-GB" altLang="en-US" sz="1200" b="1" dirty="0">
              <a:latin typeface="Arial" panose="020B0604020202020204" pitchFamily="34" charset="0"/>
              <a:ea typeface="Calibri" pitchFamily="34" charset="0"/>
              <a:cs typeface="Arial" panose="020B0604020202020204" pitchFamily="34" charset="0"/>
            </a:endParaRPr>
          </a:p>
          <a:p>
            <a:pPr algn="l">
              <a:spcBef>
                <a:spcPct val="20000"/>
              </a:spcBef>
              <a:defRPr/>
            </a:pPr>
            <a:r>
              <a:rPr lang="en-GB" altLang="en-US" sz="1200" b="0" dirty="0">
                <a:latin typeface="Arial" panose="020B0604020202020204" pitchFamily="34" charset="0"/>
                <a:ea typeface="Calibri" pitchFamily="34" charset="0"/>
                <a:cs typeface="Arial" panose="020B0604020202020204" pitchFamily="34" charset="0"/>
              </a:rPr>
              <a:t>It</a:t>
            </a:r>
            <a:r>
              <a:rPr lang="en-GB" altLang="en-US" sz="1200" b="0" baseline="0" dirty="0">
                <a:latin typeface="Arial" panose="020B0604020202020204" pitchFamily="34" charset="0"/>
                <a:ea typeface="Calibri" pitchFamily="34" charset="0"/>
                <a:cs typeface="Arial" panose="020B0604020202020204" pitchFamily="34" charset="0"/>
              </a:rPr>
              <a:t> is a notice that requires a person to whom it is given not to carry on any prohibited activity or a prohibited activity of a description specified in the notice. E.g. Suspect must not sell psychoactive substances of any kind</a:t>
            </a:r>
            <a:endParaRPr lang="en-GB" altLang="en-US" sz="1200" b="0" dirty="0">
              <a:latin typeface="Arial" panose="020B0604020202020204" pitchFamily="34" charset="0"/>
              <a:ea typeface="Calibri" pitchFamily="34" charset="0"/>
              <a:cs typeface="Arial" panose="020B0604020202020204" pitchFamily="34" charset="0"/>
            </a:endParaRPr>
          </a:p>
          <a:p>
            <a:pPr algn="l">
              <a:spcBef>
                <a:spcPct val="20000"/>
              </a:spcBef>
              <a:defRPr/>
            </a:pPr>
            <a:endParaRPr lang="en-GB" altLang="en-US" sz="1200" b="1" dirty="0">
              <a:latin typeface="Arial" panose="020B0604020202020204" pitchFamily="34" charset="0"/>
              <a:ea typeface="Calibri" pitchFamily="34" charset="0"/>
              <a:cs typeface="Arial" panose="020B0604020202020204" pitchFamily="34" charset="0"/>
            </a:endParaRPr>
          </a:p>
          <a:p>
            <a:pPr algn="l">
              <a:spcBef>
                <a:spcPct val="20000"/>
              </a:spcBef>
              <a:defRPr/>
            </a:pPr>
            <a:r>
              <a:rPr lang="en-GB" altLang="en-US" sz="1200" b="0" dirty="0">
                <a:latin typeface="Arial" panose="020B0604020202020204" pitchFamily="34" charset="0"/>
                <a:ea typeface="Calibri" pitchFamily="34" charset="0"/>
                <a:cs typeface="Arial" panose="020B0604020202020204" pitchFamily="34" charset="0"/>
              </a:rPr>
              <a:t>A Senior officer or a local authority (council area, customs,</a:t>
            </a:r>
            <a:r>
              <a:rPr lang="en-GB" altLang="en-US" sz="1200" b="0" baseline="0" dirty="0">
                <a:latin typeface="Arial" panose="020B0604020202020204" pitchFamily="34" charset="0"/>
                <a:ea typeface="Calibri" pitchFamily="34" charset="0"/>
                <a:cs typeface="Arial" panose="020B0604020202020204" pitchFamily="34" charset="0"/>
              </a:rPr>
              <a:t> National Crime Agency </a:t>
            </a:r>
            <a:r>
              <a:rPr lang="en-GB" altLang="en-US" sz="1200" b="0" dirty="0">
                <a:latin typeface="Arial" panose="020B0604020202020204" pitchFamily="34" charset="0"/>
                <a:ea typeface="Calibri" pitchFamily="34" charset="0"/>
                <a:cs typeface="Arial" panose="020B0604020202020204" pitchFamily="34" charset="0"/>
              </a:rPr>
              <a:t>) may issue a prohibition</a:t>
            </a:r>
            <a:r>
              <a:rPr lang="en-GB" altLang="en-US" sz="1200" b="0" baseline="0" dirty="0">
                <a:latin typeface="Arial" panose="020B0604020202020204" pitchFamily="34" charset="0"/>
                <a:ea typeface="Calibri" pitchFamily="34" charset="0"/>
                <a:cs typeface="Arial" panose="020B0604020202020204" pitchFamily="34" charset="0"/>
              </a:rPr>
              <a:t> notice, if two conditions are met: </a:t>
            </a:r>
          </a:p>
          <a:p>
            <a:pPr algn="l">
              <a:spcBef>
                <a:spcPct val="20000"/>
              </a:spcBef>
              <a:defRPr/>
            </a:pPr>
            <a:endParaRPr lang="en-GB" altLang="en-US" sz="1200" b="0" baseline="0" dirty="0">
              <a:latin typeface="Arial" panose="020B0604020202020204" pitchFamily="34" charset="0"/>
              <a:ea typeface="Calibri" pitchFamily="34" charset="0"/>
              <a:cs typeface="Arial" panose="020B0604020202020204" pitchFamily="34" charset="0"/>
            </a:endParaRPr>
          </a:p>
          <a:p>
            <a:pPr algn="l">
              <a:spcBef>
                <a:spcPct val="20000"/>
              </a:spcBef>
              <a:defRPr/>
            </a:pPr>
            <a:r>
              <a:rPr lang="en-GB" altLang="en-US" sz="1200" b="1" baseline="0" dirty="0">
                <a:latin typeface="Arial" panose="020B0604020202020204" pitchFamily="34" charset="0"/>
                <a:ea typeface="Calibri" pitchFamily="34" charset="0"/>
                <a:cs typeface="Arial" panose="020B0604020202020204" pitchFamily="34" charset="0"/>
              </a:rPr>
              <a:t>Condition A:  </a:t>
            </a:r>
            <a:r>
              <a:rPr lang="en-GB" altLang="en-US" sz="1200" b="0" baseline="0" dirty="0">
                <a:latin typeface="Arial" panose="020B0604020202020204" pitchFamily="34" charset="0"/>
                <a:ea typeface="Calibri" pitchFamily="34" charset="0"/>
                <a:cs typeface="Arial" panose="020B0604020202020204" pitchFamily="34" charset="0"/>
              </a:rPr>
              <a:t>the senior officer of local authority belief that the person is carrying on, or is like to carry on, a prohibited activity e.g. the suspect is selling psychoactive substances or they belief they would carry on selling them</a:t>
            </a:r>
          </a:p>
          <a:p>
            <a:pPr algn="l">
              <a:spcBef>
                <a:spcPct val="20000"/>
              </a:spcBef>
              <a:defRPr/>
            </a:pPr>
            <a:endParaRPr lang="en-GB" altLang="en-US" sz="1200" b="0" baseline="0" dirty="0">
              <a:latin typeface="Arial" panose="020B0604020202020204" pitchFamily="34" charset="0"/>
              <a:ea typeface="Calibri" pitchFamily="34" charset="0"/>
              <a:cs typeface="Arial" panose="020B0604020202020204" pitchFamily="34" charset="0"/>
            </a:endParaRPr>
          </a:p>
          <a:p>
            <a:pPr algn="l">
              <a:spcBef>
                <a:spcPct val="20000"/>
              </a:spcBef>
              <a:defRPr/>
            </a:pPr>
            <a:r>
              <a:rPr lang="en-GB" altLang="en-US" sz="1200" b="1" baseline="0" dirty="0">
                <a:latin typeface="Arial" panose="020B0604020202020204" pitchFamily="34" charset="0"/>
                <a:ea typeface="Calibri" pitchFamily="34" charset="0"/>
                <a:cs typeface="Arial" panose="020B0604020202020204" pitchFamily="34" charset="0"/>
              </a:rPr>
              <a:t>Condition B:  </a:t>
            </a:r>
            <a:r>
              <a:rPr lang="en-GB" altLang="en-US" sz="1200" b="0" baseline="0" dirty="0">
                <a:latin typeface="Arial" panose="020B0604020202020204" pitchFamily="34" charset="0"/>
                <a:ea typeface="Calibri" pitchFamily="34" charset="0"/>
                <a:cs typeface="Arial" panose="020B0604020202020204" pitchFamily="34" charset="0"/>
              </a:rPr>
              <a:t>The senior officer or local authority reasonably believes that it is necessary and proportionate to give the prohibition notice for the purpose of preventing the person from carrying on ANY prohibited activity.</a:t>
            </a:r>
          </a:p>
          <a:p>
            <a:pPr algn="l">
              <a:spcBef>
                <a:spcPct val="20000"/>
              </a:spcBef>
              <a:defRPr/>
            </a:pPr>
            <a:r>
              <a:rPr lang="en-GB" altLang="en-US" sz="1200" b="0" baseline="0" dirty="0">
                <a:latin typeface="Arial" panose="020B0604020202020204" pitchFamily="34" charset="0"/>
                <a:ea typeface="Calibri" pitchFamily="34" charset="0"/>
                <a:cs typeface="Arial" panose="020B0604020202020204" pitchFamily="34" charset="0"/>
              </a:rPr>
              <a:t>e.g. they believe that the suspect will continue to sell.</a:t>
            </a:r>
          </a:p>
          <a:p>
            <a:pPr algn="l">
              <a:spcBef>
                <a:spcPct val="20000"/>
              </a:spcBef>
              <a:defRPr/>
            </a:pPr>
            <a:endParaRPr lang="en-GB" altLang="en-US" sz="1200" b="0" baseline="0" dirty="0">
              <a:latin typeface="Arial" panose="020B0604020202020204" pitchFamily="34" charset="0"/>
              <a:ea typeface="Calibri" pitchFamily="34" charset="0"/>
              <a:cs typeface="Arial" panose="020B0604020202020204" pitchFamily="34" charset="0"/>
            </a:endParaRPr>
          </a:p>
          <a:p>
            <a:pPr algn="l">
              <a:spcBef>
                <a:spcPct val="20000"/>
              </a:spcBef>
              <a:defRPr/>
            </a:pPr>
            <a:r>
              <a:rPr lang="en-GB" altLang="en-US" sz="1200" b="0" baseline="0" dirty="0">
                <a:latin typeface="Arial" panose="020B0604020202020204" pitchFamily="34" charset="0"/>
                <a:ea typeface="Calibri" pitchFamily="34" charset="0"/>
                <a:cs typeface="Arial" panose="020B0604020202020204" pitchFamily="34" charset="0"/>
              </a:rPr>
              <a:t>The notice cannot be given to anyone under 10 years of age in England and Wales, and 12 in Scotland.</a:t>
            </a:r>
          </a:p>
          <a:p>
            <a:pPr algn="l">
              <a:spcBef>
                <a:spcPct val="20000"/>
              </a:spcBef>
              <a:defRPr/>
            </a:pPr>
            <a:r>
              <a:rPr lang="en-GB" altLang="en-US" sz="1200" b="0" baseline="0" dirty="0">
                <a:latin typeface="Arial" panose="020B0604020202020204" pitchFamily="34" charset="0"/>
                <a:ea typeface="Calibri" pitchFamily="34" charset="0"/>
                <a:cs typeface="Arial" panose="020B0604020202020204" pitchFamily="34" charset="0"/>
              </a:rPr>
              <a:t>The timing of the notice must be specified on it, and cannot be longer than 3 years</a:t>
            </a:r>
          </a:p>
          <a:p>
            <a:pPr algn="l">
              <a:spcBef>
                <a:spcPct val="20000"/>
              </a:spcBef>
              <a:defRPr/>
            </a:pPr>
            <a:endParaRPr lang="en-GB" altLang="en-US" sz="1200" b="0" baseline="0" dirty="0">
              <a:latin typeface="Arial" panose="020B0604020202020204" pitchFamily="34" charset="0"/>
              <a:ea typeface="Calibri" pitchFamily="34" charset="0"/>
              <a:cs typeface="Arial" panose="020B0604020202020204" pitchFamily="34" charset="0"/>
            </a:endParaRPr>
          </a:p>
          <a:p>
            <a:pPr algn="l">
              <a:spcBef>
                <a:spcPct val="20000"/>
              </a:spcBef>
              <a:defRPr/>
            </a:pPr>
            <a:r>
              <a:rPr lang="en-GB" altLang="en-US" sz="1200" b="1" baseline="0" dirty="0">
                <a:latin typeface="Arial" panose="020B0604020202020204" pitchFamily="34" charset="0"/>
                <a:ea typeface="Calibri" pitchFamily="34" charset="0"/>
                <a:cs typeface="Arial" panose="020B0604020202020204" pitchFamily="34" charset="0"/>
              </a:rPr>
              <a:t>A senior officer has the rank of inspector</a:t>
            </a:r>
          </a:p>
          <a:p>
            <a:pPr algn="l">
              <a:spcBef>
                <a:spcPct val="20000"/>
              </a:spcBef>
              <a:defRPr/>
            </a:pPr>
            <a:r>
              <a:rPr lang="en-GB" altLang="en-US" sz="1200" b="1" baseline="0" dirty="0">
                <a:latin typeface="Arial" panose="020B0604020202020204" pitchFamily="34" charset="0"/>
                <a:ea typeface="Calibri" pitchFamily="34" charset="0"/>
                <a:cs typeface="Arial" panose="020B0604020202020204" pitchFamily="34" charset="0"/>
              </a:rPr>
              <a:t>National Crime Agency grade 3 or above</a:t>
            </a:r>
          </a:p>
          <a:p>
            <a:pPr algn="l">
              <a:spcBef>
                <a:spcPct val="20000"/>
              </a:spcBef>
              <a:defRPr/>
            </a:pPr>
            <a:r>
              <a:rPr lang="en-GB" altLang="en-US" sz="1200" b="1" baseline="0" dirty="0">
                <a:latin typeface="Arial" panose="020B0604020202020204" pitchFamily="34" charset="0"/>
                <a:ea typeface="Calibri" pitchFamily="34" charset="0"/>
                <a:cs typeface="Arial" panose="020B0604020202020204" pitchFamily="34" charset="0"/>
              </a:rPr>
              <a:t>Customs officer at least the grade of Higher Officer</a:t>
            </a:r>
          </a:p>
          <a:p>
            <a:pPr algn="l">
              <a:spcBef>
                <a:spcPct val="20000"/>
              </a:spcBef>
              <a:defRPr/>
            </a:pPr>
            <a:endParaRPr lang="en-GB" altLang="en-US" sz="1200" b="1" baseline="0" dirty="0">
              <a:latin typeface="Arial" panose="020B0604020202020204" pitchFamily="34" charset="0"/>
              <a:ea typeface="Calibri" pitchFamily="34" charset="0"/>
              <a:cs typeface="Arial" panose="020B0604020202020204" pitchFamily="34" charset="0"/>
            </a:endParaRPr>
          </a:p>
          <a:p>
            <a:pPr algn="l">
              <a:spcBef>
                <a:spcPct val="20000"/>
              </a:spcBef>
              <a:defRPr/>
            </a:pPr>
            <a:endParaRPr lang="en-GB" altLang="en-US" sz="1200" b="0" baseline="0" dirty="0">
              <a:latin typeface="Arial" panose="020B0604020202020204" pitchFamily="34" charset="0"/>
              <a:ea typeface="Calibri" pitchFamily="34" charset="0"/>
              <a:cs typeface="Arial" panose="020B0604020202020204" pitchFamily="34" charset="0"/>
            </a:endParaRPr>
          </a:p>
          <a:p>
            <a:pPr algn="l">
              <a:spcBef>
                <a:spcPct val="20000"/>
              </a:spcBef>
              <a:defRPr/>
            </a:pPr>
            <a:r>
              <a:rPr lang="en-GB" altLang="en-US" sz="1200" b="1" baseline="0" dirty="0">
                <a:latin typeface="Arial" panose="020B0604020202020204" pitchFamily="34" charset="0"/>
                <a:ea typeface="Calibri" pitchFamily="34" charset="0"/>
                <a:cs typeface="Arial" panose="020B0604020202020204" pitchFamily="34" charset="0"/>
              </a:rPr>
              <a:t>Section 14 – Premises Notice:</a:t>
            </a:r>
            <a:endParaRPr lang="en-GB" altLang="en-US" sz="1200" b="1" dirty="0">
              <a:latin typeface="Arial" panose="020B0604020202020204" pitchFamily="34" charset="0"/>
              <a:ea typeface="Calibri" pitchFamily="34" charset="0"/>
              <a:cs typeface="Arial" panose="020B0604020202020204" pitchFamily="34" charset="0"/>
            </a:endParaRPr>
          </a:p>
          <a:p>
            <a:pPr algn="l">
              <a:spcBef>
                <a:spcPct val="20000"/>
              </a:spcBef>
              <a:defRPr/>
            </a:pPr>
            <a:endParaRPr lang="en-GB" altLang="en-US" sz="1200" dirty="0">
              <a:latin typeface="Arial" panose="020B0604020202020204" pitchFamily="34" charset="0"/>
              <a:ea typeface="Calibri" pitchFamily="34" charset="0"/>
              <a:cs typeface="Arial" panose="020B0604020202020204" pitchFamily="34" charset="0"/>
            </a:endParaRPr>
          </a:p>
          <a:p>
            <a:pPr algn="l">
              <a:spcBef>
                <a:spcPct val="20000"/>
              </a:spcBef>
              <a:defRPr/>
            </a:pPr>
            <a:r>
              <a:rPr lang="en-GB" altLang="en-US" sz="1200" dirty="0">
                <a:latin typeface="Arial" panose="020B0604020202020204" pitchFamily="34" charset="0"/>
                <a:ea typeface="Calibri" pitchFamily="34" charset="0"/>
                <a:cs typeface="Arial" panose="020B0604020202020204" pitchFamily="34" charset="0"/>
              </a:rPr>
              <a:t>This notice instructs</a:t>
            </a:r>
            <a:r>
              <a:rPr lang="en-GB" altLang="en-US" sz="1200" baseline="0" dirty="0">
                <a:latin typeface="Arial" panose="020B0604020202020204" pitchFamily="34" charset="0"/>
                <a:ea typeface="Calibri" pitchFamily="34" charset="0"/>
                <a:cs typeface="Arial" panose="020B0604020202020204" pitchFamily="34" charset="0"/>
              </a:rPr>
              <a:t> the suspect to whom the notice is issued to take all reasonable steps to prevent any prohibited activity or described prohibited activity in the notice from being carried on at a specified premises</a:t>
            </a:r>
          </a:p>
          <a:p>
            <a:pPr algn="l">
              <a:spcBef>
                <a:spcPct val="20000"/>
              </a:spcBef>
              <a:defRPr/>
            </a:pPr>
            <a:endParaRPr lang="en-GB" altLang="en-US" sz="1200" baseline="0" dirty="0">
              <a:latin typeface="Arial" panose="020B0604020202020204" pitchFamily="34" charset="0"/>
              <a:ea typeface="Calibri" pitchFamily="34" charset="0"/>
              <a:cs typeface="Arial" panose="020B0604020202020204" pitchFamily="34" charset="0"/>
            </a:endParaRPr>
          </a:p>
          <a:p>
            <a:pPr algn="l">
              <a:spcBef>
                <a:spcPct val="20000"/>
              </a:spcBef>
              <a:defRPr/>
            </a:pPr>
            <a:r>
              <a:rPr lang="en-GB" altLang="en-US" sz="1200" baseline="0" dirty="0">
                <a:latin typeface="Arial" panose="020B0604020202020204" pitchFamily="34" charset="0"/>
                <a:ea typeface="Calibri" pitchFamily="34" charset="0"/>
                <a:cs typeface="Arial" panose="020B0604020202020204" pitchFamily="34" charset="0"/>
              </a:rPr>
              <a:t>Again, there are two conditions that must be met by a senior officer or local authority:</a:t>
            </a:r>
          </a:p>
          <a:p>
            <a:pPr algn="l">
              <a:spcBef>
                <a:spcPct val="20000"/>
              </a:spcBef>
              <a:defRPr/>
            </a:pPr>
            <a:endParaRPr lang="en-GB" altLang="en-US" sz="1200" baseline="0" dirty="0">
              <a:latin typeface="Arial" panose="020B0604020202020204" pitchFamily="34" charset="0"/>
              <a:ea typeface="Calibri" pitchFamily="34" charset="0"/>
              <a:cs typeface="Arial" panose="020B0604020202020204" pitchFamily="34" charset="0"/>
            </a:endParaRPr>
          </a:p>
          <a:p>
            <a:pPr algn="l">
              <a:spcBef>
                <a:spcPct val="20000"/>
              </a:spcBef>
              <a:defRPr/>
            </a:pPr>
            <a:r>
              <a:rPr lang="en-GB" altLang="en-US" sz="1200" b="1" baseline="0" dirty="0">
                <a:latin typeface="Arial" panose="020B0604020202020204" pitchFamily="34" charset="0"/>
                <a:ea typeface="Calibri" pitchFamily="34" charset="0"/>
                <a:cs typeface="Arial" panose="020B0604020202020204" pitchFamily="34" charset="0"/>
              </a:rPr>
              <a:t>Condition A: </a:t>
            </a:r>
            <a:r>
              <a:rPr lang="en-GB" altLang="en-US" sz="1200" baseline="0" dirty="0">
                <a:latin typeface="Arial" panose="020B0604020202020204" pitchFamily="34" charset="0"/>
                <a:ea typeface="Calibri" pitchFamily="34" charset="0"/>
                <a:cs typeface="Arial" panose="020B0604020202020204" pitchFamily="34" charset="0"/>
              </a:rPr>
              <a:t>the senior officer or local authority reasonably believes that a prohibited activity is being or likely to be carried on at a particular premises, and that the person owns, leases, occupies, controls or operates at the premises</a:t>
            </a:r>
          </a:p>
          <a:p>
            <a:pPr algn="l">
              <a:spcBef>
                <a:spcPct val="20000"/>
              </a:spcBef>
              <a:defRPr/>
            </a:pPr>
            <a:endParaRPr lang="en-GB" altLang="en-US" sz="1200" baseline="0" dirty="0">
              <a:latin typeface="Arial" panose="020B0604020202020204" pitchFamily="34" charset="0"/>
              <a:ea typeface="Calibri" pitchFamily="34" charset="0"/>
              <a:cs typeface="Arial" panose="020B0604020202020204" pitchFamily="34" charset="0"/>
            </a:endParaRPr>
          </a:p>
          <a:p>
            <a:pPr algn="l">
              <a:spcBef>
                <a:spcPct val="20000"/>
              </a:spcBef>
              <a:defRPr/>
            </a:pPr>
            <a:r>
              <a:rPr lang="en-GB" altLang="en-US" sz="1200" b="1" baseline="0" dirty="0">
                <a:latin typeface="Arial" panose="020B0604020202020204" pitchFamily="34" charset="0"/>
                <a:ea typeface="Calibri" pitchFamily="34" charset="0"/>
                <a:cs typeface="Arial" panose="020B0604020202020204" pitchFamily="34" charset="0"/>
              </a:rPr>
              <a:t>Condition B: </a:t>
            </a:r>
            <a:r>
              <a:rPr lang="en-GB" altLang="en-US" sz="1200" b="0" baseline="0" dirty="0">
                <a:latin typeface="Arial" panose="020B0604020202020204" pitchFamily="34" charset="0"/>
                <a:ea typeface="Calibri" pitchFamily="34" charset="0"/>
                <a:cs typeface="Arial" panose="020B0604020202020204" pitchFamily="34" charset="0"/>
              </a:rPr>
              <a:t>the senior officer or local authority reasonably believes that it is necessary and proportionate to give the premises notice for the purpose of preventing any prohibited activity from being carried on at any premises owned, leased, occupied, controlled or operated by the person</a:t>
            </a:r>
          </a:p>
          <a:p>
            <a:pPr algn="l">
              <a:spcBef>
                <a:spcPct val="20000"/>
              </a:spcBef>
              <a:defRPr/>
            </a:pPr>
            <a:endParaRPr lang="en-GB" altLang="en-US" sz="1200" b="0" baseline="0" dirty="0">
              <a:latin typeface="Arial" panose="020B0604020202020204" pitchFamily="34" charset="0"/>
              <a:ea typeface="Calibri" pitchFamily="34" charset="0"/>
              <a:cs typeface="Arial" panose="020B0604020202020204" pitchFamily="34" charset="0"/>
            </a:endParaRPr>
          </a:p>
          <a:p>
            <a:pPr algn="l">
              <a:spcBef>
                <a:spcPct val="20000"/>
              </a:spcBef>
              <a:defRPr/>
            </a:pPr>
            <a:r>
              <a:rPr lang="en-GB" altLang="en-US" sz="1200" b="0" baseline="0" dirty="0">
                <a:latin typeface="Arial" panose="020B0604020202020204" pitchFamily="34" charset="0"/>
                <a:ea typeface="Calibri" pitchFamily="34" charset="0"/>
                <a:cs typeface="Arial" panose="020B0604020202020204" pitchFamily="34" charset="0"/>
              </a:rPr>
              <a:t>Cannot be issued to anyone under 18</a:t>
            </a:r>
          </a:p>
          <a:p>
            <a:pPr algn="l">
              <a:spcBef>
                <a:spcPct val="20000"/>
              </a:spcBef>
              <a:defRPr/>
            </a:pPr>
            <a:endParaRPr lang="en-GB" altLang="en-US" sz="1200" b="0" baseline="0" dirty="0">
              <a:latin typeface="Arial" panose="020B0604020202020204" pitchFamily="34" charset="0"/>
              <a:ea typeface="Calibri" pitchFamily="34" charset="0"/>
              <a:cs typeface="Arial" panose="020B0604020202020204" pitchFamily="34" charset="0"/>
            </a:endParaRPr>
          </a:p>
          <a:p>
            <a:pPr algn="l">
              <a:spcBef>
                <a:spcPct val="20000"/>
              </a:spcBef>
              <a:defRPr/>
            </a:pPr>
            <a:r>
              <a:rPr lang="en-GB" altLang="en-US" sz="1200" b="0" baseline="0" dirty="0">
                <a:latin typeface="Arial" panose="020B0604020202020204" pitchFamily="34" charset="0"/>
                <a:ea typeface="Calibri" pitchFamily="34" charset="0"/>
                <a:cs typeface="Arial" panose="020B0604020202020204" pitchFamily="34" charset="0"/>
              </a:rPr>
              <a:t>For the purposes of this section a person (other than a mortgagee not in possession) “owns” premises in England and Wales or Northern Ireland if—</a:t>
            </a:r>
          </a:p>
          <a:p>
            <a:pPr algn="l">
              <a:spcBef>
                <a:spcPct val="20000"/>
              </a:spcBef>
              <a:defRPr/>
            </a:pPr>
            <a:endParaRPr lang="en-GB" altLang="en-US" sz="1200" b="0" baseline="0" dirty="0">
              <a:latin typeface="Arial" panose="020B0604020202020204" pitchFamily="34" charset="0"/>
              <a:ea typeface="Calibri" pitchFamily="34" charset="0"/>
              <a:cs typeface="Arial" panose="020B0604020202020204" pitchFamily="34" charset="0"/>
            </a:endParaRPr>
          </a:p>
          <a:p>
            <a:pPr algn="l">
              <a:spcBef>
                <a:spcPct val="20000"/>
              </a:spcBef>
              <a:defRPr/>
            </a:pPr>
            <a:r>
              <a:rPr lang="en-GB" altLang="en-US" sz="1200" b="0" baseline="0" dirty="0">
                <a:latin typeface="Arial" panose="020B0604020202020204" pitchFamily="34" charset="0"/>
                <a:ea typeface="Calibri" pitchFamily="34" charset="0"/>
                <a:cs typeface="Arial" panose="020B0604020202020204" pitchFamily="34" charset="0"/>
              </a:rPr>
              <a:t>(a)the person is entitled to dispose of the fee simple in the premises, whether in possession or reversion, or (someone who rents the premises other than the actual owner: Person A rents from person B)</a:t>
            </a:r>
          </a:p>
          <a:p>
            <a:pPr algn="l">
              <a:spcBef>
                <a:spcPct val="20000"/>
              </a:spcBef>
              <a:defRPr/>
            </a:pPr>
            <a:endParaRPr lang="en-GB" altLang="en-US" sz="1200" b="0" baseline="0" dirty="0">
              <a:latin typeface="Arial" panose="020B0604020202020204" pitchFamily="34" charset="0"/>
              <a:ea typeface="Calibri" pitchFamily="34" charset="0"/>
              <a:cs typeface="Arial" panose="020B0604020202020204" pitchFamily="34" charset="0"/>
            </a:endParaRPr>
          </a:p>
          <a:p>
            <a:pPr algn="l">
              <a:spcBef>
                <a:spcPct val="20000"/>
              </a:spcBef>
              <a:defRPr/>
            </a:pPr>
            <a:r>
              <a:rPr lang="en-GB" altLang="en-US" sz="1200" b="0" baseline="0" dirty="0">
                <a:latin typeface="Arial" panose="020B0604020202020204" pitchFamily="34" charset="0"/>
                <a:ea typeface="Calibri" pitchFamily="34" charset="0"/>
                <a:cs typeface="Arial" panose="020B0604020202020204" pitchFamily="34" charset="0"/>
              </a:rPr>
              <a:t>(b)the person holds or is entitled to the rents and profits of the premises under a lease that (when granted) was for a term of not less than 3 years.</a:t>
            </a:r>
          </a:p>
          <a:p>
            <a:pPr algn="l">
              <a:spcBef>
                <a:spcPct val="20000"/>
              </a:spcBef>
              <a:defRPr/>
            </a:pPr>
            <a:endParaRPr lang="en-GB" altLang="en-US" sz="1200" baseline="0" dirty="0">
              <a:latin typeface="Arial" panose="020B0604020202020204" pitchFamily="34" charset="0"/>
              <a:ea typeface="Calibri" pitchFamily="34" charset="0"/>
              <a:cs typeface="Arial" panose="020B0604020202020204" pitchFamily="34" charset="0"/>
            </a:endParaRPr>
          </a:p>
          <a:p>
            <a:pPr algn="l">
              <a:spcBef>
                <a:spcPct val="20000"/>
              </a:spcBef>
              <a:defRPr/>
            </a:pPr>
            <a:endParaRPr lang="en-GB" altLang="en-US" sz="1200" baseline="0" dirty="0">
              <a:latin typeface="Arial" panose="020B0604020202020204" pitchFamily="34" charset="0"/>
              <a:ea typeface="Calibri" pitchFamily="34" charset="0"/>
              <a:cs typeface="Arial" panose="020B0604020202020204" pitchFamily="34" charset="0"/>
            </a:endParaRPr>
          </a:p>
          <a:p>
            <a:pPr algn="l">
              <a:spcBef>
                <a:spcPct val="20000"/>
              </a:spcBef>
              <a:defRPr/>
            </a:pPr>
            <a:endParaRPr lang="en-GB" altLang="en-US" sz="1200" baseline="0" dirty="0">
              <a:latin typeface="Arial" panose="020B0604020202020204" pitchFamily="34" charset="0"/>
              <a:ea typeface="Calibri" pitchFamily="34" charset="0"/>
              <a:cs typeface="Arial" panose="020B0604020202020204" pitchFamily="34" charset="0"/>
            </a:endParaRPr>
          </a:p>
          <a:p>
            <a:pPr algn="l">
              <a:spcBef>
                <a:spcPct val="20000"/>
              </a:spcBef>
              <a:defRPr/>
            </a:pPr>
            <a:r>
              <a:rPr lang="en-GB" altLang="en-US" sz="1200" b="1" baseline="0" dirty="0">
                <a:latin typeface="Arial" panose="020B0604020202020204" pitchFamily="34" charset="0"/>
                <a:ea typeface="Calibri" pitchFamily="34" charset="0"/>
                <a:cs typeface="Arial" panose="020B0604020202020204" pitchFamily="34" charset="0"/>
              </a:rPr>
              <a:t>Section 17 – Meaning of a Prohibition Order</a:t>
            </a:r>
          </a:p>
          <a:p>
            <a:pPr algn="l">
              <a:spcBef>
                <a:spcPct val="20000"/>
              </a:spcBef>
              <a:defRPr/>
            </a:pPr>
            <a:endParaRPr lang="en-GB" altLang="en-US" sz="1200" baseline="0" dirty="0">
              <a:latin typeface="Arial" panose="020B0604020202020204" pitchFamily="34" charset="0"/>
              <a:ea typeface="Calibri" pitchFamily="34" charset="0"/>
              <a:cs typeface="Arial" panose="020B0604020202020204" pitchFamily="34" charset="0"/>
            </a:endParaRPr>
          </a:p>
          <a:p>
            <a:r>
              <a:rPr lang="en-GB" sz="1200" b="0" i="0" kern="1200" dirty="0">
                <a:solidFill>
                  <a:schemeClr val="tx1"/>
                </a:solidFill>
                <a:effectLst/>
                <a:latin typeface="+mn-lt"/>
                <a:ea typeface="+mn-ea"/>
                <a:cs typeface="+mn-cs"/>
              </a:rPr>
              <a:t>In this Act a “prohibition order” means an order prohibiting the person against whom it is made from carrying on any prohibited activity or a prohibited activity of a description specified in the order.</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prohibition order may be made</a:t>
            </a:r>
            <a:r>
              <a:rPr lang="en-GB" sz="1200" b="0" i="0" kern="1200" baseline="0" dirty="0">
                <a:solidFill>
                  <a:schemeClr val="tx1"/>
                </a:solidFill>
                <a:effectLst/>
                <a:latin typeface="+mn-lt"/>
                <a:ea typeface="+mn-ea"/>
                <a:cs typeface="+mn-cs"/>
              </a:rPr>
              <a:t> –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(a)on application or</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(b)following conviction of an offence under any of sections 4 to 8 or a related offence </a:t>
            </a:r>
          </a:p>
          <a:p>
            <a:pPr algn="l">
              <a:spcBef>
                <a:spcPct val="20000"/>
              </a:spcBef>
              <a:defRPr/>
            </a:pPr>
            <a:endParaRPr lang="en-GB" altLang="en-US" sz="1200" dirty="0">
              <a:latin typeface="Arial" panose="020B0604020202020204" pitchFamily="34" charset="0"/>
              <a:ea typeface="Calibri" pitchFamily="34" charset="0"/>
              <a:cs typeface="Arial" panose="020B0604020202020204" pitchFamily="34" charset="0"/>
            </a:endParaRPr>
          </a:p>
          <a:p>
            <a:pPr algn="l">
              <a:spcBef>
                <a:spcPct val="20000"/>
              </a:spcBef>
              <a:defRPr/>
            </a:pPr>
            <a:endParaRPr lang="en-GB" altLang="en-US" sz="1200" dirty="0">
              <a:latin typeface="Arial" panose="020B0604020202020204" pitchFamily="34" charset="0"/>
              <a:ea typeface="Calibri" pitchFamily="34" charset="0"/>
              <a:cs typeface="Arial" panose="020B0604020202020204" pitchFamily="34" charset="0"/>
            </a:endParaRPr>
          </a:p>
          <a:p>
            <a:r>
              <a:rPr lang="en-GB" sz="1200" kern="1200" dirty="0">
                <a:solidFill>
                  <a:schemeClr val="tx1"/>
                </a:solidFill>
                <a:effectLst/>
                <a:latin typeface="+mn-lt"/>
                <a:ea typeface="+mn-ea"/>
                <a:cs typeface="+mn-cs"/>
              </a:rPr>
              <a:t>These civil powers should be seen as a ‘light touch’ alternative route to criminal proceedings, and as a means of tackling the production, supply etc. of psychoactive substances using a progressive approach.</a:t>
            </a:r>
          </a:p>
          <a:p>
            <a:r>
              <a:rPr lang="en-GB" sz="1200" kern="1200" dirty="0">
                <a:solidFill>
                  <a:schemeClr val="tx1"/>
                </a:solidFill>
                <a:effectLst/>
                <a:latin typeface="+mn-lt"/>
                <a:ea typeface="+mn-ea"/>
                <a:cs typeface="+mn-cs"/>
              </a:rPr>
              <a:t>The anticipated use of these civil powers will enable law enforcement officers and Local Authority partners to take action swiftly to ‘nip a problem in the bud’ or adopt a more proportionate approach</a:t>
            </a:r>
          </a:p>
          <a:p>
            <a:pPr algn="l">
              <a:spcBef>
                <a:spcPct val="20000"/>
              </a:spcBef>
              <a:defRPr/>
            </a:pPr>
            <a:endParaRPr lang="en-GB" altLang="en-US" sz="1200" dirty="0">
              <a:latin typeface="Arial" panose="020B0604020202020204" pitchFamily="34" charset="0"/>
              <a:ea typeface="Calibri" pitchFamily="34" charset="0"/>
              <a:cs typeface="Arial" panose="020B0604020202020204" pitchFamily="34" charset="0"/>
            </a:endParaRPr>
          </a:p>
          <a:p>
            <a:pPr algn="l">
              <a:spcBef>
                <a:spcPct val="20000"/>
              </a:spcBef>
              <a:defRPr/>
            </a:pPr>
            <a:endParaRPr lang="en-GB" altLang="en-US" sz="1200" dirty="0">
              <a:latin typeface="Arial" panose="020B0604020202020204" pitchFamily="34" charset="0"/>
              <a:ea typeface="Calibri" pitchFamily="34" charset="0"/>
              <a:cs typeface="Arial" panose="020B0604020202020204" pitchFamily="34" charset="0"/>
            </a:endParaRPr>
          </a:p>
          <a:p>
            <a:pPr algn="l">
              <a:spcBef>
                <a:spcPct val="20000"/>
              </a:spcBef>
              <a:defRPr/>
            </a:pPr>
            <a:endParaRPr lang="en-GB" altLang="en-US" sz="1200" dirty="0">
              <a:latin typeface="Arial" panose="020B0604020202020204" pitchFamily="34" charset="0"/>
              <a:ea typeface="Calibri" pitchFamily="34" charset="0"/>
              <a:cs typeface="Arial" panose="020B0604020202020204" pitchFamily="34" charset="0"/>
            </a:endParaRPr>
          </a:p>
          <a:p>
            <a:pPr algn="l">
              <a:spcBef>
                <a:spcPct val="20000"/>
              </a:spcBef>
              <a:defRPr/>
            </a:pPr>
            <a:endParaRPr lang="en-GB" altLang="en-US" sz="1200" dirty="0">
              <a:latin typeface="Arial" panose="020B0604020202020204" pitchFamily="34" charset="0"/>
              <a:ea typeface="Calibri" pitchFamily="34" charset="0"/>
              <a:cs typeface="Arial" panose="020B0604020202020204" pitchFamily="34" charset="0"/>
            </a:endParaRPr>
          </a:p>
          <a:p>
            <a:pPr algn="l">
              <a:spcBef>
                <a:spcPct val="20000"/>
              </a:spcBef>
              <a:defRPr/>
            </a:pPr>
            <a:endParaRPr lang="en-GB" altLang="en-US" sz="1200" dirty="0">
              <a:latin typeface="Arial" panose="020B0604020202020204" pitchFamily="34" charset="0"/>
              <a:ea typeface="Calibri" pitchFamily="34" charset="0"/>
              <a:cs typeface="Arial" panose="020B0604020202020204" pitchFamily="34" charset="0"/>
            </a:endParaRPr>
          </a:p>
          <a:p>
            <a:pPr algn="l">
              <a:spcBef>
                <a:spcPct val="20000"/>
              </a:spcBef>
              <a:defRPr/>
            </a:pPr>
            <a:endParaRPr lang="en-GB" altLang="en-US" sz="1200" dirty="0">
              <a:latin typeface="Arial" panose="020B0604020202020204" pitchFamily="34" charset="0"/>
              <a:ea typeface="Calibri"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BE860A0-4EDB-4F30-BE58-CE8129E98E25}" type="slidenum">
              <a:rPr lang="en-GB" smtClean="0"/>
              <a:t>17</a:t>
            </a:fld>
            <a:endParaRPr lang="en-GB"/>
          </a:p>
        </p:txBody>
      </p:sp>
    </p:spTree>
    <p:extLst>
      <p:ext uri="{BB962C8B-B14F-4D97-AF65-F5344CB8AC3E}">
        <p14:creationId xmlns:p14="http://schemas.microsoft.com/office/powerpoint/2010/main" val="2763535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effectLst/>
                <a:latin typeface="Arial" panose="020B0604020202020204" pitchFamily="34" charset="0"/>
                <a:cs typeface="Arial" panose="020B0604020202020204" pitchFamily="34" charset="0"/>
              </a:rPr>
              <a:t>Section 18 </a:t>
            </a:r>
            <a:r>
              <a:rPr lang="en-GB" sz="1200" dirty="0">
                <a:effectLst/>
                <a:latin typeface="Arial" panose="020B0604020202020204" pitchFamily="34" charset="0"/>
                <a:cs typeface="Arial" panose="020B0604020202020204" pitchFamily="34" charset="0"/>
              </a:rPr>
              <a:t>of the Psychoactive Substances Act 2016 enables the appropriate court to make a </a:t>
            </a:r>
            <a:r>
              <a:rPr lang="en-GB" sz="1200" b="1" dirty="0">
                <a:effectLst/>
                <a:latin typeface="Arial" panose="020B0604020202020204" pitchFamily="34" charset="0"/>
                <a:cs typeface="Arial" panose="020B0604020202020204" pitchFamily="34" charset="0"/>
              </a:rPr>
              <a:t>prohibition order against a person </a:t>
            </a:r>
            <a:r>
              <a:rPr lang="en-GB" sz="1200" dirty="0">
                <a:effectLst/>
                <a:latin typeface="Arial" panose="020B0604020202020204" pitchFamily="34" charset="0"/>
                <a:cs typeface="Arial" panose="020B0604020202020204" pitchFamily="34" charset="0"/>
              </a:rPr>
              <a:t>if three conditions are met.</a:t>
            </a:r>
          </a:p>
          <a:p>
            <a:endParaRPr lang="en-GB" sz="1200" dirty="0">
              <a:effectLst/>
              <a:latin typeface="Arial" panose="020B0604020202020204" pitchFamily="34" charset="0"/>
              <a:cs typeface="Arial" panose="020B0604020202020204" pitchFamily="34" charset="0"/>
            </a:endParaRPr>
          </a:p>
          <a:p>
            <a:r>
              <a:rPr lang="en-GB" sz="1200" b="1" dirty="0">
                <a:effectLst/>
                <a:latin typeface="Arial" panose="020B0604020202020204" pitchFamily="34" charset="0"/>
                <a:cs typeface="Arial" panose="020B0604020202020204" pitchFamily="34" charset="0"/>
              </a:rPr>
              <a:t>The appropriate court may make a prohibition order</a:t>
            </a:r>
            <a:r>
              <a:rPr lang="en-GB" sz="1200" b="1" baseline="0" dirty="0">
                <a:effectLst/>
                <a:latin typeface="Arial" panose="020B0604020202020204" pitchFamily="34" charset="0"/>
                <a:cs typeface="Arial" panose="020B0604020202020204" pitchFamily="34" charset="0"/>
              </a:rPr>
              <a:t> </a:t>
            </a:r>
            <a:r>
              <a:rPr lang="en-GB" sz="1200" b="1" dirty="0">
                <a:effectLst/>
                <a:latin typeface="Arial" panose="020B0604020202020204" pitchFamily="34" charset="0"/>
                <a:cs typeface="Arial" panose="020B0604020202020204" pitchFamily="34" charset="0"/>
              </a:rPr>
              <a:t>under this section against a person if –</a:t>
            </a:r>
          </a:p>
          <a:p>
            <a:endParaRPr lang="en-GB" sz="1200" b="0" dirty="0">
              <a:effectLst/>
              <a:latin typeface="Arial" panose="020B0604020202020204" pitchFamily="34" charset="0"/>
              <a:cs typeface="Arial" panose="020B0604020202020204" pitchFamily="34" charset="0"/>
            </a:endParaRPr>
          </a:p>
          <a:p>
            <a:pPr marL="228600" indent="-228600">
              <a:buAutoNum type="alphaLcParenBoth"/>
            </a:pPr>
            <a:r>
              <a:rPr lang="en-GB" sz="1200" b="1" dirty="0">
                <a:effectLst/>
                <a:latin typeface="Arial" panose="020B0604020202020204" pitchFamily="34" charset="0"/>
                <a:cs typeface="Arial" panose="020B0604020202020204" pitchFamily="34" charset="0"/>
              </a:rPr>
              <a:t>condition A or B is met, and</a:t>
            </a:r>
          </a:p>
          <a:p>
            <a:pPr marL="0" indent="0">
              <a:buNone/>
            </a:pPr>
            <a:br>
              <a:rPr lang="en-GB" sz="1200" b="1" dirty="0">
                <a:effectLst/>
                <a:latin typeface="Arial" panose="020B0604020202020204" pitchFamily="34" charset="0"/>
                <a:cs typeface="Arial" panose="020B0604020202020204" pitchFamily="34" charset="0"/>
              </a:rPr>
            </a:br>
            <a:r>
              <a:rPr lang="en-GB" sz="1200" b="1" dirty="0">
                <a:effectLst/>
                <a:latin typeface="Arial" panose="020B0604020202020204" pitchFamily="34" charset="0"/>
                <a:cs typeface="Arial" panose="020B0604020202020204" pitchFamily="34" charset="0"/>
              </a:rPr>
              <a:t>(b) condition C is met.</a:t>
            </a:r>
          </a:p>
          <a:p>
            <a:endParaRPr lang="en-GB" sz="1200" dirty="0">
              <a:effectLst/>
              <a:latin typeface="Arial" panose="020B0604020202020204" pitchFamily="34" charset="0"/>
              <a:cs typeface="Arial" panose="020B0604020202020204" pitchFamily="34" charset="0"/>
            </a:endParaRPr>
          </a:p>
          <a:p>
            <a:r>
              <a:rPr lang="en-GB" sz="1200" b="1" dirty="0">
                <a:effectLst/>
                <a:latin typeface="Arial" panose="020B0604020202020204" pitchFamily="34" charset="0"/>
                <a:cs typeface="Arial" panose="020B0604020202020204" pitchFamily="34" charset="0"/>
              </a:rPr>
              <a:t>Condition A</a:t>
            </a:r>
            <a:r>
              <a:rPr lang="en-GB" sz="1200" dirty="0">
                <a:effectLst/>
                <a:latin typeface="Arial" panose="020B0604020202020204" pitchFamily="34" charset="0"/>
                <a:cs typeface="Arial" panose="020B0604020202020204" pitchFamily="34" charset="0"/>
              </a:rPr>
              <a:t> is that the court is satisfied on the balance of probabilities that the person has failed to comply with a prohibition notice</a:t>
            </a:r>
            <a:r>
              <a:rPr lang="en-GB" sz="1200" baseline="0" dirty="0">
                <a:effectLst/>
                <a:latin typeface="Arial" panose="020B0604020202020204" pitchFamily="34" charset="0"/>
                <a:cs typeface="Arial" panose="020B0604020202020204" pitchFamily="34" charset="0"/>
              </a:rPr>
              <a:t> </a:t>
            </a:r>
          </a:p>
          <a:p>
            <a:endParaRPr lang="en-GB" sz="1200" baseline="0" dirty="0">
              <a:effectLst/>
              <a:latin typeface="Arial" panose="020B0604020202020204" pitchFamily="34" charset="0"/>
              <a:cs typeface="Arial" panose="020B0604020202020204" pitchFamily="34" charset="0"/>
            </a:endParaRPr>
          </a:p>
          <a:p>
            <a:r>
              <a:rPr lang="en-GB" sz="1200" b="1" dirty="0">
                <a:effectLst/>
                <a:latin typeface="Arial" panose="020B0604020202020204" pitchFamily="34" charset="0"/>
                <a:cs typeface="Arial" panose="020B0604020202020204" pitchFamily="34" charset="0"/>
              </a:rPr>
              <a:t>Condition B</a:t>
            </a:r>
            <a:r>
              <a:rPr lang="en-GB" sz="1200" dirty="0">
                <a:effectLst/>
                <a:latin typeface="Arial" panose="020B0604020202020204" pitchFamily="34" charset="0"/>
                <a:cs typeface="Arial" panose="020B0604020202020204" pitchFamily="34" charset="0"/>
              </a:rPr>
              <a:t> is that, where no prohibition notice has been given (or one was given but has been withdrawn) </a:t>
            </a:r>
          </a:p>
          <a:p>
            <a:endParaRPr lang="en-GB" sz="1200" dirty="0">
              <a:effectLst/>
              <a:latin typeface="Arial" panose="020B0604020202020204" pitchFamily="34" charset="0"/>
              <a:cs typeface="Arial" panose="020B0604020202020204" pitchFamily="34" charset="0"/>
            </a:endParaRPr>
          </a:p>
          <a:p>
            <a:pPr marL="228600" indent="-228600">
              <a:buAutoNum type="alphaLcParenBoth"/>
            </a:pPr>
            <a:r>
              <a:rPr lang="en-GB" sz="1200" dirty="0">
                <a:effectLst/>
                <a:latin typeface="Arial" panose="020B0604020202020204" pitchFamily="34" charset="0"/>
                <a:cs typeface="Arial" panose="020B0604020202020204" pitchFamily="34" charset="0"/>
              </a:rPr>
              <a:t>the court is satisfied on the balance of probabilities that the person is carrying on, or is likely to carry on, a prohibited activity</a:t>
            </a:r>
            <a:r>
              <a:rPr lang="en-GB" sz="1200" baseline="0" dirty="0">
                <a:effectLst/>
                <a:latin typeface="Arial" panose="020B0604020202020204" pitchFamily="34" charset="0"/>
                <a:cs typeface="Arial" panose="020B0604020202020204" pitchFamily="34" charset="0"/>
              </a:rPr>
              <a:t> </a:t>
            </a:r>
            <a:r>
              <a:rPr lang="en-GB" sz="1200" dirty="0">
                <a:effectLst/>
                <a:latin typeface="Arial" panose="020B0604020202020204" pitchFamily="34" charset="0"/>
                <a:cs typeface="Arial" panose="020B0604020202020204" pitchFamily="34" charset="0"/>
              </a:rPr>
              <a:t>and</a:t>
            </a:r>
          </a:p>
          <a:p>
            <a:pPr marL="228600" indent="-228600">
              <a:buAutoNum type="alphaLcParenBoth"/>
            </a:pPr>
            <a:r>
              <a:rPr lang="en-GB" sz="1200" dirty="0">
                <a:effectLst/>
                <a:latin typeface="Arial" panose="020B0604020202020204" pitchFamily="34" charset="0"/>
                <a:cs typeface="Arial" panose="020B0604020202020204" pitchFamily="34" charset="0"/>
              </a:rPr>
              <a:t>the court considers that the person would fail to comply with a prohibition notice if given.</a:t>
            </a:r>
          </a:p>
          <a:p>
            <a:pPr marL="228600" indent="-228600">
              <a:buAutoNum type="alphaLcParenBoth"/>
            </a:pPr>
            <a:endParaRPr lang="en-GB" sz="1200" dirty="0">
              <a:effectLst/>
              <a:latin typeface="Arial" panose="020B0604020202020204" pitchFamily="34" charset="0"/>
              <a:cs typeface="Arial" panose="020B0604020202020204" pitchFamily="34" charset="0"/>
            </a:endParaRPr>
          </a:p>
          <a:p>
            <a:r>
              <a:rPr lang="en-GB" sz="1200" b="1" dirty="0">
                <a:effectLst/>
                <a:latin typeface="Arial" panose="020B0604020202020204" pitchFamily="34" charset="0"/>
                <a:cs typeface="Arial" panose="020B0604020202020204" pitchFamily="34" charset="0"/>
              </a:rPr>
              <a:t>Condition C </a:t>
            </a:r>
            <a:r>
              <a:rPr lang="en-GB" sz="1200" dirty="0">
                <a:effectLst/>
                <a:latin typeface="Arial" panose="020B0604020202020204" pitchFamily="34" charset="0"/>
                <a:cs typeface="Arial" panose="020B0604020202020204" pitchFamily="34" charset="0"/>
              </a:rPr>
              <a:t>is that the court considers it necessary and proportionate to make the prohibition order for the purpose of preventing the person from carrying on any prohibited activity.</a:t>
            </a:r>
          </a:p>
          <a:p>
            <a:endParaRPr lang="en-GB" sz="1200" dirty="0">
              <a:effectLst/>
              <a:latin typeface="Arial" panose="020B0604020202020204" pitchFamily="34" charset="0"/>
              <a:cs typeface="Arial" panose="020B0604020202020204" pitchFamily="34" charset="0"/>
            </a:endParaRPr>
          </a:p>
          <a:p>
            <a:r>
              <a:rPr lang="en-GB" sz="1200" dirty="0">
                <a:effectLst/>
                <a:latin typeface="Arial" panose="020B0604020202020204" pitchFamily="34" charset="0"/>
                <a:cs typeface="Arial" panose="020B0604020202020204" pitchFamily="34" charset="0"/>
              </a:rPr>
              <a:t>If a court makes a prohibition order under this section based on condition A having been met, the prohibition notice is to be treated as having been withdrawn</a:t>
            </a:r>
            <a:r>
              <a:rPr lang="en-GB" sz="1200" baseline="0" dirty="0">
                <a:effectLst/>
                <a:latin typeface="Arial" panose="020B0604020202020204" pitchFamily="34" charset="0"/>
                <a:cs typeface="Arial" panose="020B0604020202020204" pitchFamily="34" charset="0"/>
              </a:rPr>
              <a:t> (e.g. the notice has been removed for the court to issue it’s sanction/s)</a:t>
            </a:r>
            <a:endParaRPr lang="en-GB" sz="1200" dirty="0">
              <a:effectLst/>
              <a:latin typeface="Arial" panose="020B0604020202020204" pitchFamily="34" charset="0"/>
              <a:cs typeface="Arial" panose="020B0604020202020204" pitchFamily="34" charset="0"/>
            </a:endParaRPr>
          </a:p>
          <a:p>
            <a:endParaRPr lang="en-GB" sz="1200" dirty="0">
              <a:effectLst/>
              <a:latin typeface="Arial" panose="020B0604020202020204" pitchFamily="34" charset="0"/>
              <a:cs typeface="Arial" panose="020B0604020202020204" pitchFamily="34" charset="0"/>
            </a:endParaRPr>
          </a:p>
          <a:p>
            <a:r>
              <a:rPr lang="en-GB" sz="1200" dirty="0">
                <a:effectLst/>
                <a:latin typeface="Arial" panose="020B0604020202020204" pitchFamily="34" charset="0"/>
                <a:cs typeface="Arial" panose="020B0604020202020204" pitchFamily="34" charset="0"/>
              </a:rPr>
              <a:t>A prohibition order under this section may not be made in England and Wales or Northern Ireland, against an individual who is under the age of 10</a:t>
            </a:r>
          </a:p>
          <a:p>
            <a:endParaRPr lang="en-GB" sz="1200" dirty="0">
              <a:effectLst/>
              <a:latin typeface="Arial" panose="020B0604020202020204" pitchFamily="34" charset="0"/>
              <a:cs typeface="Arial" panose="020B0604020202020204" pitchFamily="34" charset="0"/>
            </a:endParaRPr>
          </a:p>
          <a:p>
            <a:endParaRPr lang="en-GB" sz="1200" dirty="0">
              <a:effectLst/>
              <a:latin typeface="Arial" panose="020B0604020202020204" pitchFamily="34" charset="0"/>
              <a:cs typeface="Arial" panose="020B0604020202020204" pitchFamily="34" charset="0"/>
            </a:endParaRPr>
          </a:p>
          <a:p>
            <a:br>
              <a:rPr lang="en-GB" sz="1200" dirty="0">
                <a:effectLst/>
                <a:latin typeface="Arial" panose="020B0604020202020204" pitchFamily="34" charset="0"/>
                <a:cs typeface="Arial" panose="020B0604020202020204" pitchFamily="34" charset="0"/>
              </a:rPr>
            </a:br>
            <a:endParaRPr lang="en-GB" sz="1200" dirty="0">
              <a:effectLst/>
              <a:latin typeface="Arial" panose="020B0604020202020204" pitchFamily="34" charset="0"/>
              <a:cs typeface="Arial" panose="020B0604020202020204" pitchFamily="34" charset="0"/>
            </a:endParaRPr>
          </a:p>
          <a:p>
            <a:r>
              <a:rPr lang="en-GB" sz="1200" b="1" dirty="0">
                <a:effectLst/>
                <a:latin typeface="Arial" panose="020B0604020202020204" pitchFamily="34" charset="0"/>
                <a:cs typeface="Arial" panose="020B0604020202020204" pitchFamily="34" charset="0"/>
              </a:rPr>
              <a:t>Section 20 </a:t>
            </a:r>
            <a:r>
              <a:rPr lang="en-GB" sz="1200" dirty="0">
                <a:effectLst/>
                <a:latin typeface="Arial" panose="020B0604020202020204" pitchFamily="34" charset="0"/>
                <a:cs typeface="Arial" panose="020B0604020202020204" pitchFamily="34" charset="0"/>
              </a:rPr>
              <a:t>of the Psychoactive Substances Act 2016 allows a </a:t>
            </a:r>
            <a:r>
              <a:rPr lang="en-GB" sz="1200" b="1" dirty="0">
                <a:effectLst/>
                <a:latin typeface="Arial" panose="020B0604020202020204" pitchFamily="34" charset="0"/>
                <a:cs typeface="Arial" panose="020B0604020202020204" pitchFamily="34" charset="0"/>
              </a:rPr>
              <a:t>premises order </a:t>
            </a:r>
            <a:r>
              <a:rPr lang="en-GB" sz="1200" dirty="0">
                <a:effectLst/>
                <a:latin typeface="Arial" panose="020B0604020202020204" pitchFamily="34" charset="0"/>
                <a:cs typeface="Arial" panose="020B0604020202020204" pitchFamily="34" charset="0"/>
              </a:rPr>
              <a:t>to be made against a person if three conditions are met.</a:t>
            </a:r>
          </a:p>
          <a:p>
            <a:endParaRPr lang="en-GB" sz="1200" dirty="0">
              <a:effectLst/>
              <a:latin typeface="Arial" panose="020B0604020202020204" pitchFamily="34" charset="0"/>
              <a:cs typeface="Arial" panose="020B0604020202020204" pitchFamily="34" charset="0"/>
            </a:endParaRPr>
          </a:p>
          <a:p>
            <a:r>
              <a:rPr lang="en-GB" sz="1200" dirty="0">
                <a:effectLst/>
                <a:latin typeface="Arial" panose="020B0604020202020204" pitchFamily="34" charset="0"/>
                <a:cs typeface="Arial" panose="020B0604020202020204" pitchFamily="34" charset="0"/>
              </a:rPr>
              <a:t>20(1) The appropriate court may make a premises order against a person if – </a:t>
            </a:r>
          </a:p>
          <a:p>
            <a:endParaRPr lang="en-GB" sz="1200" dirty="0">
              <a:effectLst/>
              <a:latin typeface="Arial" panose="020B0604020202020204" pitchFamily="34" charset="0"/>
              <a:cs typeface="Arial" panose="020B0604020202020204" pitchFamily="34" charset="0"/>
            </a:endParaRPr>
          </a:p>
          <a:p>
            <a:r>
              <a:rPr lang="en-GB" sz="1200" dirty="0">
                <a:effectLst/>
                <a:latin typeface="Arial" panose="020B0604020202020204" pitchFamily="34" charset="0"/>
                <a:cs typeface="Arial" panose="020B0604020202020204" pitchFamily="34" charset="0"/>
              </a:rPr>
              <a:t>(a) condition A or B is met, and</a:t>
            </a:r>
            <a:br>
              <a:rPr lang="en-GB" sz="1200" dirty="0">
                <a:effectLst/>
                <a:latin typeface="Arial" panose="020B0604020202020204" pitchFamily="34" charset="0"/>
                <a:cs typeface="Arial" panose="020B0604020202020204" pitchFamily="34" charset="0"/>
              </a:rPr>
            </a:br>
            <a:r>
              <a:rPr lang="en-GB" sz="1200" dirty="0">
                <a:effectLst/>
                <a:latin typeface="Arial" panose="020B0604020202020204" pitchFamily="34" charset="0"/>
                <a:cs typeface="Arial" panose="020B0604020202020204" pitchFamily="34" charset="0"/>
              </a:rPr>
              <a:t>(b) condition C is met.</a:t>
            </a:r>
          </a:p>
          <a:p>
            <a:endParaRPr lang="en-GB" sz="1200" dirty="0">
              <a:effectLst/>
              <a:latin typeface="Arial" panose="020B0604020202020204" pitchFamily="34" charset="0"/>
              <a:cs typeface="Arial" panose="020B0604020202020204" pitchFamily="34" charset="0"/>
            </a:endParaRPr>
          </a:p>
          <a:p>
            <a:r>
              <a:rPr lang="en-GB" sz="1200" dirty="0">
                <a:effectLst/>
                <a:latin typeface="Arial" panose="020B0604020202020204" pitchFamily="34" charset="0"/>
                <a:cs typeface="Arial" panose="020B0604020202020204" pitchFamily="34" charset="0"/>
              </a:rPr>
              <a:t>A </a:t>
            </a:r>
            <a:r>
              <a:rPr lang="en-GB" sz="1200" b="0" dirty="0">
                <a:effectLst/>
                <a:latin typeface="Arial" panose="020B0604020202020204" pitchFamily="34" charset="0"/>
                <a:cs typeface="Arial" panose="020B0604020202020204" pitchFamily="34" charset="0"/>
              </a:rPr>
              <a:t>premises order </a:t>
            </a:r>
            <a:r>
              <a:rPr lang="en-GB" sz="1200" dirty="0">
                <a:effectLst/>
                <a:latin typeface="Arial" panose="020B0604020202020204" pitchFamily="34" charset="0"/>
                <a:cs typeface="Arial" panose="020B0604020202020204" pitchFamily="34" charset="0"/>
              </a:rPr>
              <a:t>is an order that requires the person against whom it is made to take all reasonable steps to prevent any prohibited activity, or a prohibited activity of a description specified in the order, from being carried on at any premises specified in the order that are owned, leased, occupied, controlled or operated by the person.</a:t>
            </a:r>
          </a:p>
          <a:p>
            <a:endParaRPr lang="en-GB" sz="1200" dirty="0">
              <a:effectLst/>
              <a:latin typeface="Arial" panose="020B0604020202020204" pitchFamily="34" charset="0"/>
              <a:cs typeface="Arial" panose="020B0604020202020204" pitchFamily="34" charset="0"/>
            </a:endParaRPr>
          </a:p>
          <a:p>
            <a:r>
              <a:rPr lang="en-GB" sz="1200" b="1" dirty="0">
                <a:effectLst/>
                <a:latin typeface="Arial" panose="020B0604020202020204" pitchFamily="34" charset="0"/>
                <a:cs typeface="Arial" panose="020B0604020202020204" pitchFamily="34" charset="0"/>
              </a:rPr>
              <a:t>Condition A </a:t>
            </a:r>
            <a:r>
              <a:rPr lang="en-GB" sz="1200" dirty="0">
                <a:effectLst/>
                <a:latin typeface="Arial" panose="020B0604020202020204" pitchFamily="34" charset="0"/>
                <a:cs typeface="Arial" panose="020B0604020202020204" pitchFamily="34" charset="0"/>
              </a:rPr>
              <a:t> the court is satisfied on the balance of probabilities that the person has failed to comply with a premises notice.</a:t>
            </a:r>
            <a:br>
              <a:rPr lang="en-GB" sz="1200" dirty="0">
                <a:effectLst/>
                <a:latin typeface="Arial" panose="020B0604020202020204" pitchFamily="34" charset="0"/>
                <a:cs typeface="Arial" panose="020B0604020202020204" pitchFamily="34" charset="0"/>
              </a:rPr>
            </a:br>
            <a:r>
              <a:rPr lang="en-GB" sz="1200" b="1" dirty="0">
                <a:effectLst/>
                <a:latin typeface="Arial" panose="020B0604020202020204" pitchFamily="34" charset="0"/>
                <a:cs typeface="Arial" panose="020B0604020202020204" pitchFamily="34" charset="0"/>
              </a:rPr>
              <a:t>Condition B </a:t>
            </a:r>
            <a:r>
              <a:rPr lang="en-GB" sz="1200" dirty="0">
                <a:effectLst/>
                <a:latin typeface="Arial" panose="020B0604020202020204" pitchFamily="34" charset="0"/>
                <a:cs typeface="Arial" panose="020B0604020202020204" pitchFamily="34" charset="0"/>
              </a:rPr>
              <a:t>where no premises notice has been given (or one was given but has been withdrawn) – </a:t>
            </a:r>
          </a:p>
          <a:p>
            <a:endParaRPr lang="en-GB" sz="1200" dirty="0">
              <a:effectLst/>
              <a:latin typeface="Arial" panose="020B0604020202020204" pitchFamily="34" charset="0"/>
              <a:cs typeface="Arial" panose="020B0604020202020204" pitchFamily="34" charset="0"/>
            </a:endParaRPr>
          </a:p>
          <a:p>
            <a:pPr marL="228600" indent="-228600">
              <a:buAutoNum type="alphaLcParenBoth"/>
            </a:pPr>
            <a:r>
              <a:rPr lang="en-GB" sz="1200" dirty="0">
                <a:effectLst/>
                <a:latin typeface="Arial" panose="020B0604020202020204" pitchFamily="34" charset="0"/>
                <a:cs typeface="Arial" panose="020B0604020202020204" pitchFamily="34" charset="0"/>
              </a:rPr>
              <a:t>the court is satisfied on the balance of probabilities that a prohibited activity is being, or is likely to be, carried on at particular premises,</a:t>
            </a:r>
          </a:p>
          <a:p>
            <a:pPr marL="228600" indent="-228600">
              <a:buAutoNum type="alphaLcParenBoth"/>
            </a:pPr>
            <a:r>
              <a:rPr lang="en-GB" sz="1200" dirty="0">
                <a:effectLst/>
                <a:latin typeface="Arial" panose="020B0604020202020204" pitchFamily="34" charset="0"/>
                <a:cs typeface="Arial" panose="020B0604020202020204" pitchFamily="34" charset="0"/>
              </a:rPr>
              <a:t> the person owns, leases, occupies, controls or operates the premises, and </a:t>
            </a:r>
          </a:p>
          <a:p>
            <a:pPr marL="0" indent="0">
              <a:buNone/>
            </a:pPr>
            <a:r>
              <a:rPr lang="en-GB" sz="1200" dirty="0">
                <a:effectLst/>
                <a:latin typeface="Arial" panose="020B0604020202020204" pitchFamily="34" charset="0"/>
                <a:cs typeface="Arial" panose="020B0604020202020204" pitchFamily="34" charset="0"/>
              </a:rPr>
              <a:t>(c) the court considers that the person would fail to comply with a premises notice if given.</a:t>
            </a:r>
          </a:p>
          <a:p>
            <a:pPr marL="228600" indent="-228600">
              <a:buAutoNum type="alphaLcParenBoth"/>
            </a:pPr>
            <a:endParaRPr lang="en-GB" sz="1200" dirty="0">
              <a:effectLst/>
              <a:latin typeface="Arial" panose="020B0604020202020204" pitchFamily="34" charset="0"/>
              <a:cs typeface="Arial" panose="020B0604020202020204" pitchFamily="34" charset="0"/>
            </a:endParaRPr>
          </a:p>
          <a:p>
            <a:r>
              <a:rPr lang="en-GB" sz="1200" b="1" dirty="0">
                <a:effectLst/>
                <a:latin typeface="Arial" panose="020B0604020202020204" pitchFamily="34" charset="0"/>
                <a:cs typeface="Arial" panose="020B0604020202020204" pitchFamily="34" charset="0"/>
              </a:rPr>
              <a:t>Condition C </a:t>
            </a:r>
            <a:r>
              <a:rPr lang="en-GB" sz="1200" dirty="0">
                <a:effectLst/>
                <a:latin typeface="Arial" panose="020B0604020202020204" pitchFamily="34" charset="0"/>
                <a:cs typeface="Arial" panose="020B0604020202020204" pitchFamily="34" charset="0"/>
              </a:rPr>
              <a:t>is that the court considers it necessary and proportionate to make the premises order for the purpose of preventing any prohibited activity from being carried on at any premises owned, leased, occupied, controlled or operated by the person.</a:t>
            </a:r>
          </a:p>
          <a:p>
            <a:endParaRPr lang="en-GB" sz="1200" dirty="0">
              <a:effectLst/>
              <a:latin typeface="Arial" panose="020B0604020202020204" pitchFamily="34" charset="0"/>
              <a:cs typeface="Arial" panose="020B0604020202020204" pitchFamily="34" charset="0"/>
            </a:endParaRPr>
          </a:p>
          <a:p>
            <a:r>
              <a:rPr lang="en-GB" sz="1200" dirty="0">
                <a:effectLst/>
                <a:latin typeface="Arial" panose="020B0604020202020204" pitchFamily="34" charset="0"/>
                <a:cs typeface="Arial" panose="020B0604020202020204" pitchFamily="34" charset="0"/>
              </a:rPr>
              <a:t>If a court makes a premises order based on condition A having been met, the premises notice is to be treated as having been withdrawn.</a:t>
            </a:r>
          </a:p>
          <a:p>
            <a:r>
              <a:rPr lang="en-GB" sz="1200" dirty="0">
                <a:effectLst/>
                <a:latin typeface="Arial" panose="020B0604020202020204" pitchFamily="34" charset="0"/>
                <a:cs typeface="Arial" panose="020B0604020202020204" pitchFamily="34" charset="0"/>
              </a:rPr>
              <a:t>A premises order may not be made against an individual who is under the age of 18.</a:t>
            </a:r>
          </a:p>
          <a:p>
            <a:endParaRPr lang="en-GB" sz="1100" dirty="0">
              <a:effectLst/>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18</a:t>
            </a:fld>
            <a:endParaRPr lang="en-GB"/>
          </a:p>
        </p:txBody>
      </p:sp>
    </p:spTree>
    <p:extLst>
      <p:ext uri="{BB962C8B-B14F-4D97-AF65-F5344CB8AC3E}">
        <p14:creationId xmlns:p14="http://schemas.microsoft.com/office/powerpoint/2010/main" val="3650985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u="sng" kern="1200" dirty="0">
                <a:solidFill>
                  <a:schemeClr val="tx1"/>
                </a:solidFill>
                <a:effectLst/>
                <a:latin typeface="Arial" panose="020B0604020202020204" pitchFamily="34" charset="0"/>
                <a:ea typeface="+mn-ea"/>
                <a:cs typeface="Arial" panose="020B0604020202020204" pitchFamily="34" charset="0"/>
              </a:rPr>
              <a:t>Group Task  - Activity 2</a:t>
            </a:r>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b="1" kern="1200" dirty="0">
                <a:solidFill>
                  <a:schemeClr val="tx1"/>
                </a:solidFill>
                <a:effectLst/>
                <a:latin typeface="Arial" panose="020B0604020202020204" pitchFamily="34" charset="0"/>
                <a:ea typeface="+mn-ea"/>
                <a:cs typeface="Arial" panose="020B0604020202020204" pitchFamily="34" charset="0"/>
              </a:rPr>
              <a:t>Drug search practice within the classroom</a:t>
            </a:r>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kern="1200" dirty="0">
                <a:solidFill>
                  <a:schemeClr val="tx1"/>
                </a:solidFill>
                <a:effectLst/>
                <a:latin typeface="Arial" panose="020B0604020202020204" pitchFamily="34" charset="0"/>
                <a:ea typeface="+mn-ea"/>
                <a:cs typeface="Arial" panose="020B0604020202020204" pitchFamily="34" charset="0"/>
              </a:rPr>
              <a:t>Students split into pairs.</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kern="1200" dirty="0">
                <a:solidFill>
                  <a:schemeClr val="tx1"/>
                </a:solidFill>
                <a:effectLst/>
                <a:latin typeface="Arial" panose="020B0604020202020204" pitchFamily="34" charset="0"/>
                <a:ea typeface="+mn-ea"/>
                <a:cs typeface="Arial" panose="020B0604020202020204" pitchFamily="34" charset="0"/>
              </a:rPr>
              <a:t>One of</a:t>
            </a:r>
            <a:r>
              <a:rPr lang="en-GB" sz="1100" kern="1200" baseline="0" dirty="0">
                <a:solidFill>
                  <a:schemeClr val="tx1"/>
                </a:solidFill>
                <a:effectLst/>
                <a:latin typeface="Arial" panose="020B0604020202020204" pitchFamily="34" charset="0"/>
                <a:ea typeface="+mn-ea"/>
                <a:cs typeface="Arial" panose="020B0604020202020204" pitchFamily="34" charset="0"/>
              </a:rPr>
              <a:t> the pair leave the room. </a:t>
            </a:r>
          </a:p>
          <a:p>
            <a:endParaRPr lang="en-GB" sz="1100" kern="1200" baseline="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One student conceals synthetic drugs on their person whilst the other student remains outside the room (Drugs to be concealed in a place student is likely to find them, and does not go further than J.O.G) </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kern="1200" dirty="0">
                <a:solidFill>
                  <a:schemeClr val="tx1"/>
                </a:solidFill>
                <a:effectLst/>
                <a:latin typeface="Arial" panose="020B0604020202020204" pitchFamily="34" charset="0"/>
                <a:ea typeface="+mn-ea"/>
                <a:cs typeface="Arial" panose="020B0604020202020204" pitchFamily="34" charset="0"/>
              </a:rPr>
              <a:t>Students outside the room are given a brief synopsis of an incident, causing them to suspect drug possession may be involved. </a:t>
            </a:r>
          </a:p>
          <a:p>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Upon returning to the room, students practise questioning of the suspect, and conducts a search under Section 23 Misuse of Drugs Act</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u="sng" kern="1200" dirty="0">
                <a:solidFill>
                  <a:schemeClr val="tx1"/>
                </a:solidFill>
                <a:effectLst/>
                <a:latin typeface="Arial" panose="020B0604020202020204" pitchFamily="34" charset="0"/>
                <a:ea typeface="+mn-ea"/>
                <a:cs typeface="Arial" panose="020B0604020202020204" pitchFamily="34" charset="0"/>
              </a:rPr>
              <a:t>The learning outcome is to complete a drugs search of an individual correctly  </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19</a:t>
            </a:fld>
            <a:endParaRPr lang="en-GB"/>
          </a:p>
        </p:txBody>
      </p:sp>
    </p:spTree>
    <p:extLst>
      <p:ext uri="{BB962C8B-B14F-4D97-AF65-F5344CB8AC3E}">
        <p14:creationId xmlns:p14="http://schemas.microsoft.com/office/powerpoint/2010/main" val="16118991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Activity 3 – Final Quiz </a:t>
            </a:r>
          </a:p>
          <a:p>
            <a:endParaRPr lang="en-GB" dirty="0"/>
          </a:p>
          <a:p>
            <a:r>
              <a:rPr lang="en-GB" dirty="0"/>
              <a:t>INSTRUCTIONS - </a:t>
            </a:r>
          </a:p>
          <a:p>
            <a:r>
              <a:rPr lang="en-GB" dirty="0"/>
              <a:t>TRAINER log onto – </a:t>
            </a:r>
            <a:r>
              <a:rPr lang="en-GB" b="1" dirty="0"/>
              <a:t>www.blooket.com/login</a:t>
            </a:r>
          </a:p>
          <a:p>
            <a:endParaRPr lang="en-GB" dirty="0"/>
          </a:p>
          <a:p>
            <a:r>
              <a:rPr lang="en-GB" b="1" dirty="0"/>
              <a:t>User name: SWPPEQF</a:t>
            </a:r>
          </a:p>
          <a:p>
            <a:r>
              <a:rPr lang="en-GB" b="1" dirty="0"/>
              <a:t>Password – PEQFTeam1 </a:t>
            </a:r>
            <a:r>
              <a:rPr lang="en-GB" b="0" dirty="0"/>
              <a:t>(case sensitive)</a:t>
            </a:r>
            <a:endParaRPr lang="en-GB" b="1" dirty="0"/>
          </a:p>
          <a:p>
            <a:endParaRPr lang="en-GB" dirty="0"/>
          </a:p>
          <a:p>
            <a:r>
              <a:rPr lang="en-GB" dirty="0"/>
              <a:t>Select </a:t>
            </a:r>
            <a:r>
              <a:rPr lang="en-GB" b="1" dirty="0"/>
              <a:t>Misuse of Drugs and Psychoactive Substances </a:t>
            </a:r>
            <a:r>
              <a:rPr lang="en-GB" dirty="0"/>
              <a:t>quiz</a:t>
            </a:r>
          </a:p>
          <a:p>
            <a:endParaRPr lang="en-GB" dirty="0"/>
          </a:p>
          <a:p>
            <a:r>
              <a:rPr lang="en-GB" dirty="0"/>
              <a:t>Click </a:t>
            </a:r>
            <a:r>
              <a:rPr lang="en-GB" b="1" dirty="0"/>
              <a:t>Host</a:t>
            </a:r>
          </a:p>
          <a:p>
            <a:endParaRPr lang="en-GB" dirty="0"/>
          </a:p>
          <a:p>
            <a:r>
              <a:rPr lang="en-GB" dirty="0"/>
              <a:t>Select</a:t>
            </a:r>
            <a:r>
              <a:rPr lang="en-GB" b="1" dirty="0"/>
              <a:t> Racing </a:t>
            </a:r>
            <a:r>
              <a:rPr lang="en-GB" dirty="0"/>
              <a:t>game mode</a:t>
            </a:r>
          </a:p>
          <a:p>
            <a:r>
              <a:rPr lang="en-GB" b="0" dirty="0"/>
              <a:t>Click </a:t>
            </a:r>
            <a:r>
              <a:rPr lang="en-GB" b="1" dirty="0"/>
              <a:t>Host Game</a:t>
            </a:r>
          </a:p>
          <a:p>
            <a:r>
              <a:rPr lang="en-GB" dirty="0"/>
              <a:t>Change Number of Questions on slide bar to </a:t>
            </a:r>
            <a:r>
              <a:rPr lang="en-GB" b="1" dirty="0"/>
              <a:t>15</a:t>
            </a:r>
          </a:p>
          <a:p>
            <a:r>
              <a:rPr lang="en-GB" b="0" dirty="0"/>
              <a:t>Click </a:t>
            </a:r>
            <a:r>
              <a:rPr lang="en-GB" b="1" dirty="0"/>
              <a:t>Host Now</a:t>
            </a:r>
          </a:p>
          <a:p>
            <a:r>
              <a:rPr lang="en-GB" b="0" dirty="0"/>
              <a:t>Mute sound at top of screen (click on microphone symbol once)</a:t>
            </a:r>
          </a:p>
          <a:p>
            <a:endParaRPr lang="en-GB" b="0" dirty="0"/>
          </a:p>
          <a:p>
            <a:r>
              <a:rPr lang="en-GB" b="0" dirty="0"/>
              <a:t>STUDENTS:</a:t>
            </a:r>
          </a:p>
          <a:p>
            <a:r>
              <a:rPr lang="en-GB" dirty="0"/>
              <a:t>Follow screen instructions – on own phone or laptop</a:t>
            </a:r>
          </a:p>
          <a:p>
            <a:r>
              <a:rPr lang="en-GB" dirty="0"/>
              <a:t>Type </a:t>
            </a:r>
            <a:r>
              <a:rPr lang="en-GB" b="1" dirty="0"/>
              <a:t>blooket.com/play</a:t>
            </a:r>
          </a:p>
          <a:p>
            <a:r>
              <a:rPr lang="en-GB" dirty="0"/>
              <a:t>Enter </a:t>
            </a:r>
            <a:r>
              <a:rPr lang="en-GB" b="1" dirty="0"/>
              <a:t>Game ID </a:t>
            </a:r>
            <a:r>
              <a:rPr lang="en-GB" dirty="0"/>
              <a:t>number shown on Trainers Screen</a:t>
            </a:r>
          </a:p>
          <a:p>
            <a:r>
              <a:rPr lang="en-GB" dirty="0"/>
              <a:t>Enter </a:t>
            </a:r>
            <a:r>
              <a:rPr lang="en-GB" b="1" dirty="0"/>
              <a:t>name </a:t>
            </a:r>
            <a:r>
              <a:rPr lang="en-GB" b="0" dirty="0"/>
              <a:t> </a:t>
            </a:r>
            <a:endParaRPr lang="en-GB" b="1" dirty="0"/>
          </a:p>
          <a:p>
            <a:r>
              <a:rPr lang="en-GB" dirty="0"/>
              <a:t>Pick </a:t>
            </a:r>
            <a:r>
              <a:rPr lang="en-GB" b="1" dirty="0"/>
              <a:t>Icon </a:t>
            </a:r>
          </a:p>
          <a:p>
            <a:endParaRPr lang="en-GB" b="1" dirty="0"/>
          </a:p>
          <a:p>
            <a:r>
              <a:rPr lang="en-GB" b="0" dirty="0"/>
              <a:t>TRAINER – </a:t>
            </a:r>
          </a:p>
          <a:p>
            <a:r>
              <a:rPr lang="en-GB" b="0" dirty="0"/>
              <a:t>Click </a:t>
            </a:r>
            <a:r>
              <a:rPr lang="en-GB" b="1" dirty="0"/>
              <a:t>Start</a:t>
            </a:r>
          </a:p>
          <a:p>
            <a:r>
              <a:rPr lang="en-GB" b="0" dirty="0"/>
              <a:t>(To mute the sound press the speaker icon twice)</a:t>
            </a:r>
          </a:p>
          <a:p>
            <a:endParaRPr lang="en-GB" b="0" dirty="0"/>
          </a:p>
          <a:p>
            <a:r>
              <a:rPr lang="en-GB" b="0" dirty="0"/>
              <a:t>The students then answer the questions on their own device – first to get 15 correct wins.</a:t>
            </a:r>
          </a:p>
          <a:p>
            <a:endParaRPr lang="en-GB" b="0" dirty="0"/>
          </a:p>
          <a:p>
            <a:r>
              <a:rPr lang="en-GB" b="0" dirty="0"/>
              <a:t>At the end of the quiz the trainer can click on the view report tab and see how many questions each student got correct/wrong for debrief</a:t>
            </a:r>
          </a:p>
          <a:p>
            <a:endParaRPr lang="en-GB" dirty="0"/>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20</a:t>
            </a:fld>
            <a:endParaRPr lang="en-GB"/>
          </a:p>
        </p:txBody>
      </p:sp>
    </p:spTree>
    <p:extLst>
      <p:ext uri="{BB962C8B-B14F-4D97-AF65-F5344CB8AC3E}">
        <p14:creationId xmlns:p14="http://schemas.microsoft.com/office/powerpoint/2010/main" val="35858420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21</a:t>
            </a:fld>
            <a:endParaRPr lang="en-GB"/>
          </a:p>
        </p:txBody>
      </p:sp>
    </p:spTree>
    <p:extLst>
      <p:ext uri="{BB962C8B-B14F-4D97-AF65-F5344CB8AC3E}">
        <p14:creationId xmlns:p14="http://schemas.microsoft.com/office/powerpoint/2010/main" val="10924178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09/11/2023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18724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09/11/2023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25361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09/11/2023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39018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solidFill>
                  <a:prstClr val="black">
                    <a:tint val="75000"/>
                  </a:prstClr>
                </a:solidFill>
              </a:rPr>
              <a:pPr/>
              <a:t>09/11/2023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79199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solidFill>
                  <a:prstClr val="black">
                    <a:tint val="75000"/>
                  </a:prstClr>
                </a:solidFill>
              </a:rPr>
              <a:pPr/>
              <a:t>09/11/2023</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92500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solidFill>
                  <a:prstClr val="black">
                    <a:tint val="75000"/>
                  </a:prstClr>
                </a:solidFill>
              </a:rPr>
              <a:pPr/>
              <a:t>09/11/2023</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97630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solidFill>
                  <a:prstClr val="black">
                    <a:tint val="75000"/>
                  </a:prstClr>
                </a:solidFill>
              </a:rPr>
              <a:pPr/>
              <a:t>09/11/2023</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88494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solidFill>
                  <a:prstClr val="black">
                    <a:tint val="75000"/>
                  </a:prstClr>
                </a:solidFill>
              </a:rPr>
              <a:pPr/>
              <a:t>09/11/2023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00622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solidFill>
                  <a:prstClr val="black">
                    <a:tint val="75000"/>
                  </a:prstClr>
                </a:solidFill>
              </a:rPr>
              <a:pPr/>
              <a:t>09/11/2023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63322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09/11/2023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19616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09/11/2023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45078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43444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60770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4062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58497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09/11/2023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55200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09/11/2023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86254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09/11/2023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27470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81407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128630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24859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30814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solidFill>
                  <a:prstClr val="black">
                    <a:tint val="75000"/>
                  </a:prstClr>
                </a:solidFill>
              </a:rPr>
              <a:pPr/>
              <a:t>09/11/2023</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42194368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09/11/2023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90831008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fif"/><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pn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6.png"/><Relationship Id="rId7" Type="http://schemas.openxmlformats.org/officeDocument/2006/relationships/diagramQuickStyle" Target="../diagrams/quickStyle4.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7.png"/><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8.png"/><Relationship Id="rId7" Type="http://schemas.openxmlformats.org/officeDocument/2006/relationships/diagramQuickStyle" Target="../diagrams/quickStyle5.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9.png"/><Relationship Id="rId9" Type="http://schemas.microsoft.com/office/2007/relationships/diagramDrawing" Target="../diagrams/drawing5.xml"/></Relationships>
</file>

<file path=ppt/slides/_rels/slide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0.png"/><Relationship Id="rId7" Type="http://schemas.openxmlformats.org/officeDocument/2006/relationships/diagramColors" Target="../diagrams/colors6.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11.png"/><Relationship Id="rId7" Type="http://schemas.openxmlformats.org/officeDocument/2006/relationships/diagramQuickStyle" Target="../diagrams/quickStyle7.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image" Target="../media/image12.jpeg"/><Relationship Id="rId9" Type="http://schemas.microsoft.com/office/2007/relationships/diagramDrawing" Target="../diagrams/drawing7.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14.png"/><Relationship Id="rId7" Type="http://schemas.openxmlformats.org/officeDocument/2006/relationships/diagramColors" Target="../diagrams/colors11.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7C766DE-5A6F-47BB-A75B-0A869F5FF5B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7620001" y="1436915"/>
            <a:ext cx="4571999" cy="5421085"/>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35305"/>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695400" y="3607499"/>
            <a:ext cx="4271221" cy="1446550"/>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400" b="1" dirty="0">
                <a:solidFill>
                  <a:srgbClr val="002060"/>
                </a:solidFill>
                <a:ea typeface="Tahoma" panose="020B0604030504040204" pitchFamily="34" charset="0"/>
                <a:cs typeface="Tahoma" panose="020B0604030504040204" pitchFamily="34" charset="0"/>
              </a:rPr>
              <a:t>Psychoactive Substances</a:t>
            </a:r>
            <a:endParaRPr kumimoji="0" lang="en-GB" sz="4400" b="1" i="0" u="none" strike="noStrike" kern="1200" cap="none" spc="0" normalizeH="0" baseline="0" noProof="0" dirty="0">
              <a:ln>
                <a:noFill/>
              </a:ln>
              <a:solidFill>
                <a:srgbClr val="002060"/>
              </a:solidFill>
              <a:effectLst/>
              <a:uLnTx/>
              <a:uFillTx/>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274606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17598" y="309592"/>
            <a:ext cx="10557538"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Psychoactive Substances Act 2016</a:t>
            </a:r>
          </a:p>
        </p:txBody>
      </p:sp>
      <p:graphicFrame>
        <p:nvGraphicFramePr>
          <p:cNvPr id="2" name="Diagram 1">
            <a:extLst>
              <a:ext uri="{FF2B5EF4-FFF2-40B4-BE49-F238E27FC236}">
                <a16:creationId xmlns:a16="http://schemas.microsoft.com/office/drawing/2014/main" id="{36D7193A-0697-4328-AE1B-A7B59A45A870}"/>
              </a:ext>
            </a:extLst>
          </p:cNvPr>
          <p:cNvGraphicFramePr/>
          <p:nvPr>
            <p:extLst>
              <p:ext uri="{D42A27DB-BD31-4B8C-83A1-F6EECF244321}">
                <p14:modId xmlns:p14="http://schemas.microsoft.com/office/powerpoint/2010/main" val="1325028506"/>
              </p:ext>
            </p:extLst>
          </p:nvPr>
        </p:nvGraphicFramePr>
        <p:xfrm>
          <a:off x="817598" y="1108710"/>
          <a:ext cx="10886722" cy="46405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7417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1E4C353-BEF9-4C98-929C-6D118F6031D3}"/>
                                            </p:graphicEl>
                                          </p:spTgt>
                                        </p:tgtEl>
                                        <p:attrNameLst>
                                          <p:attrName>style.visibility</p:attrName>
                                        </p:attrNameLst>
                                      </p:cBhvr>
                                      <p:to>
                                        <p:strVal val="visible"/>
                                      </p:to>
                                    </p:set>
                                    <p:animEffect transition="in" filter="fade">
                                      <p:cBhvr>
                                        <p:cTn id="7" dur="500"/>
                                        <p:tgtEl>
                                          <p:spTgt spid="2">
                                            <p:graphicEl>
                                              <a:dgm id="{C1E4C353-BEF9-4C98-929C-6D118F6031D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5DD8577-B144-4629-A4D2-1838636B520E}"/>
                                            </p:graphicEl>
                                          </p:spTgt>
                                        </p:tgtEl>
                                        <p:attrNameLst>
                                          <p:attrName>style.visibility</p:attrName>
                                        </p:attrNameLst>
                                      </p:cBhvr>
                                      <p:to>
                                        <p:strVal val="visible"/>
                                      </p:to>
                                    </p:set>
                                    <p:animEffect transition="in" filter="fade">
                                      <p:cBhvr>
                                        <p:cTn id="12" dur="500"/>
                                        <p:tgtEl>
                                          <p:spTgt spid="2">
                                            <p:graphicEl>
                                              <a:dgm id="{85DD8577-B144-4629-A4D2-1838636B520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F2BA99E-38DA-4706-8159-7E754DB4001B}"/>
                                            </p:graphicEl>
                                          </p:spTgt>
                                        </p:tgtEl>
                                        <p:attrNameLst>
                                          <p:attrName>style.visibility</p:attrName>
                                        </p:attrNameLst>
                                      </p:cBhvr>
                                      <p:to>
                                        <p:strVal val="visible"/>
                                      </p:to>
                                    </p:set>
                                    <p:animEffect transition="in" filter="fade">
                                      <p:cBhvr>
                                        <p:cTn id="15" dur="500"/>
                                        <p:tgtEl>
                                          <p:spTgt spid="2">
                                            <p:graphicEl>
                                              <a:dgm id="{FF2BA99E-38DA-4706-8159-7E754DB4001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976A8EA-99AB-44A7-B075-EBD80792B6C6}"/>
                                            </p:graphicEl>
                                          </p:spTgt>
                                        </p:tgtEl>
                                        <p:attrNameLst>
                                          <p:attrName>style.visibility</p:attrName>
                                        </p:attrNameLst>
                                      </p:cBhvr>
                                      <p:to>
                                        <p:strVal val="visible"/>
                                      </p:to>
                                    </p:set>
                                    <p:animEffect transition="in" filter="fade">
                                      <p:cBhvr>
                                        <p:cTn id="20" dur="500"/>
                                        <p:tgtEl>
                                          <p:spTgt spid="2">
                                            <p:graphicEl>
                                              <a:dgm id="{A976A8EA-99AB-44A7-B075-EBD80792B6C6}"/>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0D5247DC-E189-4521-A91B-050485260E9C}"/>
                                            </p:graphicEl>
                                          </p:spTgt>
                                        </p:tgtEl>
                                        <p:attrNameLst>
                                          <p:attrName>style.visibility</p:attrName>
                                        </p:attrNameLst>
                                      </p:cBhvr>
                                      <p:to>
                                        <p:strVal val="visible"/>
                                      </p:to>
                                    </p:set>
                                    <p:animEffect transition="in" filter="fade">
                                      <p:cBhvr>
                                        <p:cTn id="25" dur="500"/>
                                        <p:tgtEl>
                                          <p:spTgt spid="2">
                                            <p:graphicEl>
                                              <a:dgm id="{0D5247DC-E189-4521-A91B-050485260E9C}"/>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
                                            <p:graphicEl>
                                              <a:dgm id="{1C43A2A8-FE53-4F74-9B14-4ABD37445810}"/>
                                            </p:graphicEl>
                                          </p:spTgt>
                                        </p:tgtEl>
                                        <p:attrNameLst>
                                          <p:attrName>style.visibility</p:attrName>
                                        </p:attrNameLst>
                                      </p:cBhvr>
                                      <p:to>
                                        <p:strVal val="visible"/>
                                      </p:to>
                                    </p:set>
                                    <p:animEffect transition="in" filter="fade">
                                      <p:cBhvr>
                                        <p:cTn id="28" dur="500"/>
                                        <p:tgtEl>
                                          <p:spTgt spid="2">
                                            <p:graphicEl>
                                              <a:dgm id="{1C43A2A8-FE53-4F74-9B14-4ABD3744581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45450" y="1692612"/>
            <a:ext cx="1767734" cy="21479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719847" y="127413"/>
            <a:ext cx="11011709"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S3 Exemptions ….</a:t>
            </a:r>
          </a:p>
        </p:txBody>
      </p:sp>
      <p:graphicFrame>
        <p:nvGraphicFramePr>
          <p:cNvPr id="2" name="Diagram 1">
            <a:extLst>
              <a:ext uri="{FF2B5EF4-FFF2-40B4-BE49-F238E27FC236}">
                <a16:creationId xmlns:a16="http://schemas.microsoft.com/office/drawing/2014/main" id="{5557EB06-603E-43A7-BC29-B819D580E844}"/>
              </a:ext>
            </a:extLst>
          </p:cNvPr>
          <p:cNvGraphicFramePr/>
          <p:nvPr>
            <p:extLst>
              <p:ext uri="{D42A27DB-BD31-4B8C-83A1-F6EECF244321}">
                <p14:modId xmlns:p14="http://schemas.microsoft.com/office/powerpoint/2010/main" val="2844528708"/>
              </p:ext>
            </p:extLst>
          </p:nvPr>
        </p:nvGraphicFramePr>
        <p:xfrm>
          <a:off x="719846" y="856034"/>
          <a:ext cx="8832715" cy="35154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Rectangle: Rounded Corners 5">
            <a:extLst>
              <a:ext uri="{FF2B5EF4-FFF2-40B4-BE49-F238E27FC236}">
                <a16:creationId xmlns:a16="http://schemas.microsoft.com/office/drawing/2014/main" id="{CBE186F5-CE53-492F-90AE-EA8EA9907772}"/>
              </a:ext>
            </a:extLst>
          </p:cNvPr>
          <p:cNvSpPr/>
          <p:nvPr/>
        </p:nvSpPr>
        <p:spPr>
          <a:xfrm>
            <a:off x="1157840" y="4806041"/>
            <a:ext cx="7956725" cy="781576"/>
          </a:xfrm>
          <a:prstGeom prst="roundRect">
            <a:avLst/>
          </a:prstGeom>
          <a:solidFill>
            <a:schemeClr val="tx2">
              <a:lumMod val="20000"/>
              <a:lumOff val="8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main intention of the Act is to shut down shops &amp; websites that currently trade in ‘legal highs’</a:t>
            </a:r>
          </a:p>
        </p:txBody>
      </p:sp>
    </p:spTree>
    <p:extLst>
      <p:ext uri="{BB962C8B-B14F-4D97-AF65-F5344CB8AC3E}">
        <p14:creationId xmlns:p14="http://schemas.microsoft.com/office/powerpoint/2010/main" val="35626522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C23A721-24A7-4874-8203-4634BB16274F}"/>
                                            </p:graphicEl>
                                          </p:spTgt>
                                        </p:tgtEl>
                                        <p:attrNameLst>
                                          <p:attrName>style.visibility</p:attrName>
                                        </p:attrNameLst>
                                      </p:cBhvr>
                                      <p:to>
                                        <p:strVal val="visible"/>
                                      </p:to>
                                    </p:set>
                                    <p:animEffect transition="in" filter="fade">
                                      <p:cBhvr>
                                        <p:cTn id="7" dur="500"/>
                                        <p:tgtEl>
                                          <p:spTgt spid="2">
                                            <p:graphicEl>
                                              <a:dgm id="{EC23A721-24A7-4874-8203-4634BB16274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4963B8D-D695-4FFA-A7D7-C8C2665B4104}"/>
                                            </p:graphicEl>
                                          </p:spTgt>
                                        </p:tgtEl>
                                        <p:attrNameLst>
                                          <p:attrName>style.visibility</p:attrName>
                                        </p:attrNameLst>
                                      </p:cBhvr>
                                      <p:to>
                                        <p:strVal val="visible"/>
                                      </p:to>
                                    </p:set>
                                    <p:animEffect transition="in" filter="fade">
                                      <p:cBhvr>
                                        <p:cTn id="12" dur="500"/>
                                        <p:tgtEl>
                                          <p:spTgt spid="2">
                                            <p:graphicEl>
                                              <a:dgm id="{A4963B8D-D695-4FFA-A7D7-C8C2665B410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FB72AA8-7453-42A9-8275-A28CAE300F6D}"/>
                                            </p:graphicEl>
                                          </p:spTgt>
                                        </p:tgtEl>
                                        <p:attrNameLst>
                                          <p:attrName>style.visibility</p:attrName>
                                        </p:attrNameLst>
                                      </p:cBhvr>
                                      <p:to>
                                        <p:strVal val="visible"/>
                                      </p:to>
                                    </p:set>
                                    <p:animEffect transition="in" filter="fade">
                                      <p:cBhvr>
                                        <p:cTn id="15" dur="500"/>
                                        <p:tgtEl>
                                          <p:spTgt spid="2">
                                            <p:graphicEl>
                                              <a:dgm id="{EFB72AA8-7453-42A9-8275-A28CAE300F6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4B80D2A-E545-4EC6-B5CB-01DC58D57132}"/>
                                            </p:graphicEl>
                                          </p:spTgt>
                                        </p:tgtEl>
                                        <p:attrNameLst>
                                          <p:attrName>style.visibility</p:attrName>
                                        </p:attrNameLst>
                                      </p:cBhvr>
                                      <p:to>
                                        <p:strVal val="visible"/>
                                      </p:to>
                                    </p:set>
                                    <p:animEffect transition="in" filter="fade">
                                      <p:cBhvr>
                                        <p:cTn id="20" dur="500"/>
                                        <p:tgtEl>
                                          <p:spTgt spid="2">
                                            <p:graphicEl>
                                              <a:dgm id="{64B80D2A-E545-4EC6-B5CB-01DC58D5713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DB05E1D-FE76-4763-9FEB-38441FF5EB87}"/>
                                            </p:graphicEl>
                                          </p:spTgt>
                                        </p:tgtEl>
                                        <p:attrNameLst>
                                          <p:attrName>style.visibility</p:attrName>
                                        </p:attrNameLst>
                                      </p:cBhvr>
                                      <p:to>
                                        <p:strVal val="visible"/>
                                      </p:to>
                                    </p:set>
                                    <p:animEffect transition="in" filter="fade">
                                      <p:cBhvr>
                                        <p:cTn id="23" dur="500"/>
                                        <p:tgtEl>
                                          <p:spTgt spid="2">
                                            <p:graphicEl>
                                              <a:dgm id="{6DB05E1D-FE76-4763-9FEB-38441FF5EB8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58A778A6-66C6-4711-928D-4DF52CE8802C}"/>
                                            </p:graphicEl>
                                          </p:spTgt>
                                        </p:tgtEl>
                                        <p:attrNameLst>
                                          <p:attrName>style.visibility</p:attrName>
                                        </p:attrNameLst>
                                      </p:cBhvr>
                                      <p:to>
                                        <p:strVal val="visible"/>
                                      </p:to>
                                    </p:set>
                                    <p:animEffect transition="in" filter="fade">
                                      <p:cBhvr>
                                        <p:cTn id="28" dur="500"/>
                                        <p:tgtEl>
                                          <p:spTgt spid="2">
                                            <p:graphicEl>
                                              <a:dgm id="{58A778A6-66C6-4711-928D-4DF52CE8802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09B386DD-E952-44EB-B70B-6242FC07D05A}"/>
                                            </p:graphicEl>
                                          </p:spTgt>
                                        </p:tgtEl>
                                        <p:attrNameLst>
                                          <p:attrName>style.visibility</p:attrName>
                                        </p:attrNameLst>
                                      </p:cBhvr>
                                      <p:to>
                                        <p:strVal val="visible"/>
                                      </p:to>
                                    </p:set>
                                    <p:animEffect transition="in" filter="fade">
                                      <p:cBhvr>
                                        <p:cTn id="31" dur="500"/>
                                        <p:tgtEl>
                                          <p:spTgt spid="2">
                                            <p:graphicEl>
                                              <a:dgm id="{09B386DD-E952-44EB-B70B-6242FC07D05A}"/>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588BC2C0-4E51-4E5B-B3E4-53BCAEBEED04}"/>
                                            </p:graphicEl>
                                          </p:spTgt>
                                        </p:tgtEl>
                                        <p:attrNameLst>
                                          <p:attrName>style.visibility</p:attrName>
                                        </p:attrNameLst>
                                      </p:cBhvr>
                                      <p:to>
                                        <p:strVal val="visible"/>
                                      </p:to>
                                    </p:set>
                                    <p:animEffect transition="in" filter="fade">
                                      <p:cBhvr>
                                        <p:cTn id="36" dur="500"/>
                                        <p:tgtEl>
                                          <p:spTgt spid="2">
                                            <p:graphicEl>
                                              <a:dgm id="{588BC2C0-4E51-4E5B-B3E4-53BCAEBEED04}"/>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8CC3AC5C-447D-4340-A684-C1726975FD28}"/>
                                            </p:graphicEl>
                                          </p:spTgt>
                                        </p:tgtEl>
                                        <p:attrNameLst>
                                          <p:attrName>style.visibility</p:attrName>
                                        </p:attrNameLst>
                                      </p:cBhvr>
                                      <p:to>
                                        <p:strVal val="visible"/>
                                      </p:to>
                                    </p:set>
                                    <p:animEffect transition="in" filter="fade">
                                      <p:cBhvr>
                                        <p:cTn id="39" dur="500"/>
                                        <p:tgtEl>
                                          <p:spTgt spid="2">
                                            <p:graphicEl>
                                              <a:dgm id="{8CC3AC5C-447D-4340-A684-C1726975FD28}"/>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06D43E8-B5CF-4A47-A6A4-58AC3AC20E10}"/>
                                            </p:graphicEl>
                                          </p:spTgt>
                                        </p:tgtEl>
                                        <p:attrNameLst>
                                          <p:attrName>style.visibility</p:attrName>
                                        </p:attrNameLst>
                                      </p:cBhvr>
                                      <p:to>
                                        <p:strVal val="visible"/>
                                      </p:to>
                                    </p:set>
                                    <p:animEffect transition="in" filter="fade">
                                      <p:cBhvr>
                                        <p:cTn id="44" dur="500"/>
                                        <p:tgtEl>
                                          <p:spTgt spid="2">
                                            <p:graphicEl>
                                              <a:dgm id="{006D43E8-B5CF-4A47-A6A4-58AC3AC20E10}"/>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B0C670DC-CD4F-42D0-AE61-3B8E38318379}"/>
                                            </p:graphicEl>
                                          </p:spTgt>
                                        </p:tgtEl>
                                        <p:attrNameLst>
                                          <p:attrName>style.visibility</p:attrName>
                                        </p:attrNameLst>
                                      </p:cBhvr>
                                      <p:to>
                                        <p:strVal val="visible"/>
                                      </p:to>
                                    </p:set>
                                    <p:animEffect transition="in" filter="fade">
                                      <p:cBhvr>
                                        <p:cTn id="47" dur="500"/>
                                        <p:tgtEl>
                                          <p:spTgt spid="2">
                                            <p:graphicEl>
                                              <a:dgm id="{B0C670DC-CD4F-42D0-AE61-3B8E38318379}"/>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bg/>
                                          </p:spTgt>
                                        </p:tgtEl>
                                        <p:attrNameLst>
                                          <p:attrName>style.visibility</p:attrName>
                                        </p:attrNameLst>
                                      </p:cBhvr>
                                      <p:to>
                                        <p:strVal val="visible"/>
                                      </p:to>
                                    </p:set>
                                    <p:animEffect transition="in" filter="fade">
                                      <p:cBhvr>
                                        <p:cTn id="52" dur="500"/>
                                        <p:tgtEl>
                                          <p:spTgt spid="6">
                                            <p:bg/>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6">
                                            <p:txEl>
                                              <p:pRg st="0" end="0"/>
                                            </p:txEl>
                                          </p:spTgt>
                                        </p:tgtEl>
                                        <p:attrNameLst>
                                          <p:attrName>style.visibility</p:attrName>
                                        </p:attrNameLst>
                                      </p:cBhvr>
                                      <p:to>
                                        <p:strVal val="visible"/>
                                      </p:to>
                                    </p:set>
                                    <p:animEffect transition="in" filter="fade">
                                      <p:cBhvr>
                                        <p:cTn id="55"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P spid="6" grpId="0" build="allAtOnce"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72846" y="319306"/>
            <a:ext cx="11013185"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What are New Psychoactive Substances?</a:t>
            </a:r>
          </a:p>
        </p:txBody>
      </p:sp>
      <p:sp>
        <p:nvSpPr>
          <p:cNvPr id="2" name="Rectangle: Rounded Corners 1">
            <a:extLst>
              <a:ext uri="{FF2B5EF4-FFF2-40B4-BE49-F238E27FC236}">
                <a16:creationId xmlns:a16="http://schemas.microsoft.com/office/drawing/2014/main" id="{8B3DCBB7-268C-47A1-B4C6-1FC75F36E551}"/>
              </a:ext>
            </a:extLst>
          </p:cNvPr>
          <p:cNvSpPr/>
          <p:nvPr/>
        </p:nvSpPr>
        <p:spPr>
          <a:xfrm>
            <a:off x="672847" y="1115568"/>
            <a:ext cx="11013184" cy="2313432"/>
          </a:xfrm>
          <a:prstGeom prst="round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Formerly referred to as ‘Legal Highs’ they are made from assorted herbs, herbal extracts &amp; ‘research chemicals.’</a:t>
            </a:r>
          </a:p>
          <a:p>
            <a:pPr algn="ctr"/>
            <a:r>
              <a:rPr lang="en-GB" sz="2400" dirty="0">
                <a:solidFill>
                  <a:schemeClr val="tx1"/>
                </a:solidFill>
              </a:rPr>
              <a:t>They produce the same, or similar effects to controlled drugs but are controlled by the PSA 2016 which came into effect 26</a:t>
            </a:r>
            <a:r>
              <a:rPr lang="en-GB" sz="2400" baseline="30000" dirty="0">
                <a:solidFill>
                  <a:schemeClr val="tx1"/>
                </a:solidFill>
              </a:rPr>
              <a:t>th</a:t>
            </a:r>
            <a:r>
              <a:rPr lang="en-GB" sz="2400" dirty="0">
                <a:solidFill>
                  <a:schemeClr val="tx1"/>
                </a:solidFill>
              </a:rPr>
              <a:t> May 2016</a:t>
            </a:r>
          </a:p>
          <a:p>
            <a:pPr algn="ctr"/>
            <a:r>
              <a:rPr lang="en-GB" sz="2400" dirty="0">
                <a:solidFill>
                  <a:schemeClr val="tx1"/>
                </a:solidFill>
              </a:rPr>
              <a:t>The main effects of New Psychoactive Substances (NPS) can be described using three main categories:</a:t>
            </a:r>
          </a:p>
        </p:txBody>
      </p:sp>
      <p:graphicFrame>
        <p:nvGraphicFramePr>
          <p:cNvPr id="4" name="Diagram 3">
            <a:extLst>
              <a:ext uri="{FF2B5EF4-FFF2-40B4-BE49-F238E27FC236}">
                <a16:creationId xmlns:a16="http://schemas.microsoft.com/office/drawing/2014/main" id="{FE8050EC-61E0-4028-AE43-A3B8E867A262}"/>
              </a:ext>
            </a:extLst>
          </p:cNvPr>
          <p:cNvGraphicFramePr/>
          <p:nvPr>
            <p:extLst>
              <p:ext uri="{D42A27DB-BD31-4B8C-83A1-F6EECF244321}">
                <p14:modId xmlns:p14="http://schemas.microsoft.com/office/powerpoint/2010/main" val="1787577042"/>
              </p:ext>
            </p:extLst>
          </p:nvPr>
        </p:nvGraphicFramePr>
        <p:xfrm>
          <a:off x="1719072" y="1865376"/>
          <a:ext cx="9368916" cy="54616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92737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A4E358D0-5719-4286-8F6F-E95067FB8356}"/>
                                            </p:graphicEl>
                                          </p:spTgt>
                                        </p:tgtEl>
                                        <p:attrNameLst>
                                          <p:attrName>style.visibility</p:attrName>
                                        </p:attrNameLst>
                                      </p:cBhvr>
                                      <p:to>
                                        <p:strVal val="visible"/>
                                      </p:to>
                                    </p:set>
                                    <p:animEffect transition="in" filter="fade">
                                      <p:cBhvr>
                                        <p:cTn id="12" dur="500"/>
                                        <p:tgtEl>
                                          <p:spTgt spid="4">
                                            <p:graphicEl>
                                              <a:dgm id="{A4E358D0-5719-4286-8F6F-E95067FB835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5B758F77-2E02-4A89-9C81-B89619ACBDD2}"/>
                                            </p:graphicEl>
                                          </p:spTgt>
                                        </p:tgtEl>
                                        <p:attrNameLst>
                                          <p:attrName>style.visibility</p:attrName>
                                        </p:attrNameLst>
                                      </p:cBhvr>
                                      <p:to>
                                        <p:strVal val="visible"/>
                                      </p:to>
                                    </p:set>
                                    <p:animEffect transition="in" filter="fade">
                                      <p:cBhvr>
                                        <p:cTn id="17" dur="500"/>
                                        <p:tgtEl>
                                          <p:spTgt spid="4">
                                            <p:graphicEl>
                                              <a:dgm id="{5B758F77-2E02-4A89-9C81-B89619ACBDD2}"/>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3034AE4F-4C59-43C6-ACB7-9331C70F7ABF}"/>
                                            </p:graphicEl>
                                          </p:spTgt>
                                        </p:tgtEl>
                                        <p:attrNameLst>
                                          <p:attrName>style.visibility</p:attrName>
                                        </p:attrNameLst>
                                      </p:cBhvr>
                                      <p:to>
                                        <p:strVal val="visible"/>
                                      </p:to>
                                    </p:set>
                                    <p:animEffect transition="in" filter="fade">
                                      <p:cBhvr>
                                        <p:cTn id="20" dur="500"/>
                                        <p:tgtEl>
                                          <p:spTgt spid="4">
                                            <p:graphicEl>
                                              <a:dgm id="{3034AE4F-4C59-43C6-ACB7-9331C70F7ABF}"/>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A09E51F9-C9F3-4467-B9CF-8F030C2968EB}"/>
                                            </p:graphicEl>
                                          </p:spTgt>
                                        </p:tgtEl>
                                        <p:attrNameLst>
                                          <p:attrName>style.visibility</p:attrName>
                                        </p:attrNameLst>
                                      </p:cBhvr>
                                      <p:to>
                                        <p:strVal val="visible"/>
                                      </p:to>
                                    </p:set>
                                    <p:animEffect transition="in" filter="fade">
                                      <p:cBhvr>
                                        <p:cTn id="25" dur="500"/>
                                        <p:tgtEl>
                                          <p:spTgt spid="4">
                                            <p:graphicEl>
                                              <a:dgm id="{A09E51F9-C9F3-4467-B9CF-8F030C2968EB}"/>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4">
                                            <p:graphicEl>
                                              <a:dgm id="{337D40CD-0D42-4AB4-A089-585B7A312CB3}"/>
                                            </p:graphicEl>
                                          </p:spTgt>
                                        </p:tgtEl>
                                        <p:attrNameLst>
                                          <p:attrName>style.visibility</p:attrName>
                                        </p:attrNameLst>
                                      </p:cBhvr>
                                      <p:to>
                                        <p:strVal val="visible"/>
                                      </p:to>
                                    </p:set>
                                    <p:animEffect transition="in" filter="fade">
                                      <p:cBhvr>
                                        <p:cTn id="28" dur="500"/>
                                        <p:tgtEl>
                                          <p:spTgt spid="4">
                                            <p:graphicEl>
                                              <a:dgm id="{337D40CD-0D42-4AB4-A089-585B7A312CB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4"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910" y="4002127"/>
            <a:ext cx="1323231" cy="3088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541108" y="4002127"/>
            <a:ext cx="1323231" cy="3088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p:cNvSpPr txBox="1"/>
          <p:nvPr/>
        </p:nvSpPr>
        <p:spPr>
          <a:xfrm>
            <a:off x="731520" y="227866"/>
            <a:ext cx="10972799"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Stimulants</a:t>
            </a:r>
          </a:p>
        </p:txBody>
      </p:sp>
      <p:graphicFrame>
        <p:nvGraphicFramePr>
          <p:cNvPr id="2" name="Diagram 1">
            <a:extLst>
              <a:ext uri="{FF2B5EF4-FFF2-40B4-BE49-F238E27FC236}">
                <a16:creationId xmlns:a16="http://schemas.microsoft.com/office/drawing/2014/main" id="{8669BA65-DBA0-40EC-91BA-4B588D0C107A}"/>
              </a:ext>
            </a:extLst>
          </p:cNvPr>
          <p:cNvGraphicFramePr/>
          <p:nvPr>
            <p:extLst>
              <p:ext uri="{D42A27DB-BD31-4B8C-83A1-F6EECF244321}">
                <p14:modId xmlns:p14="http://schemas.microsoft.com/office/powerpoint/2010/main" val="1361581194"/>
              </p:ext>
            </p:extLst>
          </p:nvPr>
        </p:nvGraphicFramePr>
        <p:xfrm>
          <a:off x="1444371" y="987551"/>
          <a:ext cx="9382125" cy="470001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4519220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86FBC2D-A8CA-4807-85C1-84AE075EE25F}"/>
                                            </p:graphicEl>
                                          </p:spTgt>
                                        </p:tgtEl>
                                        <p:attrNameLst>
                                          <p:attrName>style.visibility</p:attrName>
                                        </p:attrNameLst>
                                      </p:cBhvr>
                                      <p:to>
                                        <p:strVal val="visible"/>
                                      </p:to>
                                    </p:set>
                                    <p:animEffect transition="in" filter="fade">
                                      <p:cBhvr>
                                        <p:cTn id="7" dur="500"/>
                                        <p:tgtEl>
                                          <p:spTgt spid="2">
                                            <p:graphicEl>
                                              <a:dgm id="{886FBC2D-A8CA-4807-85C1-84AE075EE25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08592FB-B87C-4B57-AE39-871DF0617D21}"/>
                                            </p:graphicEl>
                                          </p:spTgt>
                                        </p:tgtEl>
                                        <p:attrNameLst>
                                          <p:attrName>style.visibility</p:attrName>
                                        </p:attrNameLst>
                                      </p:cBhvr>
                                      <p:to>
                                        <p:strVal val="visible"/>
                                      </p:to>
                                    </p:set>
                                    <p:animEffect transition="in" filter="fade">
                                      <p:cBhvr>
                                        <p:cTn id="12" dur="500"/>
                                        <p:tgtEl>
                                          <p:spTgt spid="2">
                                            <p:graphicEl>
                                              <a:dgm id="{408592FB-B87C-4B57-AE39-871DF0617D2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ED5CB12-66B7-484E-8C08-25E33E5D3405}"/>
                                            </p:graphicEl>
                                          </p:spTgt>
                                        </p:tgtEl>
                                        <p:attrNameLst>
                                          <p:attrName>style.visibility</p:attrName>
                                        </p:attrNameLst>
                                      </p:cBhvr>
                                      <p:to>
                                        <p:strVal val="visible"/>
                                      </p:to>
                                    </p:set>
                                    <p:animEffect transition="in" filter="fade">
                                      <p:cBhvr>
                                        <p:cTn id="15" dur="500"/>
                                        <p:tgtEl>
                                          <p:spTgt spid="2">
                                            <p:graphicEl>
                                              <a:dgm id="{FED5CB12-66B7-484E-8C08-25E33E5D340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25EA69B9-AA5B-4640-9087-B96C2124172A}"/>
                                            </p:graphicEl>
                                          </p:spTgt>
                                        </p:tgtEl>
                                        <p:attrNameLst>
                                          <p:attrName>style.visibility</p:attrName>
                                        </p:attrNameLst>
                                      </p:cBhvr>
                                      <p:to>
                                        <p:strVal val="visible"/>
                                      </p:to>
                                    </p:set>
                                    <p:animEffect transition="in" filter="fade">
                                      <p:cBhvr>
                                        <p:cTn id="20" dur="500"/>
                                        <p:tgtEl>
                                          <p:spTgt spid="2">
                                            <p:graphicEl>
                                              <a:dgm id="{25EA69B9-AA5B-4640-9087-B96C2124172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E6D73B72-B41D-4AD7-A411-885AC5BA4530}"/>
                                            </p:graphicEl>
                                          </p:spTgt>
                                        </p:tgtEl>
                                        <p:attrNameLst>
                                          <p:attrName>style.visibility</p:attrName>
                                        </p:attrNameLst>
                                      </p:cBhvr>
                                      <p:to>
                                        <p:strVal val="visible"/>
                                      </p:to>
                                    </p:set>
                                    <p:animEffect transition="in" filter="fade">
                                      <p:cBhvr>
                                        <p:cTn id="23" dur="500"/>
                                        <p:tgtEl>
                                          <p:spTgt spid="2">
                                            <p:graphicEl>
                                              <a:dgm id="{E6D73B72-B41D-4AD7-A411-885AC5BA453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81246" y="3984133"/>
            <a:ext cx="2646363" cy="318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72589" y="1578467"/>
            <a:ext cx="1463675" cy="2590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p:cNvSpPr txBox="1"/>
          <p:nvPr/>
        </p:nvSpPr>
        <p:spPr>
          <a:xfrm>
            <a:off x="1828066" y="223783"/>
            <a:ext cx="8535868"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Downers / Sedatives</a:t>
            </a:r>
          </a:p>
        </p:txBody>
      </p:sp>
      <p:graphicFrame>
        <p:nvGraphicFramePr>
          <p:cNvPr id="4" name="Diagram 3">
            <a:extLst>
              <a:ext uri="{FF2B5EF4-FFF2-40B4-BE49-F238E27FC236}">
                <a16:creationId xmlns:a16="http://schemas.microsoft.com/office/drawing/2014/main" id="{C352FFB3-190D-4A9A-8DAD-A5544F12D222}"/>
              </a:ext>
            </a:extLst>
          </p:cNvPr>
          <p:cNvGraphicFramePr/>
          <p:nvPr>
            <p:extLst>
              <p:ext uri="{D42A27DB-BD31-4B8C-83A1-F6EECF244321}">
                <p14:modId xmlns:p14="http://schemas.microsoft.com/office/powerpoint/2010/main" val="2387923651"/>
              </p:ext>
            </p:extLst>
          </p:nvPr>
        </p:nvGraphicFramePr>
        <p:xfrm>
          <a:off x="52086" y="1134863"/>
          <a:ext cx="8128000" cy="452898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96397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D5CADD71-0DFD-4954-9193-D394A0217832}"/>
                                            </p:graphicEl>
                                          </p:spTgt>
                                        </p:tgtEl>
                                        <p:attrNameLst>
                                          <p:attrName>style.visibility</p:attrName>
                                        </p:attrNameLst>
                                      </p:cBhvr>
                                      <p:to>
                                        <p:strVal val="visible"/>
                                      </p:to>
                                    </p:set>
                                    <p:animEffect transition="in" filter="fade">
                                      <p:cBhvr>
                                        <p:cTn id="7" dur="500"/>
                                        <p:tgtEl>
                                          <p:spTgt spid="4">
                                            <p:graphicEl>
                                              <a:dgm id="{D5CADD71-0DFD-4954-9193-D394A021783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11E6D865-5235-46BF-8B52-67FA9240B015}"/>
                                            </p:graphicEl>
                                          </p:spTgt>
                                        </p:tgtEl>
                                        <p:attrNameLst>
                                          <p:attrName>style.visibility</p:attrName>
                                        </p:attrNameLst>
                                      </p:cBhvr>
                                      <p:to>
                                        <p:strVal val="visible"/>
                                      </p:to>
                                    </p:set>
                                    <p:animEffect transition="in" filter="fade">
                                      <p:cBhvr>
                                        <p:cTn id="12" dur="500"/>
                                        <p:tgtEl>
                                          <p:spTgt spid="4">
                                            <p:graphicEl>
                                              <a:dgm id="{11E6D865-5235-46BF-8B52-67FA9240B01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A312C1B6-3CF9-4468-9541-C1656AD92A0A}"/>
                                            </p:graphicEl>
                                          </p:spTgt>
                                        </p:tgtEl>
                                        <p:attrNameLst>
                                          <p:attrName>style.visibility</p:attrName>
                                        </p:attrNameLst>
                                      </p:cBhvr>
                                      <p:to>
                                        <p:strVal val="visible"/>
                                      </p:to>
                                    </p:set>
                                    <p:animEffect transition="in" filter="fade">
                                      <p:cBhvr>
                                        <p:cTn id="15" dur="500"/>
                                        <p:tgtEl>
                                          <p:spTgt spid="4">
                                            <p:graphicEl>
                                              <a:dgm id="{A312C1B6-3CF9-4468-9541-C1656AD92A0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AF6542E7-FE0A-44C3-A760-0D7B646CBD25}"/>
                                            </p:graphicEl>
                                          </p:spTgt>
                                        </p:tgtEl>
                                        <p:attrNameLst>
                                          <p:attrName>style.visibility</p:attrName>
                                        </p:attrNameLst>
                                      </p:cBhvr>
                                      <p:to>
                                        <p:strVal val="visible"/>
                                      </p:to>
                                    </p:set>
                                    <p:animEffect transition="in" filter="fade">
                                      <p:cBhvr>
                                        <p:cTn id="20" dur="500"/>
                                        <p:tgtEl>
                                          <p:spTgt spid="4">
                                            <p:graphicEl>
                                              <a:dgm id="{AF6542E7-FE0A-44C3-A760-0D7B646CBD2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B9F07E66-35AB-4C3B-A414-00A6560206BE}"/>
                                            </p:graphicEl>
                                          </p:spTgt>
                                        </p:tgtEl>
                                        <p:attrNameLst>
                                          <p:attrName>style.visibility</p:attrName>
                                        </p:attrNameLst>
                                      </p:cBhvr>
                                      <p:to>
                                        <p:strVal val="visible"/>
                                      </p:to>
                                    </p:set>
                                    <p:animEffect transition="in" filter="fade">
                                      <p:cBhvr>
                                        <p:cTn id="23" dur="500"/>
                                        <p:tgtEl>
                                          <p:spTgt spid="4">
                                            <p:graphicEl>
                                              <a:dgm id="{B9F07E66-35AB-4C3B-A414-00A6560206BE}"/>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C9341118-6E37-47B9-895C-13DFF4A5DDBC}"/>
                                            </p:graphicEl>
                                          </p:spTgt>
                                        </p:tgtEl>
                                        <p:attrNameLst>
                                          <p:attrName>style.visibility</p:attrName>
                                        </p:attrNameLst>
                                      </p:cBhvr>
                                      <p:to>
                                        <p:strVal val="visible"/>
                                      </p:to>
                                    </p:set>
                                    <p:animEffect transition="in" filter="fade">
                                      <p:cBhvr>
                                        <p:cTn id="28" dur="500"/>
                                        <p:tgtEl>
                                          <p:spTgt spid="4">
                                            <p:graphicEl>
                                              <a:dgm id="{C9341118-6E37-47B9-895C-13DFF4A5DDB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F39D3A4A-FE87-4225-8493-588848DF9535}"/>
                                            </p:graphicEl>
                                          </p:spTgt>
                                        </p:tgtEl>
                                        <p:attrNameLst>
                                          <p:attrName>style.visibility</p:attrName>
                                        </p:attrNameLst>
                                      </p:cBhvr>
                                      <p:to>
                                        <p:strVal val="visible"/>
                                      </p:to>
                                    </p:set>
                                    <p:animEffect transition="in" filter="fade">
                                      <p:cBhvr>
                                        <p:cTn id="31" dur="500"/>
                                        <p:tgtEl>
                                          <p:spTgt spid="4">
                                            <p:graphicEl>
                                              <a:dgm id="{F39D3A4A-FE87-4225-8493-588848DF953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33983"/>
          <a:stretch/>
        </p:blipFill>
        <p:spPr bwMode="auto">
          <a:xfrm>
            <a:off x="8201105" y="1874658"/>
            <a:ext cx="3219167" cy="31086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797668" y="253937"/>
            <a:ext cx="10564238"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Psychedelic / Hallucinogenic</a:t>
            </a:r>
          </a:p>
        </p:txBody>
      </p:sp>
      <p:graphicFrame>
        <p:nvGraphicFramePr>
          <p:cNvPr id="3" name="Diagram 2">
            <a:extLst>
              <a:ext uri="{FF2B5EF4-FFF2-40B4-BE49-F238E27FC236}">
                <a16:creationId xmlns:a16="http://schemas.microsoft.com/office/drawing/2014/main" id="{917113E5-5D9B-4F36-B6B0-8C551B67C373}"/>
              </a:ext>
            </a:extLst>
          </p:cNvPr>
          <p:cNvGraphicFramePr/>
          <p:nvPr>
            <p:extLst>
              <p:ext uri="{D42A27DB-BD31-4B8C-83A1-F6EECF244321}">
                <p14:modId xmlns:p14="http://schemas.microsoft.com/office/powerpoint/2010/main" val="3846326976"/>
              </p:ext>
            </p:extLst>
          </p:nvPr>
        </p:nvGraphicFramePr>
        <p:xfrm>
          <a:off x="1039779" y="779189"/>
          <a:ext cx="6839626" cy="52996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67918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95540936-2F6B-4B25-96A5-865DBEF086DB}"/>
                                            </p:graphicEl>
                                          </p:spTgt>
                                        </p:tgtEl>
                                        <p:attrNameLst>
                                          <p:attrName>style.visibility</p:attrName>
                                        </p:attrNameLst>
                                      </p:cBhvr>
                                      <p:to>
                                        <p:strVal val="visible"/>
                                      </p:to>
                                    </p:set>
                                    <p:animEffect transition="in" filter="fade">
                                      <p:cBhvr>
                                        <p:cTn id="7" dur="500"/>
                                        <p:tgtEl>
                                          <p:spTgt spid="3">
                                            <p:graphicEl>
                                              <a:dgm id="{95540936-2F6B-4B25-96A5-865DBEF086D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2420336-279B-4834-9063-2FDE5D9226CB}"/>
                                            </p:graphicEl>
                                          </p:spTgt>
                                        </p:tgtEl>
                                        <p:attrNameLst>
                                          <p:attrName>style.visibility</p:attrName>
                                        </p:attrNameLst>
                                      </p:cBhvr>
                                      <p:to>
                                        <p:strVal val="visible"/>
                                      </p:to>
                                    </p:set>
                                    <p:animEffect transition="in" filter="fade">
                                      <p:cBhvr>
                                        <p:cTn id="12" dur="500"/>
                                        <p:tgtEl>
                                          <p:spTgt spid="3">
                                            <p:graphicEl>
                                              <a:dgm id="{D2420336-279B-4834-9063-2FDE5D9226C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3183ED02-247E-4728-91AA-49FC6A432F23}"/>
                                            </p:graphicEl>
                                          </p:spTgt>
                                        </p:tgtEl>
                                        <p:attrNameLst>
                                          <p:attrName>style.visibility</p:attrName>
                                        </p:attrNameLst>
                                      </p:cBhvr>
                                      <p:to>
                                        <p:strVal val="visible"/>
                                      </p:to>
                                    </p:set>
                                    <p:animEffect transition="in" filter="fade">
                                      <p:cBhvr>
                                        <p:cTn id="17" dur="500"/>
                                        <p:tgtEl>
                                          <p:spTgt spid="3">
                                            <p:graphicEl>
                                              <a:dgm id="{3183ED02-247E-4728-91AA-49FC6A432F2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F2613AA0-0A5A-4565-B2F3-194743A8CD6C}"/>
                                            </p:graphicEl>
                                          </p:spTgt>
                                        </p:tgtEl>
                                        <p:attrNameLst>
                                          <p:attrName>style.visibility</p:attrName>
                                        </p:attrNameLst>
                                      </p:cBhvr>
                                      <p:to>
                                        <p:strVal val="visible"/>
                                      </p:to>
                                    </p:set>
                                    <p:animEffect transition="in" filter="fade">
                                      <p:cBhvr>
                                        <p:cTn id="22" dur="500"/>
                                        <p:tgtEl>
                                          <p:spTgt spid="3">
                                            <p:graphicEl>
                                              <a:dgm id="{F2613AA0-0A5A-4565-B2F3-194743A8CD6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26299" y="1308370"/>
            <a:ext cx="3382963" cy="1901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426299" y="3517708"/>
            <a:ext cx="3382963" cy="19043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466928" y="214767"/>
            <a:ext cx="1134233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Consumes it ….</a:t>
            </a:r>
          </a:p>
        </p:txBody>
      </p:sp>
      <p:graphicFrame>
        <p:nvGraphicFramePr>
          <p:cNvPr id="2" name="Diagram 1">
            <a:extLst>
              <a:ext uri="{FF2B5EF4-FFF2-40B4-BE49-F238E27FC236}">
                <a16:creationId xmlns:a16="http://schemas.microsoft.com/office/drawing/2014/main" id="{29A1349D-A796-4594-BF5E-52B6634692CD}"/>
              </a:ext>
            </a:extLst>
          </p:cNvPr>
          <p:cNvGraphicFramePr/>
          <p:nvPr>
            <p:extLst>
              <p:ext uri="{D42A27DB-BD31-4B8C-83A1-F6EECF244321}">
                <p14:modId xmlns:p14="http://schemas.microsoft.com/office/powerpoint/2010/main" val="2799989863"/>
              </p:ext>
            </p:extLst>
          </p:nvPr>
        </p:nvGraphicFramePr>
        <p:xfrm>
          <a:off x="466928" y="1034124"/>
          <a:ext cx="7159141" cy="478975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6136637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92A653C-2450-4BED-8556-8C67AA343705}"/>
                                            </p:graphicEl>
                                          </p:spTgt>
                                        </p:tgtEl>
                                        <p:attrNameLst>
                                          <p:attrName>style.visibility</p:attrName>
                                        </p:attrNameLst>
                                      </p:cBhvr>
                                      <p:to>
                                        <p:strVal val="visible"/>
                                      </p:to>
                                    </p:set>
                                    <p:animEffect transition="in" filter="fade">
                                      <p:cBhvr>
                                        <p:cTn id="7" dur="500"/>
                                        <p:tgtEl>
                                          <p:spTgt spid="2">
                                            <p:graphicEl>
                                              <a:dgm id="{192A653C-2450-4BED-8556-8C67AA3437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64F3FAD-1C5B-4051-BF0B-0FC86D400B3B}"/>
                                            </p:graphicEl>
                                          </p:spTgt>
                                        </p:tgtEl>
                                        <p:attrNameLst>
                                          <p:attrName>style.visibility</p:attrName>
                                        </p:attrNameLst>
                                      </p:cBhvr>
                                      <p:to>
                                        <p:strVal val="visible"/>
                                      </p:to>
                                    </p:set>
                                    <p:animEffect transition="in" filter="fade">
                                      <p:cBhvr>
                                        <p:cTn id="12" dur="500"/>
                                        <p:tgtEl>
                                          <p:spTgt spid="2">
                                            <p:graphicEl>
                                              <a:dgm id="{664F3FAD-1C5B-4051-BF0B-0FC86D400B3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703B71CE-1DE9-4604-A445-CABE65D550BB}"/>
                                            </p:graphicEl>
                                          </p:spTgt>
                                        </p:tgtEl>
                                        <p:attrNameLst>
                                          <p:attrName>style.visibility</p:attrName>
                                        </p:attrNameLst>
                                      </p:cBhvr>
                                      <p:to>
                                        <p:strVal val="visible"/>
                                      </p:to>
                                    </p:set>
                                    <p:animEffect transition="in" filter="fade">
                                      <p:cBhvr>
                                        <p:cTn id="17" dur="500"/>
                                        <p:tgtEl>
                                          <p:spTgt spid="2">
                                            <p:graphicEl>
                                              <a:dgm id="{703B71CE-1DE9-4604-A445-CABE65D550B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1CA433D-CF3C-4601-B183-15E90AC53960}"/>
                                            </p:graphicEl>
                                          </p:spTgt>
                                        </p:tgtEl>
                                        <p:attrNameLst>
                                          <p:attrName>style.visibility</p:attrName>
                                        </p:attrNameLst>
                                      </p:cBhvr>
                                      <p:to>
                                        <p:strVal val="visible"/>
                                      </p:to>
                                    </p:set>
                                    <p:animEffect transition="in" filter="fade">
                                      <p:cBhvr>
                                        <p:cTn id="22" dur="500"/>
                                        <p:tgtEl>
                                          <p:spTgt spid="2">
                                            <p:graphicEl>
                                              <a:dgm id="{01CA433D-CF3C-4601-B183-15E90AC5396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par>
                                <p:cTn id="28" presetID="10" presetClass="entr" presetSubtype="0" fill="hold" nodeType="with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fade">
                                      <p:cBhvr>
                                        <p:cTn id="3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221EC4E-2B60-476E-93F3-950F8168D62E}"/>
              </a:ext>
            </a:extLst>
          </p:cNvPr>
          <p:cNvPicPr>
            <a:picLocks noChangeAspect="1"/>
          </p:cNvPicPr>
          <p:nvPr/>
        </p:nvPicPr>
        <p:blipFill>
          <a:blip r:embed="rId3"/>
          <a:stretch>
            <a:fillRect/>
          </a:stretch>
        </p:blipFill>
        <p:spPr>
          <a:xfrm>
            <a:off x="1822315" y="972767"/>
            <a:ext cx="7882646" cy="3941323"/>
          </a:xfrm>
          <a:prstGeom prst="rect">
            <a:avLst/>
          </a:prstGeom>
        </p:spPr>
      </p:pic>
    </p:spTree>
    <p:extLst>
      <p:ext uri="{BB962C8B-B14F-4D97-AF65-F5344CB8AC3E}">
        <p14:creationId xmlns:p14="http://schemas.microsoft.com/office/powerpoint/2010/main" val="1245405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5800" y="219135"/>
            <a:ext cx="1100063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Producing a Psychoactive Substance: Section 4</a:t>
            </a:r>
          </a:p>
        </p:txBody>
      </p:sp>
      <p:graphicFrame>
        <p:nvGraphicFramePr>
          <p:cNvPr id="2" name="Diagram 1">
            <a:extLst>
              <a:ext uri="{FF2B5EF4-FFF2-40B4-BE49-F238E27FC236}">
                <a16:creationId xmlns:a16="http://schemas.microsoft.com/office/drawing/2014/main" id="{6FE012CB-2F19-4CD7-A349-5C65AB9C3760}"/>
              </a:ext>
            </a:extLst>
          </p:cNvPr>
          <p:cNvGraphicFramePr/>
          <p:nvPr>
            <p:extLst>
              <p:ext uri="{D42A27DB-BD31-4B8C-83A1-F6EECF244321}">
                <p14:modId xmlns:p14="http://schemas.microsoft.com/office/powerpoint/2010/main" val="4050872562"/>
              </p:ext>
            </p:extLst>
          </p:nvPr>
        </p:nvGraphicFramePr>
        <p:xfrm>
          <a:off x="961958" y="1063462"/>
          <a:ext cx="9329906" cy="47310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5527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F3D0F48-68E2-4359-A82A-AC55A84873DE}"/>
                                            </p:graphicEl>
                                          </p:spTgt>
                                        </p:tgtEl>
                                        <p:attrNameLst>
                                          <p:attrName>style.visibility</p:attrName>
                                        </p:attrNameLst>
                                      </p:cBhvr>
                                      <p:to>
                                        <p:strVal val="visible"/>
                                      </p:to>
                                    </p:set>
                                    <p:animEffect transition="in" filter="fade">
                                      <p:cBhvr>
                                        <p:cTn id="7" dur="500"/>
                                        <p:tgtEl>
                                          <p:spTgt spid="2">
                                            <p:graphicEl>
                                              <a:dgm id="{BF3D0F48-68E2-4359-A82A-AC55A84873D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B82F41F-0E59-4DC9-8AAC-166E0D68D502}"/>
                                            </p:graphicEl>
                                          </p:spTgt>
                                        </p:tgtEl>
                                        <p:attrNameLst>
                                          <p:attrName>style.visibility</p:attrName>
                                        </p:attrNameLst>
                                      </p:cBhvr>
                                      <p:to>
                                        <p:strVal val="visible"/>
                                      </p:to>
                                    </p:set>
                                    <p:animEffect transition="in" filter="fade">
                                      <p:cBhvr>
                                        <p:cTn id="12" dur="500"/>
                                        <p:tgtEl>
                                          <p:spTgt spid="2">
                                            <p:graphicEl>
                                              <a:dgm id="{8B82F41F-0E59-4DC9-8AAC-166E0D68D50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6FF311B-8D5A-4B23-8AAA-00FFCF1E621F}"/>
                                            </p:graphicEl>
                                          </p:spTgt>
                                        </p:tgtEl>
                                        <p:attrNameLst>
                                          <p:attrName>style.visibility</p:attrName>
                                        </p:attrNameLst>
                                      </p:cBhvr>
                                      <p:to>
                                        <p:strVal val="visible"/>
                                      </p:to>
                                    </p:set>
                                    <p:animEffect transition="in" filter="fade">
                                      <p:cBhvr>
                                        <p:cTn id="15" dur="500"/>
                                        <p:tgtEl>
                                          <p:spTgt spid="2">
                                            <p:graphicEl>
                                              <a:dgm id="{36FF311B-8D5A-4B23-8AAA-00FFCF1E621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1757FEC-57EA-46AB-9649-5DEB11F052AA}"/>
                                            </p:graphicEl>
                                          </p:spTgt>
                                        </p:tgtEl>
                                        <p:attrNameLst>
                                          <p:attrName>style.visibility</p:attrName>
                                        </p:attrNameLst>
                                      </p:cBhvr>
                                      <p:to>
                                        <p:strVal val="visible"/>
                                      </p:to>
                                    </p:set>
                                    <p:animEffect transition="in" filter="fade">
                                      <p:cBhvr>
                                        <p:cTn id="20" dur="500"/>
                                        <p:tgtEl>
                                          <p:spTgt spid="2">
                                            <p:graphicEl>
                                              <a:dgm id="{61757FEC-57EA-46AB-9649-5DEB11F052A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36ECEE6A-BF9E-4D5E-9A1E-8A590AF8A97A}"/>
                                            </p:graphicEl>
                                          </p:spTgt>
                                        </p:tgtEl>
                                        <p:attrNameLst>
                                          <p:attrName>style.visibility</p:attrName>
                                        </p:attrNameLst>
                                      </p:cBhvr>
                                      <p:to>
                                        <p:strVal val="visible"/>
                                      </p:to>
                                    </p:set>
                                    <p:animEffect transition="in" filter="fade">
                                      <p:cBhvr>
                                        <p:cTn id="23" dur="500"/>
                                        <p:tgtEl>
                                          <p:spTgt spid="2">
                                            <p:graphicEl>
                                              <a:dgm id="{36ECEE6A-BF9E-4D5E-9A1E-8A590AF8A97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66928" y="195571"/>
            <a:ext cx="11342451" cy="954107"/>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latin typeface="+mn-lt"/>
              </a:rPr>
              <a:t>Supply a Psychoactive Substance &amp; Offering to Supply a Psychoactive Substance: Section 5</a:t>
            </a:r>
          </a:p>
        </p:txBody>
      </p:sp>
      <p:graphicFrame>
        <p:nvGraphicFramePr>
          <p:cNvPr id="5" name="Diagram 4">
            <a:extLst>
              <a:ext uri="{FF2B5EF4-FFF2-40B4-BE49-F238E27FC236}">
                <a16:creationId xmlns:a16="http://schemas.microsoft.com/office/drawing/2014/main" id="{5AC7E393-F6A4-4641-BB22-523256C86171}"/>
              </a:ext>
            </a:extLst>
          </p:cNvPr>
          <p:cNvGraphicFramePr/>
          <p:nvPr>
            <p:extLst>
              <p:ext uri="{D42A27DB-BD31-4B8C-83A1-F6EECF244321}">
                <p14:modId xmlns:p14="http://schemas.microsoft.com/office/powerpoint/2010/main" val="2293456868"/>
              </p:ext>
            </p:extLst>
          </p:nvPr>
        </p:nvGraphicFramePr>
        <p:xfrm>
          <a:off x="382621" y="-817123"/>
          <a:ext cx="11725072" cy="65953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Rounded Corners 5">
            <a:extLst>
              <a:ext uri="{FF2B5EF4-FFF2-40B4-BE49-F238E27FC236}">
                <a16:creationId xmlns:a16="http://schemas.microsoft.com/office/drawing/2014/main" id="{5520353A-EEE2-4DF3-9825-E1E4EF7D96F4}"/>
              </a:ext>
            </a:extLst>
          </p:cNvPr>
          <p:cNvSpPr/>
          <p:nvPr/>
        </p:nvSpPr>
        <p:spPr>
          <a:xfrm>
            <a:off x="1877438" y="4143983"/>
            <a:ext cx="8735438" cy="1128409"/>
          </a:xfrm>
          <a:prstGeom prst="roundRect">
            <a:avLst/>
          </a:prstGeom>
          <a:solidFill>
            <a:schemeClr val="accent1">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transaction does not need to result in payment or reward &amp; would include social supply between friends</a:t>
            </a:r>
          </a:p>
        </p:txBody>
      </p:sp>
    </p:spTree>
    <p:extLst>
      <p:ext uri="{BB962C8B-B14F-4D97-AF65-F5344CB8AC3E}">
        <p14:creationId xmlns:p14="http://schemas.microsoft.com/office/powerpoint/2010/main" val="2013088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9A1D0ECF-A354-4F23-AB8F-FA4E55E95D52}"/>
                                            </p:graphicEl>
                                          </p:spTgt>
                                        </p:tgtEl>
                                        <p:attrNameLst>
                                          <p:attrName>style.visibility</p:attrName>
                                        </p:attrNameLst>
                                      </p:cBhvr>
                                      <p:to>
                                        <p:strVal val="visible"/>
                                      </p:to>
                                    </p:set>
                                    <p:animEffect transition="in" filter="fade">
                                      <p:cBhvr>
                                        <p:cTn id="7" dur="500"/>
                                        <p:tgtEl>
                                          <p:spTgt spid="5">
                                            <p:graphicEl>
                                              <a:dgm id="{9A1D0ECF-A354-4F23-AB8F-FA4E55E95D5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9B9269D5-A85E-44BC-9640-6DC5BE26D038}"/>
                                            </p:graphicEl>
                                          </p:spTgt>
                                        </p:tgtEl>
                                        <p:attrNameLst>
                                          <p:attrName>style.visibility</p:attrName>
                                        </p:attrNameLst>
                                      </p:cBhvr>
                                      <p:to>
                                        <p:strVal val="visible"/>
                                      </p:to>
                                    </p:set>
                                    <p:animEffect transition="in" filter="fade">
                                      <p:cBhvr>
                                        <p:cTn id="12" dur="500"/>
                                        <p:tgtEl>
                                          <p:spTgt spid="5">
                                            <p:graphicEl>
                                              <a:dgm id="{9B9269D5-A85E-44BC-9640-6DC5BE26D03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85D338BA-705C-404C-B074-A95B5D8073DE}"/>
                                            </p:graphicEl>
                                          </p:spTgt>
                                        </p:tgtEl>
                                        <p:attrNameLst>
                                          <p:attrName>style.visibility</p:attrName>
                                        </p:attrNameLst>
                                      </p:cBhvr>
                                      <p:to>
                                        <p:strVal val="visible"/>
                                      </p:to>
                                    </p:set>
                                    <p:animEffect transition="in" filter="fade">
                                      <p:cBhvr>
                                        <p:cTn id="17" dur="500"/>
                                        <p:tgtEl>
                                          <p:spTgt spid="5">
                                            <p:graphicEl>
                                              <a:dgm id="{85D338BA-705C-404C-B074-A95B5D8073D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bg/>
                                          </p:spTgt>
                                        </p:tgtEl>
                                        <p:attrNameLst>
                                          <p:attrName>style.visibility</p:attrName>
                                        </p:attrNameLst>
                                      </p:cBhvr>
                                      <p:to>
                                        <p:strVal val="visible"/>
                                      </p:to>
                                    </p:set>
                                    <p:animEffect transition="in" filter="fade">
                                      <p:cBhvr>
                                        <p:cTn id="22" dur="500"/>
                                        <p:tgtEl>
                                          <p:spTgt spid="6">
                                            <p:bg/>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6">
                                            <p:txEl>
                                              <p:pRg st="0" end="0"/>
                                            </p:txEl>
                                          </p:spTgt>
                                        </p:tgtEl>
                                        <p:attrNameLst>
                                          <p:attrName>style.visibility</p:attrName>
                                        </p:attrNameLst>
                                      </p:cBhvr>
                                      <p:to>
                                        <p:strVal val="visible"/>
                                      </p:to>
                                    </p:set>
                                    <p:animEffect transition="in" filter="fade">
                                      <p:cBhvr>
                                        <p:cTn id="25"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P spid="6" grpId="0" build="allAtOnce"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61871" y="195570"/>
            <a:ext cx="10686551"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Aggravated Supply: Section 6 – an offence under Section 5</a:t>
            </a:r>
          </a:p>
        </p:txBody>
      </p:sp>
      <p:graphicFrame>
        <p:nvGraphicFramePr>
          <p:cNvPr id="2" name="Diagram 1">
            <a:extLst>
              <a:ext uri="{FF2B5EF4-FFF2-40B4-BE49-F238E27FC236}">
                <a16:creationId xmlns:a16="http://schemas.microsoft.com/office/drawing/2014/main" id="{EF51BEA6-F8FA-450E-95F7-5C5DB703A956}"/>
              </a:ext>
            </a:extLst>
          </p:cNvPr>
          <p:cNvGraphicFramePr/>
          <p:nvPr>
            <p:extLst>
              <p:ext uri="{D42A27DB-BD31-4B8C-83A1-F6EECF244321}">
                <p14:modId xmlns:p14="http://schemas.microsoft.com/office/powerpoint/2010/main" val="880556041"/>
              </p:ext>
            </p:extLst>
          </p:nvPr>
        </p:nvGraphicFramePr>
        <p:xfrm>
          <a:off x="861871" y="1089408"/>
          <a:ext cx="10686551" cy="4679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244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C77D0BF-F6D1-40E5-90CA-8FDCAD4655A6}"/>
                                            </p:graphicEl>
                                          </p:spTgt>
                                        </p:tgtEl>
                                        <p:attrNameLst>
                                          <p:attrName>style.visibility</p:attrName>
                                        </p:attrNameLst>
                                      </p:cBhvr>
                                      <p:to>
                                        <p:strVal val="visible"/>
                                      </p:to>
                                    </p:set>
                                    <p:animEffect transition="in" filter="fade">
                                      <p:cBhvr>
                                        <p:cTn id="7" dur="500"/>
                                        <p:tgtEl>
                                          <p:spTgt spid="2">
                                            <p:graphicEl>
                                              <a:dgm id="{8C77D0BF-F6D1-40E5-90CA-8FDCAD4655A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97C1867-D6D6-43A8-9AB5-8757A7908C19}"/>
                                            </p:graphicEl>
                                          </p:spTgt>
                                        </p:tgtEl>
                                        <p:attrNameLst>
                                          <p:attrName>style.visibility</p:attrName>
                                        </p:attrNameLst>
                                      </p:cBhvr>
                                      <p:to>
                                        <p:strVal val="visible"/>
                                      </p:to>
                                    </p:set>
                                    <p:animEffect transition="in" filter="fade">
                                      <p:cBhvr>
                                        <p:cTn id="12" dur="500"/>
                                        <p:tgtEl>
                                          <p:spTgt spid="2">
                                            <p:graphicEl>
                                              <a:dgm id="{A97C1867-D6D6-43A8-9AB5-8757A7908C1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AF5F0F65-65DC-40C2-8DAD-8A6633D55858}"/>
                                            </p:graphicEl>
                                          </p:spTgt>
                                        </p:tgtEl>
                                        <p:attrNameLst>
                                          <p:attrName>style.visibility</p:attrName>
                                        </p:attrNameLst>
                                      </p:cBhvr>
                                      <p:to>
                                        <p:strVal val="visible"/>
                                      </p:to>
                                    </p:set>
                                    <p:animEffect transition="in" filter="fade">
                                      <p:cBhvr>
                                        <p:cTn id="17" dur="500"/>
                                        <p:tgtEl>
                                          <p:spTgt spid="2">
                                            <p:graphicEl>
                                              <a:dgm id="{AF5F0F65-65DC-40C2-8DAD-8A6633D5585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6DEE9037-CD86-4972-9635-83518DF4C741}"/>
                                            </p:graphicEl>
                                          </p:spTgt>
                                        </p:tgtEl>
                                        <p:attrNameLst>
                                          <p:attrName>style.visibility</p:attrName>
                                        </p:attrNameLst>
                                      </p:cBhvr>
                                      <p:to>
                                        <p:strVal val="visible"/>
                                      </p:to>
                                    </p:set>
                                    <p:animEffect transition="in" filter="fade">
                                      <p:cBhvr>
                                        <p:cTn id="22" dur="500"/>
                                        <p:tgtEl>
                                          <p:spTgt spid="2">
                                            <p:graphicEl>
                                              <a:dgm id="{6DEE9037-CD86-4972-9635-83518DF4C74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CB15903F-A89C-4E7A-87C8-368C704F12A8}"/>
                                            </p:graphicEl>
                                          </p:spTgt>
                                        </p:tgtEl>
                                        <p:attrNameLst>
                                          <p:attrName>style.visibility</p:attrName>
                                        </p:attrNameLst>
                                      </p:cBhvr>
                                      <p:to>
                                        <p:strVal val="visible"/>
                                      </p:to>
                                    </p:set>
                                    <p:animEffect transition="in" filter="fade">
                                      <p:cBhvr>
                                        <p:cTn id="27" dur="500"/>
                                        <p:tgtEl>
                                          <p:spTgt spid="2">
                                            <p:graphicEl>
                                              <a:dgm id="{CB15903F-A89C-4E7A-87C8-368C704F12A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16498" y="3815164"/>
            <a:ext cx="3263672" cy="18358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752724" y="122844"/>
            <a:ext cx="10686551"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Possession with INTENT to supply: Section 7</a:t>
            </a:r>
          </a:p>
        </p:txBody>
      </p:sp>
      <p:graphicFrame>
        <p:nvGraphicFramePr>
          <p:cNvPr id="3" name="Diagram 2">
            <a:extLst>
              <a:ext uri="{FF2B5EF4-FFF2-40B4-BE49-F238E27FC236}">
                <a16:creationId xmlns:a16="http://schemas.microsoft.com/office/drawing/2014/main" id="{EAA5CE88-A8B4-4961-8A07-690AD1F09DF2}"/>
              </a:ext>
            </a:extLst>
          </p:cNvPr>
          <p:cNvGraphicFramePr/>
          <p:nvPr>
            <p:extLst>
              <p:ext uri="{D42A27DB-BD31-4B8C-83A1-F6EECF244321}">
                <p14:modId xmlns:p14="http://schemas.microsoft.com/office/powerpoint/2010/main" val="2616941423"/>
              </p:ext>
            </p:extLst>
          </p:nvPr>
        </p:nvGraphicFramePr>
        <p:xfrm>
          <a:off x="1765029" y="441914"/>
          <a:ext cx="9410473" cy="54590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605427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2F63EA4-9EF5-4B05-AC63-42FDBE0C601E}"/>
                                            </p:graphicEl>
                                          </p:spTgt>
                                        </p:tgtEl>
                                        <p:attrNameLst>
                                          <p:attrName>style.visibility</p:attrName>
                                        </p:attrNameLst>
                                      </p:cBhvr>
                                      <p:to>
                                        <p:strVal val="visible"/>
                                      </p:to>
                                    </p:set>
                                    <p:animEffect transition="in" filter="fade">
                                      <p:cBhvr>
                                        <p:cTn id="12" dur="500"/>
                                        <p:tgtEl>
                                          <p:spTgt spid="3">
                                            <p:graphicEl>
                                              <a:dgm id="{52F63EA4-9EF5-4B05-AC63-42FDBE0C601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11816921-0E8A-4E3D-83C1-B71F939F00B4}"/>
                                            </p:graphicEl>
                                          </p:spTgt>
                                        </p:tgtEl>
                                        <p:attrNameLst>
                                          <p:attrName>style.visibility</p:attrName>
                                        </p:attrNameLst>
                                      </p:cBhvr>
                                      <p:to>
                                        <p:strVal val="visible"/>
                                      </p:to>
                                    </p:set>
                                    <p:animEffect transition="in" filter="fade">
                                      <p:cBhvr>
                                        <p:cTn id="17" dur="500"/>
                                        <p:tgtEl>
                                          <p:spTgt spid="3">
                                            <p:graphicEl>
                                              <a:dgm id="{11816921-0E8A-4E3D-83C1-B71F939F00B4}"/>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51B31F79-76E1-49D5-9301-B280172CF5F8}"/>
                                            </p:graphicEl>
                                          </p:spTgt>
                                        </p:tgtEl>
                                        <p:attrNameLst>
                                          <p:attrName>style.visibility</p:attrName>
                                        </p:attrNameLst>
                                      </p:cBhvr>
                                      <p:to>
                                        <p:strVal val="visible"/>
                                      </p:to>
                                    </p:set>
                                    <p:animEffect transition="in" filter="fade">
                                      <p:cBhvr>
                                        <p:cTn id="20" dur="500"/>
                                        <p:tgtEl>
                                          <p:spTgt spid="3">
                                            <p:graphicEl>
                                              <a:dgm id="{51B31F79-76E1-49D5-9301-B280172CF5F8}"/>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EB3BBA15-FB66-4FD3-A88A-D153E1FCBB04}"/>
                                            </p:graphicEl>
                                          </p:spTgt>
                                        </p:tgtEl>
                                        <p:attrNameLst>
                                          <p:attrName>style.visibility</p:attrName>
                                        </p:attrNameLst>
                                      </p:cBhvr>
                                      <p:to>
                                        <p:strVal val="visible"/>
                                      </p:to>
                                    </p:set>
                                    <p:animEffect transition="in" filter="fade">
                                      <p:cBhvr>
                                        <p:cTn id="25" dur="500"/>
                                        <p:tgtEl>
                                          <p:spTgt spid="3">
                                            <p:graphicEl>
                                              <a:dgm id="{EB3BBA15-FB66-4FD3-A88A-D153E1FCBB0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graphicEl>
                                              <a:dgm id="{88336E88-2693-4DCA-859F-D45E85843AE1}"/>
                                            </p:graphicEl>
                                          </p:spTgt>
                                        </p:tgtEl>
                                        <p:attrNameLst>
                                          <p:attrName>style.visibility</p:attrName>
                                        </p:attrNameLst>
                                      </p:cBhvr>
                                      <p:to>
                                        <p:strVal val="visible"/>
                                      </p:to>
                                    </p:set>
                                    <p:animEffect transition="in" filter="fade">
                                      <p:cBhvr>
                                        <p:cTn id="28" dur="500"/>
                                        <p:tgtEl>
                                          <p:spTgt spid="3">
                                            <p:graphicEl>
                                              <a:dgm id="{88336E88-2693-4DCA-859F-D45E85843AE1}"/>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graphicEl>
                                              <a:dgm id="{475E31D6-8FEF-48C8-BAF7-D3E789674DC7}"/>
                                            </p:graphicEl>
                                          </p:spTgt>
                                        </p:tgtEl>
                                        <p:attrNameLst>
                                          <p:attrName>style.visibility</p:attrName>
                                        </p:attrNameLst>
                                      </p:cBhvr>
                                      <p:to>
                                        <p:strVal val="visible"/>
                                      </p:to>
                                    </p:set>
                                    <p:animEffect transition="in" filter="fade">
                                      <p:cBhvr>
                                        <p:cTn id="33" dur="500"/>
                                        <p:tgtEl>
                                          <p:spTgt spid="3">
                                            <p:graphicEl>
                                              <a:dgm id="{475E31D6-8FEF-48C8-BAF7-D3E789674DC7}"/>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graphicEl>
                                              <a:dgm id="{568861C1-B70D-4038-BC32-A17FDC17366A}"/>
                                            </p:graphicEl>
                                          </p:spTgt>
                                        </p:tgtEl>
                                        <p:attrNameLst>
                                          <p:attrName>style.visibility</p:attrName>
                                        </p:attrNameLst>
                                      </p:cBhvr>
                                      <p:to>
                                        <p:strVal val="visible"/>
                                      </p:to>
                                    </p:set>
                                    <p:animEffect transition="in" filter="fade">
                                      <p:cBhvr>
                                        <p:cTn id="38" dur="500"/>
                                        <p:tgtEl>
                                          <p:spTgt spid="3">
                                            <p:graphicEl>
                                              <a:dgm id="{568861C1-B70D-4038-BC32-A17FDC17366A}"/>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graphicEl>
                                              <a:dgm id="{C692986D-91CC-4241-93B4-C2B303D6DF49}"/>
                                            </p:graphicEl>
                                          </p:spTgt>
                                        </p:tgtEl>
                                        <p:attrNameLst>
                                          <p:attrName>style.visibility</p:attrName>
                                        </p:attrNameLst>
                                      </p:cBhvr>
                                      <p:to>
                                        <p:strVal val="visible"/>
                                      </p:to>
                                    </p:set>
                                    <p:animEffect transition="in" filter="fade">
                                      <p:cBhvr>
                                        <p:cTn id="43" dur="500"/>
                                        <p:tgtEl>
                                          <p:spTgt spid="3">
                                            <p:graphicEl>
                                              <a:dgm id="{C692986D-91CC-4241-93B4-C2B303D6DF4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11785"/>
          <a:stretch/>
        </p:blipFill>
        <p:spPr bwMode="auto">
          <a:xfrm>
            <a:off x="9118681" y="1288915"/>
            <a:ext cx="2390830" cy="2651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327498" y="176115"/>
            <a:ext cx="11537003"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Simple possession of a psychoactive substance is not an offence …</a:t>
            </a:r>
          </a:p>
        </p:txBody>
      </p:sp>
      <p:sp>
        <p:nvSpPr>
          <p:cNvPr id="2" name="Rectangle: Rounded Corners 1">
            <a:extLst>
              <a:ext uri="{FF2B5EF4-FFF2-40B4-BE49-F238E27FC236}">
                <a16:creationId xmlns:a16="http://schemas.microsoft.com/office/drawing/2014/main" id="{933919C4-5C1F-4580-A39A-EA925BC407CE}"/>
              </a:ext>
            </a:extLst>
          </p:cNvPr>
          <p:cNvSpPr/>
          <p:nvPr/>
        </p:nvSpPr>
        <p:spPr>
          <a:xfrm>
            <a:off x="682489" y="953311"/>
            <a:ext cx="7509753" cy="3229583"/>
          </a:xfrm>
          <a:prstGeom prst="roundRect">
            <a:avLst/>
          </a:prstGeom>
          <a:solidFill>
            <a:schemeClr val="bg2">
              <a:lumMod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Except in a ‘custodial institution’ (Section 9) such as:</a:t>
            </a:r>
          </a:p>
          <a:p>
            <a:pPr algn="ctr"/>
            <a:r>
              <a:rPr lang="en-GB" sz="2400" dirty="0">
                <a:solidFill>
                  <a:schemeClr val="tx1"/>
                </a:solidFill>
              </a:rPr>
              <a:t>Prison, young offenders institution, secure training centre, secure college, juvenile justice centre, remand centre, short term holding facility, removal centre, pre departure accommodation (immigration facility), service custody premises (armed forces)</a:t>
            </a:r>
          </a:p>
        </p:txBody>
      </p:sp>
      <p:sp>
        <p:nvSpPr>
          <p:cNvPr id="6" name="Rectangle: Rounded Corners 5">
            <a:extLst>
              <a:ext uri="{FF2B5EF4-FFF2-40B4-BE49-F238E27FC236}">
                <a16:creationId xmlns:a16="http://schemas.microsoft.com/office/drawing/2014/main" id="{168CD626-014B-4ACD-9FCE-21880BC37855}"/>
              </a:ext>
            </a:extLst>
          </p:cNvPr>
          <p:cNvSpPr/>
          <p:nvPr/>
        </p:nvSpPr>
        <p:spPr>
          <a:xfrm>
            <a:off x="682489" y="4844374"/>
            <a:ext cx="9844392" cy="724711"/>
          </a:xfrm>
          <a:prstGeom prst="roundRect">
            <a:avLst/>
          </a:prstGeom>
          <a:solidFill>
            <a:schemeClr val="tx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This will also apply to those working &amp; visiting these premises</a:t>
            </a:r>
          </a:p>
        </p:txBody>
      </p:sp>
    </p:spTree>
    <p:extLst>
      <p:ext uri="{BB962C8B-B14F-4D97-AF65-F5344CB8AC3E}">
        <p14:creationId xmlns:p14="http://schemas.microsoft.com/office/powerpoint/2010/main" val="3931697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22960" y="152035"/>
            <a:ext cx="10686551"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Stop and Search Powers – S36 PSA 2016</a:t>
            </a:r>
          </a:p>
        </p:txBody>
      </p:sp>
      <p:graphicFrame>
        <p:nvGraphicFramePr>
          <p:cNvPr id="2" name="Diagram 1">
            <a:extLst>
              <a:ext uri="{FF2B5EF4-FFF2-40B4-BE49-F238E27FC236}">
                <a16:creationId xmlns:a16="http://schemas.microsoft.com/office/drawing/2014/main" id="{20890E0B-C54C-45AF-B039-C25DCEDF1165}"/>
              </a:ext>
            </a:extLst>
          </p:cNvPr>
          <p:cNvGraphicFramePr/>
          <p:nvPr>
            <p:extLst>
              <p:ext uri="{D42A27DB-BD31-4B8C-83A1-F6EECF244321}">
                <p14:modId xmlns:p14="http://schemas.microsoft.com/office/powerpoint/2010/main" val="2156052385"/>
              </p:ext>
            </p:extLst>
          </p:nvPr>
        </p:nvGraphicFramePr>
        <p:xfrm>
          <a:off x="822960" y="736810"/>
          <a:ext cx="10546080" cy="50025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28498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52D4178-9542-4EAC-B874-2811A4507636}"/>
                                            </p:graphicEl>
                                          </p:spTgt>
                                        </p:tgtEl>
                                        <p:attrNameLst>
                                          <p:attrName>style.visibility</p:attrName>
                                        </p:attrNameLst>
                                      </p:cBhvr>
                                      <p:to>
                                        <p:strVal val="visible"/>
                                      </p:to>
                                    </p:set>
                                    <p:animEffect transition="in" filter="fade">
                                      <p:cBhvr>
                                        <p:cTn id="7" dur="500"/>
                                        <p:tgtEl>
                                          <p:spTgt spid="2">
                                            <p:graphicEl>
                                              <a:dgm id="{252D4178-9542-4EAC-B874-2811A450763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6A95B8D-8DE5-46CF-9DC5-CD24A80C7A5B}"/>
                                            </p:graphicEl>
                                          </p:spTgt>
                                        </p:tgtEl>
                                        <p:attrNameLst>
                                          <p:attrName>style.visibility</p:attrName>
                                        </p:attrNameLst>
                                      </p:cBhvr>
                                      <p:to>
                                        <p:strVal val="visible"/>
                                      </p:to>
                                    </p:set>
                                    <p:animEffect transition="in" filter="fade">
                                      <p:cBhvr>
                                        <p:cTn id="12" dur="500"/>
                                        <p:tgtEl>
                                          <p:spTgt spid="2">
                                            <p:graphicEl>
                                              <a:dgm id="{36A95B8D-8DE5-46CF-9DC5-CD24A80C7A5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8C0B3023-8E4E-496E-907B-BD2E3E3D7995}"/>
                                            </p:graphicEl>
                                          </p:spTgt>
                                        </p:tgtEl>
                                        <p:attrNameLst>
                                          <p:attrName>style.visibility</p:attrName>
                                        </p:attrNameLst>
                                      </p:cBhvr>
                                      <p:to>
                                        <p:strVal val="visible"/>
                                      </p:to>
                                    </p:set>
                                    <p:animEffect transition="in" filter="fade">
                                      <p:cBhvr>
                                        <p:cTn id="15" dur="500"/>
                                        <p:tgtEl>
                                          <p:spTgt spid="2">
                                            <p:graphicEl>
                                              <a:dgm id="{8C0B3023-8E4E-496E-907B-BD2E3E3D799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53B4944-B22A-4A85-A90D-11E91FFFCCD1}"/>
                                            </p:graphicEl>
                                          </p:spTgt>
                                        </p:tgtEl>
                                        <p:attrNameLst>
                                          <p:attrName>style.visibility</p:attrName>
                                        </p:attrNameLst>
                                      </p:cBhvr>
                                      <p:to>
                                        <p:strVal val="visible"/>
                                      </p:to>
                                    </p:set>
                                    <p:animEffect transition="in" filter="fade">
                                      <p:cBhvr>
                                        <p:cTn id="20" dur="500"/>
                                        <p:tgtEl>
                                          <p:spTgt spid="2">
                                            <p:graphicEl>
                                              <a:dgm id="{153B4944-B22A-4A85-A90D-11E91FFFCCD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A09CF1BF-688E-4EAC-9F61-35D230C4D1EA}"/>
                                            </p:graphicEl>
                                          </p:spTgt>
                                        </p:tgtEl>
                                        <p:attrNameLst>
                                          <p:attrName>style.visibility</p:attrName>
                                        </p:attrNameLst>
                                      </p:cBhvr>
                                      <p:to>
                                        <p:strVal val="visible"/>
                                      </p:to>
                                    </p:set>
                                    <p:animEffect transition="in" filter="fade">
                                      <p:cBhvr>
                                        <p:cTn id="23" dur="500"/>
                                        <p:tgtEl>
                                          <p:spTgt spid="2">
                                            <p:graphicEl>
                                              <a:dgm id="{A09CF1BF-688E-4EAC-9F61-35D230C4D1E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22960" y="152035"/>
            <a:ext cx="10686551"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Stop and Search Powers – S37 PSA 2016</a:t>
            </a:r>
          </a:p>
        </p:txBody>
      </p:sp>
      <p:graphicFrame>
        <p:nvGraphicFramePr>
          <p:cNvPr id="8" name="Diagram 7">
            <a:extLst>
              <a:ext uri="{FF2B5EF4-FFF2-40B4-BE49-F238E27FC236}">
                <a16:creationId xmlns:a16="http://schemas.microsoft.com/office/drawing/2014/main" id="{968CB368-BEB9-4649-AA12-86C7903933B7}"/>
              </a:ext>
            </a:extLst>
          </p:cNvPr>
          <p:cNvGraphicFramePr/>
          <p:nvPr>
            <p:extLst>
              <p:ext uri="{D42A27DB-BD31-4B8C-83A1-F6EECF244321}">
                <p14:modId xmlns:p14="http://schemas.microsoft.com/office/powerpoint/2010/main" val="3449881319"/>
              </p:ext>
            </p:extLst>
          </p:nvPr>
        </p:nvGraphicFramePr>
        <p:xfrm>
          <a:off x="1339130" y="728238"/>
          <a:ext cx="9753600" cy="54015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9762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22A83BD-8CF4-4BA4-AC34-22163B952738}"/>
                                            </p:graphicEl>
                                          </p:spTgt>
                                        </p:tgtEl>
                                        <p:attrNameLst>
                                          <p:attrName>style.visibility</p:attrName>
                                        </p:attrNameLst>
                                      </p:cBhvr>
                                      <p:to>
                                        <p:strVal val="visible"/>
                                      </p:to>
                                    </p:set>
                                    <p:animEffect transition="in" filter="fade">
                                      <p:cBhvr>
                                        <p:cTn id="7" dur="500"/>
                                        <p:tgtEl>
                                          <p:spTgt spid="8">
                                            <p:graphicEl>
                                              <a:dgm id="{C22A83BD-8CF4-4BA4-AC34-22163B95273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D785D68C-109C-4100-BBC0-FD5FAEB58CE6}"/>
                                            </p:graphicEl>
                                          </p:spTgt>
                                        </p:tgtEl>
                                        <p:attrNameLst>
                                          <p:attrName>style.visibility</p:attrName>
                                        </p:attrNameLst>
                                      </p:cBhvr>
                                      <p:to>
                                        <p:strVal val="visible"/>
                                      </p:to>
                                    </p:set>
                                    <p:animEffect transition="in" filter="fade">
                                      <p:cBhvr>
                                        <p:cTn id="12" dur="500"/>
                                        <p:tgtEl>
                                          <p:spTgt spid="8">
                                            <p:graphicEl>
                                              <a:dgm id="{D785D68C-109C-4100-BBC0-FD5FAEB58CE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22960" y="152035"/>
            <a:ext cx="10686551"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Sanctions</a:t>
            </a:r>
          </a:p>
        </p:txBody>
      </p:sp>
      <p:graphicFrame>
        <p:nvGraphicFramePr>
          <p:cNvPr id="3" name="Diagram 2">
            <a:extLst>
              <a:ext uri="{FF2B5EF4-FFF2-40B4-BE49-F238E27FC236}">
                <a16:creationId xmlns:a16="http://schemas.microsoft.com/office/drawing/2014/main" id="{1EE7B99E-4DA4-463C-912F-A2032D1530E8}"/>
              </a:ext>
            </a:extLst>
          </p:cNvPr>
          <p:cNvGraphicFramePr/>
          <p:nvPr>
            <p:extLst>
              <p:ext uri="{D42A27DB-BD31-4B8C-83A1-F6EECF244321}">
                <p14:modId xmlns:p14="http://schemas.microsoft.com/office/powerpoint/2010/main" val="203303562"/>
              </p:ext>
            </p:extLst>
          </p:nvPr>
        </p:nvGraphicFramePr>
        <p:xfrm>
          <a:off x="1837447" y="875309"/>
          <a:ext cx="8128000" cy="29573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Rounded Corners 3">
            <a:extLst>
              <a:ext uri="{FF2B5EF4-FFF2-40B4-BE49-F238E27FC236}">
                <a16:creationId xmlns:a16="http://schemas.microsoft.com/office/drawing/2014/main" id="{3E64FA8D-B78C-46AB-8478-CCB98F3F35B8}"/>
              </a:ext>
            </a:extLst>
          </p:cNvPr>
          <p:cNvSpPr/>
          <p:nvPr/>
        </p:nvSpPr>
        <p:spPr>
          <a:xfrm>
            <a:off x="2380034" y="4610910"/>
            <a:ext cx="7431931" cy="817124"/>
          </a:xfrm>
          <a:prstGeom prst="roundRect">
            <a:avLst/>
          </a:prstGeom>
          <a:solidFill>
            <a:schemeClr val="accent1">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Note: Civil Sanctions do not apply to S7 Possession with intent to supply</a:t>
            </a:r>
          </a:p>
        </p:txBody>
      </p:sp>
    </p:spTree>
    <p:extLst>
      <p:ext uri="{BB962C8B-B14F-4D97-AF65-F5344CB8AC3E}">
        <p14:creationId xmlns:p14="http://schemas.microsoft.com/office/powerpoint/2010/main" val="1733761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C6BF6D24-4A86-477B-9790-6A9C8CDF72D1}"/>
                                            </p:graphicEl>
                                          </p:spTgt>
                                        </p:tgtEl>
                                        <p:attrNameLst>
                                          <p:attrName>style.visibility</p:attrName>
                                        </p:attrNameLst>
                                      </p:cBhvr>
                                      <p:to>
                                        <p:strVal val="visible"/>
                                      </p:to>
                                    </p:set>
                                    <p:animEffect transition="in" filter="fade">
                                      <p:cBhvr>
                                        <p:cTn id="7" dur="500"/>
                                        <p:tgtEl>
                                          <p:spTgt spid="3">
                                            <p:graphicEl>
                                              <a:dgm id="{C6BF6D24-4A86-477B-9790-6A9C8CDF72D1}"/>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graphicEl>
                                              <a:dgm id="{1A05AE62-F3F1-4F42-A5B2-A6A9D1E920FC}"/>
                                            </p:graphicEl>
                                          </p:spTgt>
                                        </p:tgtEl>
                                        <p:attrNameLst>
                                          <p:attrName>style.visibility</p:attrName>
                                        </p:attrNameLst>
                                      </p:cBhvr>
                                      <p:to>
                                        <p:strVal val="visible"/>
                                      </p:to>
                                    </p:set>
                                    <p:animEffect transition="in" filter="fade">
                                      <p:cBhvr>
                                        <p:cTn id="10" dur="500"/>
                                        <p:tgtEl>
                                          <p:spTgt spid="3">
                                            <p:graphicEl>
                                              <a:dgm id="{1A05AE62-F3F1-4F42-A5B2-A6A9D1E920FC}"/>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graphicEl>
                                              <a:dgm id="{76739B6A-3FD0-4CF9-AB16-DCC2B091B5B3}"/>
                                            </p:graphicEl>
                                          </p:spTgt>
                                        </p:tgtEl>
                                        <p:attrNameLst>
                                          <p:attrName>style.visibility</p:attrName>
                                        </p:attrNameLst>
                                      </p:cBhvr>
                                      <p:to>
                                        <p:strVal val="visible"/>
                                      </p:to>
                                    </p:set>
                                    <p:animEffect transition="in" filter="fade">
                                      <p:cBhvr>
                                        <p:cTn id="15" dur="500"/>
                                        <p:tgtEl>
                                          <p:spTgt spid="3">
                                            <p:graphicEl>
                                              <a:dgm id="{76739B6A-3FD0-4CF9-AB16-DCC2B091B5B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8C662A9A-2964-47A8-BA55-7223E3C3AD1A}"/>
                                            </p:graphicEl>
                                          </p:spTgt>
                                        </p:tgtEl>
                                        <p:attrNameLst>
                                          <p:attrName>style.visibility</p:attrName>
                                        </p:attrNameLst>
                                      </p:cBhvr>
                                      <p:to>
                                        <p:strVal val="visible"/>
                                      </p:to>
                                    </p:set>
                                    <p:animEffect transition="in" filter="fade">
                                      <p:cBhvr>
                                        <p:cTn id="20" dur="500"/>
                                        <p:tgtEl>
                                          <p:spTgt spid="3">
                                            <p:graphicEl>
                                              <a:dgm id="{8C662A9A-2964-47A8-BA55-7223E3C3AD1A}"/>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67E3B7ED-072F-43F5-A3FD-2FDDA94697D3}"/>
                                            </p:graphicEl>
                                          </p:spTgt>
                                        </p:tgtEl>
                                        <p:attrNameLst>
                                          <p:attrName>style.visibility</p:attrName>
                                        </p:attrNameLst>
                                      </p:cBhvr>
                                      <p:to>
                                        <p:strVal val="visible"/>
                                      </p:to>
                                    </p:set>
                                    <p:animEffect transition="in" filter="fade">
                                      <p:cBhvr>
                                        <p:cTn id="25" dur="500"/>
                                        <p:tgtEl>
                                          <p:spTgt spid="3">
                                            <p:graphicEl>
                                              <a:dgm id="{67E3B7ED-072F-43F5-A3FD-2FDDA94697D3}"/>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4">
                                            <p:bg/>
                                          </p:spTgt>
                                        </p:tgtEl>
                                        <p:attrNameLst>
                                          <p:attrName>style.visibility</p:attrName>
                                        </p:attrNameLst>
                                      </p:cBhvr>
                                      <p:to>
                                        <p:strVal val="visible"/>
                                      </p:to>
                                    </p:set>
                                    <p:animEffect transition="in" filter="fade">
                                      <p:cBhvr>
                                        <p:cTn id="30" dur="500"/>
                                        <p:tgtEl>
                                          <p:spTgt spid="4">
                                            <p:bg/>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
                                            <p:txEl>
                                              <p:pRg st="0" end="0"/>
                                            </p:txEl>
                                          </p:spTgt>
                                        </p:tgtEl>
                                        <p:attrNameLst>
                                          <p:attrName>style.visibility</p:attrName>
                                        </p:attrNameLst>
                                      </p:cBhvr>
                                      <p:to>
                                        <p:strVal val="visible"/>
                                      </p:to>
                                    </p:set>
                                    <p:animEffect transition="in" filter="fade">
                                      <p:cBhvr>
                                        <p:cTn id="33"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P spid="4" grpId="0" build="allAtOnce"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57583" y="354634"/>
            <a:ext cx="11072191"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Premises/Prohibition Orders: Sections 18 &amp; 20</a:t>
            </a:r>
          </a:p>
        </p:txBody>
      </p:sp>
      <p:graphicFrame>
        <p:nvGraphicFramePr>
          <p:cNvPr id="6" name="Diagram 5">
            <a:extLst>
              <a:ext uri="{FF2B5EF4-FFF2-40B4-BE49-F238E27FC236}">
                <a16:creationId xmlns:a16="http://schemas.microsoft.com/office/drawing/2014/main" id="{F2690AD7-CC45-4867-A667-261B6140BF16}"/>
              </a:ext>
            </a:extLst>
          </p:cNvPr>
          <p:cNvGraphicFramePr/>
          <p:nvPr>
            <p:extLst>
              <p:ext uri="{D42A27DB-BD31-4B8C-83A1-F6EECF244321}">
                <p14:modId xmlns:p14="http://schemas.microsoft.com/office/powerpoint/2010/main" val="1912379716"/>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08139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029B3BAD-1283-4012-B9EA-AB9420128F10}"/>
                                            </p:graphicEl>
                                          </p:spTgt>
                                        </p:tgtEl>
                                        <p:attrNameLst>
                                          <p:attrName>style.visibility</p:attrName>
                                        </p:attrNameLst>
                                      </p:cBhvr>
                                      <p:to>
                                        <p:strVal val="visible"/>
                                      </p:to>
                                    </p:set>
                                    <p:animEffect transition="in" filter="fade">
                                      <p:cBhvr>
                                        <p:cTn id="7" dur="500"/>
                                        <p:tgtEl>
                                          <p:spTgt spid="6">
                                            <p:graphicEl>
                                              <a:dgm id="{029B3BAD-1283-4012-B9EA-AB9420128F1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4C39233B-7513-4FA0-AED8-74C447AD6EAC}"/>
                                            </p:graphicEl>
                                          </p:spTgt>
                                        </p:tgtEl>
                                        <p:attrNameLst>
                                          <p:attrName>style.visibility</p:attrName>
                                        </p:attrNameLst>
                                      </p:cBhvr>
                                      <p:to>
                                        <p:strVal val="visible"/>
                                      </p:to>
                                    </p:set>
                                    <p:animEffect transition="in" filter="fade">
                                      <p:cBhvr>
                                        <p:cTn id="12" dur="500"/>
                                        <p:tgtEl>
                                          <p:spTgt spid="6">
                                            <p:graphicEl>
                                              <a:dgm id="{4C39233B-7513-4FA0-AED8-74C447AD6EA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AF3AF49B-DC4B-4D43-9091-F24C29A3DA61}"/>
                                            </p:graphicEl>
                                          </p:spTgt>
                                        </p:tgtEl>
                                        <p:attrNameLst>
                                          <p:attrName>style.visibility</p:attrName>
                                        </p:attrNameLst>
                                      </p:cBhvr>
                                      <p:to>
                                        <p:strVal val="visible"/>
                                      </p:to>
                                    </p:set>
                                    <p:animEffect transition="in" filter="fade">
                                      <p:cBhvr>
                                        <p:cTn id="17" dur="500"/>
                                        <p:tgtEl>
                                          <p:spTgt spid="6">
                                            <p:graphicEl>
                                              <a:dgm id="{AF3AF49B-DC4B-4D43-9091-F24C29A3DA6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CECB03FE-2E31-4AFA-BDA6-3AB0646CCD16}"/>
                                            </p:graphicEl>
                                          </p:spTgt>
                                        </p:tgtEl>
                                        <p:attrNameLst>
                                          <p:attrName>style.visibility</p:attrName>
                                        </p:attrNameLst>
                                      </p:cBhvr>
                                      <p:to>
                                        <p:strVal val="visible"/>
                                      </p:to>
                                    </p:set>
                                    <p:animEffect transition="in" filter="fade">
                                      <p:cBhvr>
                                        <p:cTn id="22" dur="500"/>
                                        <p:tgtEl>
                                          <p:spTgt spid="6">
                                            <p:graphicEl>
                                              <a:dgm id="{CECB03FE-2E31-4AFA-BDA6-3AB0646CCD1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18882" r="16184"/>
          <a:stretch/>
        </p:blipFill>
        <p:spPr>
          <a:xfrm>
            <a:off x="3324224" y="900112"/>
            <a:ext cx="6078855" cy="4336651"/>
          </a:xfrm>
          <a:prstGeom prst="rect">
            <a:avLst/>
          </a:prstGeom>
        </p:spPr>
      </p:pic>
    </p:spTree>
    <p:extLst>
      <p:ext uri="{BB962C8B-B14F-4D97-AF65-F5344CB8AC3E}">
        <p14:creationId xmlns:p14="http://schemas.microsoft.com/office/powerpoint/2010/main" val="36556010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A191D36-68AC-4E40-98E1-23B831C7FA9D}"/>
              </a:ext>
            </a:extLst>
          </p:cNvPr>
          <p:cNvPicPr>
            <a:picLocks noChangeAspect="1"/>
          </p:cNvPicPr>
          <p:nvPr/>
        </p:nvPicPr>
        <p:blipFill>
          <a:blip r:embed="rId3"/>
          <a:stretch>
            <a:fillRect/>
          </a:stretch>
        </p:blipFill>
        <p:spPr>
          <a:xfrm>
            <a:off x="3653334" y="2366097"/>
            <a:ext cx="4885331" cy="1308275"/>
          </a:xfrm>
          <a:prstGeom prst="rect">
            <a:avLst/>
          </a:prstGeom>
        </p:spPr>
      </p:pic>
      <p:sp>
        <p:nvSpPr>
          <p:cNvPr id="5" name="TextBox 4">
            <a:extLst>
              <a:ext uri="{FF2B5EF4-FFF2-40B4-BE49-F238E27FC236}">
                <a16:creationId xmlns:a16="http://schemas.microsoft.com/office/drawing/2014/main" id="{EA25A50D-758E-41B4-B8AC-57FE48C867E5}"/>
              </a:ext>
            </a:extLst>
          </p:cNvPr>
          <p:cNvSpPr txBox="1"/>
          <p:nvPr/>
        </p:nvSpPr>
        <p:spPr>
          <a:xfrm>
            <a:off x="557584" y="685375"/>
            <a:ext cx="11072191"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Quiz Time</a:t>
            </a:r>
          </a:p>
        </p:txBody>
      </p:sp>
    </p:spTree>
    <p:extLst>
      <p:ext uri="{BB962C8B-B14F-4D97-AF65-F5344CB8AC3E}">
        <p14:creationId xmlns:p14="http://schemas.microsoft.com/office/powerpoint/2010/main" val="28122216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41479" y="1049656"/>
            <a:ext cx="5978466" cy="4360544"/>
          </a:xfrm>
          <a:prstGeom prst="rect">
            <a:avLst/>
          </a:prstGeom>
        </p:spPr>
      </p:pic>
    </p:spTree>
    <p:extLst>
      <p:ext uri="{BB962C8B-B14F-4D97-AF65-F5344CB8AC3E}">
        <p14:creationId xmlns:p14="http://schemas.microsoft.com/office/powerpoint/2010/main" val="223547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1332</TotalTime>
  <Words>4803</Words>
  <Application>Microsoft Office PowerPoint</Application>
  <PresentationFormat>Widescreen</PresentationFormat>
  <Paragraphs>397</Paragraphs>
  <Slides>21</Slides>
  <Notes>21</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21</vt:i4>
      </vt:variant>
    </vt:vector>
  </HeadingPairs>
  <TitlesOfParts>
    <vt:vector size="31" baseType="lpstr">
      <vt:lpstr>Arial</vt:lpstr>
      <vt:lpstr>Calibri</vt:lpstr>
      <vt:lpstr>Calibri Light</vt:lpstr>
      <vt:lpstr>Lato</vt:lpstr>
      <vt:lpstr>Microsoft Sans Serif</vt:lpstr>
      <vt:lpstr>Nunito</vt:lpstr>
      <vt:lpstr>Open Sans</vt:lpstr>
      <vt:lpstr>robotoregular</vt:lpstr>
      <vt:lpstr>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135</cp:revision>
  <cp:lastPrinted>2018-09-12T11:13:54Z</cp:lastPrinted>
  <dcterms:created xsi:type="dcterms:W3CDTF">2018-09-11T12:27:41Z</dcterms:created>
  <dcterms:modified xsi:type="dcterms:W3CDTF">2023-11-09T11:18:08Z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4003f677-b01a-4ef0-bc43-772aeed3210a</vt:lpwstr>
  </property>
  <property fmtid="{D5CDD505-2E9C-101B-9397-08002B2CF9AE}" pid="3" name="MSIP_Label_66cf8fe5-b7b7-4df7-b38d-1c61ac2f6639_Enabled">
    <vt:lpwstr>true</vt:lpwstr>
  </property>
  <property fmtid="{D5CDD505-2E9C-101B-9397-08002B2CF9AE}" pid="4" name="MSIP_Label_66cf8fe5-b7b7-4df7-b38d-1c61ac2f6639_SetDate">
    <vt:lpwstr>2022-01-27T15:58:02Z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5e360689-77ae-435f-bf79-11bdbc1ea650</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