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57" r:id="rId6"/>
    <p:sldId id="264" r:id="rId7"/>
    <p:sldId id="258" r:id="rId8"/>
    <p:sldId id="259" r:id="rId9"/>
    <p:sldId id="261" r:id="rId10"/>
    <p:sldId id="262" r:id="rId11"/>
    <p:sldId id="263" r:id="rId12"/>
    <p:sldId id="260" r:id="rId13"/>
    <p:sldId id="265" r:id="rId14"/>
    <p:sldId id="266" r:id="rId15"/>
    <p:sldId id="267" r:id="rId16"/>
    <p:sldId id="268" r:id="rId17"/>
    <p:sldId id="269" r:id="rId18"/>
    <p:sldId id="271" r:id="rId19"/>
    <p:sldId id="270" r:id="rId20"/>
    <p:sldId id="272" r:id="rId21"/>
    <p:sldId id="273" r:id="rId22"/>
    <p:sldId id="274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 bwMode="auto">
          <a:xfrm>
            <a:off x="3902868" y="9518548"/>
            <a:ext cx="2985295" cy="50175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96609" tIns="48304" rIns="96609" bIns="48304" anchor="b"/>
          <a:lstStyle/>
          <a:p>
            <a:pPr algn="r" eaLnBrk="0" hangingPunct="0">
              <a:defRPr/>
            </a:pPr>
            <a:fld id="{573CB699-CBBF-447A-A093-9ABA7F12397B}" type="slidenum">
              <a:rPr lang="en-GB" sz="1200">
                <a:latin typeface="Times New Roman" pitchFamily="18" charset="0"/>
                <a:cs typeface="+mn-cs"/>
              </a:rPr>
              <a:pPr algn="r" eaLnBrk="0" hangingPunct="0">
                <a:defRPr/>
              </a:pPr>
              <a:t>4</a:t>
            </a:fld>
            <a:endParaRPr lang="en-GB" sz="1200" dirty="0">
              <a:latin typeface="Times New Roman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395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 bwMode="auto">
          <a:xfrm>
            <a:off x="3902868" y="9518548"/>
            <a:ext cx="2985295" cy="50175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lIns="96609" tIns="48304" rIns="96609" bIns="48304" anchor="b"/>
          <a:lstStyle/>
          <a:p>
            <a:pPr algn="r" eaLnBrk="0" hangingPunct="0">
              <a:defRPr/>
            </a:pPr>
            <a:fld id="{573CB699-CBBF-447A-A093-9ABA7F12397B}" type="slidenum">
              <a:rPr lang="en-GB" sz="1200">
                <a:latin typeface="Times New Roman" pitchFamily="18" charset="0"/>
                <a:cs typeface="+mn-cs"/>
              </a:rPr>
              <a:pPr algn="r" eaLnBrk="0" hangingPunct="0">
                <a:defRPr/>
              </a:pPr>
              <a:t>5</a:t>
            </a:fld>
            <a:endParaRPr lang="en-GB" sz="1200" dirty="0">
              <a:latin typeface="Times New Roman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013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nMmO2PdKZY&amp;list=PL7B44BA0DCC742F63&amp;index=1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Transactional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Nick Samuel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 Eric Berne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was only after </a:t>
            </a:r>
            <a:r>
              <a:rPr lang="en-GB" dirty="0" smtClean="0"/>
              <a:t>his book 'Games </a:t>
            </a:r>
            <a:r>
              <a:rPr lang="en-GB" dirty="0"/>
              <a:t>People Play' became an international bestseller in 1964, that transactional analysis, his highly original and innovative approach to psychotherapy, attained wide </a:t>
            </a:r>
            <a:r>
              <a:rPr lang="en-GB" dirty="0" smtClean="0"/>
              <a:t>recognition.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‘alter ego’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Parent</a:t>
            </a:r>
          </a:p>
          <a:p>
            <a:endParaRPr lang="en-GB" dirty="0" smtClean="0"/>
          </a:p>
          <a:p>
            <a:r>
              <a:rPr lang="en-GB" dirty="0" smtClean="0"/>
              <a:t>Adult</a:t>
            </a:r>
          </a:p>
          <a:p>
            <a:endParaRPr lang="en-GB" dirty="0" smtClean="0"/>
          </a:p>
          <a:p>
            <a:r>
              <a:rPr lang="en-GB" dirty="0" smtClean="0"/>
              <a:t>Child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174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cy-GB" sz="2400">
              <a:latin typeface="Times New Roman" pitchFamily="18" charset="0"/>
            </a:endParaRPr>
          </a:p>
        </p:txBody>
      </p:sp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448338" y="474535"/>
            <a:ext cx="82089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2800" i="1" dirty="0" smtClean="0">
                <a:solidFill>
                  <a:schemeClr val="tx2"/>
                </a:solidFill>
              </a:rPr>
              <a:t>Transactional Analysis – St</a:t>
            </a:r>
            <a:endParaRPr lang="en-GB" sz="3200" i="1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5818"/>
            <a:ext cx="4752528" cy="4978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131" y="1356380"/>
            <a:ext cx="2219325" cy="205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682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cy-GB" sz="2400">
              <a:latin typeface="Times New Roman" pitchFamily="18" charset="0"/>
            </a:endParaRPr>
          </a:p>
        </p:txBody>
      </p:sp>
      <p:sp>
        <p:nvSpPr>
          <p:cNvPr id="19460" name="Text Box 5"/>
          <p:cNvSpPr txBox="1">
            <a:spLocks noChangeArrowheads="1"/>
          </p:cNvSpPr>
          <p:nvPr/>
        </p:nvSpPr>
        <p:spPr bwMode="auto">
          <a:xfrm>
            <a:off x="539553" y="927100"/>
            <a:ext cx="8208912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3200" b="1" i="1" dirty="0" smtClean="0">
                <a:solidFill>
                  <a:schemeClr val="tx2"/>
                </a:solidFill>
              </a:rPr>
              <a:t>Transactional Analysis</a:t>
            </a:r>
          </a:p>
          <a:p>
            <a:pPr eaLnBrk="0" hangingPunct="0"/>
            <a:endParaRPr lang="en-GB" sz="3200" b="1" i="1" dirty="0" smtClean="0">
              <a:solidFill>
                <a:schemeClr val="tx2"/>
              </a:solidFill>
            </a:endParaRPr>
          </a:p>
          <a:p>
            <a:pPr eaLnBrk="0" hangingPunct="0"/>
            <a:endParaRPr lang="en-GB" sz="2800" b="1" i="1" dirty="0">
              <a:solidFill>
                <a:schemeClr val="tx2"/>
              </a:solidFill>
            </a:endParaRPr>
          </a:p>
          <a:p>
            <a:pPr marL="457200" indent="-457200" eaLnBrk="0" hangingPunct="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Parent = our ‘Taught’ concept of life</a:t>
            </a:r>
          </a:p>
          <a:p>
            <a:pPr eaLnBrk="0" hangingPunct="0"/>
            <a:endParaRPr lang="en-GB" sz="2800" dirty="0" smtClean="0">
              <a:solidFill>
                <a:schemeClr val="tx2"/>
              </a:solidFill>
            </a:endParaRPr>
          </a:p>
          <a:p>
            <a:pPr eaLnBrk="0" hangingPunct="0"/>
            <a:endParaRPr lang="en-GB" sz="2800" dirty="0">
              <a:solidFill>
                <a:schemeClr val="tx2"/>
              </a:solidFill>
            </a:endParaRPr>
          </a:p>
          <a:p>
            <a:pPr marL="457200" indent="-457200" eaLnBrk="0" hangingPunct="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Adult = our ‘Thought’ concept of life</a:t>
            </a:r>
          </a:p>
          <a:p>
            <a:pPr marL="457200" indent="-457200" eaLnBrk="0" hangingPunct="0">
              <a:buFont typeface="Wingdings" panose="05000000000000000000" pitchFamily="2" charset="2"/>
              <a:buChar char="Ø"/>
            </a:pPr>
            <a:endParaRPr lang="en-GB" sz="2800" dirty="0">
              <a:solidFill>
                <a:schemeClr val="tx2"/>
              </a:solidFill>
            </a:endParaRPr>
          </a:p>
          <a:p>
            <a:pPr eaLnBrk="0" hangingPunct="0"/>
            <a:endParaRPr lang="en-GB" sz="2800" dirty="0">
              <a:solidFill>
                <a:schemeClr val="tx2"/>
              </a:solidFill>
            </a:endParaRPr>
          </a:p>
          <a:p>
            <a:pPr marL="457200" indent="-457200" eaLnBrk="0" hangingPunct="0">
              <a:buFont typeface="Wingdings" panose="05000000000000000000" pitchFamily="2" charset="2"/>
              <a:buChar char="Ø"/>
            </a:pPr>
            <a:r>
              <a:rPr lang="en-GB" sz="2800" dirty="0" smtClean="0">
                <a:solidFill>
                  <a:schemeClr val="tx2"/>
                </a:solidFill>
              </a:rPr>
              <a:t>Child = our ‘Felt’ concept of life</a:t>
            </a:r>
          </a:p>
          <a:p>
            <a:pPr eaLnBrk="0" hangingPunct="0"/>
            <a:endParaRPr lang="en-GB" sz="3200" b="1" i="1" dirty="0" smtClean="0">
              <a:solidFill>
                <a:schemeClr val="tx2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881" y="1844824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914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Physical </a:t>
            </a:r>
            <a:r>
              <a:rPr lang="en-GB" dirty="0"/>
              <a:t>- angry or impatient body-language and expressions, finger-pointing, patronising gestures, </a:t>
            </a:r>
          </a:p>
          <a:p>
            <a:r>
              <a:rPr lang="en-GB" dirty="0"/>
              <a:t>Verbal - always, never, for once and for all, judgmental words, critical words, patronising language, posturing language. </a:t>
            </a:r>
          </a:p>
          <a:p>
            <a:r>
              <a:rPr lang="en-GB" dirty="0"/>
              <a:t>N.B. beware of cultural differences in body-language or emphases that appear 'Parental'.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620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Physical - attentive, interested, straight-forward, tilted head, non-threatening and non-threatened. </a:t>
            </a:r>
          </a:p>
          <a:p>
            <a:r>
              <a:rPr lang="en-GB" dirty="0"/>
              <a:t>Verbal - why, what, how, who, where and when, how much, in what way, comparative expressions, reasoned statements, true, false, probably, possibly, I think, I realise, I see, I believe, in my opinion.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517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Physical - emotionally sad expressions, despair, temper tantrums, whining voice, rolling eyes, shrugging shoulders, teasing, delight, laughter, speaking behind hand, raising hand to speak, squirming and giggling. </a:t>
            </a:r>
          </a:p>
          <a:p>
            <a:r>
              <a:rPr lang="en-GB" dirty="0"/>
              <a:t>Verbal - baby talk, I wish, I </a:t>
            </a:r>
            <a:r>
              <a:rPr lang="en-GB" dirty="0" err="1"/>
              <a:t>dunno</a:t>
            </a:r>
            <a:r>
              <a:rPr lang="en-GB" dirty="0"/>
              <a:t>, I want, I'm </a:t>
            </a:r>
            <a:r>
              <a:rPr lang="en-GB" dirty="0" err="1"/>
              <a:t>gonna</a:t>
            </a:r>
            <a:r>
              <a:rPr lang="en-GB" dirty="0"/>
              <a:t>, I don't care, oh no, not again, things never go right for me, worst day of my life, bigger, biggest, best, many superlatives, words to impress.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570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When </a:t>
            </a:r>
            <a:r>
              <a:rPr lang="en-GB" dirty="0"/>
              <a:t>two people encounter each other, one of them will speak to the other. This he called the Transaction Stimulus. The reaction from the other person he called the Transaction Response. </a:t>
            </a:r>
          </a:p>
          <a:p>
            <a:r>
              <a:rPr lang="en-GB" dirty="0"/>
              <a:t>The person sending the Stimulus is called the Agent. The person who responds is called the Respondent. </a:t>
            </a:r>
          </a:p>
          <a:p>
            <a:r>
              <a:rPr lang="en-GB" dirty="0"/>
              <a:t>Transactional Analysis became the method of examining the transaction wherein: 'I do something to you, and you do something back'.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332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051720" y="1056108"/>
            <a:ext cx="872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Agent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4737978" y="1040672"/>
            <a:ext cx="144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Respondent</a:t>
            </a:r>
            <a:endParaRPr lang="en-GB" u="sng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987824" y="3429000"/>
            <a:ext cx="194421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987824" y="3901244"/>
            <a:ext cx="1944217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779912" y="32129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783856" y="371657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77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051720" y="1056108"/>
            <a:ext cx="872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Agent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4737978" y="1040672"/>
            <a:ext cx="144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Respondent</a:t>
            </a:r>
            <a:endParaRPr lang="en-GB" u="sng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987824" y="3429000"/>
            <a:ext cx="194421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843808" y="2420888"/>
            <a:ext cx="2016225" cy="792088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923928" y="2563865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923928" y="3244877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96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051720" y="1056108"/>
            <a:ext cx="872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Agent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4737978" y="1040672"/>
            <a:ext cx="144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Respondent</a:t>
            </a:r>
            <a:endParaRPr lang="en-GB" u="sng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987824" y="2132856"/>
            <a:ext cx="194421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3059832" y="2420888"/>
            <a:ext cx="1800201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812507" y="2246480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776503" y="1948190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656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3049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051720" y="1056108"/>
            <a:ext cx="872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Agent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4737978" y="1040672"/>
            <a:ext cx="1441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Respondent</a:t>
            </a:r>
            <a:endParaRPr lang="en-GB" u="sng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987824" y="3429000"/>
            <a:ext cx="194421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987824" y="3901244"/>
            <a:ext cx="1944217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779912" y="32129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783856" y="371657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907704" y="351569"/>
            <a:ext cx="4271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Keep your transactions A to A!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499231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1125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analyse a transaction you need to see and feel what is being said as well.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Only 7% of meaning is in the words spoken. </a:t>
            </a:r>
          </a:p>
          <a:p>
            <a:r>
              <a:rPr lang="en-GB" dirty="0"/>
              <a:t>38% of meaning is paralinguistic (the way that the words are said). </a:t>
            </a:r>
          </a:p>
          <a:p>
            <a:r>
              <a:rPr lang="en-GB" dirty="0"/>
              <a:t>55% is in facial expression. (source: Albert </a:t>
            </a:r>
            <a:r>
              <a:rPr lang="en-GB" dirty="0" err="1" smtClean="0"/>
              <a:t>Mehrabian</a:t>
            </a:r>
            <a:r>
              <a:rPr lang="en-GB" dirty="0" smtClean="0"/>
              <a:t>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75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Transactional Analysis Tutorials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solidFill>
                  <a:srgbClr val="000000"/>
                </a:solidFill>
                <a:latin typeface="Arial"/>
                <a:ea typeface="Calibri"/>
                <a:hlinkClick r:id="rId2"/>
              </a:rPr>
              <a:t>https://www.youtube.com/watch?v=lnMmO2PdKZY&amp;list=PL7B44BA0DCC742F63&amp;index=1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39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Parent is now commonly represented as a circle with four quadrants: </a:t>
            </a:r>
          </a:p>
          <a:p>
            <a:r>
              <a:rPr lang="en-GB" b="1" dirty="0"/>
              <a:t>Nurturing</a:t>
            </a:r>
            <a:r>
              <a:rPr lang="en-GB" dirty="0"/>
              <a:t> - Nurturing (positive) and Spoiling (negative). </a:t>
            </a:r>
          </a:p>
          <a:p>
            <a:r>
              <a:rPr lang="en-GB" b="1" dirty="0"/>
              <a:t>Controlling</a:t>
            </a:r>
            <a:r>
              <a:rPr lang="en-GB" dirty="0"/>
              <a:t> - Structuring (positive) and Critical (negative).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3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Adult remains as a single entity, representing an 'accounting' function or mode, which can draw on the resources of both Parent and Child.</a:t>
            </a:r>
          </a:p>
        </p:txBody>
      </p:sp>
    </p:spTree>
    <p:extLst>
      <p:ext uri="{BB962C8B-B14F-4D97-AF65-F5344CB8AC3E}">
        <p14:creationId xmlns:p14="http://schemas.microsoft.com/office/powerpoint/2010/main" val="339816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 is now commonly represented as circle with four quadrants: </a:t>
            </a:r>
          </a:p>
          <a:p>
            <a:r>
              <a:rPr lang="en-GB" b="1" dirty="0"/>
              <a:t>Adapted</a:t>
            </a:r>
            <a:r>
              <a:rPr lang="en-GB" dirty="0"/>
              <a:t> - Co-operative (positive) and Compliant/Resistant (negative). </a:t>
            </a:r>
          </a:p>
          <a:p>
            <a:r>
              <a:rPr lang="en-GB" b="1" dirty="0"/>
              <a:t>Free</a:t>
            </a:r>
            <a:r>
              <a:rPr lang="en-GB" dirty="0"/>
              <a:t> - Spontaneous (positive) and Immature (negative).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93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Berne,E., (2001) </a:t>
            </a:r>
            <a:r>
              <a:rPr lang="en-GB" i="1" dirty="0"/>
              <a:t>Transactional Analysis in Psychotherapy: The Classic Handbook to its </a:t>
            </a:r>
            <a:r>
              <a:rPr lang="en-GB" i="1" dirty="0" smtClean="0"/>
              <a:t>Principles</a:t>
            </a:r>
            <a:r>
              <a:rPr lang="en-GB" dirty="0" smtClean="0"/>
              <a:t>, London: Souvenir Press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Berne,E</a:t>
            </a:r>
            <a:r>
              <a:rPr lang="en-GB" dirty="0" smtClean="0"/>
              <a:t>., (2010) </a:t>
            </a:r>
            <a:r>
              <a:rPr lang="en-GB" i="1" dirty="0" smtClean="0"/>
              <a:t>Games </a:t>
            </a:r>
            <a:r>
              <a:rPr lang="en-GB" i="1" dirty="0"/>
              <a:t>People Play: The Psychology of Human </a:t>
            </a:r>
            <a:r>
              <a:rPr lang="en-GB" i="1" dirty="0" smtClean="0"/>
              <a:t>Relationships</a:t>
            </a:r>
            <a:r>
              <a:rPr lang="en-GB" dirty="0" smtClean="0"/>
              <a:t>, London: Penguin Books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2610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303dbf9b-b85b-46a0-94f1-894078c07ecd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127</TotalTime>
  <Words>598</Words>
  <Application>Microsoft Office PowerPoint</Application>
  <PresentationFormat>On-screen Show (4:3)</PresentationFormat>
  <Paragraphs>74</Paragraphs>
  <Slides>19</Slides>
  <Notes>2</Notes>
  <HiddenSlides>3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Transactional Analysis</vt:lpstr>
      <vt:lpstr>Dr Eric Berne</vt:lpstr>
      <vt:lpstr>Our ‘alter ego’ states</vt:lpstr>
      <vt:lpstr>PowerPoint Presentation</vt:lpstr>
      <vt:lpstr>PowerPoint Presentation</vt:lpstr>
      <vt:lpstr>Parent</vt:lpstr>
      <vt:lpstr>Adult</vt:lpstr>
      <vt:lpstr>Child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Transactional Analysis Tutorials</vt:lpstr>
      <vt:lpstr>Parent</vt:lpstr>
      <vt:lpstr>Adult</vt:lpstr>
      <vt:lpstr>Child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Heather Fish</cp:lastModifiedBy>
  <cp:revision>12</cp:revision>
  <dcterms:created xsi:type="dcterms:W3CDTF">2015-04-14T15:21:28Z</dcterms:created>
  <dcterms:modified xsi:type="dcterms:W3CDTF">2016-03-16T11:32:13Z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