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2" r:id="rId3"/>
    <p:sldId id="293" r:id="rId4"/>
    <p:sldId id="294" r:id="rId5"/>
    <p:sldId id="295" r:id="rId6"/>
    <p:sldId id="266" r:id="rId7"/>
    <p:sldId id="268" r:id="rId8"/>
    <p:sldId id="267" r:id="rId9"/>
    <p:sldId id="271" r:id="rId10"/>
    <p:sldId id="257" r:id="rId11"/>
    <p:sldId id="269" r:id="rId12"/>
    <p:sldId id="258" r:id="rId13"/>
    <p:sldId id="264" r:id="rId14"/>
    <p:sldId id="259" r:id="rId15"/>
    <p:sldId id="270" r:id="rId16"/>
    <p:sldId id="263" r:id="rId17"/>
    <p:sldId id="260" r:id="rId18"/>
    <p:sldId id="261" r:id="rId19"/>
    <p:sldId id="262" r:id="rId20"/>
    <p:sldId id="298" r:id="rId21"/>
    <p:sldId id="299" r:id="rId22"/>
    <p:sldId id="300" r:id="rId23"/>
    <p:sldId id="301" r:id="rId24"/>
    <p:sldId id="302" r:id="rId25"/>
    <p:sldId id="303" r:id="rId26"/>
    <p:sldId id="304" r:id="rId27"/>
    <p:sldId id="306" r:id="rId28"/>
    <p:sldId id="307" r:id="rId29"/>
    <p:sldId id="309" r:id="rId30"/>
    <p:sldId id="312" r:id="rId31"/>
    <p:sldId id="313" r:id="rId32"/>
    <p:sldId id="278" r:id="rId33"/>
    <p:sldId id="282" r:id="rId34"/>
    <p:sldId id="283" r:id="rId35"/>
    <p:sldId id="284" r:id="rId36"/>
    <p:sldId id="281" r:id="rId37"/>
    <p:sldId id="279" r:id="rId38"/>
    <p:sldId id="280" r:id="rId39"/>
    <p:sldId id="272" r:id="rId40"/>
    <p:sldId id="273" r:id="rId41"/>
    <p:sldId id="276" r:id="rId42"/>
    <p:sldId id="274" r:id="rId43"/>
    <p:sldId id="275" r:id="rId44"/>
    <p:sldId id="277" r:id="rId45"/>
    <p:sldId id="318" r:id="rId46"/>
    <p:sldId id="319" r:id="rId47"/>
    <p:sldId id="320" r:id="rId48"/>
    <p:sldId id="321" r:id="rId49"/>
    <p:sldId id="322" r:id="rId50"/>
    <p:sldId id="323" r:id="rId51"/>
    <p:sldId id="326" r:id="rId52"/>
    <p:sldId id="324" r:id="rId53"/>
    <p:sldId id="325" r:id="rId54"/>
    <p:sldId id="285" r:id="rId55"/>
    <p:sldId id="290" r:id="rId56"/>
    <p:sldId id="286" r:id="rId57"/>
    <p:sldId id="287" r:id="rId58"/>
    <p:sldId id="288" r:id="rId59"/>
    <p:sldId id="289" r:id="rId60"/>
    <p:sldId id="291" r:id="rId61"/>
    <p:sldId id="296"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56"/>
    <p:restoredTop sz="94593"/>
  </p:normalViewPr>
  <p:slideViewPr>
    <p:cSldViewPr snapToGrid="0" snapToObjects="1">
      <p:cViewPr varScale="1">
        <p:scale>
          <a:sx n="117" d="100"/>
          <a:sy n="117" d="100"/>
        </p:scale>
        <p:origin x="576"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EBE646B-097C-264F-89F9-D5B91791BEEE}" type="datetimeFigureOut">
              <a:rPr lang="en-US" smtClean="0"/>
              <a:t>10/3/22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2917861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EBE646B-097C-264F-89F9-D5B91791BEEE}" type="datetimeFigureOut">
              <a:rPr lang="en-US" smtClean="0"/>
              <a:t>10/3/22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101888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EBE646B-097C-264F-89F9-D5B91791BEEE}" type="datetimeFigureOut">
              <a:rPr lang="en-US" smtClean="0"/>
              <a:t>10/3/22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326267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EBE646B-097C-264F-89F9-D5B91791BEEE}" type="datetimeFigureOut">
              <a:rPr lang="en-US" smtClean="0"/>
              <a:t>10/3/22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201221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2EBE646B-097C-264F-89F9-D5B91791BEEE}" type="datetimeFigureOut">
              <a:rPr lang="en-US" smtClean="0"/>
              <a:t>10/3/22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216810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EBE646B-097C-264F-89F9-D5B91791BEEE}" type="datetimeFigureOut">
              <a:rPr lang="en-US" smtClean="0"/>
              <a:t>10/3/22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3797331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BE646B-097C-264F-89F9-D5B91791BEEE}" type="datetimeFigureOut">
              <a:rPr lang="en-US" smtClean="0"/>
              <a:t>10/3/22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1024290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EBE646B-097C-264F-89F9-D5B91791BEEE}" type="datetimeFigureOut">
              <a:rPr lang="en-US" smtClean="0"/>
              <a:t>10/3/22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3062270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EBE646B-097C-264F-89F9-D5B91791BEEE}" type="datetimeFigureOut">
              <a:rPr lang="en-US" smtClean="0"/>
              <a:t>10/3/22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200267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EBE646B-097C-264F-89F9-D5B91791BEEE}" type="datetimeFigureOut">
              <a:rPr lang="en-US" smtClean="0"/>
              <a:t>10/3/22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4058746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EBE646B-097C-264F-89F9-D5B91791BEEE}" type="datetimeFigureOut">
              <a:rPr lang="en-US" smtClean="0"/>
              <a:t>10/3/22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AB6153-E9B1-A841-96BF-E17D1D54B825}" type="slidenum">
              <a:rPr lang="en-US" smtClean="0"/>
              <a:t>‹#›</a:t>
            </a:fld>
            <a:endParaRPr lang="en-US"/>
          </a:p>
        </p:txBody>
      </p:sp>
    </p:spTree>
    <p:extLst>
      <p:ext uri="{BB962C8B-B14F-4D97-AF65-F5344CB8AC3E}">
        <p14:creationId xmlns:p14="http://schemas.microsoft.com/office/powerpoint/2010/main" val="2506691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BE646B-097C-264F-89F9-D5B91791BEEE}" type="datetimeFigureOut">
              <a:rPr lang="en-US" smtClean="0"/>
              <a:t>10/3/22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AB6153-E9B1-A841-96BF-E17D1D54B825}" type="slidenum">
              <a:rPr lang="en-US" smtClean="0"/>
              <a:t>‹#›</a:t>
            </a:fld>
            <a:endParaRPr lang="en-US"/>
          </a:p>
        </p:txBody>
      </p:sp>
    </p:spTree>
    <p:extLst>
      <p:ext uri="{BB962C8B-B14F-4D97-AF65-F5344CB8AC3E}">
        <p14:creationId xmlns:p14="http://schemas.microsoft.com/office/powerpoint/2010/main" val="2862142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jpg"/></Relationships>
</file>

<file path=ppt/slides/_rels/slide4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1.tiff"/><Relationship Id="rId2" Type="http://schemas.openxmlformats.org/officeDocument/2006/relationships/image" Target="../media/image60.tiff"/><Relationship Id="rId1" Type="http://schemas.openxmlformats.org/officeDocument/2006/relationships/slideLayout" Target="../slideLayouts/slideLayout7.xml"/><Relationship Id="rId5" Type="http://schemas.openxmlformats.org/officeDocument/2006/relationships/image" Target="../media/image63.tiff"/><Relationship Id="rId4" Type="http://schemas.openxmlformats.org/officeDocument/2006/relationships/image" Target="../media/image62.tiff"/></Relationships>
</file>

<file path=ppt/slides/_rels/slide5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5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hyperlink" Target="https://www.tate.org.uk/art/artworks/guerrilla-girls-do-women-have-to-be-naked-to-get-into-the-met-museum-p78793"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hyperlink" Target="https://www.theguardian.com/artanddesign/2009/dec/21/banksy-copenhagen-regents-canal"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7457" y="484187"/>
            <a:ext cx="7772400" cy="1470025"/>
          </a:xfrm>
        </p:spPr>
        <p:txBody>
          <a:bodyPr/>
          <a:lstStyle/>
          <a:p>
            <a:r>
              <a:rPr lang="en-US" dirty="0"/>
              <a:t>Reportage Illustration</a:t>
            </a:r>
          </a:p>
        </p:txBody>
      </p:sp>
      <p:sp>
        <p:nvSpPr>
          <p:cNvPr id="3" name="Subtitle 2"/>
          <p:cNvSpPr>
            <a:spLocks noGrp="1"/>
          </p:cNvSpPr>
          <p:nvPr>
            <p:ph type="subTitle" idx="1"/>
          </p:nvPr>
        </p:nvSpPr>
        <p:spPr/>
        <p:txBody>
          <a:bodyPr/>
          <a:lstStyle/>
          <a:p>
            <a:endParaRPr lang="en-US"/>
          </a:p>
        </p:txBody>
      </p:sp>
      <p:pic>
        <p:nvPicPr>
          <p:cNvPr id="8194" name="Picture 2" descr="Reportage Illustration and Hoaxes | An Illustrator's Blog">
            <a:extLst>
              <a:ext uri="{FF2B5EF4-FFF2-40B4-BE49-F238E27FC236}">
                <a16:creationId xmlns:a16="http://schemas.microsoft.com/office/drawing/2014/main" id="{B1CBA1DC-DCB4-6644-A47B-7308681478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9572" y="1954212"/>
            <a:ext cx="2931886" cy="4365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2190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5A9FB-B03E-3C43-A046-EF477AE8C509}"/>
              </a:ext>
            </a:extLst>
          </p:cNvPr>
          <p:cNvSpPr>
            <a:spLocks noGrp="1"/>
          </p:cNvSpPr>
          <p:nvPr>
            <p:ph type="title"/>
          </p:nvPr>
        </p:nvSpPr>
        <p:spPr/>
        <p:txBody>
          <a:bodyPr>
            <a:normAutofit fontScale="90000"/>
          </a:bodyPr>
          <a:lstStyle/>
          <a:p>
            <a:r>
              <a:rPr lang="en-GB" b="0" i="0" dirty="0">
                <a:effectLst/>
                <a:latin typeface="roboto" panose="02000000000000000000" pitchFamily="2" charset="0"/>
              </a:rPr>
              <a:t>What is Reportage Illustration?</a:t>
            </a:r>
            <a:br>
              <a:rPr lang="en-GB" b="0" i="0" dirty="0">
                <a:effectLst/>
                <a:latin typeface="roboto" panose="02000000000000000000" pitchFamily="2" charset="0"/>
              </a:rPr>
            </a:br>
            <a:endParaRPr lang="en-US" dirty="0"/>
          </a:p>
        </p:txBody>
      </p:sp>
      <p:sp>
        <p:nvSpPr>
          <p:cNvPr id="3" name="Content Placeholder 2">
            <a:extLst>
              <a:ext uri="{FF2B5EF4-FFF2-40B4-BE49-F238E27FC236}">
                <a16:creationId xmlns:a16="http://schemas.microsoft.com/office/drawing/2014/main" id="{0BE28436-E0DF-AC4C-BFD9-18F240F25B96}"/>
              </a:ext>
            </a:extLst>
          </p:cNvPr>
          <p:cNvSpPr>
            <a:spLocks noGrp="1"/>
          </p:cNvSpPr>
          <p:nvPr>
            <p:ph idx="1"/>
          </p:nvPr>
        </p:nvSpPr>
        <p:spPr/>
        <p:txBody>
          <a:bodyPr>
            <a:normAutofit/>
          </a:bodyPr>
          <a:lstStyle/>
          <a:p>
            <a:r>
              <a:rPr lang="en-GB" sz="2400" i="0" dirty="0">
                <a:solidFill>
                  <a:srgbClr val="4B4F58"/>
                </a:solidFill>
                <a:effectLst/>
              </a:rPr>
              <a:t>Reportage illustration is a type of visual journalism. Reportage illustrators sketch on location to tell a specific story.  The illustrator conveys a narrative and reports a specific moment in time to the audience, much like a journalist.  The central premise of reportage illustration is storytelling.</a:t>
            </a:r>
            <a:endParaRPr lang="en-US" sz="2400" dirty="0"/>
          </a:p>
        </p:txBody>
      </p:sp>
      <p:pic>
        <p:nvPicPr>
          <p:cNvPr id="7170" name="Picture 2" descr="Reportage Projects Archives - Liz Ackerley Art">
            <a:extLst>
              <a:ext uri="{FF2B5EF4-FFF2-40B4-BE49-F238E27FC236}">
                <a16:creationId xmlns:a16="http://schemas.microsoft.com/office/drawing/2014/main" id="{E8C9D307-AA7E-5348-A6C6-7068D78DEF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06862"/>
            <a:ext cx="5501634" cy="2750817"/>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n Artist's Life For Me!: Illustrator in Residence: Reportage Sketching">
            <a:extLst>
              <a:ext uri="{FF2B5EF4-FFF2-40B4-BE49-F238E27FC236}">
                <a16:creationId xmlns:a16="http://schemas.microsoft.com/office/drawing/2014/main" id="{D1B7A333-BFA3-EC47-B46F-89822B1C3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6143" y="4107182"/>
            <a:ext cx="3537857" cy="2750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906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8036-948A-8A49-A40D-0EF29785EF4A}"/>
              </a:ext>
            </a:extLst>
          </p:cNvPr>
          <p:cNvSpPr>
            <a:spLocks noGrp="1"/>
          </p:cNvSpPr>
          <p:nvPr>
            <p:ph type="title"/>
          </p:nvPr>
        </p:nvSpPr>
        <p:spPr/>
        <p:txBody>
          <a:bodyPr>
            <a:normAutofit fontScale="90000"/>
          </a:bodyPr>
          <a:lstStyle/>
          <a:p>
            <a:r>
              <a:rPr lang="en-GB" b="0" i="0" dirty="0">
                <a:solidFill>
                  <a:srgbClr val="CC9933"/>
                </a:solidFill>
                <a:effectLst/>
                <a:latin typeface="Bad Script"/>
              </a:rPr>
              <a:t>When Did Reportage Illustration Start?</a:t>
            </a:r>
            <a:br>
              <a:rPr lang="en-GB" b="0" i="0" dirty="0">
                <a:solidFill>
                  <a:srgbClr val="CC9933"/>
                </a:solidFill>
                <a:effectLst/>
                <a:latin typeface="Bad Script"/>
              </a:rPr>
            </a:br>
            <a:endParaRPr lang="en-US" dirty="0"/>
          </a:p>
        </p:txBody>
      </p:sp>
      <p:sp>
        <p:nvSpPr>
          <p:cNvPr id="3" name="Content Placeholder 2">
            <a:extLst>
              <a:ext uri="{FF2B5EF4-FFF2-40B4-BE49-F238E27FC236}">
                <a16:creationId xmlns:a16="http://schemas.microsoft.com/office/drawing/2014/main" id="{B94CF60F-AA33-4740-89A0-7E8C51AAA05F}"/>
              </a:ext>
            </a:extLst>
          </p:cNvPr>
          <p:cNvSpPr>
            <a:spLocks noGrp="1"/>
          </p:cNvSpPr>
          <p:nvPr>
            <p:ph idx="1"/>
          </p:nvPr>
        </p:nvSpPr>
        <p:spPr/>
        <p:txBody>
          <a:bodyPr>
            <a:normAutofit fontScale="92500" lnSpcReduction="10000"/>
          </a:bodyPr>
          <a:lstStyle/>
          <a:p>
            <a:r>
              <a:rPr lang="en-GB" b="0" i="0" dirty="0">
                <a:solidFill>
                  <a:srgbClr val="4B4F58"/>
                </a:solidFill>
                <a:effectLst/>
                <a:latin typeface="roboto" panose="02000000000000000000" pitchFamily="2" charset="0"/>
              </a:rPr>
              <a:t>A publication called The Illustrated London News was first published in 1842.  The founder, Herbert Ingram, discovered that sales significantly increased if newspapers featured pictures. Photography wasn’t good enough back then to capture movement and so artists were used instead.  However, there is a rich history prior to this of voyages, adventures and scientific observations documented in the form of illustrations.</a:t>
            </a:r>
            <a:endParaRPr lang="en-US" dirty="0"/>
          </a:p>
        </p:txBody>
      </p:sp>
    </p:spTree>
    <p:extLst>
      <p:ext uri="{BB962C8B-B14F-4D97-AF65-F5344CB8AC3E}">
        <p14:creationId xmlns:p14="http://schemas.microsoft.com/office/powerpoint/2010/main" val="1353277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D56F-4A4A-4F4B-8474-0585666A3D6A}"/>
              </a:ext>
            </a:extLst>
          </p:cNvPr>
          <p:cNvSpPr>
            <a:spLocks noGrp="1"/>
          </p:cNvSpPr>
          <p:nvPr>
            <p:ph type="title"/>
          </p:nvPr>
        </p:nvSpPr>
        <p:spPr/>
        <p:txBody>
          <a:bodyPr>
            <a:normAutofit fontScale="90000"/>
          </a:bodyPr>
          <a:lstStyle/>
          <a:p>
            <a:r>
              <a:rPr lang="en-GB" b="0" i="0" dirty="0">
                <a:solidFill>
                  <a:srgbClr val="CC9933"/>
                </a:solidFill>
                <a:effectLst/>
                <a:latin typeface="Bad Script"/>
              </a:rPr>
              <a:t>Types of Reportage Illustration</a:t>
            </a:r>
            <a:br>
              <a:rPr lang="en-GB" b="0" i="0" dirty="0">
                <a:solidFill>
                  <a:srgbClr val="CC9933"/>
                </a:solidFill>
                <a:effectLst/>
                <a:latin typeface="Bad Script"/>
              </a:rPr>
            </a:br>
            <a:endParaRPr lang="en-US" dirty="0"/>
          </a:p>
        </p:txBody>
      </p:sp>
      <p:sp>
        <p:nvSpPr>
          <p:cNvPr id="3" name="Content Placeholder 2">
            <a:extLst>
              <a:ext uri="{FF2B5EF4-FFF2-40B4-BE49-F238E27FC236}">
                <a16:creationId xmlns:a16="http://schemas.microsoft.com/office/drawing/2014/main" id="{A6A267C5-2530-E245-89D8-11E123C5B208}"/>
              </a:ext>
            </a:extLst>
          </p:cNvPr>
          <p:cNvSpPr>
            <a:spLocks noGrp="1"/>
          </p:cNvSpPr>
          <p:nvPr>
            <p:ph idx="1"/>
          </p:nvPr>
        </p:nvSpPr>
        <p:spPr>
          <a:xfrm>
            <a:off x="772886" y="1611086"/>
            <a:ext cx="8229600" cy="4525963"/>
          </a:xfrm>
        </p:spPr>
        <p:txBody>
          <a:bodyPr/>
          <a:lstStyle/>
          <a:p>
            <a:pPr algn="l" fontAlgn="base">
              <a:buFont typeface="+mj-lt"/>
              <a:buAutoNum type="arabicPeriod"/>
            </a:pPr>
            <a:r>
              <a:rPr lang="en-GB" b="0" i="0" dirty="0">
                <a:solidFill>
                  <a:srgbClr val="4B4F58"/>
                </a:solidFill>
                <a:effectLst/>
                <a:latin typeface="roboto" panose="02000000000000000000" pitchFamily="2" charset="0"/>
              </a:rPr>
              <a:t>Courtrooms</a:t>
            </a:r>
          </a:p>
          <a:p>
            <a:pPr algn="l" fontAlgn="base">
              <a:buFont typeface="+mj-lt"/>
              <a:buAutoNum type="arabicPeriod"/>
            </a:pPr>
            <a:r>
              <a:rPr lang="en-GB" b="0" i="0" dirty="0">
                <a:solidFill>
                  <a:srgbClr val="4B4F58"/>
                </a:solidFill>
                <a:effectLst/>
                <a:latin typeface="roboto" panose="02000000000000000000" pitchFamily="2" charset="0"/>
              </a:rPr>
              <a:t>Social events (concerts, protests etc)</a:t>
            </a:r>
          </a:p>
          <a:p>
            <a:pPr algn="l" fontAlgn="base">
              <a:buFont typeface="+mj-lt"/>
              <a:buAutoNum type="arabicPeriod"/>
            </a:pPr>
            <a:r>
              <a:rPr lang="en-GB" b="0" i="0" dirty="0">
                <a:solidFill>
                  <a:srgbClr val="4B4F58"/>
                </a:solidFill>
                <a:effectLst/>
                <a:latin typeface="roboto" panose="02000000000000000000" pitchFamily="2" charset="0"/>
              </a:rPr>
              <a:t>News reporting and investigation</a:t>
            </a:r>
          </a:p>
          <a:p>
            <a:pPr algn="l" fontAlgn="base">
              <a:buFont typeface="+mj-lt"/>
              <a:buAutoNum type="arabicPeriod"/>
            </a:pPr>
            <a:r>
              <a:rPr lang="en-GB" b="0" i="0" dirty="0">
                <a:solidFill>
                  <a:srgbClr val="4B4F58"/>
                </a:solidFill>
                <a:effectLst/>
                <a:latin typeface="roboto" panose="02000000000000000000" pitchFamily="2" charset="0"/>
              </a:rPr>
              <a:t>Conflicts and wars</a:t>
            </a:r>
          </a:p>
          <a:p>
            <a:pPr algn="l" fontAlgn="base">
              <a:buFont typeface="+mj-lt"/>
              <a:buAutoNum type="arabicPeriod"/>
            </a:pPr>
            <a:endParaRPr lang="en-GB" dirty="0">
              <a:solidFill>
                <a:srgbClr val="4B4F58"/>
              </a:solidFill>
              <a:latin typeface="roboto" panose="02000000000000000000" pitchFamily="2" charset="0"/>
            </a:endParaRPr>
          </a:p>
          <a:p>
            <a:pPr marL="0" indent="0" algn="l" fontAlgn="base">
              <a:buNone/>
            </a:pPr>
            <a:r>
              <a:rPr lang="en-GB" sz="2800" b="0" i="0" dirty="0">
                <a:solidFill>
                  <a:srgbClr val="7030A0"/>
                </a:solidFill>
                <a:effectLst/>
                <a:latin typeface="roboto" panose="02000000000000000000" pitchFamily="2" charset="0"/>
              </a:rPr>
              <a:t>Find an area of personal interest that you can draw from life</a:t>
            </a:r>
          </a:p>
          <a:p>
            <a:endParaRPr lang="en-US" dirty="0"/>
          </a:p>
        </p:txBody>
      </p:sp>
    </p:spTree>
    <p:extLst>
      <p:ext uri="{BB962C8B-B14F-4D97-AF65-F5344CB8AC3E}">
        <p14:creationId xmlns:p14="http://schemas.microsoft.com/office/powerpoint/2010/main" val="1296529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089E-EF7E-7444-99F0-1FC588124A1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7E28101-A0CE-9447-B8BB-4D4CBA8BA065}"/>
              </a:ext>
            </a:extLst>
          </p:cNvPr>
          <p:cNvSpPr>
            <a:spLocks noGrp="1"/>
          </p:cNvSpPr>
          <p:nvPr>
            <p:ph idx="1"/>
          </p:nvPr>
        </p:nvSpPr>
        <p:spPr>
          <a:xfrm>
            <a:off x="767443" y="1305094"/>
            <a:ext cx="3467100" cy="4247811"/>
          </a:xfrm>
        </p:spPr>
        <p:txBody>
          <a:bodyPr>
            <a:normAutofit fontScale="92500" lnSpcReduction="10000"/>
          </a:bodyPr>
          <a:lstStyle/>
          <a:p>
            <a:r>
              <a:rPr lang="en-GB" i="0" dirty="0">
                <a:solidFill>
                  <a:srgbClr val="7030A0"/>
                </a:solidFill>
                <a:effectLst/>
                <a:latin typeface="roboto" panose="02000000000000000000" pitchFamily="2" charset="0"/>
              </a:rPr>
              <a:t>Paul Hogarth</a:t>
            </a:r>
          </a:p>
          <a:p>
            <a:r>
              <a:rPr lang="en-GB" i="0" dirty="0">
                <a:solidFill>
                  <a:srgbClr val="7030A0"/>
                </a:solidFill>
                <a:effectLst/>
                <a:latin typeface="roboto" panose="02000000000000000000" pitchFamily="2" charset="0"/>
              </a:rPr>
              <a:t>George Butler</a:t>
            </a:r>
          </a:p>
          <a:p>
            <a:r>
              <a:rPr lang="en-GB" i="0" dirty="0">
                <a:solidFill>
                  <a:srgbClr val="7030A0"/>
                </a:solidFill>
                <a:effectLst/>
                <a:latin typeface="roboto" panose="02000000000000000000" pitchFamily="2" charset="0"/>
              </a:rPr>
              <a:t>Anna </a:t>
            </a:r>
            <a:r>
              <a:rPr lang="en-GB" i="0" dirty="0" err="1">
                <a:solidFill>
                  <a:srgbClr val="7030A0"/>
                </a:solidFill>
                <a:effectLst/>
                <a:latin typeface="roboto" panose="02000000000000000000" pitchFamily="2" charset="0"/>
              </a:rPr>
              <a:t>Catamole</a:t>
            </a:r>
            <a:endParaRPr lang="en-GB" i="0" dirty="0">
              <a:solidFill>
                <a:srgbClr val="7030A0"/>
              </a:solidFill>
              <a:effectLst/>
              <a:latin typeface="roboto" panose="02000000000000000000" pitchFamily="2" charset="0"/>
            </a:endParaRPr>
          </a:p>
          <a:p>
            <a:r>
              <a:rPr lang="en-GB" dirty="0">
                <a:solidFill>
                  <a:srgbClr val="7030A0"/>
                </a:solidFill>
                <a:latin typeface="roboto" panose="02000000000000000000" pitchFamily="2" charset="0"/>
              </a:rPr>
              <a:t>Ralph Steadman</a:t>
            </a:r>
          </a:p>
          <a:p>
            <a:r>
              <a:rPr lang="en-GB" dirty="0">
                <a:solidFill>
                  <a:srgbClr val="7030A0"/>
                </a:solidFill>
                <a:latin typeface="roboto" panose="02000000000000000000" pitchFamily="2" charset="0"/>
              </a:rPr>
              <a:t>George </a:t>
            </a:r>
            <a:r>
              <a:rPr lang="en-GB" dirty="0" err="1">
                <a:solidFill>
                  <a:srgbClr val="7030A0"/>
                </a:solidFill>
                <a:latin typeface="roboto" panose="02000000000000000000" pitchFamily="2" charset="0"/>
              </a:rPr>
              <a:t>Grotz</a:t>
            </a:r>
            <a:endParaRPr lang="en-GB" dirty="0">
              <a:solidFill>
                <a:srgbClr val="7030A0"/>
              </a:solidFill>
              <a:latin typeface="roboto" panose="02000000000000000000" pitchFamily="2" charset="0"/>
            </a:endParaRPr>
          </a:p>
          <a:p>
            <a:r>
              <a:rPr lang="en-GB" dirty="0">
                <a:solidFill>
                  <a:srgbClr val="7030A0"/>
                </a:solidFill>
                <a:latin typeface="roboto" panose="02000000000000000000" pitchFamily="2" charset="0"/>
              </a:rPr>
              <a:t>Felix </a:t>
            </a:r>
            <a:r>
              <a:rPr lang="en-GB" dirty="0" err="1">
                <a:solidFill>
                  <a:srgbClr val="7030A0"/>
                </a:solidFill>
                <a:latin typeface="roboto" panose="02000000000000000000" pitchFamily="2" charset="0"/>
              </a:rPr>
              <a:t>Topolski</a:t>
            </a:r>
            <a:endParaRPr lang="en-GB" dirty="0">
              <a:solidFill>
                <a:srgbClr val="7030A0"/>
              </a:solidFill>
              <a:latin typeface="roboto" panose="02000000000000000000" pitchFamily="2" charset="0"/>
            </a:endParaRPr>
          </a:p>
          <a:p>
            <a:r>
              <a:rPr lang="en-GB" dirty="0">
                <a:solidFill>
                  <a:srgbClr val="7030A0"/>
                </a:solidFill>
                <a:latin typeface="roboto" panose="02000000000000000000" pitchFamily="2" charset="0"/>
              </a:rPr>
              <a:t>Olivier Kugler</a:t>
            </a:r>
          </a:p>
          <a:p>
            <a:r>
              <a:rPr lang="en-GB" dirty="0">
                <a:solidFill>
                  <a:srgbClr val="7030A0"/>
                </a:solidFill>
                <a:latin typeface="roboto" panose="02000000000000000000" pitchFamily="2" charset="0"/>
              </a:rPr>
              <a:t>Veronica Lawler</a:t>
            </a:r>
          </a:p>
          <a:p>
            <a:endParaRPr lang="en-US" dirty="0">
              <a:solidFill>
                <a:srgbClr val="7030A0"/>
              </a:solidFill>
            </a:endParaRPr>
          </a:p>
        </p:txBody>
      </p:sp>
      <p:pic>
        <p:nvPicPr>
          <p:cNvPr id="9218" name="Picture 2" descr="Spring Tides' - Anna Cattermole | Fish tales, Illustration, Painting">
            <a:extLst>
              <a:ext uri="{FF2B5EF4-FFF2-40B4-BE49-F238E27FC236}">
                <a16:creationId xmlns:a16="http://schemas.microsoft.com/office/drawing/2014/main" id="{98AB4DF4-96DB-8E44-ABF6-CE0BE501B0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8114" y="78694"/>
            <a:ext cx="1800386" cy="253387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Veronica Lawlor – a member of Studio 1482">
            <a:extLst>
              <a:ext uri="{FF2B5EF4-FFF2-40B4-BE49-F238E27FC236}">
                <a16:creationId xmlns:a16="http://schemas.microsoft.com/office/drawing/2014/main" id="{1A77F24A-7029-5945-B520-F96225EC23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3393" y="2612570"/>
            <a:ext cx="34671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6188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306675" y="809853"/>
            <a:ext cx="4775200" cy="6350000"/>
          </a:xfrm>
          <a:prstGeom prst="rect">
            <a:avLst/>
          </a:prstGeom>
        </p:spPr>
      </p:pic>
      <p:sp>
        <p:nvSpPr>
          <p:cNvPr id="6" name="Rectangle 5"/>
          <p:cNvSpPr/>
          <p:nvPr/>
        </p:nvSpPr>
        <p:spPr>
          <a:xfrm>
            <a:off x="2199463" y="316825"/>
            <a:ext cx="1792603" cy="369332"/>
          </a:xfrm>
          <a:prstGeom prst="rect">
            <a:avLst/>
          </a:prstGeom>
        </p:spPr>
        <p:txBody>
          <a:bodyPr wrap="none">
            <a:spAutoFit/>
          </a:bodyPr>
          <a:lstStyle/>
          <a:p>
            <a:r>
              <a:rPr lang="en-US" dirty="0"/>
              <a:t>Toulouse Lautrec</a:t>
            </a:r>
          </a:p>
        </p:txBody>
      </p:sp>
    </p:spTree>
    <p:extLst>
      <p:ext uri="{BB962C8B-B14F-4D97-AF65-F5344CB8AC3E}">
        <p14:creationId xmlns:p14="http://schemas.microsoft.com/office/powerpoint/2010/main" val="1692752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87600" y="0"/>
            <a:ext cx="4364831" cy="6858000"/>
          </a:xfrm>
          <a:prstGeom prst="rect">
            <a:avLst/>
          </a:prstGeom>
        </p:spPr>
      </p:pic>
    </p:spTree>
    <p:extLst>
      <p:ext uri="{BB962C8B-B14F-4D97-AF65-F5344CB8AC3E}">
        <p14:creationId xmlns:p14="http://schemas.microsoft.com/office/powerpoint/2010/main" val="3178008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32000" y="139700"/>
            <a:ext cx="5080000" cy="6578600"/>
          </a:xfrm>
          <a:prstGeom prst="rect">
            <a:avLst/>
          </a:prstGeom>
        </p:spPr>
      </p:pic>
    </p:spTree>
    <p:extLst>
      <p:ext uri="{BB962C8B-B14F-4D97-AF65-F5344CB8AC3E}">
        <p14:creationId xmlns:p14="http://schemas.microsoft.com/office/powerpoint/2010/main" val="3044957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6383" y="1146264"/>
            <a:ext cx="3641657" cy="3414053"/>
          </a:xfrm>
          <a:prstGeom prst="rect">
            <a:avLst/>
          </a:prstGeom>
        </p:spPr>
      </p:pic>
      <p:pic>
        <p:nvPicPr>
          <p:cNvPr id="3" name="Picture 2"/>
          <p:cNvPicPr>
            <a:picLocks noChangeAspect="1"/>
          </p:cNvPicPr>
          <p:nvPr/>
        </p:nvPicPr>
        <p:blipFill>
          <a:blip r:embed="rId3"/>
          <a:stretch>
            <a:fillRect/>
          </a:stretch>
        </p:blipFill>
        <p:spPr>
          <a:xfrm>
            <a:off x="4252767" y="330200"/>
            <a:ext cx="4254500" cy="6197600"/>
          </a:xfrm>
          <a:prstGeom prst="rect">
            <a:avLst/>
          </a:prstGeom>
        </p:spPr>
      </p:pic>
    </p:spTree>
    <p:extLst>
      <p:ext uri="{BB962C8B-B14F-4D97-AF65-F5344CB8AC3E}">
        <p14:creationId xmlns:p14="http://schemas.microsoft.com/office/powerpoint/2010/main" val="3466084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4300" y="0"/>
            <a:ext cx="8907386" cy="6858000"/>
          </a:xfrm>
          <a:prstGeom prst="rect">
            <a:avLst/>
          </a:prstGeom>
        </p:spPr>
      </p:pic>
    </p:spTree>
    <p:extLst>
      <p:ext uri="{BB962C8B-B14F-4D97-AF65-F5344CB8AC3E}">
        <p14:creationId xmlns:p14="http://schemas.microsoft.com/office/powerpoint/2010/main" val="3759208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74900" y="0"/>
            <a:ext cx="4393406" cy="6858000"/>
          </a:xfrm>
          <a:prstGeom prst="rect">
            <a:avLst/>
          </a:prstGeom>
        </p:spPr>
      </p:pic>
    </p:spTree>
    <p:extLst>
      <p:ext uri="{BB962C8B-B14F-4D97-AF65-F5344CB8AC3E}">
        <p14:creationId xmlns:p14="http://schemas.microsoft.com/office/powerpoint/2010/main" val="4007613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5500" y="0"/>
            <a:ext cx="4934554" cy="6858000"/>
          </a:xfrm>
          <a:prstGeom prst="rect">
            <a:avLst/>
          </a:prstGeom>
        </p:spPr>
      </p:pic>
    </p:spTree>
    <p:extLst>
      <p:ext uri="{BB962C8B-B14F-4D97-AF65-F5344CB8AC3E}">
        <p14:creationId xmlns:p14="http://schemas.microsoft.com/office/powerpoint/2010/main" val="2509030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86000" y="254000"/>
            <a:ext cx="4572000" cy="6350000"/>
          </a:xfrm>
          <a:prstGeom prst="rect">
            <a:avLst/>
          </a:prstGeom>
        </p:spPr>
      </p:pic>
    </p:spTree>
    <p:extLst>
      <p:ext uri="{BB962C8B-B14F-4D97-AF65-F5344CB8AC3E}">
        <p14:creationId xmlns:p14="http://schemas.microsoft.com/office/powerpoint/2010/main" val="1797284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685799"/>
            <a:ext cx="9220108" cy="5532065"/>
          </a:xfrm>
          <a:prstGeom prst="rect">
            <a:avLst/>
          </a:prstGeom>
        </p:spPr>
      </p:pic>
    </p:spTree>
    <p:extLst>
      <p:ext uri="{BB962C8B-B14F-4D97-AF65-F5344CB8AC3E}">
        <p14:creationId xmlns:p14="http://schemas.microsoft.com/office/powerpoint/2010/main" val="3583745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12299" y="-166086"/>
            <a:ext cx="5050323" cy="7093150"/>
          </a:xfrm>
          <a:prstGeom prst="rect">
            <a:avLst/>
          </a:prstGeom>
        </p:spPr>
      </p:pic>
    </p:spTree>
    <p:extLst>
      <p:ext uri="{BB962C8B-B14F-4D97-AF65-F5344CB8AC3E}">
        <p14:creationId xmlns:p14="http://schemas.microsoft.com/office/powerpoint/2010/main" val="369579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68500" y="0"/>
            <a:ext cx="5205743" cy="6858000"/>
          </a:xfrm>
          <a:prstGeom prst="rect">
            <a:avLst/>
          </a:prstGeom>
        </p:spPr>
      </p:pic>
    </p:spTree>
    <p:extLst>
      <p:ext uri="{BB962C8B-B14F-4D97-AF65-F5344CB8AC3E}">
        <p14:creationId xmlns:p14="http://schemas.microsoft.com/office/powerpoint/2010/main" val="915832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3600" y="254000"/>
            <a:ext cx="4876800" cy="6350000"/>
          </a:xfrm>
          <a:prstGeom prst="rect">
            <a:avLst/>
          </a:prstGeom>
        </p:spPr>
      </p:pic>
    </p:spTree>
    <p:extLst>
      <p:ext uri="{BB962C8B-B14F-4D97-AF65-F5344CB8AC3E}">
        <p14:creationId xmlns:p14="http://schemas.microsoft.com/office/powerpoint/2010/main" val="844494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51100" y="254000"/>
            <a:ext cx="4229100" cy="6350000"/>
          </a:xfrm>
          <a:prstGeom prst="rect">
            <a:avLst/>
          </a:prstGeom>
        </p:spPr>
      </p:pic>
    </p:spTree>
    <p:extLst>
      <p:ext uri="{BB962C8B-B14F-4D97-AF65-F5344CB8AC3E}">
        <p14:creationId xmlns:p14="http://schemas.microsoft.com/office/powerpoint/2010/main" val="2065057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68500" y="0"/>
            <a:ext cx="5205743" cy="6858000"/>
          </a:xfrm>
          <a:prstGeom prst="rect">
            <a:avLst/>
          </a:prstGeom>
        </p:spPr>
      </p:pic>
    </p:spTree>
    <p:extLst>
      <p:ext uri="{BB962C8B-B14F-4D97-AF65-F5344CB8AC3E}">
        <p14:creationId xmlns:p14="http://schemas.microsoft.com/office/powerpoint/2010/main" val="3398400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08200" y="0"/>
            <a:ext cx="4902398" cy="6858000"/>
          </a:xfrm>
          <a:prstGeom prst="rect">
            <a:avLst/>
          </a:prstGeom>
        </p:spPr>
      </p:pic>
      <p:sp>
        <p:nvSpPr>
          <p:cNvPr id="5" name="TextBox 4"/>
          <p:cNvSpPr txBox="1"/>
          <p:nvPr/>
        </p:nvSpPr>
        <p:spPr>
          <a:xfrm>
            <a:off x="430306" y="1584937"/>
            <a:ext cx="1466530" cy="369332"/>
          </a:xfrm>
          <a:prstGeom prst="rect">
            <a:avLst/>
          </a:prstGeom>
          <a:noFill/>
        </p:spPr>
        <p:txBody>
          <a:bodyPr wrap="none" rtlCol="0">
            <a:spAutoFit/>
          </a:bodyPr>
          <a:lstStyle/>
          <a:p>
            <a:r>
              <a:rPr lang="en-US" dirty="0"/>
              <a:t>Edward </a:t>
            </a:r>
            <a:r>
              <a:rPr lang="en-US" dirty="0" err="1"/>
              <a:t>Burra</a:t>
            </a:r>
            <a:endParaRPr lang="en-US" dirty="0"/>
          </a:p>
        </p:txBody>
      </p:sp>
    </p:spTree>
    <p:extLst>
      <p:ext uri="{BB962C8B-B14F-4D97-AF65-F5344CB8AC3E}">
        <p14:creationId xmlns:p14="http://schemas.microsoft.com/office/powerpoint/2010/main" val="4018347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1007279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4057111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92688" y="670377"/>
            <a:ext cx="7751144" cy="5511925"/>
          </a:xfrm>
          <a:prstGeom prst="rect">
            <a:avLst/>
          </a:prstGeom>
        </p:spPr>
      </p:pic>
    </p:spTree>
    <p:extLst>
      <p:ext uri="{BB962C8B-B14F-4D97-AF65-F5344CB8AC3E}">
        <p14:creationId xmlns:p14="http://schemas.microsoft.com/office/powerpoint/2010/main" val="331596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2668" y="335881"/>
            <a:ext cx="4614891" cy="5939535"/>
          </a:xfrm>
          <a:prstGeom prst="rect">
            <a:avLst/>
          </a:prstGeom>
        </p:spPr>
      </p:pic>
    </p:spTree>
    <p:extLst>
      <p:ext uri="{BB962C8B-B14F-4D97-AF65-F5344CB8AC3E}">
        <p14:creationId xmlns:p14="http://schemas.microsoft.com/office/powerpoint/2010/main" val="26117077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81015" y="398858"/>
            <a:ext cx="4785799" cy="6858000"/>
          </a:xfrm>
          <a:prstGeom prst="rect">
            <a:avLst/>
          </a:prstGeom>
        </p:spPr>
      </p:pic>
      <p:sp>
        <p:nvSpPr>
          <p:cNvPr id="3" name="TextBox 2"/>
          <p:cNvSpPr txBox="1"/>
          <p:nvPr/>
        </p:nvSpPr>
        <p:spPr>
          <a:xfrm>
            <a:off x="430306" y="1574440"/>
            <a:ext cx="1441420" cy="369332"/>
          </a:xfrm>
          <a:prstGeom prst="rect">
            <a:avLst/>
          </a:prstGeom>
          <a:noFill/>
        </p:spPr>
        <p:txBody>
          <a:bodyPr wrap="none" rtlCol="0">
            <a:spAutoFit/>
          </a:bodyPr>
          <a:lstStyle/>
          <a:p>
            <a:r>
              <a:rPr lang="en-US" dirty="0"/>
              <a:t>George </a:t>
            </a:r>
            <a:r>
              <a:rPr lang="en-US" dirty="0" err="1"/>
              <a:t>Grotz</a:t>
            </a:r>
            <a:endParaRPr lang="en-US" dirty="0"/>
          </a:p>
        </p:txBody>
      </p:sp>
    </p:spTree>
    <p:extLst>
      <p:ext uri="{BB962C8B-B14F-4D97-AF65-F5344CB8AC3E}">
        <p14:creationId xmlns:p14="http://schemas.microsoft.com/office/powerpoint/2010/main" val="2688184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04596" y="-25168"/>
            <a:ext cx="5100463" cy="7324012"/>
          </a:xfrm>
          <a:prstGeom prst="rect">
            <a:avLst/>
          </a:prstGeom>
        </p:spPr>
      </p:pic>
    </p:spTree>
    <p:extLst>
      <p:ext uri="{BB962C8B-B14F-4D97-AF65-F5344CB8AC3E}">
        <p14:creationId xmlns:p14="http://schemas.microsoft.com/office/powerpoint/2010/main" val="3455390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87400" y="0"/>
            <a:ext cx="7547135" cy="6858000"/>
          </a:xfrm>
          <a:prstGeom prst="rect">
            <a:avLst/>
          </a:prstGeom>
        </p:spPr>
      </p:pic>
    </p:spTree>
    <p:extLst>
      <p:ext uri="{BB962C8B-B14F-4D97-AF65-F5344CB8AC3E}">
        <p14:creationId xmlns:p14="http://schemas.microsoft.com/office/powerpoint/2010/main" val="3183374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5069" y="940309"/>
            <a:ext cx="7054312" cy="5544689"/>
          </a:xfrm>
          <a:prstGeom prst="rect">
            <a:avLst/>
          </a:prstGeom>
        </p:spPr>
      </p:pic>
      <p:sp>
        <p:nvSpPr>
          <p:cNvPr id="3" name="TextBox 2"/>
          <p:cNvSpPr txBox="1"/>
          <p:nvPr/>
        </p:nvSpPr>
        <p:spPr>
          <a:xfrm>
            <a:off x="1091508" y="396895"/>
            <a:ext cx="966318" cy="369332"/>
          </a:xfrm>
          <a:prstGeom prst="rect">
            <a:avLst/>
          </a:prstGeom>
          <a:noFill/>
        </p:spPr>
        <p:txBody>
          <a:bodyPr wrap="none" rtlCol="0">
            <a:spAutoFit/>
          </a:bodyPr>
          <a:lstStyle/>
          <a:p>
            <a:r>
              <a:rPr lang="en-US" dirty="0"/>
              <a:t>Gauguin</a:t>
            </a:r>
          </a:p>
        </p:txBody>
      </p:sp>
    </p:spTree>
    <p:extLst>
      <p:ext uri="{BB962C8B-B14F-4D97-AF65-F5344CB8AC3E}">
        <p14:creationId xmlns:p14="http://schemas.microsoft.com/office/powerpoint/2010/main" val="1059714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0800" y="875745"/>
            <a:ext cx="8177099" cy="5789386"/>
          </a:xfrm>
          <a:prstGeom prst="rect">
            <a:avLst/>
          </a:prstGeom>
        </p:spPr>
      </p:pic>
    </p:spTree>
    <p:extLst>
      <p:ext uri="{BB962C8B-B14F-4D97-AF65-F5344CB8AC3E}">
        <p14:creationId xmlns:p14="http://schemas.microsoft.com/office/powerpoint/2010/main" val="27852399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27100"/>
            <a:ext cx="9144000" cy="4991100"/>
          </a:xfrm>
          <a:prstGeom prst="rect">
            <a:avLst/>
          </a:prstGeom>
        </p:spPr>
      </p:pic>
    </p:spTree>
    <p:extLst>
      <p:ext uri="{BB962C8B-B14F-4D97-AF65-F5344CB8AC3E}">
        <p14:creationId xmlns:p14="http://schemas.microsoft.com/office/powerpoint/2010/main" val="3915490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7238" y="482929"/>
            <a:ext cx="8065987" cy="6375071"/>
          </a:xfrm>
          <a:prstGeom prst="rect">
            <a:avLst/>
          </a:prstGeom>
        </p:spPr>
      </p:pic>
      <p:sp>
        <p:nvSpPr>
          <p:cNvPr id="3" name="TextBox 2"/>
          <p:cNvSpPr txBox="1"/>
          <p:nvPr/>
        </p:nvSpPr>
        <p:spPr>
          <a:xfrm>
            <a:off x="577238" y="134589"/>
            <a:ext cx="1635258" cy="369332"/>
          </a:xfrm>
          <a:prstGeom prst="rect">
            <a:avLst/>
          </a:prstGeom>
          <a:noFill/>
        </p:spPr>
        <p:txBody>
          <a:bodyPr wrap="none" rtlCol="0">
            <a:spAutoFit/>
          </a:bodyPr>
          <a:lstStyle/>
          <a:p>
            <a:r>
              <a:rPr lang="en-US" dirty="0"/>
              <a:t>Joseph Herman</a:t>
            </a:r>
          </a:p>
        </p:txBody>
      </p:sp>
    </p:spTree>
    <p:extLst>
      <p:ext uri="{BB962C8B-B14F-4D97-AF65-F5344CB8AC3E}">
        <p14:creationId xmlns:p14="http://schemas.microsoft.com/office/powerpoint/2010/main" val="1895611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82800" y="470051"/>
            <a:ext cx="4972050" cy="6858000"/>
          </a:xfrm>
          <a:prstGeom prst="rect">
            <a:avLst/>
          </a:prstGeom>
        </p:spPr>
      </p:pic>
      <p:sp>
        <p:nvSpPr>
          <p:cNvPr id="3" name="TextBox 2"/>
          <p:cNvSpPr txBox="1"/>
          <p:nvPr/>
        </p:nvSpPr>
        <p:spPr>
          <a:xfrm>
            <a:off x="816465" y="305121"/>
            <a:ext cx="2168994" cy="461665"/>
          </a:xfrm>
          <a:prstGeom prst="rect">
            <a:avLst/>
          </a:prstGeom>
          <a:noFill/>
        </p:spPr>
        <p:txBody>
          <a:bodyPr wrap="square" rtlCol="0">
            <a:spAutoFit/>
          </a:bodyPr>
          <a:lstStyle/>
          <a:p>
            <a:r>
              <a:rPr lang="en-US" sz="2400" dirty="0"/>
              <a:t>Reportage</a:t>
            </a:r>
          </a:p>
        </p:txBody>
      </p:sp>
    </p:spTree>
    <p:extLst>
      <p:ext uri="{BB962C8B-B14F-4D97-AF65-F5344CB8AC3E}">
        <p14:creationId xmlns:p14="http://schemas.microsoft.com/office/powerpoint/2010/main" val="36945942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57701" y="720497"/>
            <a:ext cx="7239128" cy="5266466"/>
          </a:xfrm>
          <a:prstGeom prst="rect">
            <a:avLst/>
          </a:prstGeom>
        </p:spPr>
      </p:pic>
    </p:spTree>
    <p:extLst>
      <p:ext uri="{BB962C8B-B14F-4D97-AF65-F5344CB8AC3E}">
        <p14:creationId xmlns:p14="http://schemas.microsoft.com/office/powerpoint/2010/main" val="39775873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35879" cy="6858000"/>
          </a:xfrm>
          <a:prstGeom prst="rect">
            <a:avLst/>
          </a:prstGeom>
        </p:spPr>
      </p:pic>
    </p:spTree>
    <p:extLst>
      <p:ext uri="{BB962C8B-B14F-4D97-AF65-F5344CB8AC3E}">
        <p14:creationId xmlns:p14="http://schemas.microsoft.com/office/powerpoint/2010/main" val="11925024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69721" y="577255"/>
            <a:ext cx="3157404" cy="5117987"/>
          </a:xfrm>
          <a:prstGeom prst="rect">
            <a:avLst/>
          </a:prstGeom>
        </p:spPr>
      </p:pic>
      <p:pic>
        <p:nvPicPr>
          <p:cNvPr id="3" name="Picture 2"/>
          <p:cNvPicPr>
            <a:picLocks noChangeAspect="1"/>
          </p:cNvPicPr>
          <p:nvPr/>
        </p:nvPicPr>
        <p:blipFill>
          <a:blip r:embed="rId3"/>
          <a:stretch>
            <a:fillRect/>
          </a:stretch>
        </p:blipFill>
        <p:spPr>
          <a:xfrm>
            <a:off x="4535919" y="506871"/>
            <a:ext cx="3841930" cy="5290794"/>
          </a:xfrm>
          <a:prstGeom prst="rect">
            <a:avLst/>
          </a:prstGeom>
        </p:spPr>
      </p:pic>
    </p:spTree>
    <p:extLst>
      <p:ext uri="{BB962C8B-B14F-4D97-AF65-F5344CB8AC3E}">
        <p14:creationId xmlns:p14="http://schemas.microsoft.com/office/powerpoint/2010/main" val="3710243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llustration: More illustration from Laura Carlin to remind you that you're  human">
            <a:extLst>
              <a:ext uri="{FF2B5EF4-FFF2-40B4-BE49-F238E27FC236}">
                <a16:creationId xmlns:a16="http://schemas.microsoft.com/office/drawing/2014/main" id="{B4CA62BF-C48B-694E-B51E-CE88434369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034" y="636814"/>
            <a:ext cx="4385803" cy="477338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King of the Sky — Tim Warnes">
            <a:extLst>
              <a:ext uri="{FF2B5EF4-FFF2-40B4-BE49-F238E27FC236}">
                <a16:creationId xmlns:a16="http://schemas.microsoft.com/office/drawing/2014/main" id="{3CA5EB32-8527-984F-B686-F152CB648E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25463"/>
            <a:ext cx="9144000" cy="5807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02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28600"/>
            <a:ext cx="9144000" cy="6398473"/>
          </a:xfrm>
          <a:prstGeom prst="rect">
            <a:avLst/>
          </a:prstGeom>
        </p:spPr>
      </p:pic>
    </p:spTree>
    <p:extLst>
      <p:ext uri="{BB962C8B-B14F-4D97-AF65-F5344CB8AC3E}">
        <p14:creationId xmlns:p14="http://schemas.microsoft.com/office/powerpoint/2010/main" val="22198460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673100"/>
            <a:ext cx="9144000" cy="5490919"/>
          </a:xfrm>
          <a:prstGeom prst="rect">
            <a:avLst/>
          </a:prstGeom>
        </p:spPr>
      </p:pic>
    </p:spTree>
    <p:extLst>
      <p:ext uri="{BB962C8B-B14F-4D97-AF65-F5344CB8AC3E}">
        <p14:creationId xmlns:p14="http://schemas.microsoft.com/office/powerpoint/2010/main" val="19365756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52600" y="0"/>
            <a:ext cx="5618480" cy="6858000"/>
          </a:xfrm>
          <a:prstGeom prst="rect">
            <a:avLst/>
          </a:prstGeom>
        </p:spPr>
      </p:pic>
    </p:spTree>
    <p:extLst>
      <p:ext uri="{BB962C8B-B14F-4D97-AF65-F5344CB8AC3E}">
        <p14:creationId xmlns:p14="http://schemas.microsoft.com/office/powerpoint/2010/main" val="28153180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87600" y="0"/>
            <a:ext cx="4368800" cy="6858000"/>
          </a:xfrm>
          <a:prstGeom prst="rect">
            <a:avLst/>
          </a:prstGeom>
        </p:spPr>
      </p:pic>
    </p:spTree>
    <p:extLst>
      <p:ext uri="{BB962C8B-B14F-4D97-AF65-F5344CB8AC3E}">
        <p14:creationId xmlns:p14="http://schemas.microsoft.com/office/powerpoint/2010/main" val="4238891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0086" y="1372135"/>
            <a:ext cx="3117070" cy="3506704"/>
          </a:xfrm>
          <a:prstGeom prst="rect">
            <a:avLst/>
          </a:prstGeom>
        </p:spPr>
      </p:pic>
      <p:pic>
        <p:nvPicPr>
          <p:cNvPr id="3" name="Picture 2"/>
          <p:cNvPicPr>
            <a:picLocks noChangeAspect="1"/>
          </p:cNvPicPr>
          <p:nvPr/>
        </p:nvPicPr>
        <p:blipFill>
          <a:blip r:embed="rId3"/>
          <a:stretch>
            <a:fillRect/>
          </a:stretch>
        </p:blipFill>
        <p:spPr>
          <a:xfrm>
            <a:off x="3735947" y="1372135"/>
            <a:ext cx="2145583" cy="3506704"/>
          </a:xfrm>
          <a:prstGeom prst="rect">
            <a:avLst/>
          </a:prstGeom>
        </p:spPr>
      </p:pic>
      <p:pic>
        <p:nvPicPr>
          <p:cNvPr id="4" name="Picture 3" descr="Business card4.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69189" y="1372135"/>
            <a:ext cx="2365607" cy="3506704"/>
          </a:xfrm>
          <a:prstGeom prst="rect">
            <a:avLst/>
          </a:prstGeom>
        </p:spPr>
      </p:pic>
    </p:spTree>
    <p:extLst>
      <p:ext uri="{BB962C8B-B14F-4D97-AF65-F5344CB8AC3E}">
        <p14:creationId xmlns:p14="http://schemas.microsoft.com/office/powerpoint/2010/main" val="223053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9400" y="406400"/>
            <a:ext cx="8572500" cy="6045200"/>
          </a:xfrm>
          <a:prstGeom prst="rect">
            <a:avLst/>
          </a:prstGeom>
        </p:spPr>
      </p:pic>
    </p:spTree>
    <p:extLst>
      <p:ext uri="{BB962C8B-B14F-4D97-AF65-F5344CB8AC3E}">
        <p14:creationId xmlns:p14="http://schemas.microsoft.com/office/powerpoint/2010/main" val="36412580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3600" y="0"/>
            <a:ext cx="4866640" cy="6858000"/>
          </a:xfrm>
          <a:prstGeom prst="rect">
            <a:avLst/>
          </a:prstGeom>
        </p:spPr>
      </p:pic>
    </p:spTree>
    <p:extLst>
      <p:ext uri="{BB962C8B-B14F-4D97-AF65-F5344CB8AC3E}">
        <p14:creationId xmlns:p14="http://schemas.microsoft.com/office/powerpoint/2010/main" val="1434840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noozing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495" y="0"/>
            <a:ext cx="4113269" cy="5818285"/>
          </a:xfrm>
          <a:prstGeom prst="rect">
            <a:avLst/>
          </a:prstGeom>
        </p:spPr>
      </p:pic>
      <p:pic>
        <p:nvPicPr>
          <p:cNvPr id="4" name="Picture 3" descr="jw306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9625" y="388880"/>
            <a:ext cx="4112280" cy="5867125"/>
          </a:xfrm>
          <a:prstGeom prst="rect">
            <a:avLst/>
          </a:prstGeom>
        </p:spPr>
      </p:pic>
    </p:spTree>
    <p:extLst>
      <p:ext uri="{BB962C8B-B14F-4D97-AF65-F5344CB8AC3E}">
        <p14:creationId xmlns:p14="http://schemas.microsoft.com/office/powerpoint/2010/main" val="33093847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D260366B-7679-7445-B3E3-058354A5F1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914" y="0"/>
            <a:ext cx="7990114" cy="7990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90816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a:extLst>
              <a:ext uri="{FF2B5EF4-FFF2-40B4-BE49-F238E27FC236}">
                <a16:creationId xmlns:a16="http://schemas.microsoft.com/office/drawing/2014/main" id="{75F76A82-82D9-3947-9D3A-391D7026E4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313" y="0"/>
            <a:ext cx="84613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2581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a:extLst>
              <a:ext uri="{FF2B5EF4-FFF2-40B4-BE49-F238E27FC236}">
                <a16:creationId xmlns:a16="http://schemas.microsoft.com/office/drawing/2014/main" id="{A5544A5A-030A-9248-A56E-B4655E400B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9144000" cy="670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4635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a:extLst>
              <a:ext uri="{FF2B5EF4-FFF2-40B4-BE49-F238E27FC236}">
                <a16:creationId xmlns:a16="http://schemas.microsoft.com/office/drawing/2014/main" id="{A2EA461A-3510-144F-80CD-2F508C18FB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3188" y="0"/>
            <a:ext cx="38576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7081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a:extLst>
              <a:ext uri="{FF2B5EF4-FFF2-40B4-BE49-F238E27FC236}">
                <a16:creationId xmlns:a16="http://schemas.microsoft.com/office/drawing/2014/main" id="{5A61E394-C548-994C-8D42-F448395475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2638" y="0"/>
            <a:ext cx="503713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4999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ue Coe at east window - NoBo Art District">
            <a:extLst>
              <a:ext uri="{FF2B5EF4-FFF2-40B4-BE49-F238E27FC236}">
                <a16:creationId xmlns:a16="http://schemas.microsoft.com/office/drawing/2014/main" id="{FAF2BDD7-222D-2A47-8FB9-8650F99A07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7100"/>
            <a:ext cx="9144000" cy="5002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A05AA9-64D2-5C40-8D80-D25BE149BE59}"/>
              </a:ext>
            </a:extLst>
          </p:cNvPr>
          <p:cNvSpPr txBox="1"/>
          <p:nvPr/>
        </p:nvSpPr>
        <p:spPr>
          <a:xfrm>
            <a:off x="424543" y="402771"/>
            <a:ext cx="941283" cy="369332"/>
          </a:xfrm>
          <a:prstGeom prst="rect">
            <a:avLst/>
          </a:prstGeom>
          <a:noFill/>
        </p:spPr>
        <p:txBody>
          <a:bodyPr wrap="none" rtlCol="0">
            <a:spAutoFit/>
          </a:bodyPr>
          <a:lstStyle/>
          <a:p>
            <a:r>
              <a:rPr lang="en-US" dirty="0"/>
              <a:t>Sue Coe</a:t>
            </a:r>
          </a:p>
        </p:txBody>
      </p:sp>
    </p:spTree>
    <p:extLst>
      <p:ext uri="{BB962C8B-B14F-4D97-AF65-F5344CB8AC3E}">
        <p14:creationId xmlns:p14="http://schemas.microsoft.com/office/powerpoint/2010/main" val="15910829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Witness to Slaughter – PRINT Magazine">
            <a:extLst>
              <a:ext uri="{FF2B5EF4-FFF2-40B4-BE49-F238E27FC236}">
                <a16:creationId xmlns:a16="http://schemas.microsoft.com/office/drawing/2014/main" id="{0B7924C9-1DC6-0C4B-A3D9-1B31D5D874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615950"/>
            <a:ext cx="7620000" cy="562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57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nside the Abattoir">
            <a:extLst>
              <a:ext uri="{FF2B5EF4-FFF2-40B4-BE49-F238E27FC236}">
                <a16:creationId xmlns:a16="http://schemas.microsoft.com/office/drawing/2014/main" id="{1ED6CF0E-7D30-3243-8880-34976D38EA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43000"/>
            <a:ext cx="9144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70620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Vegan for Mercy – ARTnews.com">
            <a:extLst>
              <a:ext uri="{FF2B5EF4-FFF2-40B4-BE49-F238E27FC236}">
                <a16:creationId xmlns:a16="http://schemas.microsoft.com/office/drawing/2014/main" id="{8BA4E84F-E707-B943-BD14-8B1727606C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3400" y="0"/>
            <a:ext cx="5537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3773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1563" y="922084"/>
            <a:ext cx="5163671" cy="461665"/>
          </a:xfrm>
          <a:prstGeom prst="rect">
            <a:avLst/>
          </a:prstGeom>
          <a:noFill/>
        </p:spPr>
        <p:txBody>
          <a:bodyPr wrap="square" rtlCol="0">
            <a:spAutoFit/>
          </a:bodyPr>
          <a:lstStyle/>
          <a:p>
            <a:r>
              <a:rPr lang="en-US" sz="2400" dirty="0" err="1"/>
              <a:t>Reportager.org</a:t>
            </a:r>
            <a:endParaRPr lang="en-US" sz="2400" dirty="0"/>
          </a:p>
        </p:txBody>
      </p:sp>
      <p:sp>
        <p:nvSpPr>
          <p:cNvPr id="3" name="Rectangle 2"/>
          <p:cNvSpPr/>
          <p:nvPr/>
        </p:nvSpPr>
        <p:spPr>
          <a:xfrm>
            <a:off x="3787170" y="3244334"/>
            <a:ext cx="1569660" cy="369332"/>
          </a:xfrm>
          <a:prstGeom prst="rect">
            <a:avLst/>
          </a:prstGeom>
        </p:spPr>
        <p:txBody>
          <a:bodyPr wrap="none">
            <a:spAutoFit/>
          </a:bodyPr>
          <a:lstStyle/>
          <a:p>
            <a:r>
              <a:rPr lang="en-US" dirty="0">
                <a:solidFill>
                  <a:prstClr val="black"/>
                </a:solidFill>
                <a:latin typeface="Times-Roman" charset="0"/>
              </a:rPr>
              <a:t>			</a:t>
            </a:r>
          </a:p>
        </p:txBody>
      </p:sp>
      <p:pic>
        <p:nvPicPr>
          <p:cNvPr id="4" name="Picture 3"/>
          <p:cNvPicPr>
            <a:picLocks noChangeAspect="1"/>
          </p:cNvPicPr>
          <p:nvPr/>
        </p:nvPicPr>
        <p:blipFill>
          <a:blip r:embed="rId2"/>
          <a:stretch>
            <a:fillRect/>
          </a:stretch>
        </p:blipFill>
        <p:spPr>
          <a:xfrm>
            <a:off x="-68836" y="3613666"/>
            <a:ext cx="1905000" cy="1905000"/>
          </a:xfrm>
          <a:prstGeom prst="rect">
            <a:avLst/>
          </a:prstGeom>
        </p:spPr>
      </p:pic>
      <p:pic>
        <p:nvPicPr>
          <p:cNvPr id="5" name="Picture 4"/>
          <p:cNvPicPr>
            <a:picLocks noChangeAspect="1"/>
          </p:cNvPicPr>
          <p:nvPr/>
        </p:nvPicPr>
        <p:blipFill>
          <a:blip r:embed="rId3"/>
          <a:stretch>
            <a:fillRect/>
          </a:stretch>
        </p:blipFill>
        <p:spPr>
          <a:xfrm>
            <a:off x="1836164" y="3613666"/>
            <a:ext cx="2543587" cy="1905000"/>
          </a:xfrm>
          <a:prstGeom prst="rect">
            <a:avLst/>
          </a:prstGeom>
        </p:spPr>
      </p:pic>
      <p:pic>
        <p:nvPicPr>
          <p:cNvPr id="6" name="Picture 5"/>
          <p:cNvPicPr>
            <a:picLocks noChangeAspect="1"/>
          </p:cNvPicPr>
          <p:nvPr/>
        </p:nvPicPr>
        <p:blipFill>
          <a:blip r:embed="rId4"/>
          <a:stretch>
            <a:fillRect/>
          </a:stretch>
        </p:blipFill>
        <p:spPr>
          <a:xfrm>
            <a:off x="4433688" y="3594158"/>
            <a:ext cx="1629016" cy="2073711"/>
          </a:xfrm>
          <a:prstGeom prst="rect">
            <a:avLst/>
          </a:prstGeom>
        </p:spPr>
      </p:pic>
      <p:pic>
        <p:nvPicPr>
          <p:cNvPr id="7" name="Picture 6"/>
          <p:cNvPicPr>
            <a:picLocks noChangeAspect="1"/>
          </p:cNvPicPr>
          <p:nvPr/>
        </p:nvPicPr>
        <p:blipFill>
          <a:blip r:embed="rId5"/>
          <a:stretch>
            <a:fillRect/>
          </a:stretch>
        </p:blipFill>
        <p:spPr>
          <a:xfrm>
            <a:off x="6062703" y="3594158"/>
            <a:ext cx="2784645" cy="1924508"/>
          </a:xfrm>
          <a:prstGeom prst="rect">
            <a:avLst/>
          </a:prstGeom>
        </p:spPr>
      </p:pic>
    </p:spTree>
    <p:extLst>
      <p:ext uri="{BB962C8B-B14F-4D97-AF65-F5344CB8AC3E}">
        <p14:creationId xmlns:p14="http://schemas.microsoft.com/office/powerpoint/2010/main" val="8336809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05F567-2851-CD40-AB3D-39AF02011657}"/>
              </a:ext>
            </a:extLst>
          </p:cNvPr>
          <p:cNvSpPr txBox="1"/>
          <p:nvPr/>
        </p:nvSpPr>
        <p:spPr>
          <a:xfrm>
            <a:off x="566057" y="540995"/>
            <a:ext cx="4572000" cy="2031325"/>
          </a:xfrm>
          <a:prstGeom prst="rect">
            <a:avLst/>
          </a:prstGeom>
          <a:noFill/>
        </p:spPr>
        <p:txBody>
          <a:bodyPr wrap="square">
            <a:spAutoFit/>
          </a:bodyPr>
          <a:lstStyle/>
          <a:p>
            <a:pPr algn="l"/>
            <a:r>
              <a:rPr lang="en-GB" b="0" i="0" dirty="0">
                <a:solidFill>
                  <a:srgbClr val="1D1D1B"/>
                </a:solidFill>
                <a:effectLst/>
                <a:latin typeface="Cambon Light"/>
              </a:rPr>
              <a:t>“When you start looking closely, every successful activist movement involves creativity, culture, and innovation. What we realized in the end is that *all successful activism is artistic activism*.” </a:t>
            </a:r>
            <a:r>
              <a:rPr lang="en-GB" b="0" i="0" dirty="0">
                <a:solidFill>
                  <a:srgbClr val="1D1D1B"/>
                </a:solidFill>
                <a:effectLst/>
                <a:latin typeface="tenon"/>
              </a:rPr>
              <a:t>-  Steve Duncombe, co-founder of The </a:t>
            </a:r>
            <a:r>
              <a:rPr lang="en-GB" b="0" i="0" dirty="0" err="1">
                <a:solidFill>
                  <a:srgbClr val="1D1D1B"/>
                </a:solidFill>
                <a:effectLst/>
                <a:latin typeface="tenon"/>
              </a:rPr>
              <a:t>Center</a:t>
            </a:r>
            <a:r>
              <a:rPr lang="en-GB" b="0" i="0" dirty="0">
                <a:solidFill>
                  <a:srgbClr val="1D1D1B"/>
                </a:solidFill>
                <a:effectLst/>
                <a:latin typeface="tenon"/>
              </a:rPr>
              <a:t> for Artistic Activism for Art and Object.</a:t>
            </a:r>
            <a:endParaRPr lang="en-GB" b="0" i="0" dirty="0">
              <a:solidFill>
                <a:srgbClr val="1D1D1B"/>
              </a:solidFill>
              <a:effectLst/>
              <a:latin typeface="Cambon Light"/>
            </a:endParaRPr>
          </a:p>
        </p:txBody>
      </p:sp>
      <p:pic>
        <p:nvPicPr>
          <p:cNvPr id="6146" name="Picture 2" descr="5 artists who use art as a form of activism - INKLINE">
            <a:extLst>
              <a:ext uri="{FF2B5EF4-FFF2-40B4-BE49-F238E27FC236}">
                <a16:creationId xmlns:a16="http://schemas.microsoft.com/office/drawing/2014/main" id="{F35E210F-1E5D-C740-81CF-ED995C431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2006" y="2719276"/>
            <a:ext cx="6219394" cy="413872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Art as Activism: discover 20 political artists | Art News by Kooness">
            <a:extLst>
              <a:ext uri="{FF2B5EF4-FFF2-40B4-BE49-F238E27FC236}">
                <a16:creationId xmlns:a16="http://schemas.microsoft.com/office/drawing/2014/main" id="{BE356A29-79F4-C94B-95FE-F095C12C6D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770" y="2719276"/>
            <a:ext cx="3832225" cy="386442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arack Obama &quot;Hope&quot; poster - Wikipedia">
            <a:extLst>
              <a:ext uri="{FF2B5EF4-FFF2-40B4-BE49-F238E27FC236}">
                <a16:creationId xmlns:a16="http://schemas.microsoft.com/office/drawing/2014/main" id="{6311F0DF-82B5-9C48-A6E7-32DE25A47A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943" y="-65313"/>
            <a:ext cx="2137228" cy="3205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13235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AC4651-2FEB-1A4D-B622-1A47F01969A3}"/>
              </a:ext>
            </a:extLst>
          </p:cNvPr>
          <p:cNvSpPr txBox="1"/>
          <p:nvPr/>
        </p:nvSpPr>
        <p:spPr>
          <a:xfrm>
            <a:off x="642257" y="623892"/>
            <a:ext cx="4572000" cy="646331"/>
          </a:xfrm>
          <a:prstGeom prst="rect">
            <a:avLst/>
          </a:prstGeom>
          <a:noFill/>
        </p:spPr>
        <p:txBody>
          <a:bodyPr wrap="square">
            <a:spAutoFit/>
          </a:bodyPr>
          <a:lstStyle/>
          <a:p>
            <a:pPr algn="l"/>
            <a:r>
              <a:rPr lang="en-GB" b="0" i="0" dirty="0">
                <a:solidFill>
                  <a:srgbClr val="1D1D1B"/>
                </a:solidFill>
                <a:effectLst/>
                <a:latin typeface="tenon"/>
                <a:hlinkClick r:id="rId2"/>
              </a:rPr>
              <a:t>Do Women Have To Be Naked To Get Into the Met. Museum? | Guerrilla Girls (1989)</a:t>
            </a:r>
            <a:endParaRPr lang="en-GB" b="0" i="0" dirty="0">
              <a:solidFill>
                <a:srgbClr val="1D1D1B"/>
              </a:solidFill>
              <a:effectLst/>
              <a:latin typeface="Cambon Light"/>
            </a:endParaRPr>
          </a:p>
        </p:txBody>
      </p:sp>
      <p:pic>
        <p:nvPicPr>
          <p:cNvPr id="5122" name="Picture 2" descr="Guerrilla Girls | Do women have to be naked to get into the Met. Museum? |  Whitney Museum of American Art">
            <a:extLst>
              <a:ext uri="{FF2B5EF4-FFF2-40B4-BE49-F238E27FC236}">
                <a16:creationId xmlns:a16="http://schemas.microsoft.com/office/drawing/2014/main" id="{F6EC8EE1-2978-B44B-A403-552E58A577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14475"/>
            <a:ext cx="9144000" cy="3829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6935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F7521E-A7DB-8443-BA8D-5F7094A7352A}"/>
              </a:ext>
            </a:extLst>
          </p:cNvPr>
          <p:cNvSpPr txBox="1"/>
          <p:nvPr/>
        </p:nvSpPr>
        <p:spPr>
          <a:xfrm>
            <a:off x="87087" y="98362"/>
            <a:ext cx="4572000" cy="369332"/>
          </a:xfrm>
          <a:prstGeom prst="rect">
            <a:avLst/>
          </a:prstGeom>
          <a:noFill/>
        </p:spPr>
        <p:txBody>
          <a:bodyPr wrap="square">
            <a:spAutoFit/>
          </a:bodyPr>
          <a:lstStyle/>
          <a:p>
            <a:pPr algn="l"/>
            <a:r>
              <a:rPr lang="en-GB" b="0" i="0" dirty="0">
                <a:solidFill>
                  <a:srgbClr val="1D1D1B"/>
                </a:solidFill>
                <a:effectLst/>
                <a:latin typeface="Cambon Light"/>
              </a:rPr>
              <a:t>Guernica | </a:t>
            </a:r>
            <a:r>
              <a:rPr lang="en-GB" b="0" i="0" dirty="0">
                <a:solidFill>
                  <a:srgbClr val="1D1D1B"/>
                </a:solidFill>
                <a:effectLst/>
                <a:latin typeface="tenon"/>
              </a:rPr>
              <a:t>Pablo Picasso (1937)</a:t>
            </a:r>
            <a:endParaRPr lang="en-GB" b="0" i="0" dirty="0">
              <a:solidFill>
                <a:srgbClr val="1D1D1B"/>
              </a:solidFill>
              <a:effectLst/>
              <a:latin typeface="Cambon Light"/>
            </a:endParaRPr>
          </a:p>
        </p:txBody>
      </p:sp>
      <p:pic>
        <p:nvPicPr>
          <p:cNvPr id="4098" name="Picture 2" descr="Artwork Analysis: Guernica by Picasso - Artsper Magazine">
            <a:extLst>
              <a:ext uri="{FF2B5EF4-FFF2-40B4-BE49-F238E27FC236}">
                <a16:creationId xmlns:a16="http://schemas.microsoft.com/office/drawing/2014/main" id="{2A41A12C-3109-3843-8D2E-EAAB04AED0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057" y="467694"/>
            <a:ext cx="10000984" cy="6677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058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B03601-13E2-7E4F-9B4A-06062CDDF360}"/>
              </a:ext>
            </a:extLst>
          </p:cNvPr>
          <p:cNvSpPr txBox="1"/>
          <p:nvPr/>
        </p:nvSpPr>
        <p:spPr>
          <a:xfrm>
            <a:off x="947057" y="558578"/>
            <a:ext cx="4572000" cy="646331"/>
          </a:xfrm>
          <a:prstGeom prst="rect">
            <a:avLst/>
          </a:prstGeom>
          <a:noFill/>
        </p:spPr>
        <p:txBody>
          <a:bodyPr wrap="square">
            <a:spAutoFit/>
          </a:bodyPr>
          <a:lstStyle/>
          <a:p>
            <a:pPr algn="l"/>
            <a:r>
              <a:rPr lang="en-GB" b="0" i="0" u="sng" dirty="0">
                <a:solidFill>
                  <a:srgbClr val="1D1D1B"/>
                </a:solidFill>
                <a:effectLst/>
                <a:latin typeface="tenon"/>
                <a:hlinkClick r:id="rId2"/>
              </a:rPr>
              <a:t>I dont believe in global warming | Bansky (2009</a:t>
            </a:r>
            <a:endParaRPr lang="en-GB" b="0" i="0" dirty="0">
              <a:solidFill>
                <a:srgbClr val="1D1D1B"/>
              </a:solidFill>
              <a:effectLst/>
              <a:latin typeface="Cambon Light"/>
            </a:endParaRPr>
          </a:p>
        </p:txBody>
      </p:sp>
      <p:pic>
        <p:nvPicPr>
          <p:cNvPr id="3074" name="Picture 2" descr="Banksy sees red over climate change | Banksy | The Guardian">
            <a:extLst>
              <a:ext uri="{FF2B5EF4-FFF2-40B4-BE49-F238E27FC236}">
                <a16:creationId xmlns:a16="http://schemas.microsoft.com/office/drawing/2014/main" id="{432D88A2-BAC9-D146-8AD0-49963C334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171" y="1479227"/>
            <a:ext cx="8033658" cy="4820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4817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65E203-373B-4B4C-99E9-85733E6229DA}"/>
              </a:ext>
            </a:extLst>
          </p:cNvPr>
          <p:cNvSpPr txBox="1"/>
          <p:nvPr/>
        </p:nvSpPr>
        <p:spPr>
          <a:xfrm>
            <a:off x="5127172" y="316077"/>
            <a:ext cx="4572000" cy="369332"/>
          </a:xfrm>
          <a:prstGeom prst="rect">
            <a:avLst/>
          </a:prstGeom>
          <a:noFill/>
        </p:spPr>
        <p:txBody>
          <a:bodyPr wrap="square">
            <a:spAutoFit/>
          </a:bodyPr>
          <a:lstStyle/>
          <a:p>
            <a:pPr algn="l"/>
            <a:r>
              <a:rPr lang="en-GB" b="0" i="0" dirty="0">
                <a:solidFill>
                  <a:srgbClr val="1D1D1B"/>
                </a:solidFill>
                <a:effectLst/>
                <a:latin typeface="Cambon Light"/>
              </a:rPr>
              <a:t>The Uprising | </a:t>
            </a:r>
            <a:r>
              <a:rPr lang="en-GB" b="0" i="0" dirty="0">
                <a:solidFill>
                  <a:srgbClr val="1D1D1B"/>
                </a:solidFill>
                <a:effectLst/>
                <a:latin typeface="tenon"/>
              </a:rPr>
              <a:t>Diego Rivera (1931)</a:t>
            </a:r>
            <a:endParaRPr lang="en-GB" b="0" i="0" dirty="0">
              <a:solidFill>
                <a:srgbClr val="1D1D1B"/>
              </a:solidFill>
              <a:effectLst/>
              <a:latin typeface="Cambon Light"/>
            </a:endParaRPr>
          </a:p>
        </p:txBody>
      </p:sp>
      <p:pic>
        <p:nvPicPr>
          <p:cNvPr id="2050" name="Picture 2" descr="MoMA | Diego Rivera Mobile | The Uprising">
            <a:extLst>
              <a:ext uri="{FF2B5EF4-FFF2-40B4-BE49-F238E27FC236}">
                <a16:creationId xmlns:a16="http://schemas.microsoft.com/office/drawing/2014/main" id="{20FCAC68-AD07-844C-A17E-783DF128FB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2444"/>
            <a:ext cx="4873330" cy="305707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History of Mexico: Diego Rivera's Murals at the National Palace  (article) | Khan Academy">
            <a:extLst>
              <a:ext uri="{FF2B5EF4-FFF2-40B4-BE49-F238E27FC236}">
                <a16:creationId xmlns:a16="http://schemas.microsoft.com/office/drawing/2014/main" id="{76CF822B-F734-6743-AB8E-A37C940B35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5400" y="3287485"/>
            <a:ext cx="6722485" cy="3438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0869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28461A-0E32-7A44-98A2-77DF3396B006}"/>
              </a:ext>
            </a:extLst>
          </p:cNvPr>
          <p:cNvSpPr txBox="1"/>
          <p:nvPr/>
        </p:nvSpPr>
        <p:spPr>
          <a:xfrm>
            <a:off x="1360715" y="678321"/>
            <a:ext cx="4572000" cy="646331"/>
          </a:xfrm>
          <a:prstGeom prst="rect">
            <a:avLst/>
          </a:prstGeom>
          <a:noFill/>
        </p:spPr>
        <p:txBody>
          <a:bodyPr wrap="square">
            <a:spAutoFit/>
          </a:bodyPr>
          <a:lstStyle/>
          <a:p>
            <a:pPr algn="l"/>
            <a:r>
              <a:rPr lang="en-GB" b="0" i="0" dirty="0">
                <a:solidFill>
                  <a:srgbClr val="1D1D1B"/>
                </a:solidFill>
                <a:effectLst/>
                <a:latin typeface="Cambon Light"/>
              </a:rPr>
              <a:t>Reclaiming the Monument | </a:t>
            </a:r>
            <a:r>
              <a:rPr lang="en-GB" b="0" i="0" dirty="0">
                <a:solidFill>
                  <a:srgbClr val="1D1D1B"/>
                </a:solidFill>
                <a:effectLst/>
                <a:latin typeface="tenon"/>
              </a:rPr>
              <a:t>Dustin Klein and Alex </a:t>
            </a:r>
            <a:r>
              <a:rPr lang="en-GB" b="0" i="0" dirty="0" err="1">
                <a:solidFill>
                  <a:srgbClr val="1D1D1B"/>
                </a:solidFill>
                <a:effectLst/>
                <a:latin typeface="tenon"/>
              </a:rPr>
              <a:t>Criqui</a:t>
            </a:r>
            <a:r>
              <a:rPr lang="en-GB" b="0" i="0" dirty="0">
                <a:solidFill>
                  <a:srgbClr val="1D1D1B"/>
                </a:solidFill>
                <a:effectLst/>
                <a:latin typeface="tenon"/>
              </a:rPr>
              <a:t> (2020)</a:t>
            </a:r>
            <a:endParaRPr lang="en-GB" b="0" i="0" dirty="0">
              <a:solidFill>
                <a:srgbClr val="1D1D1B"/>
              </a:solidFill>
              <a:effectLst/>
              <a:latin typeface="Cambon Light"/>
            </a:endParaRPr>
          </a:p>
        </p:txBody>
      </p:sp>
      <p:pic>
        <p:nvPicPr>
          <p:cNvPr id="1026" name="Picture 2" descr="Illuminating the Past | Arts and Culture | Style Weekly - Richmond, VA  local news, arts, and events.">
            <a:extLst>
              <a:ext uri="{FF2B5EF4-FFF2-40B4-BE49-F238E27FC236}">
                <a16:creationId xmlns:a16="http://schemas.microsoft.com/office/drawing/2014/main" id="{2E30826F-53F9-6544-9080-7D3B0EC151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0715" y="1292036"/>
            <a:ext cx="6945085" cy="4621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4668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C0E04C-6C6E-B747-8F83-9D01AC95F285}"/>
              </a:ext>
            </a:extLst>
          </p:cNvPr>
          <p:cNvSpPr txBox="1"/>
          <p:nvPr/>
        </p:nvSpPr>
        <p:spPr>
          <a:xfrm>
            <a:off x="348342" y="518163"/>
            <a:ext cx="8284029" cy="5509200"/>
          </a:xfrm>
          <a:prstGeom prst="rect">
            <a:avLst/>
          </a:prstGeom>
          <a:noFill/>
        </p:spPr>
        <p:txBody>
          <a:bodyPr wrap="square">
            <a:spAutoFit/>
          </a:bodyPr>
          <a:lstStyle/>
          <a:p>
            <a:pPr algn="l" fontAlgn="base">
              <a:buFont typeface="+mj-lt"/>
              <a:buAutoNum type="arabicPeriod"/>
            </a:pPr>
            <a:r>
              <a:rPr lang="en-GB" sz="1600" b="0" i="0" dirty="0">
                <a:solidFill>
                  <a:srgbClr val="7030A0"/>
                </a:solidFill>
                <a:effectLst/>
              </a:rPr>
              <a:t>Choose your location. </a:t>
            </a:r>
            <a:r>
              <a:rPr lang="en-GB" sz="1600" b="0" i="0" dirty="0">
                <a:solidFill>
                  <a:srgbClr val="4B4F58"/>
                </a:solidFill>
                <a:effectLst/>
              </a:rPr>
              <a:t>Make sure you research and develop a shortlist of options to choose from. You need a subject interesting and engaging to you. Knowing as much as you can about the area you choose may foster some interesting narrative angles you may not have considered otherwise.</a:t>
            </a:r>
          </a:p>
          <a:p>
            <a:pPr algn="l" fontAlgn="base">
              <a:buFont typeface="+mj-lt"/>
              <a:buAutoNum type="arabicPeriod"/>
            </a:pPr>
            <a:endParaRPr lang="en-GB" sz="1600" b="0" i="0" dirty="0">
              <a:solidFill>
                <a:srgbClr val="4B4F58"/>
              </a:solidFill>
              <a:effectLst/>
            </a:endParaRPr>
          </a:p>
          <a:p>
            <a:pPr algn="l" fontAlgn="base">
              <a:buFont typeface="+mj-lt"/>
              <a:buAutoNum type="arabicPeriod"/>
            </a:pPr>
            <a:r>
              <a:rPr lang="en-GB" sz="1600" b="0" i="0" dirty="0">
                <a:solidFill>
                  <a:srgbClr val="7030A0"/>
                </a:solidFill>
                <a:effectLst/>
              </a:rPr>
              <a:t>Restrict your location</a:t>
            </a:r>
            <a:r>
              <a:rPr lang="en-GB" sz="1600" b="0" i="0" dirty="0">
                <a:solidFill>
                  <a:srgbClr val="4B4F58"/>
                </a:solidFill>
                <a:effectLst/>
              </a:rPr>
              <a:t>.  Narrow your focus.  An in-depth study of a small area will be more successful than casting your net too wide by trying to capture everything but only scratching the surface.</a:t>
            </a:r>
          </a:p>
          <a:p>
            <a:pPr algn="l" fontAlgn="base">
              <a:buFont typeface="+mj-lt"/>
              <a:buAutoNum type="arabicPeriod"/>
            </a:pPr>
            <a:endParaRPr lang="en-GB" sz="1600" b="0" i="0" dirty="0">
              <a:solidFill>
                <a:srgbClr val="4B4F58"/>
              </a:solidFill>
              <a:effectLst/>
            </a:endParaRPr>
          </a:p>
          <a:p>
            <a:pPr algn="l" fontAlgn="base">
              <a:buFont typeface="+mj-lt"/>
              <a:buAutoNum type="arabicPeriod"/>
            </a:pPr>
            <a:r>
              <a:rPr lang="en-GB" sz="1600" b="0" i="0" dirty="0">
                <a:solidFill>
                  <a:srgbClr val="7030A0"/>
                </a:solidFill>
                <a:effectLst/>
              </a:rPr>
              <a:t>Choosing a title.  </a:t>
            </a:r>
            <a:r>
              <a:rPr lang="en-GB" sz="1600" b="0" i="0" dirty="0">
                <a:solidFill>
                  <a:srgbClr val="4B4F58"/>
                </a:solidFill>
                <a:effectLst/>
              </a:rPr>
              <a:t>This helps you to remain focussed on the story you are trying to tell.  A title can help a project take shape and inform your decisions about what and what not to include. You can use a working title to start with, it’s not set in stone, you can change it later if you want.</a:t>
            </a:r>
          </a:p>
          <a:p>
            <a:pPr algn="l" fontAlgn="base">
              <a:buFont typeface="+mj-lt"/>
              <a:buAutoNum type="arabicPeriod"/>
            </a:pPr>
            <a:endParaRPr lang="en-GB" sz="1600" b="0" i="0" dirty="0">
              <a:solidFill>
                <a:srgbClr val="4B4F58"/>
              </a:solidFill>
              <a:effectLst/>
            </a:endParaRPr>
          </a:p>
          <a:p>
            <a:pPr algn="l" fontAlgn="base">
              <a:buFont typeface="+mj-lt"/>
              <a:buAutoNum type="arabicPeriod"/>
            </a:pPr>
            <a:r>
              <a:rPr lang="en-GB" sz="1600" b="0" i="0" dirty="0">
                <a:solidFill>
                  <a:srgbClr val="7030A0"/>
                </a:solidFill>
                <a:effectLst/>
              </a:rPr>
              <a:t>Set some rules.  </a:t>
            </a:r>
            <a:r>
              <a:rPr lang="en-GB" sz="1600" b="0" i="0" dirty="0">
                <a:solidFill>
                  <a:srgbClr val="4B4F58"/>
                </a:solidFill>
                <a:effectLst/>
              </a:rPr>
              <a:t>Again, this will help to keep your project focussed. Rules can take the form of decisions about what medium to use, whether you will use as sketchbook or loose sheets, which orientation you will be working in etc.  The rules you set will help to unify the drawings in your project.</a:t>
            </a:r>
          </a:p>
          <a:p>
            <a:pPr algn="l" fontAlgn="base">
              <a:buFont typeface="+mj-lt"/>
              <a:buAutoNum type="arabicPeriod"/>
            </a:pPr>
            <a:endParaRPr lang="en-GB" sz="1600" b="0" i="0" dirty="0">
              <a:solidFill>
                <a:srgbClr val="4B4F58"/>
              </a:solidFill>
              <a:effectLst/>
            </a:endParaRPr>
          </a:p>
          <a:p>
            <a:pPr algn="l" fontAlgn="base">
              <a:buFont typeface="+mj-lt"/>
              <a:buAutoNum type="arabicPeriod"/>
            </a:pPr>
            <a:r>
              <a:rPr lang="en-GB" sz="1600" b="0" i="0" dirty="0">
                <a:solidFill>
                  <a:srgbClr val="7030A0"/>
                </a:solidFill>
                <a:effectLst/>
              </a:rPr>
              <a:t>Interact with your location.  </a:t>
            </a:r>
            <a:r>
              <a:rPr lang="en-GB" sz="1600" b="0" i="0" dirty="0">
                <a:solidFill>
                  <a:srgbClr val="4B4F58"/>
                </a:solidFill>
                <a:effectLst/>
              </a:rPr>
              <a:t>Drawing in public can attract attention and occasionally someone may wander over to see what you’re up to.  This is part of the magic of sketching on location.  The experience of interacting with your environment over a longer time period than say a photographer would is something unique to the practice of reportage illustration</a:t>
            </a:r>
            <a:r>
              <a:rPr lang="en-GB" sz="1200" b="0" i="0" dirty="0">
                <a:solidFill>
                  <a:srgbClr val="4B4F58"/>
                </a:solidFill>
                <a:effectLst/>
              </a:rPr>
              <a:t>.</a:t>
            </a:r>
          </a:p>
        </p:txBody>
      </p:sp>
    </p:spTree>
    <p:extLst>
      <p:ext uri="{BB962C8B-B14F-4D97-AF65-F5344CB8AC3E}">
        <p14:creationId xmlns:p14="http://schemas.microsoft.com/office/powerpoint/2010/main" val="1469435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1343</TotalTime>
  <Words>584</Words>
  <Application>Microsoft Macintosh PowerPoint</Application>
  <PresentationFormat>On-screen Show (4:3)</PresentationFormat>
  <Paragraphs>44</Paragraphs>
  <Slides>61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61</vt:i4>
      </vt:variant>
    </vt:vector>
  </HeadingPairs>
  <TitlesOfParts>
    <vt:vector size="69" baseType="lpstr">
      <vt:lpstr>Arial</vt:lpstr>
      <vt:lpstr>Bad Script</vt:lpstr>
      <vt:lpstr>Calibri</vt:lpstr>
      <vt:lpstr>Cambon Light</vt:lpstr>
      <vt:lpstr>roboto</vt:lpstr>
      <vt:lpstr>tenon</vt:lpstr>
      <vt:lpstr>Times-Roman</vt:lpstr>
      <vt:lpstr>Office Theme</vt:lpstr>
      <vt:lpstr>Reportage Illustration</vt:lpstr>
      <vt:lpstr>What is Reportage Illustration? </vt:lpstr>
      <vt:lpstr>When Did Reportage Illustration Start? </vt:lpstr>
      <vt:lpstr>Types of Reportage Illustration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Reportage Illustration</dc:title>
  <dc:creator>Jonathan Williams</dc:creator>
  <cp:lastModifiedBy>Jonathan Williams</cp:lastModifiedBy>
  <cp:revision>14</cp:revision>
  <dcterms:created xsi:type="dcterms:W3CDTF">2016-01-28T11:32:23Z</dcterms:created>
  <dcterms:modified xsi:type="dcterms:W3CDTF">2022-10-03T07:56:06Z</dcterms:modified>
</cp:coreProperties>
</file>