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9" r:id="rId1"/>
  </p:sldMasterIdLst>
  <p:notesMasterIdLst>
    <p:notesMasterId r:id="rId27"/>
  </p:notesMasterIdLst>
  <p:sldIdLst>
    <p:sldId id="256" r:id="rId2"/>
    <p:sldId id="266" r:id="rId3"/>
    <p:sldId id="277" r:id="rId4"/>
    <p:sldId id="280" r:id="rId5"/>
    <p:sldId id="283" r:id="rId6"/>
    <p:sldId id="281" r:id="rId7"/>
    <p:sldId id="279" r:id="rId8"/>
    <p:sldId id="284" r:id="rId9"/>
    <p:sldId id="285" r:id="rId10"/>
    <p:sldId id="286" r:id="rId11"/>
    <p:sldId id="287" r:id="rId12"/>
    <p:sldId id="289" r:id="rId13"/>
    <p:sldId id="290" r:id="rId14"/>
    <p:sldId id="288" r:id="rId15"/>
    <p:sldId id="291" r:id="rId16"/>
    <p:sldId id="259" r:id="rId17"/>
    <p:sldId id="292" r:id="rId18"/>
    <p:sldId id="294" r:id="rId19"/>
    <p:sldId id="295" r:id="rId20"/>
    <p:sldId id="297" r:id="rId21"/>
    <p:sldId id="298" r:id="rId22"/>
    <p:sldId id="296" r:id="rId23"/>
    <p:sldId id="276" r:id="rId24"/>
    <p:sldId id="293" r:id="rId25"/>
    <p:sldId id="275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55F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79286F-1AB3-4D7D-88EE-BA1B01A1EC2C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18AE95-6433-4284-B712-BA74AA29F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6766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8AE95-6433-4284-B712-BA74AA29FA7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7472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031B81-E50A-626B-ECEF-095B80A65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BC3E3F-17DD-62E9-C6BC-6CD203B415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7DE843-98F4-8A76-AF63-56699AA2AC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E229C-712F-D750-1E50-DEA7DE836A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8AE95-6433-4284-B712-BA74AA29FA7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906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D5853C-2E88-B4B7-98C0-8FBDBE8722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7EAD9F-C49E-E9A7-CCCF-8EC5247484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290443-7C68-772F-00C2-85A538195E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9ED37D-512D-7D36-B7EA-3421B48AC1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8AE95-6433-4284-B712-BA74AA29FA7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692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D8FD17-3645-95B1-C579-2A5786A227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DE37D5-8E23-2D22-BE9F-EC073DBD2D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4F1EB6-C144-7D55-A332-071B28D5EA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2BC6C3-09BC-B37B-B6CF-6D545E9F01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8AE95-6433-4284-B712-BA74AA29FA7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8144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FF3A07-1D92-2502-E892-25493C5CD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0576E0-78B8-A549-E71A-C35149499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39F562-19C6-1AF8-8B0C-A47802FD0D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C44BB6-7512-1038-D94D-DB6BC61A8F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8AE95-6433-4284-B712-BA74AA29FA7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9991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07A63-53E5-8350-90DB-97FF4B65A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9759F2-1CAA-5262-A7FF-5801E71CFE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0BD20E-487E-F365-C7FA-A65F032800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D18955-09BC-E3E4-AAFF-8052615490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8AE95-6433-4284-B712-BA74AA29FA7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1159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D6F1A6-0258-981C-811D-3C6A1FBC8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CBF661-7C1B-FBF2-31B1-2AAA0181A7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A60D3B-C2C8-CCEC-B810-DD6562182A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84DFF3-73A3-AF1A-0C82-B383594718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8AE95-6433-4284-B712-BA74AA29FA7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242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E890F6CE-A30C-4BD2-A607-FD92083379F4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2F039FED-3B72-4C36-BDCE-218172203CD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533395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869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9020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329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558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568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050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283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51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981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08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D933E12-5A36-4DAC-A5BA-AD85760F4D1E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556B50E-0420-4316-8B51-251E873730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3063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illustrations/a-woman-using-a-virtual-reality-device-b2rDFkM752g" TargetMode="External"/><Relationship Id="rId7" Type="http://schemas.openxmlformats.org/officeDocument/2006/relationships/hyperlink" Target="https://unsplash.com/illustrations/a-black-and-white-drawing-of-a-person-inside-a-light-bulb-6HnK4FEfgio" TargetMode="External"/><Relationship Id="rId2" Type="http://schemas.openxmlformats.org/officeDocument/2006/relationships/hyperlink" Target="https://unsplash.com/photos/assorted-color-petaled-flowers-in-bloom-0cAlNigDa8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nsplash.com/illustrations/scientist-switching-on-chip-implanted-in-human-brain-biotechnology-artifical-intelligence-concept-flat-vector-illustration-PZuHd89-U-w" TargetMode="External"/><Relationship Id="rId5" Type="http://schemas.openxmlformats.org/officeDocument/2006/relationships/hyperlink" Target="https://unsplash.com/illustrations/pJ6q9zopecg" TargetMode="External"/><Relationship Id="rId4" Type="http://schemas.openxmlformats.org/officeDocument/2006/relationships/hyperlink" Target="https://unsplash.com/illustrations/a-man-writing-on-a-whiteboard-with-a-marker-lo1s9QxxJL4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05D0E89-5070-55BA-99B6-7B99BF866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MSc dissertation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A57AC4-A432-37AE-8902-15B397FC71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By Dominik Grunski (1901751)</a:t>
            </a:r>
          </a:p>
        </p:txBody>
      </p:sp>
    </p:spTree>
    <p:extLst>
      <p:ext uri="{BB962C8B-B14F-4D97-AF65-F5344CB8AC3E}">
        <p14:creationId xmlns:p14="http://schemas.microsoft.com/office/powerpoint/2010/main" val="937269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ED58336-B812-5788-7F72-62BFFFBFB9A5}"/>
              </a:ext>
            </a:extLst>
          </p:cNvPr>
          <p:cNvSpPr txBox="1">
            <a:spLocks/>
          </p:cNvSpPr>
          <p:nvPr/>
        </p:nvSpPr>
        <p:spPr>
          <a:xfrm>
            <a:off x="290215" y="2569612"/>
            <a:ext cx="5956676" cy="3260820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Interesting lecture during the ‘Ethical and professional challenges’ module, which discussed ‘biophilia’ briefly, with an example from a real study.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Sparked my interest to read further into the topic and turned out to become my topic for the dissertation.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72BCD99-35F6-1303-FEAA-BE3FDC23C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4480961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en-GB" dirty="0"/>
              <a:t>Idea formulation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DFF2F8B5-D272-4C9F-7C0F-E1089B97183E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How did I arrive at the chosen topic area?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1026" name="Picture 2" descr="assorted-color petaled flowers in bloom">
            <a:extLst>
              <a:ext uri="{FF2B5EF4-FFF2-40B4-BE49-F238E27FC236}">
                <a16:creationId xmlns:a16="http://schemas.microsoft.com/office/drawing/2014/main" id="{2C47F9AC-CE1E-9419-9C09-9CCCBB9D7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2365" y="2008361"/>
            <a:ext cx="4250270" cy="3279952"/>
          </a:xfrm>
          <a:prstGeom prst="rect">
            <a:avLst/>
          </a:prstGeom>
          <a:noFill/>
          <a:ln w="76200">
            <a:solidFill>
              <a:schemeClr val="bg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7701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08F183-4595-0420-F9B8-11B0978471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91DB7F1-1802-FE88-4F1D-61B2B876CA8C}"/>
              </a:ext>
            </a:extLst>
          </p:cNvPr>
          <p:cNvSpPr txBox="1">
            <a:spLocks/>
          </p:cNvSpPr>
          <p:nvPr/>
        </p:nvSpPr>
        <p:spPr>
          <a:xfrm>
            <a:off x="290215" y="2569612"/>
            <a:ext cx="5196185" cy="174889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Primary idea of real nature vs. video game nature.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Upon further reading, found that topic has been thoroughly researched.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3EC53C5-E22E-7F6D-3E7B-EB0B0521B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4" y="1243344"/>
            <a:ext cx="4870261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Research proposal</a:t>
            </a:r>
            <a:endParaRPr lang="en-GB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26B786A-9EE8-BEA4-24EE-D42F509F0F13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Initial research planning.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7FE16B9-E396-ADEA-9ABB-F89AFF0FF58E}"/>
              </a:ext>
            </a:extLst>
          </p:cNvPr>
          <p:cNvCxnSpPr/>
          <p:nvPr/>
        </p:nvCxnSpPr>
        <p:spPr>
          <a:xfrm>
            <a:off x="5658416" y="3429000"/>
            <a:ext cx="588475" cy="0"/>
          </a:xfrm>
          <a:prstGeom prst="straightConnector1">
            <a:avLst/>
          </a:prstGeom>
          <a:ln w="76200">
            <a:solidFill>
              <a:schemeClr val="bg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D8F6453-55F3-6CD4-B545-59522BD03001}"/>
              </a:ext>
            </a:extLst>
          </p:cNvPr>
          <p:cNvSpPr txBox="1">
            <a:spLocks/>
          </p:cNvSpPr>
          <p:nvPr/>
        </p:nvSpPr>
        <p:spPr>
          <a:xfrm>
            <a:off x="6418907" y="2388577"/>
            <a:ext cx="5196185" cy="2563669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Decided to explore real nature vs. virtual reality nature, with the idea of comparing the two directly.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Upon further reading, majority of initial ideas had already been carried out comparing real vs. VR nature.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352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B8CE7-9F78-DEAA-8649-C35C4D01F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50DFF9F-18BF-E998-9482-5CF8CD206687}"/>
              </a:ext>
            </a:extLst>
          </p:cNvPr>
          <p:cNvSpPr txBox="1">
            <a:spLocks/>
          </p:cNvSpPr>
          <p:nvPr/>
        </p:nvSpPr>
        <p:spPr>
          <a:xfrm>
            <a:off x="290215" y="2569613"/>
            <a:ext cx="5482878" cy="295300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 lack of research on the cognitive effects of VR nature was apparent after carrying out test systematic reviews.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Decision was made to investigate the effects of VR nature on cognition/performance in students over time.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5804A24-8552-25CE-D5EE-C4E8EC6C8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4852154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Research proposal</a:t>
            </a:r>
            <a:endParaRPr lang="en-GB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A29ECF2-51F2-2A55-D0EB-647029F92F18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Further development of research idea.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07BD27A-7290-BE77-9C51-E9BF2CAEE671}"/>
              </a:ext>
            </a:extLst>
          </p:cNvPr>
          <p:cNvCxnSpPr/>
          <p:nvPr/>
        </p:nvCxnSpPr>
        <p:spPr>
          <a:xfrm>
            <a:off x="5658416" y="3429000"/>
            <a:ext cx="588475" cy="0"/>
          </a:xfrm>
          <a:prstGeom prst="straightConnector1">
            <a:avLst/>
          </a:prstGeom>
          <a:ln w="76200">
            <a:solidFill>
              <a:schemeClr val="bg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BDAFCC3-403E-0E9A-1255-2289CAC873C6}"/>
              </a:ext>
            </a:extLst>
          </p:cNvPr>
          <p:cNvSpPr txBox="1">
            <a:spLocks/>
          </p:cNvSpPr>
          <p:nvPr/>
        </p:nvSpPr>
        <p:spPr>
          <a:xfrm>
            <a:off x="6418907" y="2554554"/>
            <a:ext cx="5482878" cy="3085754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Also aimed to investigate self-efficacy, which eventually was changed to affect based on further reading.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Ethics form took longer than expected, due to some revisions.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5714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9D2CCE2-DA47-4B5C-FE96-1B2C770AEB36}"/>
              </a:ext>
            </a:extLst>
          </p:cNvPr>
          <p:cNvSpPr txBox="1">
            <a:spLocks/>
          </p:cNvSpPr>
          <p:nvPr/>
        </p:nvSpPr>
        <p:spPr>
          <a:xfrm>
            <a:off x="290215" y="2569612"/>
            <a:ext cx="5196185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Paragraph of context describing the main terms involved in the review: nature therapy, virtual reality, attention restoration theory, cognition/performance, affect.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64FE39E8-E065-0AC3-4CD2-9CEEEE145769}"/>
              </a:ext>
            </a:extLst>
          </p:cNvPr>
          <p:cNvSpPr txBox="1">
            <a:spLocks/>
          </p:cNvSpPr>
          <p:nvPr/>
        </p:nvSpPr>
        <p:spPr>
          <a:xfrm>
            <a:off x="6705600" y="2569611"/>
            <a:ext cx="5196185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Outlined how vulnerable populations have been a major focus throughout VR research, especially those with mobility issues who do not readily have access to nature.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EAFB2DF-FA7B-51CE-FCB8-ADDBBEEAB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664" y="1270504"/>
            <a:ext cx="4770672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Systematic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575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9A70DE-B2BA-9434-9E06-3264B985D9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0DB6D91-1E5D-7B54-65D4-5C49C72A7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4770672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/>
              <a:t>Systematic review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25100CFA-D768-952B-5811-55324140DF2C}"/>
              </a:ext>
            </a:extLst>
          </p:cNvPr>
          <p:cNvSpPr txBox="1">
            <a:spLocks/>
          </p:cNvSpPr>
          <p:nvPr/>
        </p:nvSpPr>
        <p:spPr>
          <a:xfrm>
            <a:off x="290215" y="2569612"/>
            <a:ext cx="5522110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Explore and describe characteristics of included papers, and the format in which VR nature was delivered to participants.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Assess methodological quality of the studies, through using CASP checklists.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Evaluate effectiveness of VR nature for improving affect and cognition/performance in a student/general population.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3" name="Picture 2" descr="Business concept, business goals, project goal and objective, project  management, smart goals icon - Download on Iconfinder">
            <a:extLst>
              <a:ext uri="{FF2B5EF4-FFF2-40B4-BE49-F238E27FC236}">
                <a16:creationId xmlns:a16="http://schemas.microsoft.com/office/drawing/2014/main" id="{5465BD73-CF49-B215-4DAE-91ADC5A9F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205" y="1711106"/>
            <a:ext cx="3527749" cy="352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0653BD-1C6F-1A1F-8CAA-6E5D30311688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Aims and Objectives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721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F455AFE-44C8-86B7-E556-ECDFD1D947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687" y="1617696"/>
            <a:ext cx="8048625" cy="4238625"/>
          </a:xfrm>
          <a:prstGeom prst="rect">
            <a:avLst/>
          </a:prstGeom>
          <a:ln w="76200">
            <a:solidFill>
              <a:schemeClr val="bg2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461387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5B129C-8CF7-418E-98E9-E56358707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9C5368-9E50-F13A-6658-626D1A3D85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5087" y="1159192"/>
            <a:ext cx="6981825" cy="4905375"/>
          </a:xfrm>
          <a:prstGeom prst="rect">
            <a:avLst/>
          </a:prstGeom>
          <a:ln w="76200">
            <a:solidFill>
              <a:schemeClr val="bg2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418801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D6B726-BF79-E536-C3F3-735F61B5DB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DB85DE4-AD29-B1D4-8FCF-EC5E4BBB3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4770672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/>
              <a:t>Systematic review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0D93594-9864-309B-5B47-D135CADFB4BE}"/>
              </a:ext>
            </a:extLst>
          </p:cNvPr>
          <p:cNvSpPr txBox="1">
            <a:spLocks/>
          </p:cNvSpPr>
          <p:nvPr/>
        </p:nvSpPr>
        <p:spPr>
          <a:xfrm>
            <a:off x="290215" y="2569612"/>
            <a:ext cx="5522110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Age range 18-75 (only one study with a couple older participants, majority younger).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Sample range 30-96.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Seven studies had majority female sample, five had equal or near equal gender ratio.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Majority had a student population, some involved general working population.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FB56C98-FA21-721F-EF92-26DAFD751672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Results - Demographics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1964AD5E-D9A1-9D7D-5E75-340A619DB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117" y="2008361"/>
            <a:ext cx="2846293" cy="358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300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4CED4B-269E-D703-88B7-600E7C020D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5A1266A-72DC-26EC-4B1D-593599C49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4770672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/>
              <a:t>Systematic review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3A6F74B-9F73-BB9B-F7C8-8C394796949C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5805785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Head Mounted Displays (HMD)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US" dirty="0"/>
              <a:t>360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o</a:t>
            </a:r>
            <a:r>
              <a:rPr lang="en-US" dirty="0"/>
              <a:t> nature videos.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US" dirty="0"/>
              <a:t>3D computer generated natural scenery – either interactive or view only.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2D videos on TV or computer screen.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Exposure times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US" dirty="0"/>
              <a:t>Range between 2, 4, 5, 6, 10, 20 minutes. Most studies utilizing 5-6.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7165567-D0F7-DE1B-254D-CEBDF546A428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Results – VR Characteristics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2050" name="Picture 2" descr="A woman using a virtual reality device">
            <a:extLst>
              <a:ext uri="{FF2B5EF4-FFF2-40B4-BE49-F238E27FC236}">
                <a16:creationId xmlns:a16="http://schemas.microsoft.com/office/drawing/2014/main" id="{8F931591-820D-21C6-6071-C078CAA49E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536" y="1774480"/>
            <a:ext cx="3916378" cy="3916378"/>
          </a:xfrm>
          <a:prstGeom prst="rect">
            <a:avLst/>
          </a:prstGeom>
          <a:noFill/>
          <a:ln w="76200">
            <a:solidFill>
              <a:schemeClr val="bg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1726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418AE0-5EDC-E001-D5E0-BA98AF68E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3564003-D698-8581-856B-89D6FD3F6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4770672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/>
              <a:t>Systematic review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AAB9D03-BEA4-6B7E-D562-BAA6F7CD146D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5657913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8 RCTs, 2 experimental, 2 quasi-experimental.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Out of the RCTs, blinding was often not carried out, increasing risk of bias with findings.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Randomization methods mostly not specified.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37C2CB3-0283-C0F7-A02D-BA855298D146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Results – Quality Assessment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3076" name="Picture 4" descr="A man writing on a whiteboard with a marker">
            <a:extLst>
              <a:ext uri="{FF2B5EF4-FFF2-40B4-BE49-F238E27FC236}">
                <a16:creationId xmlns:a16="http://schemas.microsoft.com/office/drawing/2014/main" id="{81746128-DD62-314B-898A-7E261EDCFC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289" y="1549653"/>
            <a:ext cx="4096693" cy="4096693"/>
          </a:xfrm>
          <a:prstGeom prst="rect">
            <a:avLst/>
          </a:prstGeom>
          <a:noFill/>
          <a:ln w="76200">
            <a:solidFill>
              <a:schemeClr val="bg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620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A9B27-010E-E175-2E74-96F22B8D57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D14C6ED-A277-E288-6700-7BAE385CD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4770672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/>
              <a:t>Systematic review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0632848-8C7E-484A-6332-A7D50E0B0AE9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6023069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Of the 12 papers, 8 reported outcomes on affect.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Variety of measurements used: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PANAS, BPOMS, PAAS, SPANE.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Four found significant increase in positive affect, four found no difference.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Five found significant decrease in negative affect, one found slight decrease, and two found no change.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39287A-92BE-316E-B0CA-5635B88E7E55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Results – Effectiveness for Affect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277594D0-FE43-82BE-0215-174E27889A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375" y="1567760"/>
            <a:ext cx="4078586" cy="4078586"/>
          </a:xfrm>
          <a:prstGeom prst="rect">
            <a:avLst/>
          </a:prstGeom>
          <a:noFill/>
          <a:ln w="76200">
            <a:solidFill>
              <a:schemeClr val="bg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6285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84F2D7-4B94-0DBD-5979-A1F4BE420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AD83232-63A1-E81D-E629-CFEDE7E39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4770672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Systematic review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FBCEADA-A3C6-02FE-5582-3524C5ADC53D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6436511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Of the 12 papers, 5 reported outcomes on cognition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Variety of measurements used: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CIQ, Stroop Task, TMT, Digit-Span, Flanker test, 2-back task, etc.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Three found significant increases in cognition through tests and tasks.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Two found slight or no improvements in cognition/performance.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58A54CC-FA20-45A1-8121-FA14AB43F21B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Results – Effectiveness for Cognition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5124" name="Picture 4" descr="Scientist switching on chip implanted in human brain. Biotechnology, artifical intelligence concept. Flat vector illustration.">
            <a:extLst>
              <a:ext uri="{FF2B5EF4-FFF2-40B4-BE49-F238E27FC236}">
                <a16:creationId xmlns:a16="http://schemas.microsoft.com/office/drawing/2014/main" id="{EE3A69D5-893E-6564-5CF6-61CAF23994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386" y="2322689"/>
            <a:ext cx="4418852" cy="2923793"/>
          </a:xfrm>
          <a:prstGeom prst="rect">
            <a:avLst/>
          </a:prstGeom>
          <a:noFill/>
          <a:ln w="76200">
            <a:solidFill>
              <a:schemeClr val="bg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3964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547DD0-B163-1F0C-9CAD-BC1C94DF1B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EECE3B-C7B3-3696-447B-9CE570432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5" y="1243344"/>
            <a:ext cx="4770672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/>
              <a:t>Systematic review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2C326EA6-862E-0E96-FF93-76148DDEAED8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5870667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Mixed results in terms of effectiveness.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A lot of questions were answered, such as different natural scenery being equally effective.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Lack of longitudinal research, such as ecological momentary assessment.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F5F0FC9-3F96-5815-A957-44129887A049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Discussion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498660CC-A346-1B9B-89C3-3F01EF66AE4D}"/>
              </a:ext>
            </a:extLst>
          </p:cNvPr>
          <p:cNvSpPr txBox="1">
            <a:spLocks/>
          </p:cNvSpPr>
          <p:nvPr/>
        </p:nvSpPr>
        <p:spPr>
          <a:xfrm>
            <a:off x="6483285" y="2504728"/>
            <a:ext cx="5418501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Goals were to carry out a pre-test post-test, with EMA for 3 time points, if performance could be improved for the rest of the day.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Due to time and equipment restraints, had to change some aspects of the study.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1511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6B73F59-A30A-D95F-8525-68A01D8D825E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5870667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31 total participants, recruited from EMS.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Aged 18-59; Mean: 29.90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9 Males, 22 Females.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Within-subjects, one group pre-test post-test quasi-experimental design.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Mix of Qualtrics and in-person for measures.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8520F7FC-00D1-BE22-9B59-A2057EF68672}"/>
              </a:ext>
            </a:extLst>
          </p:cNvPr>
          <p:cNvSpPr txBox="1">
            <a:spLocks/>
          </p:cNvSpPr>
          <p:nvPr/>
        </p:nvSpPr>
        <p:spPr>
          <a:xfrm>
            <a:off x="6483285" y="2504728"/>
            <a:ext cx="5594038" cy="3604851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Materials were inspired by papers from systematic review.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Two pilot-tests conducted.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Participants completed the PANAS, Digit-span test, and Trail-making test, followed by watching a 6-minute 360</a:t>
            </a:r>
            <a:r>
              <a:rPr lang="en-GB" sz="20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o</a:t>
            </a:r>
            <a:r>
              <a:rPr lang="en-US" dirty="0"/>
              <a:t> VR Nature video and then repeated the measures once more.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082E4AC-87AC-F1D8-5EA6-38440AD1F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2045" y="1306719"/>
            <a:ext cx="3667910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methodology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7491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7220BE0-EFFA-5859-18EA-69C6A4F2F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6" y="1243344"/>
            <a:ext cx="3548454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methodology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80C67A-59E5-F4E3-8A4A-442476467268}"/>
              </a:ext>
            </a:extLst>
          </p:cNvPr>
          <p:cNvSpPr txBox="1">
            <a:spLocks/>
          </p:cNvSpPr>
          <p:nvPr/>
        </p:nvSpPr>
        <p:spPr>
          <a:xfrm>
            <a:off x="290214" y="2569613"/>
            <a:ext cx="3684257" cy="2436954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Positive and Negative Affect Scale (Watson et al., 1988).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20 items, 10 for positive affect, 10 for negative affect.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Applied pre and post test.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56A80A-B40F-5F7D-922D-FC466C5FA7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931" y="778598"/>
            <a:ext cx="7529200" cy="2650402"/>
          </a:xfrm>
          <a:prstGeom prst="rect">
            <a:avLst/>
          </a:prstGeom>
          <a:ln w="76200">
            <a:solidFill>
              <a:schemeClr val="bg2">
                <a:lumMod val="60000"/>
                <a:lumOff val="40000"/>
              </a:schemeClr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BA52B40-E72A-1EE2-9ABF-AA8D652FBE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2931" y="3583905"/>
            <a:ext cx="7529200" cy="2466462"/>
          </a:xfrm>
          <a:prstGeom prst="rect">
            <a:avLst/>
          </a:prstGeom>
          <a:ln w="76200">
            <a:solidFill>
              <a:schemeClr val="bg2">
                <a:lumMod val="60000"/>
                <a:lumOff val="40000"/>
              </a:schemeClr>
            </a:solidFill>
          </a:ln>
        </p:spPr>
      </p:pic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3211D4C5-F253-AD57-CBA6-12D0129CF39B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Materials - PANAS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1178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F2F4D2-8023-017D-26DA-CD355B9F63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255B178-182A-819E-5B5A-4368A260B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6" y="1243344"/>
            <a:ext cx="3548454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methodology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DC533CF-0C33-750B-7DCC-1B930B78906D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4218412" cy="3297033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Digit-Span Test (Weschler, 1981, as cited in Leger &amp; </a:t>
            </a:r>
            <a:r>
              <a:rPr lang="en-GB" dirty="0" err="1"/>
              <a:t>Mekari</a:t>
            </a:r>
            <a:r>
              <a:rPr lang="en-GB" dirty="0"/>
              <a:t>, 2022).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Consisted of self-recorded audio clips random number strings, played to participant upon clicking blue arrow.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Applied pre and post test.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C6DD6C-E641-586F-9892-893F9C6575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5373" y="2055137"/>
            <a:ext cx="7355374" cy="2913841"/>
          </a:xfrm>
          <a:prstGeom prst="rect">
            <a:avLst/>
          </a:prstGeom>
          <a:ln w="76200">
            <a:solidFill>
              <a:schemeClr val="bg2">
                <a:lumMod val="60000"/>
                <a:lumOff val="40000"/>
              </a:schemeClr>
            </a:solidFill>
          </a:ln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705B4BA1-1005-6423-CADC-E578E9B8943E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Materials – Digit-span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4069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9B081-9ADC-3B86-1996-AD054F5ACB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FE248D5-222B-37B4-9871-CDF62C27F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6" y="1243344"/>
            <a:ext cx="3548454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methodology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2BD2431D-B0B9-2FAE-0ECA-CA83C4158221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4218412" cy="3297033"/>
          </a:xfrm>
          <a:prstGeom prst="rect">
            <a:avLst/>
          </a:prstGeom>
        </p:spPr>
        <p:txBody>
          <a:bodyPr vert="horz" lIns="0" tIns="0" rIns="0" bIns="0" rtlCol="0" anchor="t" anchorCtr="0">
            <a:normAutofit lnSpcReduction="10000"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Trail-Making Test Part B (</a:t>
            </a:r>
            <a:r>
              <a:rPr lang="en-GB" dirty="0" err="1"/>
              <a:t>Arbuthnott</a:t>
            </a:r>
            <a:r>
              <a:rPr lang="en-GB" dirty="0"/>
              <a:t> &amp; Frank, 2000, as cited in, Leger &amp; </a:t>
            </a:r>
            <a:r>
              <a:rPr lang="en-GB" dirty="0" err="1"/>
              <a:t>Mekari</a:t>
            </a:r>
            <a:r>
              <a:rPr lang="en-GB" dirty="0"/>
              <a:t>, 2022).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Consisted of starting at 1, going to A, and continuing in ascending order alternating between number and letter.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Applied pre and post test.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0AD39E-FEF5-B320-18E1-6EB54931FF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6036" y="254404"/>
            <a:ext cx="4478448" cy="6349192"/>
          </a:xfrm>
          <a:prstGeom prst="rect">
            <a:avLst/>
          </a:prstGeom>
          <a:ln w="76200">
            <a:solidFill>
              <a:schemeClr val="bg2">
                <a:lumMod val="60000"/>
                <a:lumOff val="40000"/>
              </a:schemeClr>
            </a:solidFill>
          </a:ln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43FD0A2-1EFA-98E0-4B61-29D44B523CFE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Materials - TMT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035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A02EDD-0CE7-BF13-E403-15F2695294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F887FA-F0EE-51F1-700E-B8DAA8F84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6" y="1243344"/>
            <a:ext cx="1882616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results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02CEB-83DD-B649-3546-B500AF2CD3DD}"/>
              </a:ext>
            </a:extLst>
          </p:cNvPr>
          <p:cNvSpPr txBox="1">
            <a:spLocks/>
          </p:cNvSpPr>
          <p:nvPr/>
        </p:nvSpPr>
        <p:spPr>
          <a:xfrm>
            <a:off x="290214" y="2089777"/>
            <a:ext cx="4453802" cy="4636948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Data exported from Qualtrics to Excel, screened and cleaned, and then analysed in SPSS.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Four paired samples t-tests carried out on each of the four dependent variable pairs.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Significant differences found for positive and negative affect, no significant findings for either of the cognitive tests.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2E0832-97C6-ABFE-3C3B-46CAC516CC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8678" y="1892175"/>
            <a:ext cx="6603108" cy="3503690"/>
          </a:xfrm>
          <a:prstGeom prst="rect">
            <a:avLst/>
          </a:prstGeom>
          <a:ln w="76200">
            <a:solidFill>
              <a:schemeClr val="bg2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4206801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68BC17-D120-E429-FCAB-AF297D7757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11EFFB3-D7EA-3DA6-53E2-02CA26997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6" y="1243344"/>
            <a:ext cx="2751748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discussion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058E030-0E48-6536-BF88-C58127293674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4218412" cy="3297033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In review, papers that found no significant increases in positive affect, generally there were still slight increases, supporting the findings.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Likewise, negative affect significantly decreased, in line with previous findings.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7D98EAB-2BF1-BBDA-AA2F-EDF3437FCAE6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General Observations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D22BB5EE-0E6D-CFB5-0C2A-56C648206911}"/>
              </a:ext>
            </a:extLst>
          </p:cNvPr>
          <p:cNvSpPr txBox="1">
            <a:spLocks/>
          </p:cNvSpPr>
          <p:nvPr/>
        </p:nvSpPr>
        <p:spPr>
          <a:xfrm>
            <a:off x="4508626" y="2519095"/>
            <a:ext cx="4218412" cy="4193328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For cognition/performance, current study found very opposite findings, where both tests showed overall worse performance in the group compared to post-test.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Interesting finding, where TMT took longer post-test overall.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06B6ED-2B48-E15F-D8CD-AE0E13E161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8661" y="375342"/>
            <a:ext cx="2343150" cy="186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6071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F88455-F450-7DED-BB61-E7CE7F5138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08412EF-D011-312B-FB73-745967EFA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6" y="1243344"/>
            <a:ext cx="2751748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discussion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EEED8FB0-DD3A-5B14-5CA7-1B1445FE152B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4218412" cy="3297033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Digit-span, could not properly code in Qualtrics with skip logics, resulting in major limitation.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Offhanded comments from some participants about post-test TMT being harder than pre-test.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6467029-B2B3-99BA-751E-FF3BA8DC4070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Limitations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CAF6368F-4B1A-B466-0180-87CB64F30A88}"/>
              </a:ext>
            </a:extLst>
          </p:cNvPr>
          <p:cNvSpPr txBox="1">
            <a:spLocks/>
          </p:cNvSpPr>
          <p:nvPr/>
        </p:nvSpPr>
        <p:spPr>
          <a:xfrm>
            <a:off x="4508626" y="2519095"/>
            <a:ext cx="4427144" cy="4193328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Time of day possible influence, sign-ups open from 9am-5pm, later in the day could have resulted in lower scores due to fatigue.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Although not part of official data, did ask each participant if used VR before, majority had very little or no experience with VR equipment.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3C5602-69C4-1AA9-9E66-7F64869BA1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8661" y="375342"/>
            <a:ext cx="2343150" cy="186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1996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494E86-CF6D-9EDD-7EF1-D3E9F93A1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8343453-F368-5400-B2E6-94F9CF350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16" y="1243344"/>
            <a:ext cx="2833230" cy="467762"/>
          </a:xfr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sz="3100" dirty="0"/>
              <a:t>Reflection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2537653-C2A2-50F6-C18B-3F6A48502A11}"/>
              </a:ext>
            </a:extLst>
          </p:cNvPr>
          <p:cNvSpPr txBox="1">
            <a:spLocks/>
          </p:cNvSpPr>
          <p:nvPr/>
        </p:nvSpPr>
        <p:spPr>
          <a:xfrm>
            <a:off x="290214" y="2569612"/>
            <a:ext cx="4453802" cy="366822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More prepared with backup ideas in case of problems with access to equipment.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Would have run a more elaborate second pilot, to determine how long the experiment takes and possibly get more overall participants.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4873D8CC-838E-FF12-F7C4-D2D0E1C4C3BA}"/>
              </a:ext>
            </a:extLst>
          </p:cNvPr>
          <p:cNvSpPr txBox="1">
            <a:spLocks/>
          </p:cNvSpPr>
          <p:nvPr/>
        </p:nvSpPr>
        <p:spPr>
          <a:xfrm>
            <a:off x="442616" y="1774480"/>
            <a:ext cx="5870667" cy="467762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360000" indent="-36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 sz="2000" i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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Initial Reflections.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F84D6B-C909-A3CB-7AE2-1CC014819B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8717" y="584454"/>
            <a:ext cx="5653384" cy="5653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4259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84698-FBD8-BB2D-1944-2514CA9E7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</a:t>
            </a:r>
            <a:r>
              <a:rPr lang="en-GB" dirty="0" err="1"/>
              <a:t>refeences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ADD00-B773-3EBD-DAC0-429686BA1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1790700"/>
            <a:ext cx="10979716" cy="5067300"/>
          </a:xfrm>
        </p:spPr>
        <p:txBody>
          <a:bodyPr>
            <a:normAutofit/>
          </a:bodyPr>
          <a:lstStyle/>
          <a:p>
            <a:r>
              <a:rPr lang="en-GB" dirty="0"/>
              <a:t>Copyright free, free to use images from unsplash.com: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https://unsplash.com/photos/assorted-color-petaled-flowers-in-bloom-0cAlNigDa8Q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https://unsplash.com/illustrations/a-woman-using-a-virtual-reality-device-b2rDFkM752g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https://unsplash.com/illustrations/a-man-writing-on-a-whiteboard-with-a-marker-lo1s9QxxJL4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https://unsplash.com/illustrations/pJ6q9zopecg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https://unsplash.com/illustrations/scientist-switching-on-chip-implanted-in-human-brain-biotechnology-artifical-intelligence-concept-flat-vector-illustration-PZuHd89-U-w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>
                <a:hlinkClick r:id="rId7"/>
              </a:rPr>
              <a:t>https://unsplash.com/illustrations/a-black-and-white-drawing-of-a-person-inside-a-light-bulb-6HnK4FEfgio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2218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B0FB4-38B3-00D4-7DFE-17C15557C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D06B4-ADAB-FBE7-2967-4FA02D53C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D1952-FD92-218C-A386-F774038BF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1790700"/>
            <a:ext cx="10979716" cy="3978275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Arbuthnott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K., &amp; Frank, J. (2000). Trail making test, part B as a measure of executive control: validation using a set	-switching paradigm. Journal of clinical and experimental neuropsychology, 22(4), 518-528.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Léger, M. T., &amp;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Mekari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S. (2022). Simulating the benefits of nature exposure on cognitive performance in virtual		 reality: A window into possibilities for education and cognitive health. Brain Sciences, 12(6), 725.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Watson, D., Clark, L. A., &amp;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Tellegen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A. (1988). Development and validation of brief measures of positive and negative		 affect: the PANAS scales. 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of personality and social psychology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54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(6), 1063.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Wechsler, D. (1981). Wechsler adult intelligence scale-revised (WAIS-R). Psychological corporation.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0761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C4FD2-F4BF-8494-60E8-82CDDB2BCE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099" y="3126316"/>
            <a:ext cx="7797799" cy="447540"/>
          </a:xfrm>
        </p:spPr>
        <p:txBody>
          <a:bodyPr/>
          <a:lstStyle/>
          <a:p>
            <a:r>
              <a:rPr lang="en-GB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69440361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 Purpl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 Purple" id="{FCCFDD09-8B77-4FBF-8AD1-1A2FF54D4164}" vid="{35BE4F83-2FFF-4CD4-A3E0-5793950895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 Purple</Template>
  <TotalTime>617</TotalTime>
  <Words>1384</Words>
  <Application>Microsoft Office PowerPoint</Application>
  <PresentationFormat>Widescreen</PresentationFormat>
  <Paragraphs>204</Paragraphs>
  <Slides>25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Aptos</vt:lpstr>
      <vt:lpstr>Arial</vt:lpstr>
      <vt:lpstr>Avenir Next LT Pro Light</vt:lpstr>
      <vt:lpstr>Rockwell Nova Light</vt:lpstr>
      <vt:lpstr>Times New Roman</vt:lpstr>
      <vt:lpstr>Wingdings</vt:lpstr>
      <vt:lpstr>Theme1 Purple</vt:lpstr>
      <vt:lpstr>MSc dissertation presentation</vt:lpstr>
      <vt:lpstr>Idea formulation</vt:lpstr>
      <vt:lpstr>Research proposal</vt:lpstr>
      <vt:lpstr>Research proposal</vt:lpstr>
      <vt:lpstr>Systematic review</vt:lpstr>
      <vt:lpstr>Systematic review</vt:lpstr>
      <vt:lpstr>PowerPoint Presentation</vt:lpstr>
      <vt:lpstr>PowerPoint Presentation</vt:lpstr>
      <vt:lpstr>Systematic review</vt:lpstr>
      <vt:lpstr>Systematic review</vt:lpstr>
      <vt:lpstr>Systematic review</vt:lpstr>
      <vt:lpstr>Systematic review</vt:lpstr>
      <vt:lpstr>Systematic review</vt:lpstr>
      <vt:lpstr>Systematic review</vt:lpstr>
      <vt:lpstr>methodology</vt:lpstr>
      <vt:lpstr>methodology</vt:lpstr>
      <vt:lpstr>methodology</vt:lpstr>
      <vt:lpstr>methodology</vt:lpstr>
      <vt:lpstr>results</vt:lpstr>
      <vt:lpstr>discussion</vt:lpstr>
      <vt:lpstr>discussion</vt:lpstr>
      <vt:lpstr>Reflection</vt:lpstr>
      <vt:lpstr>Image refeences</vt:lpstr>
      <vt:lpstr>refeences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Dominik Grunski (1901751)</dc:creator>
  <cp:lastModifiedBy>Dominik Grunski (1901751)</cp:lastModifiedBy>
  <cp:revision>65</cp:revision>
  <dcterms:created xsi:type="dcterms:W3CDTF">2025-03-08T09:54:12Z</dcterms:created>
  <dcterms:modified xsi:type="dcterms:W3CDTF">2025-03-09T22:18:14Z</dcterms:modified>
</cp:coreProperties>
</file>