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25"/>
  </p:notesMasterIdLst>
  <p:sldIdLst>
    <p:sldId id="256" r:id="rId2"/>
    <p:sldId id="257" r:id="rId3"/>
    <p:sldId id="342" r:id="rId4"/>
    <p:sldId id="343" r:id="rId5"/>
    <p:sldId id="344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9" r:id="rId14"/>
    <p:sldId id="298" r:id="rId15"/>
    <p:sldId id="300" r:id="rId16"/>
    <p:sldId id="301" r:id="rId17"/>
    <p:sldId id="302" r:id="rId18"/>
    <p:sldId id="303" r:id="rId19"/>
    <p:sldId id="304" r:id="rId20"/>
    <p:sldId id="306" r:id="rId21"/>
    <p:sldId id="307" r:id="rId22"/>
    <p:sldId id="308" r:id="rId23"/>
    <p:sldId id="290" r:id="rId24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Calibri Light" panose="020F0302020204030204" pitchFamily="34" charset="0"/>
      <p:regular r:id="rId30"/>
      <p:italic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81"/>
  </p:normalViewPr>
  <p:slideViewPr>
    <p:cSldViewPr snapToGrid="0">
      <p:cViewPr varScale="1">
        <p:scale>
          <a:sx n="107" d="100"/>
          <a:sy n="107" d="100"/>
        </p:scale>
        <p:origin x="15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C:\Users\sc-nw\Dropbox\2017-2018\Undergraduate\Data%20Analysis%20&amp;%20Visualisation\Supporting%20Material\EQ%20and%20Midterm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C:\Users\sc-nw\Dropbox\2017-2018\Undergraduate\Data%20Analysis%20&amp;%20Visualisation\Supporting%20Material\EQ%20and%20Midterm%20data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Sheet2!$B$1</c:f>
              <c:strCache>
                <c:ptCount val="1"/>
                <c:pt idx="0">
                  <c:v>Frequency</c:v>
                </c:pt>
              </c:strCache>
            </c:strRef>
          </c:tx>
          <c:spPr>
            <a:ln w="28575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tx2"/>
                </a:solidFill>
              </a:ln>
              <a:effectLst/>
            </c:spPr>
          </c:marker>
          <c:cat>
            <c:strRef>
              <c:f>Sheet2!$A$2:$A$12</c:f>
              <c:strCache>
                <c:ptCount val="11"/>
                <c:pt idx="0">
                  <c:v>42</c:v>
                </c:pt>
                <c:pt idx="1">
                  <c:v>43</c:v>
                </c:pt>
                <c:pt idx="2">
                  <c:v>44</c:v>
                </c:pt>
                <c:pt idx="3">
                  <c:v>45</c:v>
                </c:pt>
                <c:pt idx="4">
                  <c:v>46</c:v>
                </c:pt>
                <c:pt idx="5">
                  <c:v>47</c:v>
                </c:pt>
                <c:pt idx="6">
                  <c:v>48</c:v>
                </c:pt>
                <c:pt idx="7">
                  <c:v>49</c:v>
                </c:pt>
                <c:pt idx="8">
                  <c:v>50</c:v>
                </c:pt>
                <c:pt idx="9">
                  <c:v>51</c:v>
                </c:pt>
                <c:pt idx="10">
                  <c:v>52</c:v>
                </c:pt>
              </c:strCache>
            </c:strRef>
          </c:cat>
          <c:val>
            <c:numRef>
              <c:f>Sheet2!$B$2:$B$12</c:f>
              <c:numCache>
                <c:formatCode>General</c:formatCode>
                <c:ptCount val="11"/>
                <c:pt idx="0">
                  <c:v>0</c:v>
                </c:pt>
                <c:pt idx="1">
                  <c:v>2</c:v>
                </c:pt>
                <c:pt idx="2">
                  <c:v>5</c:v>
                </c:pt>
                <c:pt idx="3">
                  <c:v>11</c:v>
                </c:pt>
                <c:pt idx="4">
                  <c:v>20</c:v>
                </c:pt>
                <c:pt idx="5">
                  <c:v>25</c:v>
                </c:pt>
                <c:pt idx="6">
                  <c:v>20</c:v>
                </c:pt>
                <c:pt idx="7">
                  <c:v>10</c:v>
                </c:pt>
                <c:pt idx="8">
                  <c:v>5</c:v>
                </c:pt>
                <c:pt idx="9">
                  <c:v>2</c:v>
                </c:pt>
                <c:pt idx="10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2DF-0F4B-92D2-25145F62B92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95790432"/>
        <c:axId val="595790992"/>
      </c:lineChart>
      <c:catAx>
        <c:axId val="595790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5790992"/>
        <c:crosses val="autoZero"/>
        <c:auto val="1"/>
        <c:lblAlgn val="ctr"/>
        <c:lblOffset val="100"/>
        <c:noMultiLvlLbl val="0"/>
      </c:catAx>
      <c:valAx>
        <c:axId val="59579099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579043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Sheet2!$C$1</c:f>
              <c:strCache>
                <c:ptCount val="1"/>
                <c:pt idx="0">
                  <c:v>Cumulative Frequency</c:v>
                </c:pt>
              </c:strCache>
            </c:strRef>
          </c:tx>
          <c:spPr>
            <a:ln w="28575" cap="rnd">
              <a:solidFill>
                <a:schemeClr val="tx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tx2"/>
                </a:solidFill>
              </a:ln>
              <a:effectLst/>
            </c:spPr>
          </c:marker>
          <c:cat>
            <c:strRef>
              <c:f>Sheet2!$A$2:$A$11</c:f>
              <c:strCache>
                <c:ptCount val="10"/>
                <c:pt idx="0">
                  <c:v>42</c:v>
                </c:pt>
                <c:pt idx="1">
                  <c:v>43</c:v>
                </c:pt>
                <c:pt idx="2">
                  <c:v>44</c:v>
                </c:pt>
                <c:pt idx="3">
                  <c:v>45</c:v>
                </c:pt>
                <c:pt idx="4">
                  <c:v>46</c:v>
                </c:pt>
                <c:pt idx="5">
                  <c:v>47</c:v>
                </c:pt>
                <c:pt idx="6">
                  <c:v>48</c:v>
                </c:pt>
                <c:pt idx="7">
                  <c:v>49</c:v>
                </c:pt>
                <c:pt idx="8">
                  <c:v>50</c:v>
                </c:pt>
                <c:pt idx="9">
                  <c:v>51</c:v>
                </c:pt>
              </c:strCache>
            </c:strRef>
          </c:cat>
          <c:val>
            <c:numRef>
              <c:f>Sheet2!$C$2:$C$11</c:f>
              <c:numCache>
                <c:formatCode>General</c:formatCode>
                <c:ptCount val="10"/>
                <c:pt idx="0">
                  <c:v>0</c:v>
                </c:pt>
                <c:pt idx="1">
                  <c:v>2</c:v>
                </c:pt>
                <c:pt idx="2">
                  <c:v>7</c:v>
                </c:pt>
                <c:pt idx="3">
                  <c:v>18</c:v>
                </c:pt>
                <c:pt idx="4">
                  <c:v>38</c:v>
                </c:pt>
                <c:pt idx="5">
                  <c:v>63</c:v>
                </c:pt>
                <c:pt idx="6">
                  <c:v>83</c:v>
                </c:pt>
                <c:pt idx="7">
                  <c:v>93</c:v>
                </c:pt>
                <c:pt idx="8">
                  <c:v>98</c:v>
                </c:pt>
                <c:pt idx="9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9A2-674D-B674-DAC9049DDB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95793232"/>
        <c:axId val="595793792"/>
      </c:lineChart>
      <c:catAx>
        <c:axId val="5957932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5793792"/>
        <c:crosses val="autoZero"/>
        <c:auto val="1"/>
        <c:lblAlgn val="ctr"/>
        <c:lblOffset val="100"/>
        <c:noMultiLvlLbl val="0"/>
      </c:catAx>
      <c:valAx>
        <c:axId val="595793792"/>
        <c:scaling>
          <c:orientation val="minMax"/>
          <c:max val="100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95793232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15DD43-BEE1-5144-94DC-B1ADA8742F61}" type="datetimeFigureOut">
              <a:rPr lang="en-US" smtClean="0"/>
              <a:t>10/2/18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9B05B-29E6-104A-83BD-E216845EB9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626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Univariate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analysis is the simplest form of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“Uni” means “one”, so in other words your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has only one variable. It doesn't deal with causes or relationships (unlike regression) and it's major purpose is to describe; it takes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summarizes that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finds patterns in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F9B05B-29E6-104A-83BD-E216845EB9F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180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706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60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1137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682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71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94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6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1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02/10/2018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179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333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152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02/10/2018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396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buhmidaacademy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 &amp; Data Analysis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</a:t>
            </a:r>
          </a:p>
          <a:p>
            <a:r>
              <a:rPr lang="en-GB" dirty="0"/>
              <a:t>Frequency distributions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am I and what I 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 Mabrouka Abuhmida</a:t>
            </a:r>
          </a:p>
          <a:p>
            <a:pPr lvl="1"/>
            <a:r>
              <a:rPr lang="en-GB" dirty="0"/>
              <a:t>PhD, FHEA, PGCertHE, MSc, BEng. </a:t>
            </a:r>
          </a:p>
          <a:p>
            <a:r>
              <a:rPr lang="en-GB" dirty="0"/>
              <a:t>contacts: </a:t>
            </a:r>
            <a:endParaRPr lang="en-GB" dirty="0">
              <a:hlinkClick r:id="" action="ppaction://noaction"/>
            </a:endParaRPr>
          </a:p>
          <a:p>
            <a:pPr lvl="2"/>
            <a:r>
              <a:rPr lang="en-GB" dirty="0">
                <a:hlinkClick r:id="" action="ppaction://noaction"/>
              </a:rPr>
              <a:t>Email: Mabrouka.Abuhmida@uwtsd.ac.uk</a:t>
            </a:r>
            <a:r>
              <a:rPr lang="en-GB" dirty="0"/>
              <a:t>, </a:t>
            </a:r>
          </a:p>
          <a:p>
            <a:pPr lvl="2"/>
            <a:r>
              <a:rPr lang="en-GB" dirty="0"/>
              <a:t>Website: </a:t>
            </a:r>
            <a:r>
              <a:rPr lang="en-GB" dirty="0">
                <a:hlinkClick r:id="rId2"/>
              </a:rPr>
              <a:t>www.Abuhmidaacademy.uk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Office hours: Tuesday 2-3 pm</a:t>
            </a:r>
          </a:p>
          <a:p>
            <a:r>
              <a:rPr lang="en-GB" dirty="0"/>
              <a:t>My research is about </a:t>
            </a:r>
          </a:p>
          <a:p>
            <a:pPr lvl="1"/>
            <a:r>
              <a:rPr lang="en-GB" dirty="0"/>
              <a:t>Internet of things that really matter.</a:t>
            </a:r>
          </a:p>
          <a:p>
            <a:pPr lvl="1"/>
            <a:r>
              <a:rPr lang="en-GB" dirty="0"/>
              <a:t>Machine learning algorithms.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763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Big thank you to Dr Nik Whitehead for her  big contribution in preparing this module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016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deepen students' critical faculties and powers of expression and to provide them with practice in the </a:t>
            </a:r>
            <a:r>
              <a:rPr lang="en-US" dirty="0" err="1"/>
              <a:t>organisational</a:t>
            </a:r>
            <a:r>
              <a:rPr lang="en-US" dirty="0"/>
              <a:t> skills necessary to pursue a research project. This will also enable them to use appropriate research methodologies to investigate and </a:t>
            </a:r>
            <a:r>
              <a:rPr lang="en-US" dirty="0" err="1"/>
              <a:t>analyse</a:t>
            </a:r>
            <a:r>
              <a:rPr lang="en-US" dirty="0"/>
              <a:t> relevant issues and to understand research concepts and develop research competencies.</a:t>
            </a:r>
            <a:endParaRPr lang="en-GB" dirty="0"/>
          </a:p>
          <a:p>
            <a:pPr lvl="0"/>
            <a:r>
              <a:rPr lang="en-US" dirty="0"/>
              <a:t>To provide students with the skills needed to perform statistical analyses upon data of many different types and levels of complexity and to present this data in a manner that is visually clear and easy to understand.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3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Upon successful completion of this module, the student will be able to:</a:t>
            </a:r>
          </a:p>
          <a:p>
            <a:pPr lvl="1"/>
            <a:r>
              <a:rPr lang="en-US" dirty="0"/>
              <a:t>Perform data analyses appropriate to a domain and a problem, including the identification of appropriate measures of </a:t>
            </a:r>
            <a:r>
              <a:rPr lang="en-US" dirty="0" err="1"/>
              <a:t>centre</a:t>
            </a:r>
            <a:r>
              <a:rPr lang="en-US" dirty="0"/>
              <a:t> and distribution, calculation of statistical significance, testing of statistical hypotheses and analysis of variance.</a:t>
            </a:r>
            <a:endParaRPr lang="en-GB" dirty="0"/>
          </a:p>
          <a:p>
            <a:pPr lvl="1"/>
            <a:r>
              <a:rPr lang="en-US" dirty="0"/>
              <a:t>Demonstrate a deep understanding of the cognitive principles involved in presenting data effectively and in identifying problems with </a:t>
            </a:r>
            <a:r>
              <a:rPr lang="en-US" dirty="0" err="1"/>
              <a:t>visualisations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370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This session we’ll look at univariate data – what it is and how we can display it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Normal curve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056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statistics?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Statistics are a range of techniques used for gathering, organising and analysing quantitative data</a:t>
            </a:r>
          </a:p>
          <a:p>
            <a:r>
              <a:rPr lang="en-GB" dirty="0"/>
              <a:t>Data: quantitative information – i.e. can be expressed in numbers</a:t>
            </a:r>
          </a:p>
          <a:p>
            <a:r>
              <a:rPr lang="en-GB" dirty="0"/>
              <a:t>Descriptive Statistics</a:t>
            </a:r>
          </a:p>
          <a:p>
            <a:pPr lvl="1"/>
            <a:r>
              <a:rPr lang="en-GB" dirty="0"/>
              <a:t>Used to describe a set of quantitative data</a:t>
            </a:r>
          </a:p>
          <a:p>
            <a:r>
              <a:rPr lang="en-GB" dirty="0"/>
              <a:t>Inferential Statistics</a:t>
            </a:r>
          </a:p>
          <a:p>
            <a:pPr lvl="1"/>
            <a:r>
              <a:rPr lang="en-GB" dirty="0"/>
              <a:t>Used to make predictions about large groups (i.e. populations) based upon the analysis of data gathered from a smaller group (i.e. samples)</a:t>
            </a:r>
          </a:p>
        </p:txBody>
      </p:sp>
    </p:spTree>
    <p:extLst>
      <p:ext uri="{BB962C8B-B14F-4D97-AF65-F5344CB8AC3E}">
        <p14:creationId xmlns:p14="http://schemas.microsoft.com/office/powerpoint/2010/main" val="4169924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Variables represent things that differ between individuals or situations</a:t>
            </a:r>
          </a:p>
          <a:p>
            <a:pPr lvl="1"/>
            <a:r>
              <a:rPr lang="en-GB" dirty="0"/>
              <a:t>People: height, weight, blood pressure, body temperature, eye colour, shoe size, favourite colour, handedness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pPr lvl="1"/>
            <a:r>
              <a:rPr lang="en-GB" dirty="0"/>
              <a:t>Computer systems: Processor, memory, chipset, network card, speed, graphics card, network speed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pPr lvl="1"/>
            <a:r>
              <a:rPr lang="en-GB" dirty="0"/>
              <a:t>Businesses: number of employees, share price, sector, annual profit, profit margin, type, size </a:t>
            </a:r>
            <a:r>
              <a:rPr lang="en-GB" dirty="0" err="1"/>
              <a:t>etc</a:t>
            </a:r>
            <a:r>
              <a:rPr lang="en-GB" dirty="0"/>
              <a:t>…</a:t>
            </a:r>
          </a:p>
          <a:p>
            <a:r>
              <a:rPr lang="en-GB" dirty="0"/>
              <a:t>Discrete variables</a:t>
            </a:r>
          </a:p>
          <a:p>
            <a:pPr lvl="1"/>
            <a:r>
              <a:rPr lang="en-GB" dirty="0"/>
              <a:t>Can only take on particular values, e.g. size = small, medium, large</a:t>
            </a:r>
          </a:p>
          <a:p>
            <a:r>
              <a:rPr lang="en-GB" dirty="0"/>
              <a:t>Continuous variables</a:t>
            </a:r>
          </a:p>
          <a:p>
            <a:pPr lvl="1"/>
            <a:r>
              <a:rPr lang="en-GB" dirty="0"/>
              <a:t>Can take of any value, e.g. height, number of employees</a:t>
            </a:r>
          </a:p>
          <a:p>
            <a:r>
              <a:rPr lang="en-GB" dirty="0"/>
              <a:t>Independent variables can be manipulated to see how changing them affects another dependent (related) variable</a:t>
            </a:r>
          </a:p>
          <a:p>
            <a:r>
              <a:rPr lang="en-GB" dirty="0"/>
              <a:t>Dependent variables are measured to see how changing the independent variable affects them</a:t>
            </a:r>
          </a:p>
        </p:txBody>
      </p:sp>
    </p:spTree>
    <p:extLst>
      <p:ext uri="{BB962C8B-B14F-4D97-AF65-F5344CB8AC3E}">
        <p14:creationId xmlns:p14="http://schemas.microsoft.com/office/powerpoint/2010/main" val="1717585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Scales of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7543801" cy="4198806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Measurement is the assignment of numbers to variables. Different types of variables have different types of rules that determine what values can be assigned to them</a:t>
            </a:r>
          </a:p>
          <a:p>
            <a:r>
              <a:rPr lang="en-GB" dirty="0"/>
              <a:t>Variables are measured on one of four different scales</a:t>
            </a:r>
          </a:p>
          <a:p>
            <a:r>
              <a:rPr lang="en-GB" dirty="0"/>
              <a:t>Nominal</a:t>
            </a:r>
          </a:p>
          <a:p>
            <a:pPr lvl="1"/>
            <a:r>
              <a:rPr lang="en-GB" dirty="0"/>
              <a:t>Things are assigned to categories, e.g. size, gender, eye colour, country of residence, chipset</a:t>
            </a:r>
          </a:p>
          <a:p>
            <a:r>
              <a:rPr lang="en-GB" dirty="0"/>
              <a:t>Ordinal</a:t>
            </a:r>
          </a:p>
          <a:p>
            <a:pPr lvl="1"/>
            <a:r>
              <a:rPr lang="en-GB" dirty="0"/>
              <a:t>Things are ranked according to magnitude, e.g. </a:t>
            </a:r>
            <a:r>
              <a:rPr lang="en-GB" dirty="0" err="1"/>
              <a:t>Bad</a:t>
            </a:r>
            <a:r>
              <a:rPr lang="en-GB" dirty="0" err="1">
                <a:sym typeface="Symbol" panose="05050102010706020507" pitchFamily="18" charset="2"/>
              </a:rPr>
              <a:t>Good</a:t>
            </a:r>
            <a:r>
              <a:rPr lang="en-GB" dirty="0">
                <a:sym typeface="Symbol" panose="05050102010706020507" pitchFamily="18" charset="2"/>
              </a:rPr>
              <a:t>, </a:t>
            </a:r>
            <a:r>
              <a:rPr lang="en-GB" dirty="0" err="1">
                <a:sym typeface="Symbol" panose="05050102010706020507" pitchFamily="18" charset="2"/>
              </a:rPr>
              <a:t>FirstLast</a:t>
            </a:r>
            <a:r>
              <a:rPr lang="en-GB" dirty="0">
                <a:sym typeface="Symbol" panose="05050102010706020507" pitchFamily="18" charset="2"/>
              </a:rPr>
              <a:t>, </a:t>
            </a:r>
            <a:r>
              <a:rPr lang="en-GB" dirty="0" err="1">
                <a:sym typeface="Symbol" panose="05050102010706020507" pitchFamily="18" charset="2"/>
              </a:rPr>
              <a:t>RichPoor</a:t>
            </a:r>
            <a:r>
              <a:rPr lang="en-GB" dirty="0">
                <a:sym typeface="Symbol" panose="05050102010706020507" pitchFamily="18" charset="2"/>
              </a:rPr>
              <a:t>, by year, by age</a:t>
            </a:r>
          </a:p>
          <a:p>
            <a:r>
              <a:rPr lang="en-GB" dirty="0">
                <a:sym typeface="Symbol" panose="05050102010706020507" pitchFamily="18" charset="2"/>
              </a:rPr>
              <a:t>Ratio</a:t>
            </a:r>
          </a:p>
          <a:p>
            <a:pPr lvl="1"/>
            <a:r>
              <a:rPr lang="en-GB" dirty="0">
                <a:sym typeface="Symbol" panose="05050102010706020507" pitchFamily="18" charset="2"/>
              </a:rPr>
              <a:t>Things have a zero point and are measured from there, e.g. height, weight, network speed, number of employees</a:t>
            </a:r>
          </a:p>
          <a:p>
            <a:r>
              <a:rPr lang="en-GB" dirty="0">
                <a:sym typeface="Symbol" panose="05050102010706020507" pitchFamily="18" charset="2"/>
              </a:rPr>
              <a:t>Interval</a:t>
            </a:r>
          </a:p>
          <a:p>
            <a:pPr lvl="1"/>
            <a:r>
              <a:rPr lang="en-GB" dirty="0">
                <a:sym typeface="Symbol" panose="05050102010706020507" pitchFamily="18" charset="2"/>
              </a:rPr>
              <a:t>Things with no meaningful zero point but which have equal units of measurement, e.g. IQ</a:t>
            </a:r>
          </a:p>
        </p:txBody>
      </p:sp>
    </p:spTree>
    <p:extLst>
      <p:ext uri="{BB962C8B-B14F-4D97-AF65-F5344CB8AC3E}">
        <p14:creationId xmlns:p14="http://schemas.microsoft.com/office/powerpoint/2010/main" val="2718133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When data is first gathered it is generally in the form of an unordered set of scores</a:t>
            </a:r>
          </a:p>
          <a:p>
            <a:r>
              <a:rPr lang="en-GB" dirty="0"/>
              <a:t>The first thing to do with it is to organise and display it using a frequency distribution</a:t>
            </a:r>
          </a:p>
          <a:p>
            <a:r>
              <a:rPr lang="en-GB" dirty="0"/>
              <a:t>Suppose you have an EQ test in which the students gained the following scores: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can we say about the data? Not a lot…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94" y="2761847"/>
            <a:ext cx="6572967" cy="261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536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thing to do is to create a frequency distribution</a:t>
            </a:r>
          </a:p>
          <a:p>
            <a:r>
              <a:rPr lang="en-GB" dirty="0"/>
              <a:t>Locate the lowest and highest scores – 42 and 51</a:t>
            </a:r>
          </a:p>
          <a:p>
            <a:r>
              <a:rPr lang="en-GB" dirty="0"/>
              <a:t>Record all possible scores, even if they’re not present in the dataset – 43, 44, 45, 46, 47, 48, 49, 50, 51</a:t>
            </a:r>
          </a:p>
          <a:p>
            <a:r>
              <a:rPr lang="en-GB" dirty="0"/>
              <a:t>Go through the list of scores and tally each score one by one. At the end of this process our data looks like this: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833" y="3980775"/>
            <a:ext cx="2379693" cy="216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3881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Now count the number of tallies to find the frequency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diagram provides a lot more information than the raw data</a:t>
            </a:r>
          </a:p>
          <a:p>
            <a:pPr lvl="1"/>
            <a:r>
              <a:rPr lang="en-GB" dirty="0"/>
              <a:t>The data is grouped around 47</a:t>
            </a:r>
          </a:p>
          <a:p>
            <a:pPr lvl="1"/>
            <a:r>
              <a:rPr lang="en-GB" dirty="0"/>
              <a:t>Most data is in the 45-49  range</a:t>
            </a:r>
          </a:p>
          <a:p>
            <a:pPr lvl="1"/>
            <a:r>
              <a:rPr lang="en-GB" dirty="0"/>
              <a:t>The most common score was 47, with 25 students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6938" y="2355707"/>
            <a:ext cx="2680546" cy="2220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3755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following data for a midterm exam, create the frequency distribution for the following data: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06" y="2558862"/>
            <a:ext cx="7930306" cy="341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457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scores vary more than in the previous example it can be difficult to see patterns in the frequency distribution</a:t>
            </a:r>
          </a:p>
          <a:p>
            <a:r>
              <a:rPr lang="en-GB" dirty="0"/>
              <a:t>It may be easier to see them if there are fewer scores, so grouping the scores becomes an option</a:t>
            </a:r>
          </a:p>
          <a:p>
            <a:r>
              <a:rPr lang="en-GB" dirty="0"/>
              <a:t>Suppose 80 students take a midterm exam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5100" y="3881451"/>
            <a:ext cx="5417797" cy="233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253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create a grouped frequency distribution</a:t>
            </a:r>
          </a:p>
          <a:p>
            <a:r>
              <a:rPr lang="en-GB" dirty="0"/>
              <a:t>Find the lowest and highest scores – 20 and 56</a:t>
            </a:r>
          </a:p>
          <a:p>
            <a:r>
              <a:rPr lang="en-GB" dirty="0"/>
              <a:t>Subtract lowest from highest to find the range – 56-20 = 36</a:t>
            </a:r>
          </a:p>
          <a:p>
            <a:r>
              <a:rPr lang="en-GB" dirty="0"/>
              <a:t>Determine the width of each class interval so that there are ten to twenty intervals. Use an integer width whenever possible – in this case we’ll use a class interval of 3</a:t>
            </a:r>
          </a:p>
          <a:p>
            <a:r>
              <a:rPr lang="en-GB" dirty="0"/>
              <a:t>Determine the starting point of the lowest interval. In this case it could be 18-20, 19-21, or 20-22</a:t>
            </a:r>
          </a:p>
          <a:p>
            <a:r>
              <a:rPr lang="en-GB" dirty="0"/>
              <a:t>Record the score limits for all possible class intervals</a:t>
            </a:r>
          </a:p>
          <a:p>
            <a:r>
              <a:rPr lang="en-GB" dirty="0"/>
              <a:t>Go through the list of scores and tally each score one by one.</a:t>
            </a:r>
          </a:p>
          <a:p>
            <a:r>
              <a:rPr lang="en-GB" dirty="0"/>
              <a:t>Convert the number of checks for each interval into a frequency</a:t>
            </a:r>
          </a:p>
        </p:txBody>
      </p:sp>
    </p:spTree>
    <p:extLst>
      <p:ext uri="{BB962C8B-B14F-4D97-AF65-F5344CB8AC3E}">
        <p14:creationId xmlns:p14="http://schemas.microsoft.com/office/powerpoint/2010/main" val="2983939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frequency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4"/>
            <a:ext cx="7543801" cy="4448188"/>
          </a:xfrm>
        </p:spPr>
        <p:txBody>
          <a:bodyPr>
            <a:normAutofit fontScale="70000" lnSpcReduction="20000"/>
          </a:bodyPr>
          <a:lstStyle/>
          <a:p>
            <a:r>
              <a:rPr lang="en-GB" sz="2300" dirty="0"/>
              <a:t>Using an interval width of 3 and a starting point of 20 gives a grouped frequency distribution that looks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300" dirty="0"/>
              <a:t>Once the scores are placed in a group you lose information about the individual scores</a:t>
            </a:r>
          </a:p>
          <a:p>
            <a:r>
              <a:rPr lang="en-GB" sz="2300" dirty="0"/>
              <a:t>Decisions about interval size and start point will alter the distribution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860" y="2145897"/>
            <a:ext cx="2909454" cy="3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0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midterm exam data, create the following grouped frequency distributions:</a:t>
            </a:r>
          </a:p>
          <a:p>
            <a:pPr lvl="1"/>
            <a:r>
              <a:rPr lang="en-GB" dirty="0"/>
              <a:t>One with an interval width of 4 and a start point of 20</a:t>
            </a:r>
          </a:p>
          <a:p>
            <a:pPr lvl="1"/>
            <a:r>
              <a:rPr lang="en-GB" dirty="0"/>
              <a:t>One with an interval width of 4 and a start point of 18</a:t>
            </a:r>
          </a:p>
          <a:p>
            <a:pPr lvl="1"/>
            <a:endParaRPr lang="en-GB" dirty="0"/>
          </a:p>
          <a:p>
            <a:r>
              <a:rPr lang="en-GB" dirty="0"/>
              <a:t>What differences can you see between these distributions?</a:t>
            </a:r>
          </a:p>
        </p:txBody>
      </p:sp>
    </p:spTree>
    <p:extLst>
      <p:ext uri="{BB962C8B-B14F-4D97-AF65-F5344CB8AC3E}">
        <p14:creationId xmlns:p14="http://schemas.microsoft.com/office/powerpoint/2010/main" val="4270970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Frequency distributions can also be displayed as bar charts (histograms) and frequency polygons</a:t>
            </a:r>
          </a:p>
          <a:p>
            <a:r>
              <a:rPr lang="en-GB" dirty="0"/>
              <a:t>The frequency polygon is one of the most commonly-used graphs in statistics</a:t>
            </a:r>
          </a:p>
          <a:p>
            <a:pPr lvl="1"/>
            <a:r>
              <a:rPr lang="en-GB" dirty="0"/>
              <a:t>X-axis: Values or Intervals</a:t>
            </a:r>
          </a:p>
          <a:p>
            <a:pPr lvl="1"/>
            <a:r>
              <a:rPr lang="en-GB" dirty="0"/>
              <a:t>Y-axis: Frequency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66149" y="4383463"/>
            <a:ext cx="1607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 from the EQ test</a:t>
            </a:r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8930475"/>
              </p:ext>
            </p:extLst>
          </p:nvPr>
        </p:nvGraphicFramePr>
        <p:xfrm>
          <a:off x="3007026" y="3490332"/>
          <a:ext cx="4508896" cy="26485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14361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graphical form that is sometimes used is the cumulative frequency polygon</a:t>
            </a:r>
          </a:p>
          <a:p>
            <a:r>
              <a:rPr lang="en-GB" dirty="0"/>
              <a:t>This shows the number of scores occurring at and below a given point</a:t>
            </a:r>
          </a:p>
          <a:p>
            <a:pPr lvl="1"/>
            <a:r>
              <a:rPr lang="en-GB" dirty="0"/>
              <a:t>It is also good for showing learning curves, where you might want to know how many trials it took to reach a particular level of expertise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66149" y="4383463"/>
            <a:ext cx="1607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 from the EQ test</a:t>
            </a:r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5828353"/>
              </p:ext>
            </p:extLst>
          </p:nvPr>
        </p:nvGraphicFramePr>
        <p:xfrm>
          <a:off x="2031476" y="349970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03448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 curve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Around 1870 the Belgian mathematician Adolph </a:t>
            </a:r>
            <a:r>
              <a:rPr lang="en-GB" dirty="0" err="1"/>
              <a:t>Quetele</a:t>
            </a:r>
            <a:r>
              <a:rPr lang="en-GB" dirty="0"/>
              <a:t> discovered that most measurements of people produced the same symmetrical shape of frequency polygon</a:t>
            </a:r>
          </a:p>
          <a:p>
            <a:r>
              <a:rPr lang="en-GB" dirty="0"/>
              <a:t>The function fitted to the polygon became known as the Normal curve</a:t>
            </a:r>
          </a:p>
          <a:p>
            <a:r>
              <a:rPr lang="en-GB" dirty="0"/>
              <a:t>This is extremely important in statistics and we’ll spend a session later on focussing upon it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56C59892-7EC3-8F42-9870-3658CE4D31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"/>
          <a:stretch/>
        </p:blipFill>
        <p:spPr>
          <a:xfrm>
            <a:off x="4813124" y="1846263"/>
            <a:ext cx="3403951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555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Skewed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Normal distribution is symmetrical, but some frequency curves are not</a:t>
            </a:r>
          </a:p>
          <a:p>
            <a:pPr lvl="1"/>
            <a:r>
              <a:rPr lang="en-GB" dirty="0"/>
              <a:t>If a test is very easy most people get high scores</a:t>
            </a:r>
          </a:p>
          <a:p>
            <a:pPr lvl="1"/>
            <a:r>
              <a:rPr lang="en-GB" dirty="0"/>
              <a:t>If a test is very difficult most people get low scores</a:t>
            </a:r>
          </a:p>
          <a:p>
            <a:r>
              <a:rPr lang="en-GB" dirty="0"/>
              <a:t>Depending on which way the bulk of the scores have shifted we can say if a curve is positively skewed or negatively skewed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7073" y="4008326"/>
            <a:ext cx="5339708" cy="2106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747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3"/>
            <a:ext cx="7543801" cy="429380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ym typeface="Wingdings" panose="05000000000000000000" pitchFamily="2" charset="2"/>
              </a:rPr>
              <a:t>All of today’s material looked at univariate data (we’ll look at bivariate and multivariate data later on)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Scales of measurement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Frequency distributions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Graphing data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Normal curve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Skewness</a:t>
            </a:r>
          </a:p>
          <a:p>
            <a:r>
              <a:rPr lang="en-GB" dirty="0"/>
              <a:t>Before you can analyse anything you need to know what you’re analysing. With these definitions in place we can go on to start producing actual statistics</a:t>
            </a:r>
          </a:p>
          <a:p>
            <a:r>
              <a:rPr lang="en-GB" dirty="0"/>
              <a:t>Next session we’ll look at how to describe this data quantitatively rather than qualitatively </a:t>
            </a:r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Descriptive statistics</a:t>
            </a:r>
          </a:p>
          <a:p>
            <a:endParaRPr lang="en-GB" dirty="0"/>
          </a:p>
          <a:p>
            <a:r>
              <a:rPr lang="en-GB" dirty="0"/>
              <a:t>Homework: Read chapter 2 of Statistics for the Terrified.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15695</TotalTime>
  <Words>1429</Words>
  <Application>Microsoft Macintosh PowerPoint</Application>
  <PresentationFormat>On-screen Show (4:3)</PresentationFormat>
  <Paragraphs>167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Calibri</vt:lpstr>
      <vt:lpstr>Arial</vt:lpstr>
      <vt:lpstr>Wingdings</vt:lpstr>
      <vt:lpstr>Calibri Light</vt:lpstr>
      <vt:lpstr>Symbol</vt:lpstr>
      <vt:lpstr>Retrospect</vt:lpstr>
      <vt:lpstr>Research Methods &amp; Data Analysis </vt:lpstr>
      <vt:lpstr>Who am I and what I do</vt:lpstr>
      <vt:lpstr>Thank you </vt:lpstr>
      <vt:lpstr>Aims</vt:lpstr>
      <vt:lpstr>Learning Outcomes</vt:lpstr>
      <vt:lpstr>Frequency distributions</vt:lpstr>
      <vt:lpstr>What are statistics?</vt:lpstr>
      <vt:lpstr>Variables</vt:lpstr>
      <vt:lpstr>Scales of measurement</vt:lpstr>
      <vt:lpstr>Frequency Distributions</vt:lpstr>
      <vt:lpstr>Frequency distributions</vt:lpstr>
      <vt:lpstr>Frequency distributions</vt:lpstr>
      <vt:lpstr>exercise</vt:lpstr>
      <vt:lpstr>Grouped frequency distributions</vt:lpstr>
      <vt:lpstr>Grouped frequency distributions</vt:lpstr>
      <vt:lpstr>Grouped frequency distributions</vt:lpstr>
      <vt:lpstr>Exercise</vt:lpstr>
      <vt:lpstr>Graphing Data</vt:lpstr>
      <vt:lpstr>Graphing Data</vt:lpstr>
      <vt:lpstr>The Normal curve</vt:lpstr>
      <vt:lpstr>Skewed distributions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Abuhmida M.S.</cp:lastModifiedBy>
  <cp:revision>83</cp:revision>
  <dcterms:created xsi:type="dcterms:W3CDTF">2017-06-08T10:43:23Z</dcterms:created>
  <dcterms:modified xsi:type="dcterms:W3CDTF">2018-10-02T11:10:31Z</dcterms:modified>
</cp:coreProperties>
</file>