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1330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62F38B-70DB-44FD-BAB5-67AB8F47122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5218231-B2D4-400A-8B79-2ECA06AD27C3}">
      <dgm:prSet/>
      <dgm:spPr/>
      <dgm:t>
        <a:bodyPr/>
        <a:lstStyle/>
        <a:p>
          <a:r>
            <a:rPr lang="en-US" b="1" i="0" baseline="0"/>
            <a:t>Identification</a:t>
          </a:r>
          <a:r>
            <a:rPr lang="en-US" b="0" i="0" baseline="0"/>
            <a:t> – device intake, cataloguing</a:t>
          </a:r>
          <a:endParaRPr lang="en-US"/>
        </a:p>
      </dgm:t>
    </dgm:pt>
    <dgm:pt modelId="{ADD24C56-EA69-4C40-868E-FEBC2F27DBAB}" type="parTrans" cxnId="{45202938-9887-4185-B7D0-7D4D3CE82C23}">
      <dgm:prSet/>
      <dgm:spPr/>
      <dgm:t>
        <a:bodyPr/>
        <a:lstStyle/>
        <a:p>
          <a:endParaRPr lang="en-US"/>
        </a:p>
      </dgm:t>
    </dgm:pt>
    <dgm:pt modelId="{5575167F-7631-43A9-B549-247982A83ABA}" type="sibTrans" cxnId="{45202938-9887-4185-B7D0-7D4D3CE82C23}">
      <dgm:prSet/>
      <dgm:spPr/>
      <dgm:t>
        <a:bodyPr/>
        <a:lstStyle/>
        <a:p>
          <a:endParaRPr lang="en-US"/>
        </a:p>
      </dgm:t>
    </dgm:pt>
    <dgm:pt modelId="{2A3E4DC2-FBB5-48BD-9A9D-83E66E43541B}">
      <dgm:prSet/>
      <dgm:spPr/>
      <dgm:t>
        <a:bodyPr/>
        <a:lstStyle/>
        <a:p>
          <a:r>
            <a:rPr lang="en-US" b="1" i="0" baseline="0"/>
            <a:t>Preservation</a:t>
          </a:r>
          <a:r>
            <a:rPr lang="en-US" b="0" i="0" baseline="0"/>
            <a:t> – isolation, SIM removal, write blockers</a:t>
          </a:r>
          <a:endParaRPr lang="en-US"/>
        </a:p>
      </dgm:t>
    </dgm:pt>
    <dgm:pt modelId="{FF1C05FF-EFD6-498D-BA5E-7455748301FF}" type="parTrans" cxnId="{CBA16AF8-5977-4D95-B996-DF1F8479D9C0}">
      <dgm:prSet/>
      <dgm:spPr/>
      <dgm:t>
        <a:bodyPr/>
        <a:lstStyle/>
        <a:p>
          <a:endParaRPr lang="en-US"/>
        </a:p>
      </dgm:t>
    </dgm:pt>
    <dgm:pt modelId="{1FCAE19D-A0CF-4CC1-8EE0-8A2DC135D3BB}" type="sibTrans" cxnId="{CBA16AF8-5977-4D95-B996-DF1F8479D9C0}">
      <dgm:prSet/>
      <dgm:spPr/>
      <dgm:t>
        <a:bodyPr/>
        <a:lstStyle/>
        <a:p>
          <a:endParaRPr lang="en-US"/>
        </a:p>
      </dgm:t>
    </dgm:pt>
    <dgm:pt modelId="{0F42D13A-4733-45FE-9920-624616FE4696}">
      <dgm:prSet/>
      <dgm:spPr/>
      <dgm:t>
        <a:bodyPr/>
        <a:lstStyle/>
        <a:p>
          <a:r>
            <a:rPr lang="en-US" b="1" i="0" baseline="0"/>
            <a:t>Acquisition</a:t>
          </a:r>
          <a:r>
            <a:rPr lang="en-US" b="0" i="0" baseline="0"/>
            <a:t> – UFED extraction, FTK imaging</a:t>
          </a:r>
          <a:endParaRPr lang="en-US"/>
        </a:p>
      </dgm:t>
    </dgm:pt>
    <dgm:pt modelId="{9349CBCA-E391-4CED-B6B5-ED6FFF2A97EB}" type="parTrans" cxnId="{C9669F32-B5C6-4193-A5EE-1A4BDEC08E99}">
      <dgm:prSet/>
      <dgm:spPr/>
      <dgm:t>
        <a:bodyPr/>
        <a:lstStyle/>
        <a:p>
          <a:endParaRPr lang="en-US"/>
        </a:p>
      </dgm:t>
    </dgm:pt>
    <dgm:pt modelId="{A4640B44-180D-4351-BC9B-5D706D23C67C}" type="sibTrans" cxnId="{C9669F32-B5C6-4193-A5EE-1A4BDEC08E99}">
      <dgm:prSet/>
      <dgm:spPr/>
      <dgm:t>
        <a:bodyPr/>
        <a:lstStyle/>
        <a:p>
          <a:endParaRPr lang="en-US"/>
        </a:p>
      </dgm:t>
    </dgm:pt>
    <dgm:pt modelId="{2C54F472-060E-4EA4-A620-CA2A8C513254}">
      <dgm:prSet/>
      <dgm:spPr/>
      <dgm:t>
        <a:bodyPr/>
        <a:lstStyle/>
        <a:p>
          <a:r>
            <a:rPr lang="en-US" b="1" i="0" baseline="0"/>
            <a:t>Analysis</a:t>
          </a:r>
          <a:r>
            <a:rPr lang="en-US" b="0" i="0" baseline="0"/>
            <a:t> – messages, emails, apps, logs, metadata</a:t>
          </a:r>
          <a:endParaRPr lang="en-US"/>
        </a:p>
      </dgm:t>
    </dgm:pt>
    <dgm:pt modelId="{F077F73B-E86E-4A20-998D-BEA10A37BA6E}" type="parTrans" cxnId="{63D818B8-0E57-4E03-A990-51DB1350FE4E}">
      <dgm:prSet/>
      <dgm:spPr/>
      <dgm:t>
        <a:bodyPr/>
        <a:lstStyle/>
        <a:p>
          <a:endParaRPr lang="en-US"/>
        </a:p>
      </dgm:t>
    </dgm:pt>
    <dgm:pt modelId="{F7453485-CD90-47FB-AEAC-E766FD68839D}" type="sibTrans" cxnId="{63D818B8-0E57-4E03-A990-51DB1350FE4E}">
      <dgm:prSet/>
      <dgm:spPr/>
      <dgm:t>
        <a:bodyPr/>
        <a:lstStyle/>
        <a:p>
          <a:endParaRPr lang="en-US"/>
        </a:p>
      </dgm:t>
    </dgm:pt>
    <dgm:pt modelId="{7E7A9920-0BA4-4823-B3D0-E4F595090643}">
      <dgm:prSet/>
      <dgm:spPr/>
      <dgm:t>
        <a:bodyPr/>
        <a:lstStyle/>
        <a:p>
          <a:r>
            <a:rPr lang="en-US" b="1" i="0" baseline="0"/>
            <a:t>Interpretation</a:t>
          </a:r>
          <a:r>
            <a:rPr lang="en-US" b="0" i="0" baseline="0"/>
            <a:t> – timeline, roles, correlations</a:t>
          </a:r>
          <a:endParaRPr lang="en-US"/>
        </a:p>
      </dgm:t>
    </dgm:pt>
    <dgm:pt modelId="{1696EABE-708F-42EA-B573-388680A72C7A}" type="parTrans" cxnId="{977BBE1E-42AD-41E6-B120-5C9050CECCF5}">
      <dgm:prSet/>
      <dgm:spPr/>
      <dgm:t>
        <a:bodyPr/>
        <a:lstStyle/>
        <a:p>
          <a:endParaRPr lang="en-US"/>
        </a:p>
      </dgm:t>
    </dgm:pt>
    <dgm:pt modelId="{14A5B015-3392-49DF-9816-363F1918A8EA}" type="sibTrans" cxnId="{977BBE1E-42AD-41E6-B120-5C9050CECCF5}">
      <dgm:prSet/>
      <dgm:spPr/>
      <dgm:t>
        <a:bodyPr/>
        <a:lstStyle/>
        <a:p>
          <a:endParaRPr lang="en-US"/>
        </a:p>
      </dgm:t>
    </dgm:pt>
    <dgm:pt modelId="{07430CD0-5873-4498-A2CD-E272F5F35EB8}">
      <dgm:prSet/>
      <dgm:spPr/>
      <dgm:t>
        <a:bodyPr/>
        <a:lstStyle/>
        <a:p>
          <a:r>
            <a:rPr lang="en-US" b="1" i="0" baseline="0"/>
            <a:t>Reporting</a:t>
          </a:r>
          <a:r>
            <a:rPr lang="en-US" b="0" i="0" baseline="0"/>
            <a:t> – admissible documentation</a:t>
          </a:r>
          <a:endParaRPr lang="en-US"/>
        </a:p>
      </dgm:t>
    </dgm:pt>
    <dgm:pt modelId="{0E307219-FA52-4F7B-A4AC-BC87ABB42AA1}" type="parTrans" cxnId="{D3A779B2-7DE0-4408-AEA7-A0A9C35E50C8}">
      <dgm:prSet/>
      <dgm:spPr/>
      <dgm:t>
        <a:bodyPr/>
        <a:lstStyle/>
        <a:p>
          <a:endParaRPr lang="en-US"/>
        </a:p>
      </dgm:t>
    </dgm:pt>
    <dgm:pt modelId="{16E3A810-D32F-4227-BA36-FAA38F40EBE7}" type="sibTrans" cxnId="{D3A779B2-7DE0-4408-AEA7-A0A9C35E50C8}">
      <dgm:prSet/>
      <dgm:spPr/>
      <dgm:t>
        <a:bodyPr/>
        <a:lstStyle/>
        <a:p>
          <a:endParaRPr lang="en-US"/>
        </a:p>
      </dgm:t>
    </dgm:pt>
    <dgm:pt modelId="{BB2FCE0A-F99C-40DA-9621-3047438736B4}" type="pres">
      <dgm:prSet presAssocID="{6962F38B-70DB-44FD-BAB5-67AB8F471228}" presName="Name0" presStyleCnt="0">
        <dgm:presLayoutVars>
          <dgm:dir/>
          <dgm:resizeHandles val="exact"/>
        </dgm:presLayoutVars>
      </dgm:prSet>
      <dgm:spPr/>
    </dgm:pt>
    <dgm:pt modelId="{D0B4F298-F1B7-4E75-B2B1-D029C5A23588}" type="pres">
      <dgm:prSet presAssocID="{6962F38B-70DB-44FD-BAB5-67AB8F471228}" presName="arrow" presStyleLbl="bgShp" presStyleIdx="0" presStyleCnt="1"/>
      <dgm:spPr/>
    </dgm:pt>
    <dgm:pt modelId="{EEFCDD42-79E0-4162-9007-23C63781C421}" type="pres">
      <dgm:prSet presAssocID="{6962F38B-70DB-44FD-BAB5-67AB8F471228}" presName="points" presStyleCnt="0"/>
      <dgm:spPr/>
    </dgm:pt>
    <dgm:pt modelId="{DB51C07B-5B4E-4B4F-A043-E25BCB357F7D}" type="pres">
      <dgm:prSet presAssocID="{35218231-B2D4-400A-8B79-2ECA06AD27C3}" presName="compositeA" presStyleCnt="0"/>
      <dgm:spPr/>
    </dgm:pt>
    <dgm:pt modelId="{3790F442-B5C8-40B5-B18F-3908DEAD1715}" type="pres">
      <dgm:prSet presAssocID="{35218231-B2D4-400A-8B79-2ECA06AD27C3}" presName="textA" presStyleLbl="revTx" presStyleIdx="0" presStyleCnt="6">
        <dgm:presLayoutVars>
          <dgm:bulletEnabled val="1"/>
        </dgm:presLayoutVars>
      </dgm:prSet>
      <dgm:spPr/>
    </dgm:pt>
    <dgm:pt modelId="{57D0F890-409B-44AD-A01B-27AF1A82C7BA}" type="pres">
      <dgm:prSet presAssocID="{35218231-B2D4-400A-8B79-2ECA06AD27C3}" presName="circleA" presStyleLbl="node1" presStyleIdx="0" presStyleCnt="6"/>
      <dgm:spPr/>
    </dgm:pt>
    <dgm:pt modelId="{37F6D2ED-960C-437E-B50D-D17D5806CEB5}" type="pres">
      <dgm:prSet presAssocID="{35218231-B2D4-400A-8B79-2ECA06AD27C3}" presName="spaceA" presStyleCnt="0"/>
      <dgm:spPr/>
    </dgm:pt>
    <dgm:pt modelId="{28E8FE48-548D-46BC-B6DA-1B9F123753B3}" type="pres">
      <dgm:prSet presAssocID="{5575167F-7631-43A9-B549-247982A83ABA}" presName="space" presStyleCnt="0"/>
      <dgm:spPr/>
    </dgm:pt>
    <dgm:pt modelId="{9136169B-DA93-4CAD-ACF4-8B76DB63A3AC}" type="pres">
      <dgm:prSet presAssocID="{2A3E4DC2-FBB5-48BD-9A9D-83E66E43541B}" presName="compositeB" presStyleCnt="0"/>
      <dgm:spPr/>
    </dgm:pt>
    <dgm:pt modelId="{47F32D3A-3700-4544-ACBA-6DA7A3769A8A}" type="pres">
      <dgm:prSet presAssocID="{2A3E4DC2-FBB5-48BD-9A9D-83E66E43541B}" presName="textB" presStyleLbl="revTx" presStyleIdx="1" presStyleCnt="6">
        <dgm:presLayoutVars>
          <dgm:bulletEnabled val="1"/>
        </dgm:presLayoutVars>
      </dgm:prSet>
      <dgm:spPr/>
    </dgm:pt>
    <dgm:pt modelId="{5E4AB320-34DD-46A1-A636-85EB4F6F1A09}" type="pres">
      <dgm:prSet presAssocID="{2A3E4DC2-FBB5-48BD-9A9D-83E66E43541B}" presName="circleB" presStyleLbl="node1" presStyleIdx="1" presStyleCnt="6"/>
      <dgm:spPr/>
    </dgm:pt>
    <dgm:pt modelId="{B0814D5F-ECE9-4936-AA6C-3544721DDD58}" type="pres">
      <dgm:prSet presAssocID="{2A3E4DC2-FBB5-48BD-9A9D-83E66E43541B}" presName="spaceB" presStyleCnt="0"/>
      <dgm:spPr/>
    </dgm:pt>
    <dgm:pt modelId="{2FD0B7E8-4F61-4C78-AC9D-9847DF218FA8}" type="pres">
      <dgm:prSet presAssocID="{1FCAE19D-A0CF-4CC1-8EE0-8A2DC135D3BB}" presName="space" presStyleCnt="0"/>
      <dgm:spPr/>
    </dgm:pt>
    <dgm:pt modelId="{4A645655-4E84-491F-BBBA-DEA05427E494}" type="pres">
      <dgm:prSet presAssocID="{0F42D13A-4733-45FE-9920-624616FE4696}" presName="compositeA" presStyleCnt="0"/>
      <dgm:spPr/>
    </dgm:pt>
    <dgm:pt modelId="{7C05E2E1-4795-492A-BB4A-13D606269109}" type="pres">
      <dgm:prSet presAssocID="{0F42D13A-4733-45FE-9920-624616FE4696}" presName="textA" presStyleLbl="revTx" presStyleIdx="2" presStyleCnt="6">
        <dgm:presLayoutVars>
          <dgm:bulletEnabled val="1"/>
        </dgm:presLayoutVars>
      </dgm:prSet>
      <dgm:spPr/>
    </dgm:pt>
    <dgm:pt modelId="{CEA51BD8-525D-4CE6-A0B6-FBAF2A76715F}" type="pres">
      <dgm:prSet presAssocID="{0F42D13A-4733-45FE-9920-624616FE4696}" presName="circleA" presStyleLbl="node1" presStyleIdx="2" presStyleCnt="6"/>
      <dgm:spPr/>
    </dgm:pt>
    <dgm:pt modelId="{E45C58E9-110E-4DC7-B5F8-1ECD213F0023}" type="pres">
      <dgm:prSet presAssocID="{0F42D13A-4733-45FE-9920-624616FE4696}" presName="spaceA" presStyleCnt="0"/>
      <dgm:spPr/>
    </dgm:pt>
    <dgm:pt modelId="{7D313515-6A8C-4D82-9CC8-E686541EC024}" type="pres">
      <dgm:prSet presAssocID="{A4640B44-180D-4351-BC9B-5D706D23C67C}" presName="space" presStyleCnt="0"/>
      <dgm:spPr/>
    </dgm:pt>
    <dgm:pt modelId="{03747E76-2CEB-4168-A05C-75BD0A3CDE10}" type="pres">
      <dgm:prSet presAssocID="{2C54F472-060E-4EA4-A620-CA2A8C513254}" presName="compositeB" presStyleCnt="0"/>
      <dgm:spPr/>
    </dgm:pt>
    <dgm:pt modelId="{0CAB5E10-F022-434C-B274-A755FE723C88}" type="pres">
      <dgm:prSet presAssocID="{2C54F472-060E-4EA4-A620-CA2A8C513254}" presName="textB" presStyleLbl="revTx" presStyleIdx="3" presStyleCnt="6">
        <dgm:presLayoutVars>
          <dgm:bulletEnabled val="1"/>
        </dgm:presLayoutVars>
      </dgm:prSet>
      <dgm:spPr/>
    </dgm:pt>
    <dgm:pt modelId="{3B35579A-03BD-44E4-B30B-F6F4CE648071}" type="pres">
      <dgm:prSet presAssocID="{2C54F472-060E-4EA4-A620-CA2A8C513254}" presName="circleB" presStyleLbl="node1" presStyleIdx="3" presStyleCnt="6"/>
      <dgm:spPr/>
    </dgm:pt>
    <dgm:pt modelId="{0AD0F37F-F126-490D-A286-9434E6861382}" type="pres">
      <dgm:prSet presAssocID="{2C54F472-060E-4EA4-A620-CA2A8C513254}" presName="spaceB" presStyleCnt="0"/>
      <dgm:spPr/>
    </dgm:pt>
    <dgm:pt modelId="{F43BF6B8-8F5B-4B88-A0C5-F72976B4100C}" type="pres">
      <dgm:prSet presAssocID="{F7453485-CD90-47FB-AEAC-E766FD68839D}" presName="space" presStyleCnt="0"/>
      <dgm:spPr/>
    </dgm:pt>
    <dgm:pt modelId="{0C1352B3-97A5-49B0-9956-51219CDC6C4E}" type="pres">
      <dgm:prSet presAssocID="{7E7A9920-0BA4-4823-B3D0-E4F595090643}" presName="compositeA" presStyleCnt="0"/>
      <dgm:spPr/>
    </dgm:pt>
    <dgm:pt modelId="{9E40DAC1-6951-4A00-ADE2-DE90D9C7875E}" type="pres">
      <dgm:prSet presAssocID="{7E7A9920-0BA4-4823-B3D0-E4F595090643}" presName="textA" presStyleLbl="revTx" presStyleIdx="4" presStyleCnt="6">
        <dgm:presLayoutVars>
          <dgm:bulletEnabled val="1"/>
        </dgm:presLayoutVars>
      </dgm:prSet>
      <dgm:spPr/>
    </dgm:pt>
    <dgm:pt modelId="{82C93F89-2B34-4E00-8995-57A243207771}" type="pres">
      <dgm:prSet presAssocID="{7E7A9920-0BA4-4823-B3D0-E4F595090643}" presName="circleA" presStyleLbl="node1" presStyleIdx="4" presStyleCnt="6"/>
      <dgm:spPr/>
    </dgm:pt>
    <dgm:pt modelId="{F028BD8D-5302-455A-9278-B68B53701B5A}" type="pres">
      <dgm:prSet presAssocID="{7E7A9920-0BA4-4823-B3D0-E4F595090643}" presName="spaceA" presStyleCnt="0"/>
      <dgm:spPr/>
    </dgm:pt>
    <dgm:pt modelId="{0103B01F-B047-40D4-B1E8-31746396B96F}" type="pres">
      <dgm:prSet presAssocID="{14A5B015-3392-49DF-9816-363F1918A8EA}" presName="space" presStyleCnt="0"/>
      <dgm:spPr/>
    </dgm:pt>
    <dgm:pt modelId="{29181DD9-0F1A-4C53-B871-CC2A592D05D1}" type="pres">
      <dgm:prSet presAssocID="{07430CD0-5873-4498-A2CD-E272F5F35EB8}" presName="compositeB" presStyleCnt="0"/>
      <dgm:spPr/>
    </dgm:pt>
    <dgm:pt modelId="{81EFD305-A0BD-4535-A353-5F80B323494E}" type="pres">
      <dgm:prSet presAssocID="{07430CD0-5873-4498-A2CD-E272F5F35EB8}" presName="textB" presStyleLbl="revTx" presStyleIdx="5" presStyleCnt="6">
        <dgm:presLayoutVars>
          <dgm:bulletEnabled val="1"/>
        </dgm:presLayoutVars>
      </dgm:prSet>
      <dgm:spPr/>
    </dgm:pt>
    <dgm:pt modelId="{29E1A636-F6EF-430B-BD67-2E780061DCAF}" type="pres">
      <dgm:prSet presAssocID="{07430CD0-5873-4498-A2CD-E272F5F35EB8}" presName="circleB" presStyleLbl="node1" presStyleIdx="5" presStyleCnt="6"/>
      <dgm:spPr/>
    </dgm:pt>
    <dgm:pt modelId="{0AEDEC41-B7F4-463A-B119-5400A6ADE5AC}" type="pres">
      <dgm:prSet presAssocID="{07430CD0-5873-4498-A2CD-E272F5F35EB8}" presName="spaceB" presStyleCnt="0"/>
      <dgm:spPr/>
    </dgm:pt>
  </dgm:ptLst>
  <dgm:cxnLst>
    <dgm:cxn modelId="{E2B77A14-B2E3-4A08-92B9-ACB7F95D2F55}" type="presOf" srcId="{2C54F472-060E-4EA4-A620-CA2A8C513254}" destId="{0CAB5E10-F022-434C-B274-A755FE723C88}" srcOrd="0" destOrd="0" presId="urn:microsoft.com/office/officeart/2005/8/layout/hProcess11"/>
    <dgm:cxn modelId="{977BBE1E-42AD-41E6-B120-5C9050CECCF5}" srcId="{6962F38B-70DB-44FD-BAB5-67AB8F471228}" destId="{7E7A9920-0BA4-4823-B3D0-E4F595090643}" srcOrd="4" destOrd="0" parTransId="{1696EABE-708F-42EA-B573-388680A72C7A}" sibTransId="{14A5B015-3392-49DF-9816-363F1918A8EA}"/>
    <dgm:cxn modelId="{0E5F3722-ED8B-4E63-A7EE-2B86994A4DA3}" type="presOf" srcId="{2A3E4DC2-FBB5-48BD-9A9D-83E66E43541B}" destId="{47F32D3A-3700-4544-ACBA-6DA7A3769A8A}" srcOrd="0" destOrd="0" presId="urn:microsoft.com/office/officeart/2005/8/layout/hProcess11"/>
    <dgm:cxn modelId="{56591A2B-28AE-4CE0-AA80-3E60119996B0}" type="presOf" srcId="{6962F38B-70DB-44FD-BAB5-67AB8F471228}" destId="{BB2FCE0A-F99C-40DA-9621-3047438736B4}" srcOrd="0" destOrd="0" presId="urn:microsoft.com/office/officeart/2005/8/layout/hProcess11"/>
    <dgm:cxn modelId="{C9669F32-B5C6-4193-A5EE-1A4BDEC08E99}" srcId="{6962F38B-70DB-44FD-BAB5-67AB8F471228}" destId="{0F42D13A-4733-45FE-9920-624616FE4696}" srcOrd="2" destOrd="0" parTransId="{9349CBCA-E391-4CED-B6B5-ED6FFF2A97EB}" sibTransId="{A4640B44-180D-4351-BC9B-5D706D23C67C}"/>
    <dgm:cxn modelId="{45202938-9887-4185-B7D0-7D4D3CE82C23}" srcId="{6962F38B-70DB-44FD-BAB5-67AB8F471228}" destId="{35218231-B2D4-400A-8B79-2ECA06AD27C3}" srcOrd="0" destOrd="0" parTransId="{ADD24C56-EA69-4C40-868E-FEBC2F27DBAB}" sibTransId="{5575167F-7631-43A9-B549-247982A83ABA}"/>
    <dgm:cxn modelId="{9614727C-9605-4EFF-AF1F-01E13131187F}" type="presOf" srcId="{35218231-B2D4-400A-8B79-2ECA06AD27C3}" destId="{3790F442-B5C8-40B5-B18F-3908DEAD1715}" srcOrd="0" destOrd="0" presId="urn:microsoft.com/office/officeart/2005/8/layout/hProcess11"/>
    <dgm:cxn modelId="{D3A779B2-7DE0-4408-AEA7-A0A9C35E50C8}" srcId="{6962F38B-70DB-44FD-BAB5-67AB8F471228}" destId="{07430CD0-5873-4498-A2CD-E272F5F35EB8}" srcOrd="5" destOrd="0" parTransId="{0E307219-FA52-4F7B-A4AC-BC87ABB42AA1}" sibTransId="{16E3A810-D32F-4227-BA36-FAA38F40EBE7}"/>
    <dgm:cxn modelId="{63D818B8-0E57-4E03-A990-51DB1350FE4E}" srcId="{6962F38B-70DB-44FD-BAB5-67AB8F471228}" destId="{2C54F472-060E-4EA4-A620-CA2A8C513254}" srcOrd="3" destOrd="0" parTransId="{F077F73B-E86E-4A20-998D-BEA10A37BA6E}" sibTransId="{F7453485-CD90-47FB-AEAC-E766FD68839D}"/>
    <dgm:cxn modelId="{C4C356CC-5E83-4959-BA6C-91898C2A0F6C}" type="presOf" srcId="{7E7A9920-0BA4-4823-B3D0-E4F595090643}" destId="{9E40DAC1-6951-4A00-ADE2-DE90D9C7875E}" srcOrd="0" destOrd="0" presId="urn:microsoft.com/office/officeart/2005/8/layout/hProcess11"/>
    <dgm:cxn modelId="{536F30D3-923C-4BC4-AD4E-12F34BE45B10}" type="presOf" srcId="{0F42D13A-4733-45FE-9920-624616FE4696}" destId="{7C05E2E1-4795-492A-BB4A-13D606269109}" srcOrd="0" destOrd="0" presId="urn:microsoft.com/office/officeart/2005/8/layout/hProcess11"/>
    <dgm:cxn modelId="{353DBFD9-2570-495D-ADDA-D8DF79707144}" type="presOf" srcId="{07430CD0-5873-4498-A2CD-E272F5F35EB8}" destId="{81EFD305-A0BD-4535-A353-5F80B323494E}" srcOrd="0" destOrd="0" presId="urn:microsoft.com/office/officeart/2005/8/layout/hProcess11"/>
    <dgm:cxn modelId="{CBA16AF8-5977-4D95-B996-DF1F8479D9C0}" srcId="{6962F38B-70DB-44FD-BAB5-67AB8F471228}" destId="{2A3E4DC2-FBB5-48BD-9A9D-83E66E43541B}" srcOrd="1" destOrd="0" parTransId="{FF1C05FF-EFD6-498D-BA5E-7455748301FF}" sibTransId="{1FCAE19D-A0CF-4CC1-8EE0-8A2DC135D3BB}"/>
    <dgm:cxn modelId="{59B4CED4-E17F-4625-AA45-A2CFC34D0E13}" type="presParOf" srcId="{BB2FCE0A-F99C-40DA-9621-3047438736B4}" destId="{D0B4F298-F1B7-4E75-B2B1-D029C5A23588}" srcOrd="0" destOrd="0" presId="urn:microsoft.com/office/officeart/2005/8/layout/hProcess11"/>
    <dgm:cxn modelId="{8DA0F231-BF05-4F30-B0AF-29DF6F5D09C9}" type="presParOf" srcId="{BB2FCE0A-F99C-40DA-9621-3047438736B4}" destId="{EEFCDD42-79E0-4162-9007-23C63781C421}" srcOrd="1" destOrd="0" presId="urn:microsoft.com/office/officeart/2005/8/layout/hProcess11"/>
    <dgm:cxn modelId="{E7C540BE-6F70-449C-A57D-738701040DAA}" type="presParOf" srcId="{EEFCDD42-79E0-4162-9007-23C63781C421}" destId="{DB51C07B-5B4E-4B4F-A043-E25BCB357F7D}" srcOrd="0" destOrd="0" presId="urn:microsoft.com/office/officeart/2005/8/layout/hProcess11"/>
    <dgm:cxn modelId="{48BE138B-0900-4841-998A-02E9E6363586}" type="presParOf" srcId="{DB51C07B-5B4E-4B4F-A043-E25BCB357F7D}" destId="{3790F442-B5C8-40B5-B18F-3908DEAD1715}" srcOrd="0" destOrd="0" presId="urn:microsoft.com/office/officeart/2005/8/layout/hProcess11"/>
    <dgm:cxn modelId="{AAA4F81D-1305-4B96-B171-FA0AB0F1E0E4}" type="presParOf" srcId="{DB51C07B-5B4E-4B4F-A043-E25BCB357F7D}" destId="{57D0F890-409B-44AD-A01B-27AF1A82C7BA}" srcOrd="1" destOrd="0" presId="urn:microsoft.com/office/officeart/2005/8/layout/hProcess11"/>
    <dgm:cxn modelId="{02E78AB2-4106-4329-9B72-075D49F03C56}" type="presParOf" srcId="{DB51C07B-5B4E-4B4F-A043-E25BCB357F7D}" destId="{37F6D2ED-960C-437E-B50D-D17D5806CEB5}" srcOrd="2" destOrd="0" presId="urn:microsoft.com/office/officeart/2005/8/layout/hProcess11"/>
    <dgm:cxn modelId="{70DE7D5F-8864-4B02-933B-01C8B265EBCB}" type="presParOf" srcId="{EEFCDD42-79E0-4162-9007-23C63781C421}" destId="{28E8FE48-548D-46BC-B6DA-1B9F123753B3}" srcOrd="1" destOrd="0" presId="urn:microsoft.com/office/officeart/2005/8/layout/hProcess11"/>
    <dgm:cxn modelId="{2EAFF1AA-0A99-48AF-8155-D00852D26E48}" type="presParOf" srcId="{EEFCDD42-79E0-4162-9007-23C63781C421}" destId="{9136169B-DA93-4CAD-ACF4-8B76DB63A3AC}" srcOrd="2" destOrd="0" presId="urn:microsoft.com/office/officeart/2005/8/layout/hProcess11"/>
    <dgm:cxn modelId="{41C4D40B-A9DF-4543-8234-68F5D7EA481E}" type="presParOf" srcId="{9136169B-DA93-4CAD-ACF4-8B76DB63A3AC}" destId="{47F32D3A-3700-4544-ACBA-6DA7A3769A8A}" srcOrd="0" destOrd="0" presId="urn:microsoft.com/office/officeart/2005/8/layout/hProcess11"/>
    <dgm:cxn modelId="{60370762-020F-41B4-ABE8-F828FF5E1DD4}" type="presParOf" srcId="{9136169B-DA93-4CAD-ACF4-8B76DB63A3AC}" destId="{5E4AB320-34DD-46A1-A636-85EB4F6F1A09}" srcOrd="1" destOrd="0" presId="urn:microsoft.com/office/officeart/2005/8/layout/hProcess11"/>
    <dgm:cxn modelId="{F103262E-9B39-4653-AB7E-6B6BC4307B0D}" type="presParOf" srcId="{9136169B-DA93-4CAD-ACF4-8B76DB63A3AC}" destId="{B0814D5F-ECE9-4936-AA6C-3544721DDD58}" srcOrd="2" destOrd="0" presId="urn:microsoft.com/office/officeart/2005/8/layout/hProcess11"/>
    <dgm:cxn modelId="{99124220-F479-4FCD-B066-5BE3C7214543}" type="presParOf" srcId="{EEFCDD42-79E0-4162-9007-23C63781C421}" destId="{2FD0B7E8-4F61-4C78-AC9D-9847DF218FA8}" srcOrd="3" destOrd="0" presId="urn:microsoft.com/office/officeart/2005/8/layout/hProcess11"/>
    <dgm:cxn modelId="{3B669AE9-BDBC-4846-A3A3-8816793DEE88}" type="presParOf" srcId="{EEFCDD42-79E0-4162-9007-23C63781C421}" destId="{4A645655-4E84-491F-BBBA-DEA05427E494}" srcOrd="4" destOrd="0" presId="urn:microsoft.com/office/officeart/2005/8/layout/hProcess11"/>
    <dgm:cxn modelId="{900DAE19-2782-4B75-B69D-6806189C4800}" type="presParOf" srcId="{4A645655-4E84-491F-BBBA-DEA05427E494}" destId="{7C05E2E1-4795-492A-BB4A-13D606269109}" srcOrd="0" destOrd="0" presId="urn:microsoft.com/office/officeart/2005/8/layout/hProcess11"/>
    <dgm:cxn modelId="{4F67901B-AF5A-4C74-8077-D01075807AF2}" type="presParOf" srcId="{4A645655-4E84-491F-BBBA-DEA05427E494}" destId="{CEA51BD8-525D-4CE6-A0B6-FBAF2A76715F}" srcOrd="1" destOrd="0" presId="urn:microsoft.com/office/officeart/2005/8/layout/hProcess11"/>
    <dgm:cxn modelId="{77FF47BC-4FB6-45E8-8CC7-83E88658A07A}" type="presParOf" srcId="{4A645655-4E84-491F-BBBA-DEA05427E494}" destId="{E45C58E9-110E-4DC7-B5F8-1ECD213F0023}" srcOrd="2" destOrd="0" presId="urn:microsoft.com/office/officeart/2005/8/layout/hProcess11"/>
    <dgm:cxn modelId="{8C9E8E9A-5526-40D4-A695-532945BEE9A6}" type="presParOf" srcId="{EEFCDD42-79E0-4162-9007-23C63781C421}" destId="{7D313515-6A8C-4D82-9CC8-E686541EC024}" srcOrd="5" destOrd="0" presId="urn:microsoft.com/office/officeart/2005/8/layout/hProcess11"/>
    <dgm:cxn modelId="{25A24A48-76D6-4AAD-AF76-0E3F4222EA0C}" type="presParOf" srcId="{EEFCDD42-79E0-4162-9007-23C63781C421}" destId="{03747E76-2CEB-4168-A05C-75BD0A3CDE10}" srcOrd="6" destOrd="0" presId="urn:microsoft.com/office/officeart/2005/8/layout/hProcess11"/>
    <dgm:cxn modelId="{FFE4A03E-9851-4943-B767-376DD1CE7D59}" type="presParOf" srcId="{03747E76-2CEB-4168-A05C-75BD0A3CDE10}" destId="{0CAB5E10-F022-434C-B274-A755FE723C88}" srcOrd="0" destOrd="0" presId="urn:microsoft.com/office/officeart/2005/8/layout/hProcess11"/>
    <dgm:cxn modelId="{E34928F7-1531-4DEE-A979-245969ABD1A5}" type="presParOf" srcId="{03747E76-2CEB-4168-A05C-75BD0A3CDE10}" destId="{3B35579A-03BD-44E4-B30B-F6F4CE648071}" srcOrd="1" destOrd="0" presId="urn:microsoft.com/office/officeart/2005/8/layout/hProcess11"/>
    <dgm:cxn modelId="{01357F45-BE5B-42B4-9D34-510491335EB7}" type="presParOf" srcId="{03747E76-2CEB-4168-A05C-75BD0A3CDE10}" destId="{0AD0F37F-F126-490D-A286-9434E6861382}" srcOrd="2" destOrd="0" presId="urn:microsoft.com/office/officeart/2005/8/layout/hProcess11"/>
    <dgm:cxn modelId="{D32647D3-68DB-4750-8ACF-07604E98C463}" type="presParOf" srcId="{EEFCDD42-79E0-4162-9007-23C63781C421}" destId="{F43BF6B8-8F5B-4B88-A0C5-F72976B4100C}" srcOrd="7" destOrd="0" presId="urn:microsoft.com/office/officeart/2005/8/layout/hProcess11"/>
    <dgm:cxn modelId="{7669642D-298B-41FA-A3B3-E9187E797498}" type="presParOf" srcId="{EEFCDD42-79E0-4162-9007-23C63781C421}" destId="{0C1352B3-97A5-49B0-9956-51219CDC6C4E}" srcOrd="8" destOrd="0" presId="urn:microsoft.com/office/officeart/2005/8/layout/hProcess11"/>
    <dgm:cxn modelId="{4D63DEF4-8A6B-47F7-93F5-8BD2E6B50ADA}" type="presParOf" srcId="{0C1352B3-97A5-49B0-9956-51219CDC6C4E}" destId="{9E40DAC1-6951-4A00-ADE2-DE90D9C7875E}" srcOrd="0" destOrd="0" presId="urn:microsoft.com/office/officeart/2005/8/layout/hProcess11"/>
    <dgm:cxn modelId="{390F96A0-070F-45BF-A6E4-EFF78B848B34}" type="presParOf" srcId="{0C1352B3-97A5-49B0-9956-51219CDC6C4E}" destId="{82C93F89-2B34-4E00-8995-57A243207771}" srcOrd="1" destOrd="0" presId="urn:microsoft.com/office/officeart/2005/8/layout/hProcess11"/>
    <dgm:cxn modelId="{769A4DBF-AFC3-4C05-9736-91B2F94E14EC}" type="presParOf" srcId="{0C1352B3-97A5-49B0-9956-51219CDC6C4E}" destId="{F028BD8D-5302-455A-9278-B68B53701B5A}" srcOrd="2" destOrd="0" presId="urn:microsoft.com/office/officeart/2005/8/layout/hProcess11"/>
    <dgm:cxn modelId="{F4279183-FCC4-4E54-8BC9-127211434891}" type="presParOf" srcId="{EEFCDD42-79E0-4162-9007-23C63781C421}" destId="{0103B01F-B047-40D4-B1E8-31746396B96F}" srcOrd="9" destOrd="0" presId="urn:microsoft.com/office/officeart/2005/8/layout/hProcess11"/>
    <dgm:cxn modelId="{475236E3-D80C-476A-B0C4-E52E230047CA}" type="presParOf" srcId="{EEFCDD42-79E0-4162-9007-23C63781C421}" destId="{29181DD9-0F1A-4C53-B871-CC2A592D05D1}" srcOrd="10" destOrd="0" presId="urn:microsoft.com/office/officeart/2005/8/layout/hProcess11"/>
    <dgm:cxn modelId="{A7A5B662-B99A-46BF-8D37-3009C9EB1C45}" type="presParOf" srcId="{29181DD9-0F1A-4C53-B871-CC2A592D05D1}" destId="{81EFD305-A0BD-4535-A353-5F80B323494E}" srcOrd="0" destOrd="0" presId="urn:microsoft.com/office/officeart/2005/8/layout/hProcess11"/>
    <dgm:cxn modelId="{41995A08-EEC9-49FF-B37B-B2E6BBC2168E}" type="presParOf" srcId="{29181DD9-0F1A-4C53-B871-CC2A592D05D1}" destId="{29E1A636-F6EF-430B-BD67-2E780061DCAF}" srcOrd="1" destOrd="0" presId="urn:microsoft.com/office/officeart/2005/8/layout/hProcess11"/>
    <dgm:cxn modelId="{6B56F051-F597-430A-9F70-AB19EAAAB911}" type="presParOf" srcId="{29181DD9-0F1A-4C53-B871-CC2A592D05D1}" destId="{0AEDEC41-B7F4-463A-B119-5400A6ADE5A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4F298-F1B7-4E75-B2B1-D029C5A23588}">
      <dsp:nvSpPr>
        <dsp:cNvPr id="0" name=""/>
        <dsp:cNvSpPr/>
      </dsp:nvSpPr>
      <dsp:spPr>
        <a:xfrm>
          <a:off x="0" y="1111468"/>
          <a:ext cx="11193517" cy="1481958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0F442-B5C8-40B5-B18F-3908DEAD1715}">
      <dsp:nvSpPr>
        <dsp:cNvPr id="0" name=""/>
        <dsp:cNvSpPr/>
      </dsp:nvSpPr>
      <dsp:spPr>
        <a:xfrm>
          <a:off x="2766" y="0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Identification</a:t>
          </a:r>
          <a:r>
            <a:rPr lang="en-US" sz="1700" b="0" i="0" kern="1200" baseline="0"/>
            <a:t> – device intake, cataloguing</a:t>
          </a:r>
          <a:endParaRPr lang="en-US" sz="1700" kern="1200"/>
        </a:p>
      </dsp:txBody>
      <dsp:txXfrm>
        <a:off x="2766" y="0"/>
        <a:ext cx="1610981" cy="1481958"/>
      </dsp:txXfrm>
    </dsp:sp>
    <dsp:sp modelId="{57D0F890-409B-44AD-A01B-27AF1A82C7BA}">
      <dsp:nvSpPr>
        <dsp:cNvPr id="0" name=""/>
        <dsp:cNvSpPr/>
      </dsp:nvSpPr>
      <dsp:spPr>
        <a:xfrm>
          <a:off x="623012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32D3A-3700-4544-ACBA-6DA7A3769A8A}">
      <dsp:nvSpPr>
        <dsp:cNvPr id="0" name=""/>
        <dsp:cNvSpPr/>
      </dsp:nvSpPr>
      <dsp:spPr>
        <a:xfrm>
          <a:off x="1694297" y="2222937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Preservation</a:t>
          </a:r>
          <a:r>
            <a:rPr lang="en-US" sz="1700" b="0" i="0" kern="1200" baseline="0"/>
            <a:t> – isolation, SIM removal, write blockers</a:t>
          </a:r>
          <a:endParaRPr lang="en-US" sz="1700" kern="1200"/>
        </a:p>
      </dsp:txBody>
      <dsp:txXfrm>
        <a:off x="1694297" y="2222937"/>
        <a:ext cx="1610981" cy="1481958"/>
      </dsp:txXfrm>
    </dsp:sp>
    <dsp:sp modelId="{5E4AB320-34DD-46A1-A636-85EB4F6F1A09}">
      <dsp:nvSpPr>
        <dsp:cNvPr id="0" name=""/>
        <dsp:cNvSpPr/>
      </dsp:nvSpPr>
      <dsp:spPr>
        <a:xfrm>
          <a:off x="2314542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5E2E1-4795-492A-BB4A-13D606269109}">
      <dsp:nvSpPr>
        <dsp:cNvPr id="0" name=""/>
        <dsp:cNvSpPr/>
      </dsp:nvSpPr>
      <dsp:spPr>
        <a:xfrm>
          <a:off x="3385827" y="0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Acquisition</a:t>
          </a:r>
          <a:r>
            <a:rPr lang="en-US" sz="1700" b="0" i="0" kern="1200" baseline="0"/>
            <a:t> – UFED extraction, FTK imaging</a:t>
          </a:r>
          <a:endParaRPr lang="en-US" sz="1700" kern="1200"/>
        </a:p>
      </dsp:txBody>
      <dsp:txXfrm>
        <a:off x="3385827" y="0"/>
        <a:ext cx="1610981" cy="1481958"/>
      </dsp:txXfrm>
    </dsp:sp>
    <dsp:sp modelId="{CEA51BD8-525D-4CE6-A0B6-FBAF2A76715F}">
      <dsp:nvSpPr>
        <dsp:cNvPr id="0" name=""/>
        <dsp:cNvSpPr/>
      </dsp:nvSpPr>
      <dsp:spPr>
        <a:xfrm>
          <a:off x="4006073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B5E10-F022-434C-B274-A755FE723C88}">
      <dsp:nvSpPr>
        <dsp:cNvPr id="0" name=""/>
        <dsp:cNvSpPr/>
      </dsp:nvSpPr>
      <dsp:spPr>
        <a:xfrm>
          <a:off x="5077357" y="2222937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Analysis</a:t>
          </a:r>
          <a:r>
            <a:rPr lang="en-US" sz="1700" b="0" i="0" kern="1200" baseline="0"/>
            <a:t> – messages, emails, apps, logs, metadata</a:t>
          </a:r>
          <a:endParaRPr lang="en-US" sz="1700" kern="1200"/>
        </a:p>
      </dsp:txBody>
      <dsp:txXfrm>
        <a:off x="5077357" y="2222937"/>
        <a:ext cx="1610981" cy="1481958"/>
      </dsp:txXfrm>
    </dsp:sp>
    <dsp:sp modelId="{3B35579A-03BD-44E4-B30B-F6F4CE648071}">
      <dsp:nvSpPr>
        <dsp:cNvPr id="0" name=""/>
        <dsp:cNvSpPr/>
      </dsp:nvSpPr>
      <dsp:spPr>
        <a:xfrm>
          <a:off x="5697603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0DAC1-6951-4A00-ADE2-DE90D9C7875E}">
      <dsp:nvSpPr>
        <dsp:cNvPr id="0" name=""/>
        <dsp:cNvSpPr/>
      </dsp:nvSpPr>
      <dsp:spPr>
        <a:xfrm>
          <a:off x="6768887" y="0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Interpretation</a:t>
          </a:r>
          <a:r>
            <a:rPr lang="en-US" sz="1700" b="0" i="0" kern="1200" baseline="0"/>
            <a:t> – timeline, roles, correlations</a:t>
          </a:r>
          <a:endParaRPr lang="en-US" sz="1700" kern="1200"/>
        </a:p>
      </dsp:txBody>
      <dsp:txXfrm>
        <a:off x="6768887" y="0"/>
        <a:ext cx="1610981" cy="1481958"/>
      </dsp:txXfrm>
    </dsp:sp>
    <dsp:sp modelId="{82C93F89-2B34-4E00-8995-57A243207771}">
      <dsp:nvSpPr>
        <dsp:cNvPr id="0" name=""/>
        <dsp:cNvSpPr/>
      </dsp:nvSpPr>
      <dsp:spPr>
        <a:xfrm>
          <a:off x="7389133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FD305-A0BD-4535-A353-5F80B323494E}">
      <dsp:nvSpPr>
        <dsp:cNvPr id="0" name=""/>
        <dsp:cNvSpPr/>
      </dsp:nvSpPr>
      <dsp:spPr>
        <a:xfrm>
          <a:off x="8460418" y="2222937"/>
          <a:ext cx="1610981" cy="148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Reporting</a:t>
          </a:r>
          <a:r>
            <a:rPr lang="en-US" sz="1700" b="0" i="0" kern="1200" baseline="0"/>
            <a:t> – admissible documentation</a:t>
          </a:r>
          <a:endParaRPr lang="en-US" sz="1700" kern="1200"/>
        </a:p>
      </dsp:txBody>
      <dsp:txXfrm>
        <a:off x="8460418" y="2222937"/>
        <a:ext cx="1610981" cy="1481958"/>
      </dsp:txXfrm>
    </dsp:sp>
    <dsp:sp modelId="{29E1A636-F6EF-430B-BD67-2E780061DCAF}">
      <dsp:nvSpPr>
        <dsp:cNvPr id="0" name=""/>
        <dsp:cNvSpPr/>
      </dsp:nvSpPr>
      <dsp:spPr>
        <a:xfrm>
          <a:off x="9080663" y="1667203"/>
          <a:ext cx="370489" cy="3704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454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44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113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148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5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717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467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488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072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436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06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01570A8-F0A1-4B5B-BFD4-355C4C09508E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E2E3DF3-5109-40AE-A009-22E69360C97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77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30950-D3E1-614F-B1AE-B2D4E4BBBF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Digital Forensics Investigation: QT-AI-2025 Intellectual Property Theft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321883-79D9-2A7A-0480-92625205A0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4455619"/>
            <a:ext cx="10061171" cy="1519511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Presented by: Riya Kalal</a:t>
            </a:r>
            <a:b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Course: ACCA7031 – Digital Forensics</a:t>
            </a:r>
            <a:b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Case: Multi-device investigation (Huawei, Samsung, Nokia)</a:t>
            </a:r>
          </a:p>
        </p:txBody>
      </p:sp>
    </p:spTree>
    <p:extLst>
      <p:ext uri="{BB962C8B-B14F-4D97-AF65-F5344CB8AC3E}">
        <p14:creationId xmlns:p14="http://schemas.microsoft.com/office/powerpoint/2010/main" val="3906254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F1234-0E90-707A-C95C-A65429CE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Background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995B827-8F2E-A975-A7DF-D6863E0134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22735" y="1229710"/>
            <a:ext cx="5015975" cy="5015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FBD647E1-182E-3D86-2DDC-FB66DE0C31A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453290" y="1821697"/>
            <a:ext cx="6269445" cy="433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Quantum Tech reported a suspected IP theft involving proprietary AI patent QT-AI-2025.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Internal monitoring detected abnormal file-access patterns consistent with insider manipulation.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Three suspects identified: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Emma (Huawei POT-LX1) – alleged perpetrator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Joe (Samsung A13) – intermediary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Norman (Nokia C2) – suspected buyer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Objective: Reconstruct the communication chain and verify whether exfiltration occurred.</a:t>
            </a:r>
          </a:p>
        </p:txBody>
      </p:sp>
    </p:spTree>
    <p:extLst>
      <p:ext uri="{BB962C8B-B14F-4D97-AF65-F5344CB8AC3E}">
        <p14:creationId xmlns:p14="http://schemas.microsoft.com/office/powerpoint/2010/main" val="30991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CAAE-3BA0-46F3-49E2-934B1AE4D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Evidence Inventory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6822D-5C55-BF38-4D1F-251637230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917" y="1845733"/>
            <a:ext cx="5357122" cy="4318583"/>
          </a:xfrm>
        </p:spPr>
        <p:txBody>
          <a:bodyPr/>
          <a:lstStyle/>
          <a:p>
            <a:pPr>
              <a:buNone/>
            </a:pPr>
            <a:r>
              <a:rPr lang="en-US" b="1" dirty="0"/>
              <a:t>Devices seized: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Huawei P Smart POT-LX1</a:t>
            </a:r>
            <a:r>
              <a:rPr lang="en-US" dirty="0"/>
              <a:t> – Emma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Samsung Galaxy A13 SM-A137F</a:t>
            </a:r>
            <a:r>
              <a:rPr lang="en-US" dirty="0"/>
              <a:t> – Joe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Nokia C2 2nd Edition</a:t>
            </a:r>
            <a:r>
              <a:rPr lang="en-US" dirty="0"/>
              <a:t> – Norman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USB Flash Drive</a:t>
            </a:r>
            <a:r>
              <a:rPr lang="en-US" dirty="0"/>
              <a:t> – potential exfiltration media</a:t>
            </a:r>
          </a:p>
          <a:p>
            <a:pPr>
              <a:buNone/>
            </a:pPr>
            <a:r>
              <a:rPr lang="en-US" b="1" dirty="0"/>
              <a:t>Forensic tools used: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Cellebrite UFED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Cellebrite Physical Analyzer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FTK Imager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586E0C-12DE-1021-89E4-416EDFEDEB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35038" y="115359"/>
            <a:ext cx="5944115" cy="2344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8F9854-F220-22C9-1E2B-F0A6F30FC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39" y="2631578"/>
            <a:ext cx="5944115" cy="215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734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00492A-1712-509C-0C60-82F6ED21E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Chain of Custody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1545F97B-77F5-FCFB-43B2-E4285865C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6086151"/>
              </p:ext>
            </p:extLst>
          </p:nvPr>
        </p:nvGraphicFramePr>
        <p:xfrm>
          <a:off x="236482" y="1737361"/>
          <a:ext cx="11666480" cy="51682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6640">
                  <a:extLst>
                    <a:ext uri="{9D8B030D-6E8A-4147-A177-3AD203B41FA5}">
                      <a16:colId xmlns:a16="http://schemas.microsoft.com/office/drawing/2014/main" val="242459056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3761834014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3749794274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1359092304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2716845840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128047013"/>
                    </a:ext>
                  </a:extLst>
                </a:gridCol>
                <a:gridCol w="1666640">
                  <a:extLst>
                    <a:ext uri="{9D8B030D-6E8A-4147-A177-3AD203B41FA5}">
                      <a16:colId xmlns:a16="http://schemas.microsoft.com/office/drawing/2014/main" val="957914724"/>
                    </a:ext>
                  </a:extLst>
                </a:gridCol>
              </a:tblGrid>
              <a:tr h="53034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Evidence ID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Device &amp; Owner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Seized By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Date &amp; Location of Seizure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Storage Method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Transfers Between Investigators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Hash Verification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extLst>
                  <a:ext uri="{0D108BD9-81ED-4DB2-BD59-A6C34878D82A}">
                    <a16:rowId xmlns:a16="http://schemas.microsoft.com/office/drawing/2014/main" val="3003874380"/>
                  </a:ext>
                </a:extLst>
              </a:tr>
              <a:tr h="13691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E01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Huawei POT-LX1 – Emma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Investigator A. Lewis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18/10/2025 – Quantum Tech Offices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Sealed in tamper-evident evidence bag; stored in secure digital locker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Transferred to Lead Forensic Examiner (J. Patel) on 19/10/2025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MD5 &amp; SHA-1 hashes generated during UFED extraction; pre- and post-acquisition values matched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extLst>
                  <a:ext uri="{0D108BD9-81ED-4DB2-BD59-A6C34878D82A}">
                    <a16:rowId xmlns:a16="http://schemas.microsoft.com/office/drawing/2014/main" val="4043840190"/>
                  </a:ext>
                </a:extLst>
              </a:tr>
              <a:tr h="108956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E02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Samsung SM-A137F – Joe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Security Officer M. Grant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18/10/2025 – Parking Lot, QT Campus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Bagged and logged; stored in Faraday cabinet to prevent network interference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Transferred to Mobile Forensics Unit (C. Omar) on 19/10/2025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Hash values recorded using UFED; no discrepancies detected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extLst>
                  <a:ext uri="{0D108BD9-81ED-4DB2-BD59-A6C34878D82A}">
                    <a16:rowId xmlns:a16="http://schemas.microsoft.com/office/drawing/2014/main" val="4162592186"/>
                  </a:ext>
                </a:extLst>
              </a:tr>
              <a:tr h="108956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E03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Nokia C2 – Norman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Investigator A. Lewis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19/10/2025 – Residential Address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Placed in Faraday sleeve; transported to lab controlled-storage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Signed over to Examiner J. Patel on 20/10/2025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Hashes validated at both intake and post-extraction; integrity confirmed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extLst>
                  <a:ext uri="{0D108BD9-81ED-4DB2-BD59-A6C34878D82A}">
                    <a16:rowId xmlns:a16="http://schemas.microsoft.com/office/drawing/2014/main" val="3160159505"/>
                  </a:ext>
                </a:extLst>
              </a:tr>
              <a:tr h="108956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E04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USB Flash Drive – Linked to Emma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IT Security Team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18/10/2025 – R&amp;D Lab Terminal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Secured in evidence safe, itemised under digital media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Examined by File-System Specialist (R. Singh) on 19/10/2025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Full disk hash created (MD5/SHA-256); matches initial intake value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38" marR="49138" marT="0" marB="0"/>
                </a:tc>
                <a:extLst>
                  <a:ext uri="{0D108BD9-81ED-4DB2-BD59-A6C34878D82A}">
                    <a16:rowId xmlns:a16="http://schemas.microsoft.com/office/drawing/2014/main" val="39442091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855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FEEC1-C73E-FE63-06E9-BF9CAB2F1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49995-7900-E592-7528-083862EBF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71797"/>
          </a:xfrm>
        </p:spPr>
        <p:txBody>
          <a:bodyPr/>
          <a:lstStyle/>
          <a:p>
            <a:pPr>
              <a:buNone/>
            </a:pPr>
            <a:r>
              <a:rPr lang="en-US" b="1" dirty="0"/>
              <a:t>Digital Forensics Workflow:</a:t>
            </a:r>
            <a:endParaRPr lang="en-US" dirty="0"/>
          </a:p>
          <a:p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11CD6E6-1A31-A314-4754-D9A6C239A8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605452"/>
              </p:ext>
            </p:extLst>
          </p:nvPr>
        </p:nvGraphicFramePr>
        <p:xfrm>
          <a:off x="441434" y="2317532"/>
          <a:ext cx="11193518" cy="3704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4968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30A6973-30D7-4597-E500-B748924045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63885" y="1737360"/>
            <a:ext cx="7128115" cy="4458488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A7D78AF-6775-A2EB-BACA-1C496B1E91F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611702" y="2143995"/>
            <a:ext cx="4452183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File-system extraction successful; hashes verified.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Device contains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327 chats, 71 emails, 75 messages, 15 calls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Facebook email shows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“Joe Marsh – Friend Confirmed”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linking suspects.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WhatsApp contacts parsed (e.g.,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 No.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Numerous cloud apps installed (Drive, Docs, Gmail), indicating exfiltration capability</a:t>
            </a:r>
          </a:p>
        </p:txBody>
      </p:sp>
    </p:spTree>
    <p:extLst>
      <p:ext uri="{BB962C8B-B14F-4D97-AF65-F5344CB8AC3E}">
        <p14:creationId xmlns:p14="http://schemas.microsoft.com/office/powerpoint/2010/main" val="2631500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724A2-57AA-17D5-4CDE-4E5AE9036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Samsung Galaxy A13 – Joe (Logistical Role)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EB19AEA-CCC9-84BE-5B97-6FF8692C54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37900"/>
          <a:stretch>
            <a:fillRect/>
          </a:stretch>
        </p:blipFill>
        <p:spPr>
          <a:xfrm>
            <a:off x="6218238" y="1957820"/>
            <a:ext cx="4503839" cy="4247317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8DE36A1-BD68-B650-E3E6-32C02804254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036320" y="1845735"/>
            <a:ext cx="4876801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Extensive travel and payment artefacts recovered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Metadata enabled chronological movement reconstruction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31 Aug 2024: Travel to Glasgow, Scotland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 Sep 2024: Swansea–Luton flight; Ibis hotel key card indicates meeting location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15 Oct 2024: Paris hotel payment (Debit Mastercard ending 3758)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16 Dec 2024: Wembley parking payment using same card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Repeated card usage strengthens activity attribution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Movement pattern indicates logistical intermediary role</a:t>
            </a:r>
          </a:p>
        </p:txBody>
      </p:sp>
    </p:spTree>
    <p:extLst>
      <p:ext uri="{BB962C8B-B14F-4D97-AF65-F5344CB8AC3E}">
        <p14:creationId xmlns:p14="http://schemas.microsoft.com/office/powerpoint/2010/main" val="3274989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5AA1-C47B-BF84-95A7-CB1B82361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217732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Ulefone Note 14 – Norman (Financial Role)</a:t>
            </a:r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46358-5039-C724-9594-474D1BD98E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Two images of a </a:t>
            </a:r>
            <a:r>
              <a:rPr lang="en-US" b="1" dirty="0"/>
              <a:t>non-</a:t>
            </a:r>
            <a:r>
              <a:rPr lang="en-US" b="1" dirty="0" err="1"/>
              <a:t>personalised</a:t>
            </a:r>
            <a:r>
              <a:rPr lang="en-US" b="1" dirty="0"/>
              <a:t> SBI debit card</a:t>
            </a:r>
            <a:r>
              <a:rPr lang="en-US" dirty="0"/>
              <a:t> recovered from device storage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Absence of cardholder name indicates </a:t>
            </a:r>
            <a:r>
              <a:rPr lang="en-US" b="1" dirty="0"/>
              <a:t>intentional anonymity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No banking apps, contacts, or personal financial metadata present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Device used as a </a:t>
            </a:r>
            <a:r>
              <a:rPr lang="en-US" b="1" dirty="0"/>
              <a:t>financial artefact repository</a:t>
            </a:r>
            <a:r>
              <a:rPr lang="en-US" dirty="0"/>
              <a:t>, not a communication tool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Use of generic card aligns with </a:t>
            </a:r>
            <a:r>
              <a:rPr lang="en-US" b="1" dirty="0"/>
              <a:t>financial obfuscation techniques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Reduces transaction attribution and investigator traceability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Behaviour</a:t>
            </a:r>
            <a:r>
              <a:rPr lang="en-US" dirty="0"/>
              <a:t> consistent with </a:t>
            </a:r>
            <a:r>
              <a:rPr lang="en-US" b="1" dirty="0"/>
              <a:t>illicit trade and IP crime financing</a:t>
            </a:r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833C3C-5C2A-76DB-949A-881A5EC9AD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0471" y="1845734"/>
            <a:ext cx="4937125" cy="287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864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FE289-60CD-62B3-23C4-21BF8E03A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FB4D8C-1114-5226-E5CF-4D4E35FE916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29859" y="1935761"/>
            <a:ext cx="5677016" cy="4354680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307641E-79A8-82EF-72F0-AF6A1B1480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1935761"/>
            <a:ext cx="5915285" cy="419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05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2D1C5-D051-D223-E6D0-1B0679D35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F91E9-D036-45B0-4FD2-133FC43EF34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8328" y="1845735"/>
            <a:ext cx="5851853" cy="402336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DBBA66-68CA-D678-8836-B6B350649C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18238" y="1845735"/>
            <a:ext cx="4937125" cy="402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146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BB49FF-51C3-D8E0-32C3-C4EB89619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7029C7-43D3-37E4-B111-8F48AE0F8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1" y="1845733"/>
            <a:ext cx="10878206" cy="4318584"/>
          </a:xfrm>
        </p:spPr>
        <p:txBody>
          <a:bodyPr numCol="2">
            <a:normAutofit fontScale="92500" lnSpcReduction="20000"/>
          </a:bodyPr>
          <a:lstStyle/>
          <a:p>
            <a:r>
              <a:rPr lang="en-US" b="1" dirty="0"/>
              <a:t>Conclusion</a:t>
            </a:r>
          </a:p>
          <a:p>
            <a:r>
              <a:rPr lang="en-US" dirty="0"/>
              <a:t>All three devices successfully imaged with </a:t>
            </a:r>
            <a:r>
              <a:rPr lang="en-US" b="1" dirty="0"/>
              <a:t>verified cryptographic integrity</a:t>
            </a:r>
            <a:r>
              <a:rPr lang="en-US" dirty="0"/>
              <a:t>.</a:t>
            </a:r>
          </a:p>
          <a:p>
            <a:r>
              <a:rPr lang="en-US" dirty="0"/>
              <a:t>Emma’s device shows the strongest communication and cloud-sharing activity.</a:t>
            </a:r>
          </a:p>
          <a:p>
            <a:r>
              <a:rPr lang="en-US" dirty="0"/>
              <a:t>Joe’s and Norman’s devices align with intermediary and buyer roles.</a:t>
            </a:r>
          </a:p>
          <a:p>
            <a:r>
              <a:rPr lang="en-US" dirty="0"/>
              <a:t>Timeline analysis supports a coordinated attempt to transfer sensitive IP.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Recommendations</a:t>
            </a:r>
          </a:p>
          <a:p>
            <a:r>
              <a:rPr lang="en-US" b="1" dirty="0"/>
              <a:t>For Quantum Tech:</a:t>
            </a:r>
            <a:endParaRPr lang="en-US" dirty="0"/>
          </a:p>
          <a:p>
            <a:r>
              <a:rPr lang="en-US" dirty="0"/>
              <a:t>Implement strict </a:t>
            </a:r>
            <a:r>
              <a:rPr lang="en-US" b="1" dirty="0"/>
              <a:t>DLP</a:t>
            </a:r>
            <a:r>
              <a:rPr lang="en-US" dirty="0"/>
              <a:t>, access control + USB restrictions.</a:t>
            </a:r>
          </a:p>
          <a:p>
            <a:r>
              <a:rPr lang="en-US" dirty="0"/>
              <a:t>Conduct insider-threat training and privileged-user audits.</a:t>
            </a:r>
          </a:p>
          <a:p>
            <a:r>
              <a:rPr lang="en-US" b="1" dirty="0"/>
              <a:t>For Investigators:</a:t>
            </a:r>
            <a:endParaRPr lang="en-US" dirty="0"/>
          </a:p>
          <a:p>
            <a:r>
              <a:rPr lang="en-US" dirty="0"/>
              <a:t>Deep-dive into cloud artefacts (Google, Facebook, WhatsApp).</a:t>
            </a:r>
          </a:p>
          <a:p>
            <a:r>
              <a:rPr lang="en-US" dirty="0"/>
              <a:t>Obtain cloud warrants where needed.</a:t>
            </a:r>
          </a:p>
          <a:p>
            <a:r>
              <a:rPr lang="en-US" dirty="0"/>
              <a:t>Perform financial-forensics analysis for illicit payments.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2948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35</TotalTime>
  <Words>711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Retrospect</vt:lpstr>
      <vt:lpstr>Digital Forensics Investigation: QT-AI-2025 Intellectual Property Theft</vt:lpstr>
      <vt:lpstr>Case Background</vt:lpstr>
      <vt:lpstr>Evidence Inventory</vt:lpstr>
      <vt:lpstr>Chain of Custody</vt:lpstr>
      <vt:lpstr>Methodology </vt:lpstr>
      <vt:lpstr>PowerPoint Presentation</vt:lpstr>
      <vt:lpstr>Samsung Galaxy A13 – Joe (Logistical Role)</vt:lpstr>
      <vt:lpstr>Ulefone Note 14 – Norman (Financial Role)</vt:lpstr>
      <vt:lpstr>CONT…</vt:lpstr>
      <vt:lpstr>PowerPoint Presentation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kalal riya</cp:lastModifiedBy>
  <cp:revision>3</cp:revision>
  <dcterms:created xsi:type="dcterms:W3CDTF">2025-12-11T23:53:12Z</dcterms:created>
  <dcterms:modified xsi:type="dcterms:W3CDTF">2025-12-17T22:52:58Z</dcterms:modified>
</cp:coreProperties>
</file>