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5" r:id="rId1"/>
  </p:sldMasterIdLst>
  <p:notesMasterIdLst>
    <p:notesMasterId r:id="rId9"/>
  </p:notesMasterIdLst>
  <p:sldIdLst>
    <p:sldId id="256" r:id="rId2"/>
    <p:sldId id="269" r:id="rId3"/>
    <p:sldId id="261" r:id="rId4"/>
    <p:sldId id="263" r:id="rId5"/>
    <p:sldId id="264" r:id="rId6"/>
    <p:sldId id="265" r:id="rId7"/>
    <p:sldId id="270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55811" autoAdjust="0"/>
  </p:normalViewPr>
  <p:slideViewPr>
    <p:cSldViewPr snapToGrid="0">
      <p:cViewPr varScale="1">
        <p:scale>
          <a:sx n="51" d="100"/>
          <a:sy n="51" d="100"/>
        </p:scale>
        <p:origin x="1452" y="3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879FE2D-7DA7-42A4-8B22-25F92C4A9255}" type="datetimeFigureOut">
              <a:rPr lang="en-GB" smtClean="0"/>
              <a:t>03/10/2018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9C2BAD-43E5-4CD7-A482-16A347BAE0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19151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" y="0"/>
            <a:ext cx="12192000" cy="6858000"/>
          </a:xfrm>
          <a:prstGeom prst="rect">
            <a:avLst/>
          </a:prstGeom>
          <a:blipFill dpi="0" rotWithShape="1">
            <a:blip r:embed="rId2">
              <a:alphaModFix amt="40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133350" ty="330200" sx="85000" sy="85000" flip="xy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2">
                    <a:lumMod val="75000"/>
                  </a:schemeClr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2A24D818-DE57-4F19-8F04-65A21BB61BEE}" type="datetimeFigureOut">
              <a:rPr lang="en-GB" smtClean="0"/>
              <a:t>03/10/2018</a:t>
            </a:fld>
            <a:endParaRPr lang="en-GB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2080"/>
            <a:ext cx="5905500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121D793B-D7CD-44DD-9091-D5AD09B2D2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115482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4D818-DE57-4F19-8F04-65A21BB61BEE}" type="datetimeFigureOut">
              <a:rPr lang="en-GB" smtClean="0"/>
              <a:t>03/10/2018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D793B-D7CD-44DD-9091-D5AD09B2D2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00752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1784" y="0"/>
            <a:ext cx="12192000" cy="6858000"/>
          </a:xfrm>
          <a:prstGeom prst="rect">
            <a:avLst/>
          </a:prstGeom>
          <a:blipFill dpi="0" rotWithShape="1">
            <a:blip r:embed="rId2">
              <a:alphaModFix amt="40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133350" ty="330200" sx="85000" sy="85000" flip="xy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accent2">
                  <a:lumMod val="50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accent2">
                  <a:lumMod val="50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accent2">
                  <a:lumMod val="50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tabLst>
                <a:tab pos="2633663" algn="l"/>
              </a:tabLst>
              <a:defRPr sz="1600">
                <a:solidFill>
                  <a:schemeClr val="tx2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fld id="{2A24D818-DE57-4F19-8F04-65A21BB61BEE}" type="datetimeFigureOut">
              <a:rPr lang="en-GB" smtClean="0"/>
              <a:t>03/10/2018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896" y="5212080"/>
            <a:ext cx="5907024" cy="228600"/>
          </a:xfrm>
        </p:spPr>
        <p:txBody>
          <a:bodyPr/>
          <a:lstStyle>
            <a:lvl1pPr algn="l"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2080"/>
            <a:ext cx="2112264" cy="228600"/>
          </a:xfrm>
        </p:spPr>
        <p:txBody>
          <a:bodyPr/>
          <a:lstStyle/>
          <a:p>
            <a:fld id="{121D793B-D7CD-44DD-9091-D5AD09B2D2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329908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4D818-DE57-4F19-8F04-65A21BB61BEE}" type="datetimeFigureOut">
              <a:rPr lang="en-GB" smtClean="0"/>
              <a:t>03/10/2018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D793B-D7CD-44DD-9091-D5AD09B2D2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83001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8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800" b="0">
                <a:solidFill>
                  <a:schemeClr val="tx2"/>
                </a:solidFill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4D818-DE57-4F19-8F04-65A21BB61BEE}" type="datetimeFigureOut">
              <a:rPr lang="en-GB" smtClean="0"/>
              <a:t>03/10/2018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D793B-D7CD-44DD-9091-D5AD09B2D2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90884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4D818-DE57-4F19-8F04-65A21BB61BEE}" type="datetimeFigureOut">
              <a:rPr lang="en-GB" smtClean="0"/>
              <a:t>03/10/2018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D793B-D7CD-44DD-9091-D5AD09B2D2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37528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4D818-DE57-4F19-8F04-65A21BB61BEE}" type="datetimeFigureOut">
              <a:rPr lang="en-GB" smtClean="0"/>
              <a:t>03/10/2018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D793B-D7CD-44DD-9091-D5AD09B2D2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70335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chemeClr val="tx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7772400" cy="5334000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4D818-DE57-4F19-8F04-65A21BB61BEE}" type="datetimeFigureOut">
              <a:rPr lang="en-GB" smtClean="0"/>
              <a:t>03/10/2018</a:t>
            </a:fld>
            <a:endParaRPr lang="en-GB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en-GB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56032"/>
          </a:xfrm>
        </p:spPr>
        <p:txBody>
          <a:bodyPr/>
          <a:lstStyle/>
          <a:p>
            <a:fld id="{121D793B-D7CD-44DD-9091-D5AD09B2D22E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9602930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531352" cy="6382512"/>
          </a:xfr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2A24D818-DE57-4F19-8F04-65A21BB61BEE}" type="datetimeFigureOut">
              <a:rPr lang="en-GB" smtClean="0"/>
              <a:t>03/10/2018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56032"/>
          </a:xfrm>
        </p:spPr>
        <p:txBody>
          <a:bodyPr/>
          <a:lstStyle/>
          <a:p>
            <a:fld id="{121D793B-D7CD-44DD-9091-D5AD09B2D22E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8416056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4D818-DE57-4F19-8F04-65A21BB61BEE}" type="datetimeFigureOut">
              <a:rPr lang="en-GB" smtClean="0"/>
              <a:t>03/10/2018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D793B-D7CD-44DD-9091-D5AD09B2D2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32508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4D818-DE57-4F19-8F04-65A21BB61BEE}" type="datetimeFigureOut">
              <a:rPr lang="en-GB" smtClean="0"/>
              <a:t>03/10/2018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D793B-D7CD-44DD-9091-D5AD09B2D2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69026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89464" y="6214535"/>
            <a:ext cx="274320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2A24D818-DE57-4F19-8F04-65A21BB61BEE}" type="datetimeFigureOut">
              <a:rPr lang="en-GB" smtClean="0"/>
              <a:t>03/10/2018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214535"/>
            <a:ext cx="521208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48535" y="6214535"/>
            <a:ext cx="146304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121D793B-D7CD-44DD-9091-D5AD09B2D22E}" type="slidenum">
              <a:rPr lang="en-GB" smtClean="0"/>
              <a:t>‹#›</a:t>
            </a:fld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</p:spTree>
    <p:extLst>
      <p:ext uri="{BB962C8B-B14F-4D97-AF65-F5344CB8AC3E}">
        <p14:creationId xmlns:p14="http://schemas.microsoft.com/office/powerpoint/2010/main" val="13427518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6" r:id="rId1"/>
    <p:sldLayoutId id="2147483727" r:id="rId2"/>
    <p:sldLayoutId id="2147483728" r:id="rId3"/>
    <p:sldLayoutId id="2147483729" r:id="rId4"/>
    <p:sldLayoutId id="2147483730" r:id="rId5"/>
    <p:sldLayoutId id="2147483731" r:id="rId6"/>
    <p:sldLayoutId id="2147483732" r:id="rId7"/>
    <p:sldLayoutId id="2147483733" r:id="rId8"/>
    <p:sldLayoutId id="2147483734" r:id="rId9"/>
    <p:sldLayoutId id="2147483735" r:id="rId10"/>
    <p:sldLayoutId id="2147483736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Introduction to Therapeutic Theories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M5X00958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40274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When and where?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 smtClean="0"/>
              <a:t>This lecture will be on a Thursday morning, in </a:t>
            </a:r>
            <a:r>
              <a:rPr lang="en-GB" sz="2800" dirty="0" smtClean="0"/>
              <a:t>room 312 (IQ building)</a:t>
            </a:r>
            <a:endParaRPr lang="en-GB" sz="2800" dirty="0" smtClean="0"/>
          </a:p>
          <a:p>
            <a:r>
              <a:rPr lang="en-GB" sz="2800" dirty="0" smtClean="0"/>
              <a:t>We will be stopping for Reading Week on </a:t>
            </a:r>
            <a:r>
              <a:rPr lang="en-GB" sz="2800" dirty="0" smtClean="0"/>
              <a:t>November 1st</a:t>
            </a:r>
            <a:endParaRPr lang="en-GB" sz="2800" dirty="0" smtClean="0"/>
          </a:p>
        </p:txBody>
      </p:sp>
    </p:spTree>
    <p:extLst>
      <p:ext uri="{BB962C8B-B14F-4D97-AF65-F5344CB8AC3E}">
        <p14:creationId xmlns:p14="http://schemas.microsoft.com/office/powerpoint/2010/main" val="247839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Themes this term…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 smtClean="0"/>
              <a:t>Psychodynamic Counselling: From Freud to contemporary psychodynamic therapies</a:t>
            </a:r>
          </a:p>
          <a:p>
            <a:r>
              <a:rPr lang="en-GB" sz="2800" dirty="0" smtClean="0"/>
              <a:t>CBT – Looking at the early development of Cognitive and Behavioural Therapy, through to CBT in practice today. </a:t>
            </a:r>
          </a:p>
          <a:p>
            <a:r>
              <a:rPr lang="en-GB" sz="2800" dirty="0" smtClean="0"/>
              <a:t>We will then go on to look at Humanistic-Existential Approaches. 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823919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What will the assessments look like?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dirty="0" smtClean="0"/>
              <a:t>We have two assessments: </a:t>
            </a:r>
          </a:p>
          <a:p>
            <a:r>
              <a:rPr lang="en-GB" sz="2800" dirty="0" smtClean="0"/>
              <a:t>An essay and a case study.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5433" y="3348701"/>
            <a:ext cx="3800168" cy="2533446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410103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Assessment 1: Practical Performance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Within Counselling it has been widely accepted that the therapeutic relationship is of critical importance</a:t>
            </a:r>
            <a:r>
              <a:rPr lang="en-GB" dirty="0" smtClean="0"/>
              <a:t>.</a:t>
            </a:r>
            <a:endParaRPr lang="en-GB" dirty="0"/>
          </a:p>
          <a:p>
            <a:r>
              <a:rPr lang="en-GB" dirty="0"/>
              <a:t>The three therapeutic models that we have looked at have been person-centred, psychodynamic and cognitive behaviour therapy</a:t>
            </a:r>
            <a:r>
              <a:rPr lang="en-GB" dirty="0" smtClean="0"/>
              <a:t>.</a:t>
            </a:r>
          </a:p>
          <a:p>
            <a:endParaRPr lang="en-GB" dirty="0"/>
          </a:p>
          <a:p>
            <a:r>
              <a:rPr lang="en-GB" dirty="0"/>
              <a:t>Working in small groups, develop a practical performance that explores the therapeutic relationship from the perspective of one of these approaches</a:t>
            </a:r>
            <a:r>
              <a:rPr lang="en-GB" dirty="0" smtClean="0"/>
              <a:t>.</a:t>
            </a:r>
            <a:endParaRPr lang="en-GB" dirty="0"/>
          </a:p>
          <a:p>
            <a:r>
              <a:rPr lang="en-GB" dirty="0"/>
              <a:t>Each student will be assessed individually within each </a:t>
            </a:r>
            <a:r>
              <a:rPr lang="en-GB" dirty="0" smtClean="0"/>
              <a:t>performance</a:t>
            </a:r>
          </a:p>
          <a:p>
            <a:endParaRPr lang="en-GB" dirty="0"/>
          </a:p>
          <a:p>
            <a:r>
              <a:rPr lang="en-GB" dirty="0" smtClean="0"/>
              <a:t>5 minute practical performance</a:t>
            </a:r>
          </a:p>
          <a:p>
            <a:r>
              <a:rPr lang="en-GB" dirty="0" smtClean="0"/>
              <a:t>Assessment Date: Thursday 6</a:t>
            </a:r>
            <a:r>
              <a:rPr lang="en-GB" baseline="30000" dirty="0" smtClean="0"/>
              <a:t>th</a:t>
            </a:r>
            <a:r>
              <a:rPr lang="en-GB" dirty="0" smtClean="0"/>
              <a:t> December 2018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73063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Assignment 2: Essay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Discuss and describe the Counselling knowledge and skills that will be required when working with a particular client group. </a:t>
            </a:r>
          </a:p>
          <a:p>
            <a:r>
              <a:rPr lang="en-GB" dirty="0"/>
              <a:t>Underpin your discussion with contemporary evidence and accurate </a:t>
            </a:r>
            <a:r>
              <a:rPr lang="en-GB" dirty="0" smtClean="0"/>
              <a:t>referencing</a:t>
            </a:r>
          </a:p>
          <a:p>
            <a:r>
              <a:rPr lang="en-GB" dirty="0" smtClean="0"/>
              <a:t>1500 words</a:t>
            </a:r>
          </a:p>
          <a:p>
            <a:endParaRPr lang="en-GB" dirty="0"/>
          </a:p>
          <a:p>
            <a:r>
              <a:rPr lang="en-GB" dirty="0" smtClean="0"/>
              <a:t>Submission date: </a:t>
            </a:r>
            <a:r>
              <a:rPr lang="en-GB" b="1" dirty="0"/>
              <a:t>No later than </a:t>
            </a:r>
            <a:r>
              <a:rPr lang="en-GB" b="1" dirty="0" smtClean="0"/>
              <a:t>11.59pm</a:t>
            </a:r>
            <a:r>
              <a:rPr lang="en-GB" dirty="0" smtClean="0"/>
              <a:t>, </a:t>
            </a:r>
            <a:r>
              <a:rPr lang="en-GB" b="1" dirty="0" smtClean="0"/>
              <a:t>30</a:t>
            </a:r>
            <a:r>
              <a:rPr lang="en-GB" b="1" baseline="30000" dirty="0" smtClean="0"/>
              <a:t>th</a:t>
            </a:r>
            <a:r>
              <a:rPr lang="en-GB" b="1" dirty="0" smtClean="0"/>
              <a:t> </a:t>
            </a:r>
            <a:r>
              <a:rPr lang="en-GB" b="1" dirty="0"/>
              <a:t>April 2019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94497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Any Questions?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5424" y="2230088"/>
            <a:ext cx="3121152" cy="367893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75396633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">
  <a:themeElements>
    <a:clrScheme name="Savon">
      <a:dk1>
        <a:sysClr val="windowText" lastClr="000000"/>
      </a:dk1>
      <a:lt1>
        <a:sysClr val="window" lastClr="FFFFFF"/>
      </a:lt1>
      <a:dk2>
        <a:srgbClr val="736059"/>
      </a:dk2>
      <a:lt2>
        <a:srgbClr val="E7E0C7"/>
      </a:lt2>
      <a:accent1>
        <a:srgbClr val="92B0C8"/>
      </a:accent1>
      <a:accent2>
        <a:srgbClr val="E37C3D"/>
      </a:accent2>
      <a:accent3>
        <a:srgbClr val="A5AB81"/>
      </a:accent3>
      <a:accent4>
        <a:srgbClr val="E9B635"/>
      </a:accent4>
      <a:accent5>
        <a:srgbClr val="7BA79D"/>
      </a:accent5>
      <a:accent6>
        <a:srgbClr val="968C8C"/>
      </a:accent6>
      <a:hlink>
        <a:srgbClr val="F7A115"/>
      </a:hlink>
      <a:folHlink>
        <a:srgbClr val="969696"/>
      </a:folHlink>
    </a:clrScheme>
    <a:fontScheme name="Savon">
      <a:majorFont>
        <a:latin typeface="Garamond" panose="02020404030301010803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3F20CFC1-E34F-405B-AA49-5BE0E194F1B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Savon</Template>
  <TotalTime>59</TotalTime>
  <Words>230</Words>
  <Application>Microsoft Office PowerPoint</Application>
  <PresentationFormat>Widescreen</PresentationFormat>
  <Paragraphs>28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Calibri</vt:lpstr>
      <vt:lpstr>Garamond</vt:lpstr>
      <vt:lpstr>Savon</vt:lpstr>
      <vt:lpstr>Introduction to Therapeutic Theories</vt:lpstr>
      <vt:lpstr>When and where?</vt:lpstr>
      <vt:lpstr>Themes this term…</vt:lpstr>
      <vt:lpstr>What will the assessments look like?</vt:lpstr>
      <vt:lpstr>Assessment 1: Practical Performance</vt:lpstr>
      <vt:lpstr>Assignment 2: Essay</vt:lpstr>
      <vt:lpstr>Any Questions?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Introduction to Counselling Therapy Theories</dc:title>
  <dc:creator>Catherine Slade</dc:creator>
  <cp:lastModifiedBy>Catherine Slade</cp:lastModifiedBy>
  <cp:revision>4</cp:revision>
  <dcterms:created xsi:type="dcterms:W3CDTF">2017-09-28T09:24:33Z</dcterms:created>
  <dcterms:modified xsi:type="dcterms:W3CDTF">2018-10-03T11:47:39Z</dcterms:modified>
</cp:coreProperties>
</file>