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57"/>
  </p:notesMasterIdLst>
  <p:sldIdLst>
    <p:sldId id="256" r:id="rId5"/>
    <p:sldId id="257" r:id="rId6"/>
    <p:sldId id="348" r:id="rId7"/>
    <p:sldId id="321" r:id="rId8"/>
    <p:sldId id="325" r:id="rId9"/>
    <p:sldId id="328" r:id="rId10"/>
    <p:sldId id="329" r:id="rId11"/>
    <p:sldId id="322" r:id="rId12"/>
    <p:sldId id="314" r:id="rId13"/>
    <p:sldId id="331" r:id="rId14"/>
    <p:sldId id="320" r:id="rId15"/>
    <p:sldId id="323" r:id="rId16"/>
    <p:sldId id="324" r:id="rId17"/>
    <p:sldId id="349" r:id="rId18"/>
    <p:sldId id="258" r:id="rId19"/>
    <p:sldId id="305" r:id="rId20"/>
    <p:sldId id="315" r:id="rId21"/>
    <p:sldId id="313" r:id="rId22"/>
    <p:sldId id="306" r:id="rId23"/>
    <p:sldId id="307" r:id="rId24"/>
    <p:sldId id="308" r:id="rId25"/>
    <p:sldId id="310" r:id="rId26"/>
    <p:sldId id="380" r:id="rId27"/>
    <p:sldId id="311" r:id="rId28"/>
    <p:sldId id="309" r:id="rId29"/>
    <p:sldId id="312" r:id="rId30"/>
    <p:sldId id="287" r:id="rId31"/>
    <p:sldId id="289" r:id="rId32"/>
    <p:sldId id="347" r:id="rId33"/>
    <p:sldId id="362" r:id="rId34"/>
    <p:sldId id="334" r:id="rId35"/>
    <p:sldId id="353" r:id="rId36"/>
    <p:sldId id="364" r:id="rId37"/>
    <p:sldId id="351" r:id="rId38"/>
    <p:sldId id="366" r:id="rId39"/>
    <p:sldId id="367" r:id="rId40"/>
    <p:sldId id="368" r:id="rId41"/>
    <p:sldId id="369" r:id="rId42"/>
    <p:sldId id="343" r:id="rId43"/>
    <p:sldId id="317" r:id="rId44"/>
    <p:sldId id="319" r:id="rId45"/>
    <p:sldId id="292" r:id="rId46"/>
    <p:sldId id="291" r:id="rId47"/>
    <p:sldId id="379" r:id="rId48"/>
    <p:sldId id="288" r:id="rId49"/>
    <p:sldId id="371" r:id="rId50"/>
    <p:sldId id="377" r:id="rId51"/>
    <p:sldId id="373" r:id="rId52"/>
    <p:sldId id="375" r:id="rId53"/>
    <p:sldId id="286" r:id="rId54"/>
    <p:sldId id="300" r:id="rId55"/>
    <p:sldId id="344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09" autoAdjust="0"/>
    <p:restoredTop sz="94679"/>
  </p:normalViewPr>
  <p:slideViewPr>
    <p:cSldViewPr snapToGrid="0">
      <p:cViewPr varScale="1">
        <p:scale>
          <a:sx n="77" d="100"/>
          <a:sy n="77" d="100"/>
        </p:scale>
        <p:origin x="114" y="8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16B42792-2417-E840-B4D8-6E64ED613335}">
      <dgm:prSet phldrT="[Text]" custT="1"/>
      <dgm:spPr/>
      <dgm:t>
        <a:bodyPr/>
        <a:lstStyle/>
        <a:p>
          <a:r>
            <a:rPr lang="en-GB" sz="1400"/>
            <a:t>He was a black dog.</a:t>
          </a:r>
          <a:endParaRPr lang="en-GB" sz="1400" dirty="0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en-GB" sz="1400" dirty="0"/>
            <a:t>He was a black dog. He lived in Swansea.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en-GB" sz="1400" dirty="0"/>
            <a:t>He was a black dog. He lived in Swansea. He lived between 1930 and 1937.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en-GB" sz="1600" dirty="0"/>
        </a:p>
        <a:p>
          <a:r>
            <a:rPr lang="en-GB" sz="1600"/>
            <a:t>He was</a:t>
          </a:r>
          <a:endParaRPr lang="en-GB" sz="1600" dirty="0"/>
        </a:p>
        <a:p>
          <a:r>
            <a:rPr lang="en-GB" sz="1600" dirty="0"/>
            <a:t> a dog.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en-GB" sz="1400" dirty="0"/>
            <a:t>He was a black dog. He lived in Swansea. He lived between 1930 and 1937.He was brave. He was famous.</a:t>
          </a:r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en-GB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en-GB" sz="1400" dirty="0"/>
            <a:t>He was a black dog. He lived in Swansea. He lived between 1930 and 1937. He was brave.</a:t>
          </a:r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gi</a:t>
          </a:r>
          <a:r>
            <a:rPr lang="en-GB" sz="1400" dirty="0"/>
            <a:t> du.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gi</a:t>
          </a:r>
          <a:r>
            <a:rPr lang="en-GB" sz="1400" dirty="0"/>
            <a:t> du. </a:t>
          </a:r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byw</a:t>
          </a:r>
          <a:r>
            <a:rPr lang="en-GB" sz="1400" dirty="0"/>
            <a:t> </a:t>
          </a:r>
          <a:r>
            <a:rPr lang="en-GB" sz="1400" dirty="0" err="1"/>
            <a:t>yn</a:t>
          </a:r>
          <a:r>
            <a:rPr lang="en-GB" sz="1400" dirty="0"/>
            <a:t> Abertawe.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gi</a:t>
          </a:r>
          <a:r>
            <a:rPr lang="en-GB" sz="1400" dirty="0"/>
            <a:t> du. </a:t>
          </a:r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byw</a:t>
          </a:r>
          <a:r>
            <a:rPr lang="en-GB" sz="1400" dirty="0"/>
            <a:t> </a:t>
          </a:r>
          <a:r>
            <a:rPr lang="en-GB" sz="1400" dirty="0" err="1"/>
            <a:t>yn</a:t>
          </a:r>
          <a:r>
            <a:rPr lang="en-GB" sz="1400" dirty="0"/>
            <a:t> Abertawe. </a:t>
          </a:r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byw</a:t>
          </a:r>
          <a:r>
            <a:rPr lang="en-GB" sz="1400" dirty="0"/>
            <a:t> </a:t>
          </a:r>
          <a:r>
            <a:rPr lang="en-GB" sz="1400" dirty="0" err="1"/>
            <a:t>rhwng</a:t>
          </a:r>
          <a:r>
            <a:rPr lang="en-GB" sz="1400" dirty="0"/>
            <a:t> 1930 a 1937.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en-GB" sz="1600" dirty="0"/>
        </a:p>
        <a:p>
          <a:r>
            <a:rPr lang="en-GB" sz="1600" dirty="0" err="1"/>
            <a:t>Roedd</a:t>
          </a:r>
          <a:endParaRPr lang="en-GB" sz="1600" dirty="0"/>
        </a:p>
        <a:p>
          <a:r>
            <a:rPr lang="en-GB" sz="1600" dirty="0"/>
            <a:t> </a:t>
          </a:r>
          <a:r>
            <a:rPr lang="en-GB" sz="1600" dirty="0" err="1"/>
            <a:t>e’n</a:t>
          </a:r>
          <a:r>
            <a:rPr lang="en-GB" sz="1600" dirty="0"/>
            <a:t> </a:t>
          </a:r>
          <a:r>
            <a:rPr lang="en-GB" sz="1600" dirty="0" err="1"/>
            <a:t>gi</a:t>
          </a:r>
          <a:r>
            <a:rPr lang="en-GB" sz="1600" dirty="0"/>
            <a:t>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cy-GB" sz="1400" dirty="0"/>
            <a:t>Roedd e’n gi du. Roedd e’n byw yn Abertawe. Roedd e’n byw rhwng 1930 a 1937. Roedd e’n ddewr. Roedd e’n enwog.</a:t>
          </a:r>
          <a:endParaRPr lang="en-GB" sz="1400" dirty="0"/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en-GB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400" dirty="0"/>
            <a:t>Roedd e’n gi du. Roedd e’n byw yn Abertawe. Roedd e’n byw rhwng 1930 a 1937. Roedd e’n ddewr.</a:t>
          </a:r>
          <a:endParaRPr lang="en-GB" sz="1400" dirty="0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386666" y="0"/>
          <a:ext cx="1354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 was</a:t>
          </a: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a dog.</a:t>
          </a:r>
        </a:p>
      </dsp:txBody>
      <dsp:txXfrm>
        <a:off x="3386666" y="0"/>
        <a:ext cx="1354666" cy="903111"/>
      </dsp:txXfrm>
    </dsp:sp>
    <dsp:sp modelId="{81DB1F44-359E-3940-B26A-DE130270519D}">
      <dsp:nvSpPr>
        <dsp:cNvPr id="0" name=""/>
        <dsp:cNvSpPr/>
      </dsp:nvSpPr>
      <dsp:spPr>
        <a:xfrm>
          <a:off x="2709333" y="903111"/>
          <a:ext cx="2709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 was a black dog.</a:t>
          </a:r>
          <a:endParaRPr lang="en-GB" sz="1400" kern="1200" dirty="0"/>
        </a:p>
      </dsp:txBody>
      <dsp:txXfrm>
        <a:off x="3183466" y="903111"/>
        <a:ext cx="1761066" cy="903111"/>
      </dsp:txXfrm>
    </dsp:sp>
    <dsp:sp modelId="{D4CDF462-A34A-CA4F-87F3-D128A838199D}">
      <dsp:nvSpPr>
        <dsp:cNvPr id="0" name=""/>
        <dsp:cNvSpPr/>
      </dsp:nvSpPr>
      <dsp:spPr>
        <a:xfrm>
          <a:off x="2032000" y="1806222"/>
          <a:ext cx="4064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</a:t>
          </a:r>
        </a:p>
      </dsp:txBody>
      <dsp:txXfrm>
        <a:off x="2743199" y="1806222"/>
        <a:ext cx="2641600" cy="903111"/>
      </dsp:txXfrm>
    </dsp:sp>
    <dsp:sp modelId="{C5278BF7-DEF0-FA43-AF5B-3DD719544B92}">
      <dsp:nvSpPr>
        <dsp:cNvPr id="0" name=""/>
        <dsp:cNvSpPr/>
      </dsp:nvSpPr>
      <dsp:spPr>
        <a:xfrm>
          <a:off x="1354666" y="2709333"/>
          <a:ext cx="5418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 He lived between 1930 and 1937.</a:t>
          </a:r>
        </a:p>
      </dsp:txBody>
      <dsp:txXfrm>
        <a:off x="2302933" y="2709333"/>
        <a:ext cx="3522133" cy="903111"/>
      </dsp:txXfrm>
    </dsp:sp>
    <dsp:sp modelId="{166C5EF9-2A9E-B04A-9489-4F5C57F6997B}">
      <dsp:nvSpPr>
        <dsp:cNvPr id="0" name=""/>
        <dsp:cNvSpPr/>
      </dsp:nvSpPr>
      <dsp:spPr>
        <a:xfrm>
          <a:off x="677333" y="3612444"/>
          <a:ext cx="6773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 He lived between 1930 and 1937. He was brave.</a:t>
          </a:r>
        </a:p>
      </dsp:txBody>
      <dsp:txXfrm>
        <a:off x="1862666" y="3612444"/>
        <a:ext cx="4402666" cy="903111"/>
      </dsp:txXfrm>
    </dsp:sp>
    <dsp:sp modelId="{A97B52CF-4A4D-EC4F-BDB0-AF7BC651CEB9}">
      <dsp:nvSpPr>
        <dsp:cNvPr id="0" name=""/>
        <dsp:cNvSpPr/>
      </dsp:nvSpPr>
      <dsp:spPr>
        <a:xfrm>
          <a:off x="0" y="4515555"/>
          <a:ext cx="8128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 He lived between 1930 and 1937.He was brave. He was famous.</a:t>
          </a:r>
        </a:p>
      </dsp:txBody>
      <dsp:txXfrm>
        <a:off x="1422399" y="4515555"/>
        <a:ext cx="5283200" cy="9031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386666" y="0"/>
          <a:ext cx="1354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Roedd</a:t>
          </a: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</a:t>
          </a:r>
          <a:r>
            <a:rPr lang="en-GB" sz="1600" kern="1200" dirty="0" err="1"/>
            <a:t>e’n</a:t>
          </a:r>
          <a:r>
            <a:rPr lang="en-GB" sz="1600" kern="1200" dirty="0"/>
            <a:t> </a:t>
          </a:r>
          <a:r>
            <a:rPr lang="en-GB" sz="1600" kern="1200" dirty="0" err="1"/>
            <a:t>gi</a:t>
          </a:r>
          <a:r>
            <a:rPr lang="en-GB" sz="1600" kern="1200" dirty="0"/>
            <a:t>.</a:t>
          </a:r>
        </a:p>
      </dsp:txBody>
      <dsp:txXfrm>
        <a:off x="3386666" y="0"/>
        <a:ext cx="1354666" cy="903111"/>
      </dsp:txXfrm>
    </dsp:sp>
    <dsp:sp modelId="{81DB1F44-359E-3940-B26A-DE130270519D}">
      <dsp:nvSpPr>
        <dsp:cNvPr id="0" name=""/>
        <dsp:cNvSpPr/>
      </dsp:nvSpPr>
      <dsp:spPr>
        <a:xfrm>
          <a:off x="2709333" y="903111"/>
          <a:ext cx="2709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gi</a:t>
          </a:r>
          <a:r>
            <a:rPr lang="en-GB" sz="1400" kern="1200" dirty="0"/>
            <a:t> du.</a:t>
          </a:r>
        </a:p>
      </dsp:txBody>
      <dsp:txXfrm>
        <a:off x="3183466" y="903111"/>
        <a:ext cx="1761066" cy="903111"/>
      </dsp:txXfrm>
    </dsp:sp>
    <dsp:sp modelId="{D4CDF462-A34A-CA4F-87F3-D128A838199D}">
      <dsp:nvSpPr>
        <dsp:cNvPr id="0" name=""/>
        <dsp:cNvSpPr/>
      </dsp:nvSpPr>
      <dsp:spPr>
        <a:xfrm>
          <a:off x="2032000" y="1806222"/>
          <a:ext cx="4064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gi</a:t>
          </a:r>
          <a:r>
            <a:rPr lang="en-GB" sz="1400" kern="1200" dirty="0"/>
            <a:t> du. </a:t>
          </a: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byw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Abertawe.</a:t>
          </a:r>
        </a:p>
      </dsp:txBody>
      <dsp:txXfrm>
        <a:off x="2743199" y="1806222"/>
        <a:ext cx="2641600" cy="903111"/>
      </dsp:txXfrm>
    </dsp:sp>
    <dsp:sp modelId="{C5278BF7-DEF0-FA43-AF5B-3DD719544B92}">
      <dsp:nvSpPr>
        <dsp:cNvPr id="0" name=""/>
        <dsp:cNvSpPr/>
      </dsp:nvSpPr>
      <dsp:spPr>
        <a:xfrm>
          <a:off x="1354666" y="2709333"/>
          <a:ext cx="5418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gi</a:t>
          </a:r>
          <a:r>
            <a:rPr lang="en-GB" sz="1400" kern="1200" dirty="0"/>
            <a:t> du. </a:t>
          </a: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byw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Abertawe. </a:t>
          </a: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byw</a:t>
          </a:r>
          <a:r>
            <a:rPr lang="en-GB" sz="1400" kern="1200" dirty="0"/>
            <a:t> </a:t>
          </a:r>
          <a:r>
            <a:rPr lang="en-GB" sz="1400" kern="1200" dirty="0" err="1"/>
            <a:t>rhwng</a:t>
          </a:r>
          <a:r>
            <a:rPr lang="en-GB" sz="1400" kern="1200" dirty="0"/>
            <a:t> 1930 a 1937.</a:t>
          </a:r>
        </a:p>
      </dsp:txBody>
      <dsp:txXfrm>
        <a:off x="2302933" y="2709333"/>
        <a:ext cx="3522133" cy="903111"/>
      </dsp:txXfrm>
    </dsp:sp>
    <dsp:sp modelId="{166C5EF9-2A9E-B04A-9489-4F5C57F6997B}">
      <dsp:nvSpPr>
        <dsp:cNvPr id="0" name=""/>
        <dsp:cNvSpPr/>
      </dsp:nvSpPr>
      <dsp:spPr>
        <a:xfrm>
          <a:off x="677333" y="3612444"/>
          <a:ext cx="6773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Roedd e’n gi du. Roedd e’n byw yn Abertawe. Roedd e’n byw rhwng 1930 a 1937. Roedd e’n ddewr.</a:t>
          </a:r>
          <a:endParaRPr lang="en-GB" sz="1400" kern="1200" dirty="0"/>
        </a:p>
      </dsp:txBody>
      <dsp:txXfrm>
        <a:off x="1862666" y="3612444"/>
        <a:ext cx="4402666" cy="903111"/>
      </dsp:txXfrm>
    </dsp:sp>
    <dsp:sp modelId="{A97B52CF-4A4D-EC4F-BDB0-AF7BC651CEB9}">
      <dsp:nvSpPr>
        <dsp:cNvPr id="0" name=""/>
        <dsp:cNvSpPr/>
      </dsp:nvSpPr>
      <dsp:spPr>
        <a:xfrm>
          <a:off x="0" y="4515555"/>
          <a:ext cx="8128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Roedd e’n gi du. Roedd e’n byw yn Abertawe. Roedd e’n byw rhwng 1930 a 1937. Roedd e’n ddewr. Roedd e’n enwog.</a:t>
          </a:r>
          <a:endParaRPr lang="en-GB" sz="1400" kern="1200" dirty="0"/>
        </a:p>
      </dsp:txBody>
      <dsp:txXfrm>
        <a:off x="1422399" y="4515555"/>
        <a:ext cx="5283200" cy="903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2AAE0B-5B01-4837-B47D-CE7A5C72E7AC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20430-F90D-458B-A403-E599F2DFC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837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gi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gi</a:t>
            </a:r>
            <a:r>
              <a:rPr lang="en-GB" dirty="0"/>
              <a:t> du.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gi</a:t>
            </a:r>
            <a:r>
              <a:rPr lang="en-GB" dirty="0"/>
              <a:t> du.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Abertawe.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820430-F90D-458B-A403-E599F2DFC3A9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01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674315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Siarad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araf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glir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Cymryd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endParaRPr lang="en-US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Osgoi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Saesneg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Ymestyn canmoliaeth gan roi rhesymau.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dirty="0"/>
                        <a:t>Ailadrodd stori heb ei darllen.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56955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Kay Owen</a:t>
            </a:r>
          </a:p>
          <a:p>
            <a:r>
              <a:rPr lang="cy-GB" dirty="0"/>
              <a:t>Teitl y wers: 	Hanes Jac Abertawe</a:t>
            </a:r>
          </a:p>
          <a:p>
            <a:r>
              <a:rPr lang="cy-GB" dirty="0"/>
              <a:t>Nod y wers:	</a:t>
            </a:r>
            <a:r>
              <a:rPr lang="cy-GB" sz="1400" dirty="0"/>
              <a:t>Dysgu’r amherffaith,  siarad ac ysgrifennu am berson arall yn y gorffennol gan ddefnyddio ‘Roedd e’n ...’</a:t>
            </a: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ateb cwestiynau sydd yn dechrau gyda ‘Oedd...?’</a:t>
            </a:r>
            <a:endParaRPr lang="cy-GB" sz="1400" dirty="0"/>
          </a:p>
          <a:p>
            <a:r>
              <a:rPr lang="cy-GB" dirty="0"/>
              <a:t>Blwyddyn:	Tri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2669517"/>
              </p:ext>
            </p:extLst>
          </p:nvPr>
        </p:nvGraphicFramePr>
        <p:xfrm>
          <a:off x="6851177" y="1765691"/>
          <a:ext cx="5131274" cy="4841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80155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Esbonio nod y wers.</a:t>
                      </a:r>
                    </a:p>
                    <a:p>
                      <a:r>
                        <a:rPr lang="cy-GB" dirty="0"/>
                        <a:t>Slot Drilio - geirfa newydd</a:t>
                      </a:r>
                    </a:p>
                    <a:p>
                      <a:r>
                        <a:rPr lang="cy-GB" dirty="0"/>
                        <a:t>Stori Jac Abertawe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Gêm pêl boeth – Brawddegau newydd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Pyramid cyfieithu</a:t>
                      </a:r>
                    </a:p>
                    <a:p>
                      <a:r>
                        <a:rPr lang="cy-GB" dirty="0"/>
                        <a:t>Ysgrifennu brawddegau am Jac Abertawe.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Gofyn ac ateb cwestiynau</a:t>
                      </a:r>
                    </a:p>
                    <a:p>
                      <a:r>
                        <a:rPr lang="cy-GB" dirty="0"/>
                        <a:t>Beth maen nhw wedi ddysgu yn y wers?</a:t>
                      </a:r>
                    </a:p>
                    <a:p>
                      <a:r>
                        <a:rPr lang="cy-GB" dirty="0"/>
                        <a:t>Teimladau am y wers.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0687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dirty="0"/>
                        <a:t>ci (g), Abertawe, hwyaid, dewr, dociau, caredig, arwr, achub/achubwr, enwog, perchennog, gwobr, cofeb</a:t>
                      </a:r>
                    </a:p>
                    <a:p>
                      <a:r>
                        <a:rPr lang="cy-GB" dirty="0"/>
                        <a:t>Oedd, roedd e’n/Nac oedd, doedd e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547042"/>
              </p:ext>
            </p:extLst>
          </p:nvPr>
        </p:nvGraphicFramePr>
        <p:xfrm>
          <a:off x="400477" y="2100550"/>
          <a:ext cx="5695523" cy="4473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29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u="sng" dirty="0"/>
                        <a:t>Yr Amherffaith</a:t>
                      </a:r>
                    </a:p>
                    <a:p>
                      <a:r>
                        <a:rPr lang="cy-GB" b="0" dirty="0"/>
                        <a:t>Roedd e’n _____.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Oedd e’n _______? </a:t>
                      </a:r>
                    </a:p>
                    <a:p>
                      <a:r>
                        <a:rPr lang="cy-GB" b="0" dirty="0"/>
                        <a:t>Oedd, roedd e’n _____.</a:t>
                      </a:r>
                    </a:p>
                    <a:p>
                      <a:r>
                        <a:rPr lang="cy-GB" b="0" dirty="0"/>
                        <a:t>Nac oedd, doedd e ddim yn 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440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 amherffaith gan ddefnyddio: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Roeddwn i’n ___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Doeddwn i ddim yn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8E1B38-D693-F0F9-977E-18D4BAC16DB9}"/>
              </a:ext>
            </a:extLst>
          </p:cNvPr>
          <p:cNvSpPr txBox="1"/>
          <p:nvPr/>
        </p:nvSpPr>
        <p:spPr>
          <a:xfrm>
            <a:off x="1415442" y="1348284"/>
            <a:ext cx="899368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Nod y wers heddiw ydy </a:t>
            </a:r>
            <a:r>
              <a:rPr lang="cy-GB" sz="4000" dirty="0"/>
              <a:t>siarad ac ysgrifennu am berson arall yn y gorffennol gan ddefnyddio ‘Roedd e’n ...’</a:t>
            </a:r>
          </a:p>
          <a:p>
            <a:pPr algn="ctr"/>
            <a:endParaRPr lang="cy-GB" sz="4000" dirty="0"/>
          </a:p>
          <a:p>
            <a:pPr algn="ctr"/>
            <a:r>
              <a:rPr lang="cy-GB" sz="4000" dirty="0"/>
              <a:t>Hefyd, byddwch chi’n ateb cwestiynau sydd yn dechrau gyda ‘Oedd...?’</a:t>
            </a:r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66305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FA6E14-2219-279E-3996-81DDD401A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AAF4923-9817-2231-4617-74156B1569E4}"/>
              </a:ext>
            </a:extLst>
          </p:cNvPr>
          <p:cNvSpPr txBox="1"/>
          <p:nvPr/>
        </p:nvSpPr>
        <p:spPr>
          <a:xfrm>
            <a:off x="1599156" y="1285654"/>
            <a:ext cx="899368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 Newydd a Defnyddiol</a:t>
            </a:r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r>
              <a:rPr lang="cy-GB" sz="4000" dirty="0"/>
              <a:t>Ailadroddwch ar fy ôl i.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983343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ECD999-86C6-CC61-F351-A9D33D1A1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FDE321-8924-5F86-51AC-81B97510F76F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/>
              <a:t>ci du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801E62-A365-FAEB-BFA3-AC52707C8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557" y="1653904"/>
            <a:ext cx="4090243" cy="3249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26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BD2E51-98FD-F35A-4FCC-280D87E31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CEA8CD7-17F0-E3FA-07D3-F8E2816DF4E6}"/>
              </a:ext>
            </a:extLst>
          </p:cNvPr>
          <p:cNvSpPr txBox="1"/>
          <p:nvPr/>
        </p:nvSpPr>
        <p:spPr>
          <a:xfrm>
            <a:off x="1430055" y="216494"/>
            <a:ext cx="835486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/>
              <a:t>Abertawe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E225DA-0657-9EF6-B426-539700C9FC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8153" y="2507079"/>
            <a:ext cx="7268589" cy="41344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955D40-776B-D4AE-3045-DC8BAFAADB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6672" y="4759704"/>
            <a:ext cx="1650162" cy="1653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72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F3AAEF-7138-90AB-3AEB-B40E7B4F8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615301-8A1E-7A37-1EA6-4E53C79A8DB1}"/>
              </a:ext>
            </a:extLst>
          </p:cNvPr>
          <p:cNvSpPr txBox="1"/>
          <p:nvPr/>
        </p:nvSpPr>
        <p:spPr>
          <a:xfrm>
            <a:off x="751561" y="2613392"/>
            <a:ext cx="108851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rhwng</a:t>
            </a:r>
            <a:r>
              <a:rPr lang="en-GB" sz="10000" dirty="0"/>
              <a:t> 1930 a 1937</a:t>
            </a:r>
          </a:p>
        </p:txBody>
      </p:sp>
    </p:spTree>
    <p:extLst>
      <p:ext uri="{BB962C8B-B14F-4D97-AF65-F5344CB8AC3E}">
        <p14:creationId xmlns:p14="http://schemas.microsoft.com/office/powerpoint/2010/main" val="329978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A8C0A7-F358-6382-EF8C-33F6CE0DE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D23A10-17A0-0C12-9579-DE75A052F281}"/>
              </a:ext>
            </a:extLst>
          </p:cNvPr>
          <p:cNvSpPr txBox="1"/>
          <p:nvPr/>
        </p:nvSpPr>
        <p:spPr>
          <a:xfrm>
            <a:off x="526093" y="2078357"/>
            <a:ext cx="6200385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hwyaid</a:t>
            </a:r>
            <a:endParaRPr lang="en-GB" sz="1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7767A8-387B-3799-E3E0-2D3A2ED6A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6478" y="1509590"/>
            <a:ext cx="2945781" cy="29837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8E171F-AC25-F9B8-14D4-128B58969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8207" y="1525248"/>
            <a:ext cx="2471674" cy="302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797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F69BCE-AA00-B5D0-86A5-F1B44D235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93DD78-87A8-6C58-7766-52A5CEEFF687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nofio</a:t>
            </a:r>
            <a:endParaRPr lang="en-GB" sz="15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C0AA74-78D7-799D-0369-217F8D24D0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7236" y="1750030"/>
            <a:ext cx="3994790" cy="335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543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406C8A-5D8D-B6B4-C989-4E6D635DA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3A448F-5FA8-E404-361D-31EB47B374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133" y="1968089"/>
            <a:ext cx="2455168" cy="23564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99C107-ABEE-AFD0-A5FD-F5CC9EF9275D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dewr</a:t>
            </a:r>
            <a:endParaRPr lang="en-GB" sz="15000" dirty="0"/>
          </a:p>
        </p:txBody>
      </p:sp>
    </p:spTree>
    <p:extLst>
      <p:ext uri="{BB962C8B-B14F-4D97-AF65-F5344CB8AC3E}">
        <p14:creationId xmlns:p14="http://schemas.microsoft.com/office/powerpoint/2010/main" val="3795684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F138B4-7EAD-1EFC-5260-E676364F7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6643F2-DFD2-7F30-21B9-E18AFB43B449}"/>
              </a:ext>
            </a:extLst>
          </p:cNvPr>
          <p:cNvSpPr txBox="1"/>
          <p:nvPr/>
        </p:nvSpPr>
        <p:spPr>
          <a:xfrm>
            <a:off x="363255" y="2078357"/>
            <a:ext cx="636322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caredig</a:t>
            </a:r>
            <a:endParaRPr lang="en-GB" sz="1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CF4305-9841-A3EC-0B4C-23F55FB3D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507" y="1328968"/>
            <a:ext cx="4392349" cy="354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148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FD33E-5B4A-E43D-1612-C7E89AF9D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A419F5-6931-D592-D747-D832CA551FF7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arwr</a:t>
            </a:r>
            <a:endParaRPr lang="en-GB" sz="1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1E32B9-233F-F12D-DACE-206CF3B30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546" y="2226025"/>
            <a:ext cx="2025939" cy="26030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9F1815-E19F-213B-27E4-146023F26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8280" y="2226025"/>
            <a:ext cx="1549259" cy="2690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97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672BB3-CECE-211B-45E0-BF193D4020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F85C19-02E5-8C5F-880B-5D39FFBD0609}"/>
              </a:ext>
            </a:extLst>
          </p:cNvPr>
          <p:cNvSpPr txBox="1"/>
          <p:nvPr/>
        </p:nvSpPr>
        <p:spPr>
          <a:xfrm>
            <a:off x="388307" y="2078357"/>
            <a:ext cx="766592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achubwr</a:t>
            </a:r>
            <a:endParaRPr lang="en-GB" sz="15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4568FB-A3A3-4CCA-F9DD-CEA77754C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4236" y="1810313"/>
            <a:ext cx="3683451" cy="289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182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368B35-3B2E-FD16-FD2F-8390667E1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F57341-7005-E8D7-E213-C3DEF1AAB825}"/>
              </a:ext>
            </a:extLst>
          </p:cNvPr>
          <p:cNvSpPr txBox="1"/>
          <p:nvPr/>
        </p:nvSpPr>
        <p:spPr>
          <a:xfrm>
            <a:off x="676405" y="2078357"/>
            <a:ext cx="605007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enwog</a:t>
            </a:r>
            <a:endParaRPr lang="en-GB" sz="15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BF974-A9D6-6BDF-31BF-81B10BE16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822" y="1024460"/>
            <a:ext cx="5117773" cy="4316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911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53076B-CEA8-1E2B-F71E-766E0D30C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4651A2-AA0D-D1D7-FBF5-EB09BABCFF7D}"/>
              </a:ext>
            </a:extLst>
          </p:cNvPr>
          <p:cNvSpPr txBox="1"/>
          <p:nvPr/>
        </p:nvSpPr>
        <p:spPr>
          <a:xfrm>
            <a:off x="2943615" y="1661414"/>
            <a:ext cx="108851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Amser</a:t>
            </a:r>
            <a:r>
              <a:rPr lang="en-GB" sz="10000" dirty="0"/>
              <a:t> </a:t>
            </a:r>
            <a:r>
              <a:rPr lang="en-GB" sz="10000" dirty="0" err="1"/>
              <a:t>Stori</a:t>
            </a:r>
            <a:endParaRPr lang="en-GB" sz="10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876004-CD79-2188-AFB2-B9E8C38F8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0426" y="3565371"/>
            <a:ext cx="3331148" cy="249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556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FDD819F-AAD4-2222-10AD-692699B15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40" y="698326"/>
            <a:ext cx="8192023" cy="546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738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D04E28-60F3-933A-E62D-B836A7B5D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949FE3-E4A3-87BD-6962-0A51E3BFB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2" y="230492"/>
            <a:ext cx="4171166" cy="614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260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E39E47-B6D5-9683-EBEA-6E795D1B5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4C9F33-DDEA-9A76-9BB4-C5C5F08C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7444" y="134655"/>
            <a:ext cx="9317111" cy="6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273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0AC945-05A7-E92C-8B94-2895F3CA5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29E0F7-2E65-AD0C-8B17-C6F3A4775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705" y="184759"/>
            <a:ext cx="9086777" cy="6488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961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BF6D9D-9EB3-4BB5-643C-25096C674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A93A1B-7295-EB17-EF8E-633ECF5BA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827" y="767215"/>
            <a:ext cx="9488346" cy="555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8562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C4435D-4C49-79D0-4EA0-F7C895F65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2BA312-891A-FFAC-75F9-0341146FB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53" y="376381"/>
            <a:ext cx="10391894" cy="610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5228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F2A3A5-4869-C48A-6BED-85F5E53C4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349D80-A701-D2C2-20C2-F70317EC3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23" y="175737"/>
            <a:ext cx="11140354" cy="650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848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0DC8DB-6BC2-03E3-3F46-342C34B66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4A486F-14B8-875A-861C-3C49960658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878" y="216074"/>
            <a:ext cx="8264242" cy="6425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366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56C7CF-70DE-15CE-BAA3-E6543185A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98BAB6-E7D4-7EAD-28D7-6A4F0E10CD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28" t="7191" r="5784" b="5933"/>
          <a:stretch/>
        </p:blipFill>
        <p:spPr>
          <a:xfrm>
            <a:off x="7189940" y="3582444"/>
            <a:ext cx="4471792" cy="29155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C380DA-74E3-87AC-4408-9EFF44CE01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72" y="666914"/>
            <a:ext cx="6679496" cy="2915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4294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C66CC0-9762-8B6E-CFE0-2952D863D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EA3E42-D0C5-845A-6864-910F583F6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769" y="162838"/>
            <a:ext cx="7989909" cy="6313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5832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D8C0AC-4EFB-2275-1008-1760B9EAC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58A2D-B9B7-52D7-6E86-83B4C6F06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09" y="284967"/>
            <a:ext cx="10667106" cy="6288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592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5C6417-B42F-AE29-515C-C469D67D93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0E625A-BC84-7491-9349-BBD923F01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715" y="261089"/>
            <a:ext cx="10848080" cy="633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3275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523565" y="2580361"/>
            <a:ext cx="57118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____.</a:t>
            </a:r>
          </a:p>
        </p:txBody>
      </p:sp>
    </p:spTree>
    <p:extLst>
      <p:ext uri="{BB962C8B-B14F-4D97-AF65-F5344CB8AC3E}">
        <p14:creationId xmlns:p14="http://schemas.microsoft.com/office/powerpoint/2010/main" val="1325841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DAAD-FFE8-1E8D-FE2E-EA47C7626C48}"/>
              </a:ext>
            </a:extLst>
          </p:cNvPr>
          <p:cNvSpPr txBox="1"/>
          <p:nvPr/>
        </p:nvSpPr>
        <p:spPr>
          <a:xfrm>
            <a:off x="1066418" y="425296"/>
            <a:ext cx="100591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0" dirty="0"/>
              <a:t>Gêm Pêl Boeth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130570-A113-F1E0-6461-CFF9725B04AD}"/>
              </a:ext>
            </a:extLst>
          </p:cNvPr>
          <p:cNvSpPr txBox="1"/>
          <p:nvPr/>
        </p:nvSpPr>
        <p:spPr>
          <a:xfrm>
            <a:off x="1632857" y="5274129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39F0C-A55B-4AED-18F4-E8411E9A7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0680" y="2364288"/>
            <a:ext cx="2215066" cy="201610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E4A802D-8203-9E04-FF91-43722A1F280B}"/>
              </a:ext>
            </a:extLst>
          </p:cNvPr>
          <p:cNvSpPr txBox="1"/>
          <p:nvPr/>
        </p:nvSpPr>
        <p:spPr>
          <a:xfrm>
            <a:off x="1218776" y="5148196"/>
            <a:ext cx="57118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____.</a:t>
            </a:r>
          </a:p>
        </p:txBody>
      </p:sp>
    </p:spTree>
    <p:extLst>
      <p:ext uri="{BB962C8B-B14F-4D97-AF65-F5344CB8AC3E}">
        <p14:creationId xmlns:p14="http://schemas.microsoft.com/office/powerpoint/2010/main" val="32295707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204DE8-A311-48D9-A99F-431ED3BC2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4BF512B-4371-56AF-55CC-E733BB6BCDAC}"/>
              </a:ext>
            </a:extLst>
          </p:cNvPr>
          <p:cNvSpPr txBox="1"/>
          <p:nvPr/>
        </p:nvSpPr>
        <p:spPr>
          <a:xfrm>
            <a:off x="1121783" y="1327758"/>
            <a:ext cx="8595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  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DA9AD7-1DE3-4EB2-874C-C66113313A43}"/>
              </a:ext>
            </a:extLst>
          </p:cNvPr>
          <p:cNvSpPr txBox="1"/>
          <p:nvPr/>
        </p:nvSpPr>
        <p:spPr>
          <a:xfrm>
            <a:off x="1243828" y="4514579"/>
            <a:ext cx="57182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en-GB" sz="6000" dirty="0" err="1">
                <a:latin typeface="Comic Sans MS" panose="030F0702030302020204" pitchFamily="66" charset="0"/>
              </a:rPr>
              <a:t>i</a:t>
            </a:r>
            <a:r>
              <a:rPr lang="en-GB" sz="6000" dirty="0">
                <a:latin typeface="Comic Sans MS" panose="030F0702030302020204" pitchFamily="66" charset="0"/>
              </a:rPr>
              <a:t> du.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2C64B8-C70C-D689-C863-AB8082901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6938" y="451405"/>
            <a:ext cx="4090243" cy="32495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6F6E4C-9559-4AC0-9736-2CFA6F6C9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772" y="5022411"/>
            <a:ext cx="1628054" cy="160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000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A3CAB2-A431-5D96-661D-9531A223D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9798807-8FCC-D101-D6C3-32857E189355}"/>
              </a:ext>
            </a:extLst>
          </p:cNvPr>
          <p:cNvSpPr txBox="1"/>
          <p:nvPr/>
        </p:nvSpPr>
        <p:spPr>
          <a:xfrm>
            <a:off x="630053" y="1252603"/>
            <a:ext cx="110113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byw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</a:rPr>
              <a:t> 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1E403C-6792-4A54-C82C-22756B40C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721" y="515358"/>
            <a:ext cx="4377847" cy="24901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FAE3450-87A1-ACD2-13E2-B22B6D4E5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5700" y="2378162"/>
            <a:ext cx="993887" cy="9959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083752-9680-6CCA-2FED-41A08E65E0FA}"/>
              </a:ext>
            </a:extLst>
          </p:cNvPr>
          <p:cNvSpPr txBox="1"/>
          <p:nvPr/>
        </p:nvSpPr>
        <p:spPr>
          <a:xfrm>
            <a:off x="630053" y="4589734"/>
            <a:ext cx="101713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byw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</a:rPr>
              <a:t> Abertawe.</a:t>
            </a:r>
          </a:p>
        </p:txBody>
      </p:sp>
    </p:spTree>
    <p:extLst>
      <p:ext uri="{BB962C8B-B14F-4D97-AF65-F5344CB8AC3E}">
        <p14:creationId xmlns:p14="http://schemas.microsoft.com/office/powerpoint/2010/main" val="225380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B18BC6-A171-7701-B0ED-405B45981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D500C37-DDAA-0621-8EFA-A631A990E969}"/>
              </a:ext>
            </a:extLst>
          </p:cNvPr>
          <p:cNvSpPr txBox="1"/>
          <p:nvPr/>
        </p:nvSpPr>
        <p:spPr>
          <a:xfrm>
            <a:off x="529845" y="2668043"/>
            <a:ext cx="11774377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>
                <a:latin typeface="Comic Sans MS" panose="030F0702030302020204" pitchFamily="66" charset="0"/>
              </a:rPr>
              <a:t>Roedd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e’n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byw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rhwng</a:t>
            </a:r>
            <a:r>
              <a:rPr lang="en-GB" sz="5500" dirty="0">
                <a:latin typeface="Comic Sans MS" panose="030F0702030302020204" pitchFamily="66" charset="0"/>
              </a:rPr>
              <a:t> _________.</a:t>
            </a:r>
          </a:p>
        </p:txBody>
      </p:sp>
    </p:spTree>
    <p:extLst>
      <p:ext uri="{BB962C8B-B14F-4D97-AF65-F5344CB8AC3E}">
        <p14:creationId xmlns:p14="http://schemas.microsoft.com/office/powerpoint/2010/main" val="36460168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E55B0E-E7A6-FA8C-47E4-A8AE1434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AF43CE8-61EF-E58B-7E5A-73635118B62F}"/>
              </a:ext>
            </a:extLst>
          </p:cNvPr>
          <p:cNvSpPr txBox="1"/>
          <p:nvPr/>
        </p:nvSpPr>
        <p:spPr>
          <a:xfrm>
            <a:off x="529845" y="2668043"/>
            <a:ext cx="11352788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>
                <a:latin typeface="Comic Sans MS" panose="030F0702030302020204" pitchFamily="66" charset="0"/>
              </a:rPr>
              <a:t>Roedd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e’n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byw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rhwng</a:t>
            </a:r>
            <a:r>
              <a:rPr lang="en-GB" sz="5500" dirty="0">
                <a:latin typeface="Comic Sans MS" panose="030F0702030302020204" pitchFamily="66" charset="0"/>
              </a:rPr>
              <a:t> 1930 a 1937.</a:t>
            </a:r>
          </a:p>
        </p:txBody>
      </p:sp>
    </p:spTree>
    <p:extLst>
      <p:ext uri="{BB962C8B-B14F-4D97-AF65-F5344CB8AC3E}">
        <p14:creationId xmlns:p14="http://schemas.microsoft.com/office/powerpoint/2010/main" val="42410696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F6BF12-9EA9-2B0A-F899-B7B9B96DD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AA04B47-CD33-E172-9F85-B79BD244DC6E}"/>
              </a:ext>
            </a:extLst>
          </p:cNvPr>
          <p:cNvSpPr txBox="1"/>
          <p:nvPr/>
        </p:nvSpPr>
        <p:spPr>
          <a:xfrm>
            <a:off x="504793" y="1525248"/>
            <a:ext cx="113592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   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3C75EE-5AAC-FD59-D2EB-B11EFADD3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445291"/>
            <a:ext cx="2945781" cy="298370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6AED68-0E3F-9D81-6F25-E25528455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7729" y="460949"/>
            <a:ext cx="2471674" cy="30279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0D4DE0-1D72-C9B7-91FE-D3ED6A6029EE}"/>
              </a:ext>
            </a:extLst>
          </p:cNvPr>
          <p:cNvSpPr txBox="1"/>
          <p:nvPr/>
        </p:nvSpPr>
        <p:spPr>
          <a:xfrm>
            <a:off x="521500" y="4568865"/>
            <a:ext cx="85202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hwyaid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833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A38C75-77AE-33FD-51E5-BE77B5A61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E0D0A7C-72DF-778D-106E-8B017D231A06}"/>
              </a:ext>
            </a:extLst>
          </p:cNvPr>
          <p:cNvSpPr txBox="1"/>
          <p:nvPr/>
        </p:nvSpPr>
        <p:spPr>
          <a:xfrm>
            <a:off x="532895" y="1265673"/>
            <a:ext cx="104422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F542EF-ABF7-F26F-67C1-7F9C1F04D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7041" y="620082"/>
            <a:ext cx="3549041" cy="29832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234B48-6679-4E40-C1C0-13737693349F}"/>
              </a:ext>
            </a:extLst>
          </p:cNvPr>
          <p:cNvSpPr txBox="1"/>
          <p:nvPr/>
        </p:nvSpPr>
        <p:spPr>
          <a:xfrm>
            <a:off x="532895" y="4747363"/>
            <a:ext cx="79047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nofio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415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90EA76-C71F-10A0-99E2-F5F4F4E71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ABC2683-6A52-16A1-3DF1-D8B3AA4C8F28}"/>
              </a:ext>
            </a:extLst>
          </p:cNvPr>
          <p:cNvSpPr txBox="1"/>
          <p:nvPr/>
        </p:nvSpPr>
        <p:spPr>
          <a:xfrm>
            <a:off x="1694765" y="1766169"/>
            <a:ext cx="6840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	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2F9AE0-C713-29DF-C763-13C1F46BD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856" y="1072533"/>
            <a:ext cx="2455168" cy="23564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85E935-11A3-18A2-D945-6A620AA549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772" y="5022411"/>
            <a:ext cx="1628054" cy="16038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35ABF0-3E5A-BDDD-9E24-9AAEBEEC827B}"/>
              </a:ext>
            </a:extLst>
          </p:cNvPr>
          <p:cNvSpPr txBox="1"/>
          <p:nvPr/>
        </p:nvSpPr>
        <p:spPr>
          <a:xfrm>
            <a:off x="1784535" y="4398723"/>
            <a:ext cx="62327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GB" sz="6000" dirty="0" err="1">
                <a:latin typeface="Comic Sans MS" panose="030F0702030302020204" pitchFamily="66" charset="0"/>
              </a:rPr>
              <a:t>ewr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40200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D5AAC9-C2B4-142F-B746-6F88573F7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043A5E2-DFBB-5DEC-F0C6-1461212C7EBA}"/>
              </a:ext>
            </a:extLst>
          </p:cNvPr>
          <p:cNvSpPr txBox="1"/>
          <p:nvPr/>
        </p:nvSpPr>
        <p:spPr>
          <a:xfrm>
            <a:off x="905626" y="1828799"/>
            <a:ext cx="79079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</a:t>
            </a:r>
            <a:r>
              <a:rPr lang="en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D452C2-15D9-B08C-9E0A-A321B5E7A1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036" y="702667"/>
            <a:ext cx="3569471" cy="28797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58D628-B808-D88E-669A-7DD8F8746ED1}"/>
              </a:ext>
            </a:extLst>
          </p:cNvPr>
          <p:cNvSpPr txBox="1"/>
          <p:nvPr/>
        </p:nvSpPr>
        <p:spPr>
          <a:xfrm>
            <a:off x="905626" y="4496843"/>
            <a:ext cx="66832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en-GB" sz="6000" dirty="0" err="1">
                <a:latin typeface="Comic Sans MS" panose="030F0702030302020204" pitchFamily="66" charset="0"/>
              </a:rPr>
              <a:t>aredig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FF5467-BC04-1A26-B667-DB36F044E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772" y="5022411"/>
            <a:ext cx="1628054" cy="160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61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C9D219-89B0-9D7E-09FD-27C4731A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AD09BA4-DB7E-FE83-0AE9-37482786C43A}"/>
              </a:ext>
            </a:extLst>
          </p:cNvPr>
          <p:cNvSpPr txBox="1"/>
          <p:nvPr/>
        </p:nvSpPr>
        <p:spPr>
          <a:xfrm>
            <a:off x="1344461" y="1841325"/>
            <a:ext cx="8595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2BB196-4C4E-D48D-85A7-A0DFD9FA9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3030" y="923318"/>
            <a:ext cx="2025939" cy="26030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B9DB37F-D68B-9415-9E23-BBA522EC5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1764" y="923318"/>
            <a:ext cx="1549259" cy="26908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10F5F5-5A01-E091-7011-63DAA48C72A9}"/>
              </a:ext>
            </a:extLst>
          </p:cNvPr>
          <p:cNvSpPr txBox="1"/>
          <p:nvPr/>
        </p:nvSpPr>
        <p:spPr>
          <a:xfrm>
            <a:off x="1205858" y="4444421"/>
            <a:ext cx="56717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arwr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7805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B2EC4F-4400-4B74-72C9-11B5FDCBB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5B35D7E-2316-7DD3-733E-913A0A2C55B2}"/>
              </a:ext>
            </a:extLst>
          </p:cNvPr>
          <p:cNvSpPr txBox="1"/>
          <p:nvPr/>
        </p:nvSpPr>
        <p:spPr>
          <a:xfrm>
            <a:off x="817550" y="1390388"/>
            <a:ext cx="81371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74B107-FACF-1E7B-556D-C16C98556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9995" y="448482"/>
            <a:ext cx="3683451" cy="28994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839F61-F6B4-6DFC-03F2-109D2BFB5AE0}"/>
              </a:ext>
            </a:extLst>
          </p:cNvPr>
          <p:cNvSpPr txBox="1"/>
          <p:nvPr/>
        </p:nvSpPr>
        <p:spPr>
          <a:xfrm>
            <a:off x="817550" y="4451950"/>
            <a:ext cx="69990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achubwr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607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14F0B4-1035-C9D7-8534-D0048CE08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19530F6-91A6-4098-A43D-2F752D104E39}"/>
              </a:ext>
            </a:extLst>
          </p:cNvPr>
          <p:cNvSpPr txBox="1"/>
          <p:nvPr/>
        </p:nvSpPr>
        <p:spPr>
          <a:xfrm>
            <a:off x="1030494" y="1853851"/>
            <a:ext cx="81371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9E373B1-FB0D-26E9-7BEC-67EC9EB774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64" y="504210"/>
            <a:ext cx="3824421" cy="32254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98FBCE-B613-1B1D-9C01-50063B194BDE}"/>
              </a:ext>
            </a:extLst>
          </p:cNvPr>
          <p:cNvSpPr txBox="1"/>
          <p:nvPr/>
        </p:nvSpPr>
        <p:spPr>
          <a:xfrm>
            <a:off x="1030494" y="4722311"/>
            <a:ext cx="61734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enwog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304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BC9AFA-AA1B-86DA-8B8C-0C4CF29E7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5C275A4-2EE1-F7A6-38CB-80A4621DD8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544501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D836B35-9F93-40CA-BF04-B9BD1447CC6B}"/>
              </a:ext>
            </a:extLst>
          </p:cNvPr>
          <p:cNvSpPr txBox="1"/>
          <p:nvPr/>
        </p:nvSpPr>
        <p:spPr>
          <a:xfrm>
            <a:off x="543339" y="569843"/>
            <a:ext cx="3144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Pyramid </a:t>
            </a:r>
            <a:r>
              <a:rPr lang="en-US" sz="3200" dirty="0" err="1"/>
              <a:t>Cyfieithu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66933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890DF8-AC94-B3E3-E26E-6A039FF64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F8A3AA4-D852-2478-FF3D-8507470085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3232550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44CD9C4-236B-3878-664D-D8B797FDA8EE}"/>
              </a:ext>
            </a:extLst>
          </p:cNvPr>
          <p:cNvSpPr txBox="1"/>
          <p:nvPr/>
        </p:nvSpPr>
        <p:spPr>
          <a:xfrm>
            <a:off x="543339" y="569843"/>
            <a:ext cx="3306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/>
              <a:t>Pyramid Cyfieithu</a:t>
            </a:r>
          </a:p>
        </p:txBody>
      </p:sp>
    </p:spTree>
    <p:extLst>
      <p:ext uri="{BB962C8B-B14F-4D97-AF65-F5344CB8AC3E}">
        <p14:creationId xmlns:p14="http://schemas.microsoft.com/office/powerpoint/2010/main" val="26841745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D592C9-3268-E4CC-27FF-898452686A57}"/>
              </a:ext>
            </a:extLst>
          </p:cNvPr>
          <p:cNvSpPr txBox="1"/>
          <p:nvPr/>
        </p:nvSpPr>
        <p:spPr>
          <a:xfrm>
            <a:off x="1404256" y="923917"/>
            <a:ext cx="38738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Eich </a:t>
            </a:r>
            <a:r>
              <a:rPr lang="en-GB" sz="6000" dirty="0" err="1"/>
              <a:t>tro</a:t>
            </a:r>
            <a:r>
              <a:rPr lang="en-GB" sz="6000" dirty="0"/>
              <a:t> chi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5C1ACB-2BD1-652F-B7AE-85B2A1BAA039}"/>
              </a:ext>
            </a:extLst>
          </p:cNvPr>
          <p:cNvSpPr txBox="1"/>
          <p:nvPr/>
        </p:nvSpPr>
        <p:spPr>
          <a:xfrm>
            <a:off x="1942607" y="4133589"/>
            <a:ext cx="592841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Amser</a:t>
            </a:r>
            <a:r>
              <a:rPr lang="en-GB" sz="6000" dirty="0"/>
              <a:t> </a:t>
            </a:r>
            <a:r>
              <a:rPr lang="en-GB" sz="6000" dirty="0" err="1"/>
              <a:t>ysgrifennu</a:t>
            </a:r>
            <a:endParaRPr lang="en-GB" sz="60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7C2350-716F-6B7A-C86D-502402EB0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0796" y="1851901"/>
            <a:ext cx="2933128" cy="377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066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FBF8E2D-5A53-B73B-882A-A1E69B147C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23" y="184759"/>
            <a:ext cx="9296163" cy="6488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0359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8551CD-858E-D901-A241-45D94BE00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F258E-EFB5-1C4F-9675-0073BD839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8689" y="175758"/>
            <a:ext cx="5082298" cy="32532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D77EDE-2434-2939-557C-714F578B3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31" y="3591839"/>
            <a:ext cx="4815559" cy="29341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6E838B-CD4F-676A-75F6-BAD622E5E3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709" y="3558496"/>
            <a:ext cx="4953692" cy="300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7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004457" y="914399"/>
            <a:ext cx="51416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Oedd</a:t>
            </a:r>
            <a:r>
              <a:rPr lang="en-GB" sz="6000" dirty="0"/>
              <a:t> </a:t>
            </a:r>
            <a:r>
              <a:rPr lang="en-GB" sz="6000" dirty="0" err="1"/>
              <a:t>e’n</a:t>
            </a:r>
            <a:r>
              <a:rPr lang="en-GB" sz="6000" dirty="0"/>
              <a:t> ____?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A9B42-0DAE-664F-F03B-8FDA37CA4E93}"/>
              </a:ext>
            </a:extLst>
          </p:cNvPr>
          <p:cNvSpPr txBox="1"/>
          <p:nvPr/>
        </p:nvSpPr>
        <p:spPr>
          <a:xfrm>
            <a:off x="2224916" y="2628900"/>
            <a:ext cx="6700745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/>
              <a:t>Oedd</a:t>
            </a:r>
            <a:r>
              <a:rPr lang="en-GB" sz="5500" dirty="0"/>
              <a:t>, </a:t>
            </a:r>
            <a:r>
              <a:rPr lang="en-GB" sz="5500" dirty="0" err="1"/>
              <a:t>roedd</a:t>
            </a:r>
            <a:r>
              <a:rPr lang="en-GB" sz="5500" dirty="0"/>
              <a:t> </a:t>
            </a:r>
            <a:r>
              <a:rPr lang="en-GB" sz="5500" dirty="0" err="1"/>
              <a:t>e’n</a:t>
            </a:r>
            <a:r>
              <a:rPr lang="en-GB" sz="5500" dirty="0"/>
              <a:t> ____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5672DB-BBCE-7E7D-916D-1E4DE65FF984}"/>
              </a:ext>
            </a:extLst>
          </p:cNvPr>
          <p:cNvSpPr txBox="1"/>
          <p:nvPr/>
        </p:nvSpPr>
        <p:spPr>
          <a:xfrm>
            <a:off x="1110292" y="4266457"/>
            <a:ext cx="11820743" cy="9387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5500" dirty="0" err="1"/>
              <a:t>Nac</a:t>
            </a:r>
            <a:r>
              <a:rPr lang="en-GB" sz="5500" dirty="0"/>
              <a:t> </a:t>
            </a:r>
            <a:r>
              <a:rPr lang="en-GB" sz="5500" dirty="0" err="1"/>
              <a:t>oedd</a:t>
            </a:r>
            <a:r>
              <a:rPr lang="en-GB" sz="5500" dirty="0"/>
              <a:t>, </a:t>
            </a:r>
            <a:r>
              <a:rPr lang="en-GB" sz="5500" dirty="0" err="1"/>
              <a:t>doedd</a:t>
            </a:r>
            <a:r>
              <a:rPr lang="en-GB" sz="5500" dirty="0"/>
              <a:t> e </a:t>
            </a:r>
            <a:r>
              <a:rPr lang="en-GB" sz="5500" dirty="0" err="1"/>
              <a:t>ddim</a:t>
            </a:r>
            <a:r>
              <a:rPr lang="en-GB" sz="5500" dirty="0"/>
              <a:t> </a:t>
            </a:r>
            <a:r>
              <a:rPr lang="en-GB" sz="5500" dirty="0" err="1"/>
              <a:t>yn</a:t>
            </a:r>
            <a:r>
              <a:rPr lang="en-GB" sz="5500" dirty="0"/>
              <a:t> ____.</a:t>
            </a:r>
          </a:p>
        </p:txBody>
      </p:sp>
    </p:spTree>
    <p:extLst>
      <p:ext uri="{BB962C8B-B14F-4D97-AF65-F5344CB8AC3E}">
        <p14:creationId xmlns:p14="http://schemas.microsoft.com/office/powerpoint/2010/main" val="104218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6A06CD-A41C-653F-AE24-8277F4256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B969F0B-6C60-7EE0-A261-00866AAE2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94" y="231103"/>
            <a:ext cx="5040004" cy="31978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8A184C-8F0D-4936-8854-AABF2311D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676" y="2921595"/>
            <a:ext cx="5580652" cy="3504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5FFC76-CBD3-A11F-4245-42B6287A4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440E81-4151-D3FB-422A-9957E6809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485" y="379338"/>
            <a:ext cx="5307558" cy="33042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D66924-4F93-64E8-1F89-ED7550C27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170" y="3091889"/>
            <a:ext cx="5197764" cy="330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19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42DFE0-4E9B-3D07-4DBE-61D2F3718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8DECDEC-A58D-B59A-0385-4D66326BB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149714"/>
            <a:ext cx="5437443" cy="31086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761B5B-95EB-6028-DCE2-D4447B155A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31" y="323246"/>
            <a:ext cx="5223355" cy="3172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97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5C873C-5728-4E21-0ABB-D374B55BB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D6E5BF-69BF-9036-B79C-B190DE9B8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296" y="475838"/>
            <a:ext cx="5116926" cy="31567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FD6DBB-F385-A28F-2305-D20859BADB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936" y="3127403"/>
            <a:ext cx="5158768" cy="3297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32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3E76BB5-43EB-4E3D-E2DA-39429EAC7B1E}"/>
              </a:ext>
            </a:extLst>
          </p:cNvPr>
          <p:cNvSpPr txBox="1"/>
          <p:nvPr/>
        </p:nvSpPr>
        <p:spPr>
          <a:xfrm>
            <a:off x="1453243" y="522514"/>
            <a:ext cx="9601200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rydych chi wedi ddysgu heddiw?</a:t>
            </a:r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Dangoswch gyda’ch bodiau</a:t>
            </a:r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 roeddech chi’n teimlo am y wers heddiw? 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Bodiau i fyny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yn y canol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i lawr</a:t>
            </a:r>
            <a:b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34DA19-2A02-5A85-E95A-AC1212C32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208" y="3244415"/>
            <a:ext cx="854696" cy="9520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FB9C5-628A-9302-1B20-6F37DAE2A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4109" y="4300801"/>
            <a:ext cx="1146795" cy="8399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BD876B-CA17-9A06-099C-52AD08C0A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2312" y="5290366"/>
            <a:ext cx="928592" cy="83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7448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F7C843-9511-A3D2-8AB5-6FE249226EFC}"/>
              </a:ext>
            </a:extLst>
          </p:cNvPr>
          <p:cNvSpPr txBox="1"/>
          <p:nvPr/>
        </p:nvSpPr>
        <p:spPr>
          <a:xfrm>
            <a:off x="1322614" y="1485900"/>
            <a:ext cx="8997043" cy="2233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 nesaf, byddwch chi’n siarad ac yn ysgrifennu am fwy nag un person, er enghraifft, Roedden nhw.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3704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C841BC-38D6-C7AE-3E5F-DB1C6643C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45311-9465-9EEA-4FE6-A14803512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63197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/>
              <a:t>Diolch am wers wych!</a:t>
            </a:r>
            <a:br>
              <a:rPr lang="cy-GB" dirty="0"/>
            </a:br>
            <a:br>
              <a:rPr lang="cy-GB" dirty="0"/>
            </a:br>
            <a:r>
              <a:rPr lang="cy-GB" dirty="0"/>
              <a:t>Rydw i’n wên o glust i glust achos rydych chi wedi gwneud eich gorau glas.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D00DBC-F862-99A3-517A-677A059FC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386" y="3188515"/>
            <a:ext cx="3538028" cy="28530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8B0554-4B7C-A4BA-9996-502C5CAB91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0" t="21896" r="8258" b="24117"/>
          <a:stretch/>
        </p:blipFill>
        <p:spPr>
          <a:xfrm>
            <a:off x="609600" y="3632808"/>
            <a:ext cx="2742383" cy="20665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1311B4-0931-8019-D2F3-A21028CA9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4232" y="3292790"/>
            <a:ext cx="2770468" cy="2406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91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gfen" ma:contentTypeID="0x0101004645A90D4AF1594DA85FD2E0F7B5AA8E" ma:contentTypeVersion="13" ma:contentTypeDescription="Creu dogfen newydd." ma:contentTypeScope="" ma:versionID="eb835f7d61a296bfa646f54c8a4a8fd8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beea9f4971cbc2ab0be57d7524ee865d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iau Delwedd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F617247-DA57-4952-95B1-ECB43BB38A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7535</TotalTime>
  <Words>661</Words>
  <Application>Microsoft Office PowerPoint</Application>
  <PresentationFormat>Widescreen</PresentationFormat>
  <Paragraphs>114</Paragraphs>
  <Slides>52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Aptos</vt:lpstr>
      <vt:lpstr>Aptos Display</vt:lpstr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am wers wych!  Rydw i’n wên o glust i glust achos rydych chi wedi gwneud eich gorau glas.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Kay Owen</cp:lastModifiedBy>
  <cp:revision>57</cp:revision>
  <dcterms:created xsi:type="dcterms:W3CDTF">2024-10-18T11:23:11Z</dcterms:created>
  <dcterms:modified xsi:type="dcterms:W3CDTF">2024-11-20T22:39:51Z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