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 id="2147483649" r:id="rId2"/>
    <p:sldMasterId id="2147483696" r:id="rId3"/>
  </p:sldMasterIdLst>
  <p:notesMasterIdLst>
    <p:notesMasterId r:id="rId33"/>
  </p:notesMasterIdLst>
  <p:handoutMasterIdLst>
    <p:handoutMasterId r:id="rId34"/>
  </p:handoutMasterIdLst>
  <p:sldIdLst>
    <p:sldId id="270" r:id="rId4"/>
    <p:sldId id="327" r:id="rId5"/>
    <p:sldId id="318" r:id="rId6"/>
    <p:sldId id="328" r:id="rId7"/>
    <p:sldId id="325" r:id="rId8"/>
    <p:sldId id="323" r:id="rId9"/>
    <p:sldId id="322" r:id="rId10"/>
    <p:sldId id="294" r:id="rId11"/>
    <p:sldId id="277" r:id="rId12"/>
    <p:sldId id="278" r:id="rId13"/>
    <p:sldId id="329" r:id="rId14"/>
    <p:sldId id="279" r:id="rId15"/>
    <p:sldId id="280" r:id="rId16"/>
    <p:sldId id="281" r:id="rId17"/>
    <p:sldId id="296" r:id="rId18"/>
    <p:sldId id="287" r:id="rId19"/>
    <p:sldId id="297" r:id="rId20"/>
    <p:sldId id="298" r:id="rId21"/>
    <p:sldId id="301" r:id="rId22"/>
    <p:sldId id="303" r:id="rId23"/>
    <p:sldId id="315" r:id="rId24"/>
    <p:sldId id="305" r:id="rId25"/>
    <p:sldId id="306" r:id="rId26"/>
    <p:sldId id="307" r:id="rId27"/>
    <p:sldId id="308" r:id="rId28"/>
    <p:sldId id="319" r:id="rId29"/>
    <p:sldId id="324" r:id="rId30"/>
    <p:sldId id="316" r:id="rId31"/>
    <p:sldId id="330" r:id="rId32"/>
  </p:sldIdLst>
  <p:sldSz cx="9144000" cy="6858000" type="screen4x3"/>
  <p:notesSz cx="9317038" cy="6877050"/>
  <p:custDataLst>
    <p:tags r:id="rId35"/>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0">
          <p15:clr>
            <a:srgbClr val="A4A3A4"/>
          </p15:clr>
        </p15:guide>
        <p15:guide id="2" orient="horz" pos="1174">
          <p15:clr>
            <a:srgbClr val="A4A3A4"/>
          </p15:clr>
        </p15:guide>
        <p15:guide id="3" orient="horz" pos="2160">
          <p15:clr>
            <a:srgbClr val="A4A3A4"/>
          </p15:clr>
        </p15:guide>
        <p15:guide id="4" orient="horz" pos="4112">
          <p15:clr>
            <a:srgbClr val="A4A3A4"/>
          </p15:clr>
        </p15:guide>
        <p15:guide id="5" orient="horz" pos="3888">
          <p15:clr>
            <a:srgbClr val="A4A3A4"/>
          </p15:clr>
        </p15:guide>
        <p15:guide id="6" orient="horz" pos="785">
          <p15:clr>
            <a:srgbClr val="A4A3A4"/>
          </p15:clr>
        </p15:guide>
        <p15:guide id="7" orient="horz" pos="4319">
          <p15:clr>
            <a:srgbClr val="A4A3A4"/>
          </p15:clr>
        </p15:guide>
        <p15:guide id="8" orient="horz">
          <p15:clr>
            <a:srgbClr val="A4A3A4"/>
          </p15:clr>
        </p15:guide>
        <p15:guide id="9" pos="357">
          <p15:clr>
            <a:srgbClr val="A4A3A4"/>
          </p15:clr>
        </p15:guide>
        <p15:guide id="10" pos="2880">
          <p15:clr>
            <a:srgbClr val="A4A3A4"/>
          </p15:clr>
        </p15:guide>
        <p15:guide id="11" pos="573">
          <p15:clr>
            <a:srgbClr val="A4A3A4"/>
          </p15:clr>
        </p15:guide>
        <p15:guide id="12" pos="5556">
          <p15:clr>
            <a:srgbClr val="A4A3A4"/>
          </p15:clr>
        </p15:guide>
        <p15:guide id="13" pos="249">
          <p15:clr>
            <a:srgbClr val="A4A3A4"/>
          </p15:clr>
        </p15:guide>
        <p15:guide id="14" pos="809">
          <p15:clr>
            <a:srgbClr val="A4A3A4"/>
          </p15:clr>
        </p15:guide>
        <p15:guide id="15" pos="352">
          <p15:clr>
            <a:srgbClr val="A4A3A4"/>
          </p15:clr>
        </p15:guide>
        <p15:guide id="16" pos="355">
          <p15:clr>
            <a:srgbClr val="A4A3A4"/>
          </p15:clr>
        </p15:guide>
        <p15:guide id="17" pos="362">
          <p15:clr>
            <a:srgbClr val="A4A3A4"/>
          </p15:clr>
        </p15:guide>
      </p15:sldGuideLst>
    </p:ext>
    <p:ext uri="{2D200454-40CA-4A62-9FC3-DE9A4176ACB9}">
      <p15:notesGuideLst xmlns:p15="http://schemas.microsoft.com/office/powerpoint/2012/main">
        <p15:guide id="1" orient="horz" pos="2166">
          <p15:clr>
            <a:srgbClr val="A4A3A4"/>
          </p15:clr>
        </p15:guide>
        <p15:guide id="2" pos="2935">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m" lastIdx="1" clrIdx="0"/>
  <p:cmAuthor id="1" name="Praveenkumar, R" initials="PR"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01" autoAdjust="0"/>
    <p:restoredTop sz="59889" autoAdjust="0"/>
  </p:normalViewPr>
  <p:slideViewPr>
    <p:cSldViewPr>
      <p:cViewPr varScale="1">
        <p:scale>
          <a:sx n="64" d="100"/>
          <a:sy n="64" d="100"/>
        </p:scale>
        <p:origin x="1851" y="33"/>
      </p:cViewPr>
      <p:guideLst>
        <p:guide orient="horz" pos="210"/>
        <p:guide orient="horz" pos="1174"/>
        <p:guide orient="horz" pos="2160"/>
        <p:guide orient="horz" pos="4112"/>
        <p:guide orient="horz" pos="3888"/>
        <p:guide orient="horz" pos="785"/>
        <p:guide orient="horz" pos="4319"/>
        <p:guide orient="horz"/>
        <p:guide pos="357"/>
        <p:guide pos="2880"/>
        <p:guide pos="573"/>
        <p:guide pos="5556"/>
        <p:guide pos="249"/>
        <p:guide pos="809"/>
        <p:guide pos="352"/>
        <p:guide pos="355"/>
        <p:guide pos="362"/>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74" d="100"/>
          <a:sy n="74" d="100"/>
        </p:scale>
        <p:origin x="-858" y="-90"/>
      </p:cViewPr>
      <p:guideLst>
        <p:guide orient="horz" pos="2166"/>
        <p:guide pos="2935"/>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commentAuthors" Target="commentAuthor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gs" Target="tags/tag1.xml"/><Relationship Id="rId8" Type="http://schemas.openxmlformats.org/officeDocument/2006/relationships/slide" Target="slides/slide5.xml"/><Relationship Id="rId3"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0FA69B13-7B9E-4436-A0CB-F020FF88949C}" type="datetimeFigureOut">
              <a:rPr lang="en-GB" smtClean="0"/>
              <a:pPr/>
              <a:t>02/02/2021</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20D6C6E3-AFE2-401E-A0B5-BA4C554BF4C6}" type="slidenum">
              <a:rPr lang="en-GB" smtClean="0"/>
              <a:pPr/>
              <a:t>‹#›</a:t>
            </a:fld>
            <a:endParaRPr lang="en-GB"/>
          </a:p>
        </p:txBody>
      </p:sp>
    </p:spTree>
    <p:extLst>
      <p:ext uri="{BB962C8B-B14F-4D97-AF65-F5344CB8AC3E}">
        <p14:creationId xmlns:p14="http://schemas.microsoft.com/office/powerpoint/2010/main" val="2553253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406110669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ted.com/talks/matt_mullenweg_why_working_from_home_is_good_for_business"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influences on culture </a:t>
            </a:r>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Sector, size, orientation: Public/private, large/SME, what drives them?</a:t>
            </a:r>
          </a:p>
          <a:p>
            <a:pPr marL="228600" indent="-228600">
              <a:buFont typeface="+mj-lt"/>
              <a:buAutoNum type="arabicPeriod"/>
            </a:pPr>
            <a:r>
              <a:rPr lang="en-GB" dirty="0"/>
              <a:t>Social components – structure: flat or tall hierarchy, rules and systems, co-ordinating mechanisms and networks</a:t>
            </a:r>
          </a:p>
          <a:p>
            <a:pPr marL="228600" indent="-228600">
              <a:buFont typeface="+mj-lt"/>
              <a:buAutoNum type="arabicPeriod"/>
            </a:pPr>
            <a:r>
              <a:rPr lang="en-GB" dirty="0"/>
              <a:t>Communication: formal/informal, top down or bottom up, can the bottom access the top?</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lang="en-GB" dirty="0"/>
              <a:t>Layout – location, layout of workspaces and equipment, landscaping, internal décor. All have implications for the behaviour of stakeholders. </a:t>
            </a:r>
            <a:endParaRPr lang="en-GB" i="1" dirty="0"/>
          </a:p>
          <a:p>
            <a:pPr marL="228600" indent="-228600">
              <a:buFont typeface="+mj-lt"/>
              <a:buAutoNum type="arabicPeriod"/>
            </a:pPr>
            <a:r>
              <a:rPr lang="en-GB" dirty="0"/>
              <a:t>Technological Innovation – materials and processes used in transforming  organisational inputs into outputs, as well as the skills, knowledge and human resources incorporated in this process</a:t>
            </a:r>
          </a:p>
          <a:p>
            <a:pPr marL="228600" indent="-228600">
              <a:buFont typeface="+mj-lt"/>
              <a:buAutoNum type="arabicPeriod"/>
            </a:pPr>
            <a:r>
              <a:rPr lang="en-GB" dirty="0"/>
              <a:t>Power, conflict and control – sources of power, mitigate conflict and retain control over resources</a:t>
            </a:r>
          </a:p>
          <a:p>
            <a:pPr marL="228600" indent="-228600">
              <a:buFont typeface="+mj-lt"/>
              <a:buAutoNum type="arabicPeriod"/>
            </a:pPr>
            <a:r>
              <a:rPr lang="en-GB" dirty="0"/>
              <a:t>Financial health: pressures on staff, whether wellbeing is put on the backburner, etc. </a:t>
            </a:r>
          </a:p>
        </p:txBody>
      </p:sp>
      <p:sp>
        <p:nvSpPr>
          <p:cNvPr id="4" name="Slide Number Placeholder 3"/>
          <p:cNvSpPr>
            <a:spLocks noGrp="1"/>
          </p:cNvSpPr>
          <p:nvPr>
            <p:ph type="sldNum" sz="quarter" idx="10"/>
          </p:nvPr>
        </p:nvSpPr>
        <p:spPr/>
        <p:txBody>
          <a:bodyPr/>
          <a:lstStyle/>
          <a:p>
            <a:fld id="{4394529F-49CB-4A20-A0BC-CE5B1A3A230C}" type="slidenum">
              <a:rPr lang="en-GB" smtClean="0"/>
              <a:t>3</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Workplaces physical layout impact access bottom to top. It impacts social spaces and ability to interact and communicate and set the tone of the employment relationship and culture</a:t>
            </a:r>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4</a:t>
            </a:fld>
            <a:endParaRPr lang="en-GB" dirty="0"/>
          </a:p>
        </p:txBody>
      </p:sp>
    </p:spTree>
    <p:extLst>
      <p:ext uri="{BB962C8B-B14F-4D97-AF65-F5344CB8AC3E}">
        <p14:creationId xmlns:p14="http://schemas.microsoft.com/office/powerpoint/2010/main" val="2693192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5</a:t>
            </a:fld>
            <a:endParaRPr lang="en-GB" dirty="0"/>
          </a:p>
        </p:txBody>
      </p:sp>
    </p:spTree>
    <p:extLst>
      <p:ext uri="{BB962C8B-B14F-4D97-AF65-F5344CB8AC3E}">
        <p14:creationId xmlns:p14="http://schemas.microsoft.com/office/powerpoint/2010/main" val="233908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Scenarios:</a:t>
            </a:r>
          </a:p>
          <a:p>
            <a:endParaRPr lang="en-GB" dirty="0"/>
          </a:p>
          <a:p>
            <a:r>
              <a:rPr lang="en-GB" dirty="0"/>
              <a:t>The nursery that started imposing late fines for parents who picked up their children after hours. The number of instances of lateness increased. Parents viewed this as an option that they could pay for.</a:t>
            </a:r>
          </a:p>
          <a:p>
            <a:endParaRPr lang="en-GB" dirty="0"/>
          </a:p>
          <a:p>
            <a:r>
              <a:rPr lang="en-GB" dirty="0"/>
              <a:t>Vietnam war – Americans paying locals to kill rats and asking for tails as evidence. Rat population went up – locals started breeding them to cut off their tails. </a:t>
            </a:r>
          </a:p>
          <a:p>
            <a:endParaRPr lang="en-GB" dirty="0"/>
          </a:p>
          <a:p>
            <a:r>
              <a:rPr lang="en-GB" dirty="0"/>
              <a:t>Nudge theory – encouraging positive behaviour that is ultimately beneficial to employees/public. Auto-enrolment of pensions. </a:t>
            </a:r>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7</a:t>
            </a:fld>
            <a:endParaRPr lang="en-GB" dirty="0"/>
          </a:p>
        </p:txBody>
      </p:sp>
    </p:spTree>
    <p:extLst>
      <p:ext uri="{BB962C8B-B14F-4D97-AF65-F5344CB8AC3E}">
        <p14:creationId xmlns:p14="http://schemas.microsoft.com/office/powerpoint/2010/main" val="1757540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algn="just" eaLnBrk="1" hangingPunct="1">
              <a:lnSpc>
                <a:spcPct val="90000"/>
              </a:lnSpc>
              <a:buFontTx/>
              <a:buNone/>
            </a:pPr>
            <a:r>
              <a:rPr lang="en-GB" dirty="0"/>
              <a:t>Drucker: Good organisational structure does not by itself produce good performance. But a poor organisational structure makes good performance impossible, no matter how good the individual managers may be.  To improve organisation structure… will therefore always improve performance’.</a:t>
            </a:r>
          </a:p>
        </p:txBody>
      </p:sp>
      <p:sp>
        <p:nvSpPr>
          <p:cNvPr id="58371" name="Slide Number Placeholder 3"/>
          <p:cNvSpPr>
            <a:spLocks noGrp="1"/>
          </p:cNvSpPr>
          <p:nvPr>
            <p:ph type="sldNum" sz="quarter" idx="5"/>
          </p:nvPr>
        </p:nvSpPr>
        <p:spPr>
          <a:noFill/>
        </p:spPr>
        <p:txBody>
          <a:bodyPr/>
          <a:lstStyle/>
          <a:p>
            <a:fld id="{062F6F31-A7A3-4A60-8D81-4AB934C366A9}"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marL="0" indent="0" eaLnBrk="1" hangingPunct="1">
              <a:buFontTx/>
              <a:buNone/>
            </a:pPr>
            <a:r>
              <a:rPr lang="en-GB" sz="3000" dirty="0"/>
              <a:t>The basic activities of the organisation related to the completion of the productive process and directed towards specific definable end results:</a:t>
            </a:r>
          </a:p>
          <a:p>
            <a:pPr marL="0" indent="0" eaLnBrk="1" hangingPunct="1">
              <a:buFontTx/>
              <a:buNone/>
            </a:pPr>
            <a:endParaRPr lang="en-GB" sz="3000" dirty="0"/>
          </a:p>
          <a:p>
            <a:pPr marL="466725" lvl="1" indent="-457200" eaLnBrk="1" hangingPunct="1">
              <a:buFont typeface="Arial" panose="020B0604020202020204" pitchFamily="34" charset="0"/>
              <a:buChar char="•"/>
            </a:pPr>
            <a:r>
              <a:rPr lang="en-GB" sz="3000" dirty="0"/>
              <a:t>Developing goods or services</a:t>
            </a:r>
          </a:p>
          <a:p>
            <a:pPr marL="466725" lvl="1" indent="-457200" eaLnBrk="1" hangingPunct="1">
              <a:buFont typeface="Arial" panose="020B0604020202020204" pitchFamily="34" charset="0"/>
              <a:buChar char="•"/>
            </a:pPr>
            <a:r>
              <a:rPr lang="en-GB" sz="3000" dirty="0"/>
              <a:t>Value creation</a:t>
            </a:r>
          </a:p>
          <a:p>
            <a:pPr marL="466725" lvl="1" indent="-457200" eaLnBrk="1" hangingPunct="1">
              <a:buFont typeface="Arial" panose="020B0604020202020204" pitchFamily="34" charset="0"/>
              <a:buChar char="•"/>
            </a:pPr>
            <a:r>
              <a:rPr lang="en-GB" sz="3000" dirty="0"/>
              <a:t>Marketing the product or service</a:t>
            </a:r>
          </a:p>
          <a:p>
            <a:pPr marL="466725" lvl="1" indent="-457200" eaLnBrk="1" hangingPunct="1">
              <a:buFont typeface="Arial" panose="020B0604020202020204" pitchFamily="34" charset="0"/>
              <a:buChar char="•"/>
            </a:pPr>
            <a:r>
              <a:rPr lang="en-GB" sz="3000" dirty="0">
                <a:solidFill>
                  <a:schemeClr val="tx2"/>
                </a:solidFill>
              </a:rPr>
              <a:t>Financing the organisation</a:t>
            </a:r>
          </a:p>
          <a:p>
            <a:pPr eaLnBrk="1" hangingPunct="1"/>
            <a:endParaRPr lang="en-US" dirty="0"/>
          </a:p>
        </p:txBody>
      </p:sp>
      <p:sp>
        <p:nvSpPr>
          <p:cNvPr id="68611" name="Slide Number Placeholder 3"/>
          <p:cNvSpPr>
            <a:spLocks noGrp="1"/>
          </p:cNvSpPr>
          <p:nvPr>
            <p:ph type="sldNum" sz="quarter" idx="5"/>
          </p:nvPr>
        </p:nvSpPr>
        <p:spPr>
          <a:noFill/>
        </p:spPr>
        <p:txBody>
          <a:bodyPr/>
          <a:lstStyle/>
          <a:p>
            <a:fld id="{88D3F59F-61E2-4D12-A8AF-F4D3FC5446D6}"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marL="0" indent="0" eaLnBrk="1" hangingPunct="1">
              <a:buFontTx/>
              <a:buNone/>
            </a:pPr>
            <a:r>
              <a:rPr lang="en-GB" sz="3000" dirty="0"/>
              <a:t>Other organisational activities supportive of the task functions and intrinsic to the management process:</a:t>
            </a:r>
          </a:p>
          <a:p>
            <a:pPr marL="0" indent="0" eaLnBrk="1" hangingPunct="1">
              <a:buFontTx/>
              <a:buNone/>
            </a:pPr>
            <a:endParaRPr lang="en-GB" sz="3000" dirty="0"/>
          </a:p>
          <a:p>
            <a:pPr marL="474663" lvl="1" indent="-457200" eaLnBrk="1" hangingPunct="1">
              <a:buFont typeface="Arial" panose="020B0604020202020204" pitchFamily="34" charset="0"/>
              <a:buChar char="•"/>
            </a:pPr>
            <a:r>
              <a:rPr lang="en-GB" sz="3000" dirty="0"/>
              <a:t>Human resource management</a:t>
            </a:r>
          </a:p>
          <a:p>
            <a:pPr marL="474663" lvl="1" indent="-457200" eaLnBrk="1" hangingPunct="1">
              <a:buFont typeface="Arial" panose="020B0604020202020204" pitchFamily="34" charset="0"/>
              <a:buChar char="•"/>
            </a:pPr>
            <a:r>
              <a:rPr lang="en-GB" sz="3000" dirty="0"/>
              <a:t>Planning</a:t>
            </a:r>
          </a:p>
          <a:p>
            <a:pPr marL="474663" lvl="1" indent="-457200" eaLnBrk="1" hangingPunct="1">
              <a:buFont typeface="Arial" panose="020B0604020202020204" pitchFamily="34" charset="0"/>
              <a:buChar char="•"/>
            </a:pPr>
            <a:r>
              <a:rPr lang="en-GB" sz="3000" dirty="0"/>
              <a:t>Public relations</a:t>
            </a:r>
          </a:p>
          <a:p>
            <a:pPr marL="474663" lvl="1" indent="-457200" eaLnBrk="1" hangingPunct="1">
              <a:buFont typeface="Arial" panose="020B0604020202020204" pitchFamily="34" charset="0"/>
              <a:buChar char="•"/>
            </a:pPr>
            <a:r>
              <a:rPr lang="en-GB" sz="3000" dirty="0"/>
              <a:t>Quality control</a:t>
            </a:r>
          </a:p>
          <a:p>
            <a:pPr marL="474663" lvl="1" indent="-457200" eaLnBrk="1" hangingPunct="1">
              <a:buFont typeface="Arial" panose="020B0604020202020204" pitchFamily="34" charset="0"/>
              <a:buChar char="•"/>
            </a:pPr>
            <a:r>
              <a:rPr lang="en-GB" sz="3000" dirty="0"/>
              <a:t>Main</a:t>
            </a:r>
            <a:r>
              <a:rPr lang="en-GB" sz="3000" dirty="0">
                <a:solidFill>
                  <a:schemeClr val="tx2"/>
                </a:solidFill>
              </a:rPr>
              <a:t>tenance </a:t>
            </a:r>
          </a:p>
          <a:p>
            <a:pPr eaLnBrk="1" hangingPunct="1"/>
            <a:endParaRPr lang="en-US" dirty="0"/>
          </a:p>
        </p:txBody>
      </p:sp>
      <p:sp>
        <p:nvSpPr>
          <p:cNvPr id="70659" name="Slide Number Placeholder 3"/>
          <p:cNvSpPr>
            <a:spLocks noGrp="1"/>
          </p:cNvSpPr>
          <p:nvPr>
            <p:ph type="sldNum" sz="quarter" idx="5"/>
          </p:nvPr>
        </p:nvSpPr>
        <p:spPr>
          <a:noFill/>
        </p:spPr>
        <p:txBody>
          <a:bodyPr/>
          <a:lstStyle/>
          <a:p>
            <a:fld id="{5E093FA2-D7A4-4AAA-9606-2B007AE22620}"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US"/>
          </a:p>
        </p:txBody>
      </p:sp>
      <p:sp>
        <p:nvSpPr>
          <p:cNvPr id="72707" name="Slide Number Placeholder 3"/>
          <p:cNvSpPr>
            <a:spLocks noGrp="1"/>
          </p:cNvSpPr>
          <p:nvPr>
            <p:ph type="sldNum" sz="quarter" idx="5"/>
          </p:nvPr>
        </p:nvSpPr>
        <p:spPr>
          <a:noFill/>
        </p:spPr>
        <p:txBody>
          <a:bodyPr/>
          <a:lstStyle/>
          <a:p>
            <a:fld id="{74EE3958-B302-4539-BB07-2B89007104DF}" type="slidenum">
              <a:rPr lang="en-GB" smtClean="0"/>
              <a:pPr/>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a:p>
        </p:txBody>
      </p:sp>
      <p:sp>
        <p:nvSpPr>
          <p:cNvPr id="74755" name="Slide Number Placeholder 3"/>
          <p:cNvSpPr>
            <a:spLocks noGrp="1"/>
          </p:cNvSpPr>
          <p:nvPr>
            <p:ph type="sldNum" sz="quarter" idx="5"/>
          </p:nvPr>
        </p:nvSpPr>
        <p:spPr>
          <a:noFill/>
        </p:spPr>
        <p:txBody>
          <a:bodyPr/>
          <a:lstStyle/>
          <a:p>
            <a:fld id="{F06B7511-364E-4BEF-A097-E907E920295B}" type="slidenum">
              <a:rPr lang="en-GB" smtClean="0"/>
              <a:pPr/>
              <a:t>13</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r>
              <a:rPr lang="en-US" dirty="0"/>
              <a:t>It is also possible that certain functions, HR in this case, may also be assigned to individual units of the organisation. However, the main responsibility of the HR Manager as a separate entity is to provide a specialist advisory service to all unit managers and to ensure implementation of HR policy throughout the organisation as a whole. </a:t>
            </a:r>
          </a:p>
        </p:txBody>
      </p:sp>
      <p:sp>
        <p:nvSpPr>
          <p:cNvPr id="76803" name="Slide Number Placeholder 3"/>
          <p:cNvSpPr>
            <a:spLocks noGrp="1"/>
          </p:cNvSpPr>
          <p:nvPr>
            <p:ph type="sldNum" sz="quarter" idx="5"/>
          </p:nvPr>
        </p:nvSpPr>
        <p:spPr>
          <a:noFill/>
        </p:spPr>
        <p:txBody>
          <a:bodyPr/>
          <a:lstStyle/>
          <a:p>
            <a:fld id="{A0EA9FC2-B5BA-41D4-BA11-D320562F40F3}" type="slidenum">
              <a:rPr lang="en-GB" smtClean="0"/>
              <a:pPr/>
              <a:t>14</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marL="0" indent="0" eaLnBrk="1" hangingPunct="1">
              <a:lnSpc>
                <a:spcPct val="90000"/>
              </a:lnSpc>
              <a:buFont typeface="Arial" panose="020B0604020202020204" pitchFamily="34" charset="0"/>
              <a:buNone/>
            </a:pPr>
            <a:r>
              <a:rPr lang="en-GB" sz="2800" dirty="0"/>
              <a:t>By the nature of the work performed: </a:t>
            </a:r>
            <a:r>
              <a:rPr lang="en-GB" sz="2600" dirty="0"/>
              <a:t>e.g. particularly noisy or dirty work</a:t>
            </a:r>
          </a:p>
          <a:p>
            <a:pPr marL="0" indent="0" eaLnBrk="1" hangingPunct="1">
              <a:lnSpc>
                <a:spcPct val="90000"/>
              </a:lnSpc>
              <a:buFont typeface="Arial" panose="020B0604020202020204" pitchFamily="34" charset="0"/>
              <a:buNone/>
            </a:pPr>
            <a:endParaRPr lang="en-GB" sz="2600" dirty="0"/>
          </a:p>
          <a:p>
            <a:pPr marL="0" indent="0" eaLnBrk="1" hangingPunct="1">
              <a:lnSpc>
                <a:spcPct val="90000"/>
              </a:lnSpc>
              <a:buFont typeface="Arial" panose="020B0604020202020204" pitchFamily="34" charset="0"/>
              <a:buNone/>
            </a:pPr>
            <a:r>
              <a:rPr lang="en-GB" sz="2800" dirty="0"/>
              <a:t>According to common timescales: </a:t>
            </a:r>
            <a:r>
              <a:rPr lang="en-GB" sz="2600" dirty="0"/>
              <a:t>e.g. a restaurant kitchen</a:t>
            </a:r>
          </a:p>
          <a:p>
            <a:pPr marL="0" indent="0" eaLnBrk="1" hangingPunct="1">
              <a:lnSpc>
                <a:spcPct val="90000"/>
              </a:lnSpc>
              <a:buFont typeface="Arial" panose="020B0604020202020204" pitchFamily="34" charset="0"/>
              <a:buNone/>
            </a:pPr>
            <a:endParaRPr lang="en-GB" sz="2600" dirty="0"/>
          </a:p>
          <a:p>
            <a:pPr marL="0" indent="0" eaLnBrk="1" hangingPunct="1">
              <a:lnSpc>
                <a:spcPct val="90000"/>
              </a:lnSpc>
              <a:buFont typeface="Arial" panose="020B0604020202020204" pitchFamily="34" charset="0"/>
              <a:buNone/>
            </a:pPr>
            <a:r>
              <a:rPr lang="en-GB" sz="2600" dirty="0"/>
              <a:t>A</a:t>
            </a:r>
            <a:r>
              <a:rPr lang="en-GB" sz="2800" dirty="0"/>
              <a:t>ccording to the staff employed: </a:t>
            </a:r>
            <a:r>
              <a:rPr lang="en-GB" sz="2600" dirty="0"/>
              <a:t>e.g. in a barristers’ chambers</a:t>
            </a:r>
          </a:p>
          <a:p>
            <a:pPr marL="0" indent="0" eaLnBrk="1" hangingPunct="1">
              <a:lnSpc>
                <a:spcPct val="90000"/>
              </a:lnSpc>
              <a:buFont typeface="Arial" panose="020B0604020202020204" pitchFamily="34" charset="0"/>
              <a:buNone/>
            </a:pPr>
            <a:endParaRPr lang="en-GB" sz="2600" dirty="0"/>
          </a:p>
          <a:p>
            <a:pPr marL="0" indent="0" eaLnBrk="1" hangingPunct="1">
              <a:lnSpc>
                <a:spcPct val="90000"/>
              </a:lnSpc>
              <a:buFont typeface="Arial" panose="020B0604020202020204" pitchFamily="34" charset="0"/>
              <a:buNone/>
            </a:pPr>
            <a:r>
              <a:rPr lang="en-GB" sz="2800" dirty="0"/>
              <a:t>To deal with different customer or client groups: </a:t>
            </a:r>
            <a:r>
              <a:rPr lang="en-GB" sz="2600" dirty="0"/>
              <a:t>e.g. </a:t>
            </a:r>
            <a:r>
              <a:rPr lang="en-GB" sz="2600" dirty="0">
                <a:solidFill>
                  <a:schemeClr val="tx2"/>
                </a:solidFill>
              </a:rPr>
              <a:t>government departments which</a:t>
            </a:r>
            <a:r>
              <a:rPr lang="en-GB" sz="2600" dirty="0"/>
              <a:t> deal with different clients requiring their services</a:t>
            </a:r>
          </a:p>
          <a:p>
            <a:pPr eaLnBrk="1" hangingPunct="1"/>
            <a:endParaRPr lang="en-US" dirty="0"/>
          </a:p>
        </p:txBody>
      </p:sp>
      <p:sp>
        <p:nvSpPr>
          <p:cNvPr id="78851" name="Slide Number Placeholder 3"/>
          <p:cNvSpPr>
            <a:spLocks noGrp="1"/>
          </p:cNvSpPr>
          <p:nvPr>
            <p:ph type="sldNum" sz="quarter" idx="5"/>
          </p:nvPr>
        </p:nvSpPr>
        <p:spPr>
          <a:noFill/>
        </p:spPr>
        <p:txBody>
          <a:bodyPr/>
          <a:lstStyle/>
          <a:p>
            <a:fld id="{9259BA95-F04B-4BCF-B6A0-EB3E08ED8817}" type="slidenum">
              <a:rPr lang="en-GB" smtClean="0"/>
              <a:pPr/>
              <a:t>15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p:cNvSpPr>
          <p:nvPr>
            <p:ph type="sldImg"/>
          </p:nvPr>
        </p:nvSpPr>
        <p:spPr>
          <a:ln/>
        </p:spPr>
      </p:sp>
      <p:sp>
        <p:nvSpPr>
          <p:cNvPr id="89090" name="Notes Placeholder 2"/>
          <p:cNvSpPr>
            <a:spLocks noGrp="1"/>
          </p:cNvSpPr>
          <p:nvPr>
            <p:ph type="body" idx="1"/>
          </p:nvPr>
        </p:nvSpPr>
        <p:spPr>
          <a:noFill/>
          <a:ln/>
        </p:spPr>
        <p:txBody>
          <a:bodyPr/>
          <a:lstStyle/>
          <a:p>
            <a:pPr algn="just" eaLnBrk="1" hangingPunct="1"/>
            <a:r>
              <a:rPr lang="en-GB" sz="2600" dirty="0"/>
              <a:t>The principle of the </a:t>
            </a:r>
            <a:r>
              <a:rPr lang="en-GB" sz="2600" b="1" dirty="0"/>
              <a:t>hierarchy</a:t>
            </a:r>
            <a:endParaRPr lang="en-GB" sz="2600" dirty="0"/>
          </a:p>
          <a:p>
            <a:pPr marL="703263" lvl="1" indent="-342900" algn="just" eaLnBrk="1" hangingPunct="1"/>
            <a:r>
              <a:rPr lang="en-GB" sz="2600" dirty="0"/>
              <a:t>Delineations of management authority as a means of co-ordination and control</a:t>
            </a:r>
          </a:p>
          <a:p>
            <a:pPr marL="703263" lvl="1" indent="-342900" algn="just" eaLnBrk="1" hangingPunct="1"/>
            <a:endParaRPr lang="en-GB" sz="2600" dirty="0"/>
          </a:p>
          <a:p>
            <a:pPr algn="just" eaLnBrk="1" hangingPunct="1"/>
            <a:r>
              <a:rPr lang="en-GB" sz="2600" dirty="0"/>
              <a:t>The principle of the </a:t>
            </a:r>
            <a:r>
              <a:rPr lang="en-GB" sz="2600" b="1" dirty="0"/>
              <a:t>span of control</a:t>
            </a:r>
          </a:p>
          <a:p>
            <a:pPr marL="703263" lvl="1" indent="-342900" algn="just" eaLnBrk="1" hangingPunct="1"/>
            <a:r>
              <a:rPr lang="en-GB" sz="2600" dirty="0"/>
              <a:t>The number of subordinates who report directly to a given manager or superior</a:t>
            </a:r>
          </a:p>
          <a:p>
            <a:pPr marL="703263" lvl="1" indent="-342900" algn="just" eaLnBrk="1" hangingPunct="1"/>
            <a:endParaRPr lang="en-GB" sz="2600" b="1" dirty="0"/>
          </a:p>
          <a:p>
            <a:pPr algn="just" eaLnBrk="1" hangingPunct="1"/>
            <a:r>
              <a:rPr lang="en-GB" sz="2600" dirty="0"/>
              <a:t>The principle of the </a:t>
            </a:r>
            <a:r>
              <a:rPr lang="en-GB" sz="2600" b="1" dirty="0"/>
              <a:t>chain of command</a:t>
            </a:r>
            <a:endParaRPr lang="en-GB" sz="2600" dirty="0"/>
          </a:p>
          <a:p>
            <a:pPr marL="703263" lvl="1" indent="-342900" algn="just" eaLnBrk="1" hangingPunct="1"/>
            <a:r>
              <a:rPr lang="en-GB" sz="2600" dirty="0"/>
              <a:t>The number of different levels in the structure of the organisation, or vertical graduation of authority and responsibility.</a:t>
            </a:r>
          </a:p>
          <a:p>
            <a:pPr eaLnBrk="1" hangingPunct="1"/>
            <a:endParaRPr lang="en-US" dirty="0"/>
          </a:p>
        </p:txBody>
      </p:sp>
      <p:sp>
        <p:nvSpPr>
          <p:cNvPr id="89091" name="Slide Number Placeholder 3"/>
          <p:cNvSpPr>
            <a:spLocks noGrp="1"/>
          </p:cNvSpPr>
          <p:nvPr>
            <p:ph type="sldNum" sz="quarter" idx="5"/>
          </p:nvPr>
        </p:nvSpPr>
        <p:spPr>
          <a:noFill/>
        </p:spPr>
        <p:txBody>
          <a:bodyPr/>
          <a:lstStyle/>
          <a:p>
            <a:fld id="{043936A6-0A58-46D1-90D4-389BD05264A4}" type="slidenum">
              <a:rPr lang="en-GB" smtClean="0"/>
              <a:pPr/>
              <a:t>16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dirty="0"/>
          </a:p>
        </p:txBody>
      </p:sp>
      <p:sp>
        <p:nvSpPr>
          <p:cNvPr id="95235" name="Slide Number Placeholder 3"/>
          <p:cNvSpPr>
            <a:spLocks noGrp="1"/>
          </p:cNvSpPr>
          <p:nvPr>
            <p:ph type="sldNum" sz="quarter" idx="5"/>
          </p:nvPr>
        </p:nvSpPr>
        <p:spPr>
          <a:noFill/>
        </p:spPr>
        <p:txBody>
          <a:bodyPr/>
          <a:lstStyle/>
          <a:p>
            <a:fld id="{5B248B52-F87A-43B6-83CE-2BA8C7622C77}" type="slidenum">
              <a:rPr lang="en-GB" smtClean="0"/>
              <a:pPr/>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p:cNvSpPr>
          <p:nvPr>
            <p:ph type="sldImg"/>
          </p:nvPr>
        </p:nvSpPr>
        <p:spPr>
          <a:ln/>
        </p:spPr>
      </p:sp>
      <p:sp>
        <p:nvSpPr>
          <p:cNvPr id="97282" name="Notes Placeholder 2"/>
          <p:cNvSpPr>
            <a:spLocks noGrp="1"/>
          </p:cNvSpPr>
          <p:nvPr>
            <p:ph type="body" idx="1"/>
          </p:nvPr>
        </p:nvSpPr>
        <p:spPr>
          <a:noFill/>
          <a:ln/>
        </p:spPr>
        <p:txBody>
          <a:bodyPr/>
          <a:lstStyle/>
          <a:p>
            <a:pPr eaLnBrk="1" hangingPunct="1"/>
            <a:r>
              <a:rPr lang="en-US" dirty="0"/>
              <a:t>Hierarchy impacting formality of culture and open/closed </a:t>
            </a:r>
          </a:p>
        </p:txBody>
      </p:sp>
      <p:sp>
        <p:nvSpPr>
          <p:cNvPr id="97283" name="Slide Number Placeholder 3"/>
          <p:cNvSpPr>
            <a:spLocks noGrp="1"/>
          </p:cNvSpPr>
          <p:nvPr>
            <p:ph type="sldNum" sz="quarter" idx="5"/>
          </p:nvPr>
        </p:nvSpPr>
        <p:spPr>
          <a:noFill/>
        </p:spPr>
        <p:txBody>
          <a:bodyPr/>
          <a:lstStyle/>
          <a:p>
            <a:fld id="{6FD5EF75-7518-4718-B2AD-1472A6927CB8}" type="slidenum">
              <a:rPr lang="en-GB" smtClean="0"/>
              <a:pPr/>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p:cNvSpPr>
          <p:nvPr>
            <p:ph type="sldImg"/>
          </p:nvPr>
        </p:nvSpPr>
        <p:spPr>
          <a:ln/>
        </p:spPr>
      </p:sp>
      <p:sp>
        <p:nvSpPr>
          <p:cNvPr id="103426" name="Notes Placeholder 2"/>
          <p:cNvSpPr>
            <a:spLocks noGrp="1"/>
          </p:cNvSpPr>
          <p:nvPr>
            <p:ph type="body" idx="1"/>
          </p:nvPr>
        </p:nvSpPr>
        <p:spPr>
          <a:noFill/>
          <a:ln/>
        </p:spPr>
        <p:txBody>
          <a:bodyPr/>
          <a:lstStyle/>
          <a:p>
            <a:pPr eaLnBrk="1" hangingPunct="1"/>
            <a:endParaRPr lang="en-US"/>
          </a:p>
        </p:txBody>
      </p:sp>
      <p:sp>
        <p:nvSpPr>
          <p:cNvPr id="103427" name="Slide Number Placeholder 3"/>
          <p:cNvSpPr>
            <a:spLocks noGrp="1"/>
          </p:cNvSpPr>
          <p:nvPr>
            <p:ph type="sldNum" sz="quarter" idx="5"/>
          </p:nvPr>
        </p:nvSpPr>
        <p:spPr>
          <a:noFill/>
        </p:spPr>
        <p:txBody>
          <a:bodyPr/>
          <a:lstStyle/>
          <a:p>
            <a:fld id="{DD4742E7-FF7D-4A33-B91E-AFA15BA77AD4}" type="slidenum">
              <a:rPr lang="en-GB" smtClean="0"/>
              <a:pPr/>
              <a:t>19</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p:cNvSpPr>
          <p:nvPr>
            <p:ph type="sldImg"/>
          </p:nvPr>
        </p:nvSpPr>
        <p:spPr>
          <a:ln/>
        </p:spPr>
      </p:sp>
      <p:sp>
        <p:nvSpPr>
          <p:cNvPr id="107522" name="Notes Placeholder 2"/>
          <p:cNvSpPr>
            <a:spLocks noGrp="1"/>
          </p:cNvSpPr>
          <p:nvPr>
            <p:ph type="body" idx="1"/>
          </p:nvPr>
        </p:nvSpPr>
        <p:spPr>
          <a:noFill/>
          <a:ln/>
        </p:spPr>
        <p:txBody>
          <a:bodyPr/>
          <a:lstStyle/>
          <a:p>
            <a:pPr eaLnBrk="1" hangingPunct="1"/>
            <a:endParaRPr lang="en-US" dirty="0"/>
          </a:p>
        </p:txBody>
      </p:sp>
      <p:sp>
        <p:nvSpPr>
          <p:cNvPr id="107523" name="Slide Number Placeholder 3"/>
          <p:cNvSpPr>
            <a:spLocks noGrp="1"/>
          </p:cNvSpPr>
          <p:nvPr>
            <p:ph type="sldNum" sz="quarter" idx="5"/>
          </p:nvPr>
        </p:nvSpPr>
        <p:spPr>
          <a:noFill/>
        </p:spPr>
        <p:txBody>
          <a:bodyPr/>
          <a:lstStyle/>
          <a:p>
            <a:fld id="{635CA159-99F7-49C1-88E3-4999DE924355}" type="slidenum">
              <a:rPr lang="en-GB" smtClean="0"/>
              <a:pPr/>
              <a:t>20</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2035850-C170-4FFD-9D41-E30C1B67D35E}" type="slidenum">
              <a:rPr lang="en-GB" smtClean="0"/>
              <a:pPr/>
              <a:t>21</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a:ln/>
        </p:spPr>
      </p:sp>
      <p:sp>
        <p:nvSpPr>
          <p:cNvPr id="109570" name="Notes Placeholder 2"/>
          <p:cNvSpPr>
            <a:spLocks noGrp="1"/>
          </p:cNvSpPr>
          <p:nvPr>
            <p:ph type="body" idx="1"/>
          </p:nvPr>
        </p:nvSpPr>
        <p:spPr>
          <a:noFill/>
          <a:ln/>
        </p:spPr>
        <p:txBody>
          <a:bodyPr/>
          <a:lstStyle/>
          <a:p>
            <a:pPr marL="617220" lvl="2" indent="-342900"/>
            <a:r>
              <a:rPr lang="en-GB" sz="2800" dirty="0"/>
              <a:t>illogical;</a:t>
            </a:r>
          </a:p>
          <a:p>
            <a:pPr marL="617220" lvl="2" indent="-342900"/>
            <a:r>
              <a:rPr lang="en-GB" sz="2800" dirty="0"/>
              <a:t>cruel;</a:t>
            </a:r>
          </a:p>
          <a:p>
            <a:pPr marL="617220" lvl="2" indent="-342900"/>
            <a:r>
              <a:rPr lang="en-GB" sz="2800" dirty="0"/>
              <a:t>wasteful;</a:t>
            </a:r>
          </a:p>
          <a:p>
            <a:pPr marL="617220" lvl="2" indent="-342900"/>
            <a:r>
              <a:rPr lang="en-GB" sz="2800" dirty="0"/>
              <a:t>inefficient.</a:t>
            </a:r>
          </a:p>
          <a:p>
            <a:pPr eaLnBrk="1" hangingPunct="1"/>
            <a:endParaRPr lang="en-US" dirty="0"/>
          </a:p>
        </p:txBody>
      </p:sp>
      <p:sp>
        <p:nvSpPr>
          <p:cNvPr id="109571" name="Slide Number Placeholder 3"/>
          <p:cNvSpPr>
            <a:spLocks noGrp="1"/>
          </p:cNvSpPr>
          <p:nvPr>
            <p:ph type="sldNum" sz="quarter" idx="5"/>
          </p:nvPr>
        </p:nvSpPr>
        <p:spPr>
          <a:noFill/>
        </p:spPr>
        <p:txBody>
          <a:bodyPr/>
          <a:lstStyle/>
          <a:p>
            <a:fld id="{D096C385-9C94-4566-BD95-8FF3CB267A11}" type="slidenum">
              <a:rPr lang="en-GB" smtClean="0"/>
              <a:pPr/>
              <a:t>22</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p:cNvSpPr>
          <p:nvPr>
            <p:ph type="sldImg"/>
          </p:nvPr>
        </p:nvSpPr>
        <p:spPr>
          <a:ln/>
        </p:spPr>
      </p:sp>
      <p:sp>
        <p:nvSpPr>
          <p:cNvPr id="111618" name="Notes Placeholder 2"/>
          <p:cNvSpPr>
            <a:spLocks noGrp="1"/>
          </p:cNvSpPr>
          <p:nvPr>
            <p:ph type="body" idx="1"/>
          </p:nvPr>
        </p:nvSpPr>
        <p:spPr>
          <a:noFill/>
          <a:ln/>
        </p:spPr>
        <p:txBody>
          <a:bodyPr/>
          <a:lstStyle/>
          <a:p>
            <a:pPr eaLnBrk="1" hangingPunct="1"/>
            <a:r>
              <a:rPr lang="en-GB" dirty="0"/>
              <a:t>Low motivation and morale</a:t>
            </a:r>
          </a:p>
          <a:p>
            <a:pPr eaLnBrk="1" hangingPunct="1"/>
            <a:endParaRPr lang="en-GB" dirty="0"/>
          </a:p>
          <a:p>
            <a:pPr eaLnBrk="1" hangingPunct="1"/>
            <a:r>
              <a:rPr lang="en-GB" dirty="0"/>
              <a:t>Late and inappropriate decisions</a:t>
            </a:r>
          </a:p>
          <a:p>
            <a:pPr eaLnBrk="1" hangingPunct="1"/>
            <a:endParaRPr lang="en-GB" dirty="0"/>
          </a:p>
          <a:p>
            <a:pPr eaLnBrk="1" hangingPunct="1"/>
            <a:r>
              <a:rPr lang="en-GB" dirty="0"/>
              <a:t>Conflict and lack of co-ordination</a:t>
            </a:r>
          </a:p>
          <a:p>
            <a:pPr eaLnBrk="1" hangingPunct="1"/>
            <a:endParaRPr lang="en-GB" dirty="0"/>
          </a:p>
          <a:p>
            <a:pPr eaLnBrk="1" hangingPunct="1"/>
            <a:r>
              <a:rPr lang="en-GB" dirty="0"/>
              <a:t>Poor response to new opportunities and external change</a:t>
            </a:r>
          </a:p>
          <a:p>
            <a:pPr eaLnBrk="1" hangingPunct="1"/>
            <a:endParaRPr lang="en-GB" dirty="0"/>
          </a:p>
          <a:p>
            <a:pPr eaLnBrk="1" hangingPunct="1"/>
            <a:r>
              <a:rPr lang="en-GB" dirty="0"/>
              <a:t>Rising costs</a:t>
            </a:r>
          </a:p>
          <a:p>
            <a:pPr eaLnBrk="1" hangingPunct="1"/>
            <a:endParaRPr lang="en-US" dirty="0"/>
          </a:p>
        </p:txBody>
      </p:sp>
      <p:sp>
        <p:nvSpPr>
          <p:cNvPr id="111619" name="Slide Number Placeholder 3"/>
          <p:cNvSpPr>
            <a:spLocks noGrp="1"/>
          </p:cNvSpPr>
          <p:nvPr>
            <p:ph type="sldNum" sz="quarter" idx="5"/>
          </p:nvPr>
        </p:nvSpPr>
        <p:spPr>
          <a:noFill/>
        </p:spPr>
        <p:txBody>
          <a:bodyPr/>
          <a:lstStyle/>
          <a:p>
            <a:fld id="{2EC67500-616A-4B58-8144-4B16D0F3F508}" type="slidenum">
              <a:rPr lang="en-GB" smtClean="0"/>
              <a:pPr/>
              <a:t>23</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Slide Image Placeholder 1"/>
          <p:cNvSpPr>
            <a:spLocks noGrp="1" noRot="1" noChangeAspect="1"/>
          </p:cNvSpPr>
          <p:nvPr>
            <p:ph type="sldImg"/>
          </p:nvPr>
        </p:nvSpPr>
        <p:spPr>
          <a:ln/>
        </p:spPr>
      </p:sp>
      <p:sp>
        <p:nvSpPr>
          <p:cNvPr id="113666" name="Notes Placeholder 2"/>
          <p:cNvSpPr>
            <a:spLocks noGrp="1"/>
          </p:cNvSpPr>
          <p:nvPr>
            <p:ph type="body" idx="1"/>
          </p:nvPr>
        </p:nvSpPr>
        <p:spPr>
          <a:noFill/>
          <a:ln/>
        </p:spPr>
        <p:txBody>
          <a:bodyPr/>
          <a:lstStyle/>
          <a:p>
            <a:pPr marL="0" indent="0" eaLnBrk="1" hangingPunct="1">
              <a:lnSpc>
                <a:spcPct val="90000"/>
              </a:lnSpc>
              <a:buFontTx/>
              <a:buNone/>
            </a:pPr>
            <a:r>
              <a:rPr lang="en-GB" sz="3000" dirty="0"/>
              <a:t>These can help indicate apparent structural weaknesses, for example:</a:t>
            </a:r>
          </a:p>
          <a:p>
            <a:pPr marL="457200" indent="-457200" eaLnBrk="1" hangingPunct="1">
              <a:lnSpc>
                <a:spcPct val="90000"/>
              </a:lnSpc>
              <a:buFont typeface="Arial" panose="020B0604020202020204" pitchFamily="34" charset="0"/>
              <a:buChar char="•"/>
            </a:pPr>
            <a:endParaRPr lang="en-GB" sz="3000" dirty="0"/>
          </a:p>
          <a:p>
            <a:pPr marL="457200" lvl="1" indent="-457200" eaLnBrk="1" hangingPunct="1">
              <a:lnSpc>
                <a:spcPct val="90000"/>
              </a:lnSpc>
              <a:buFont typeface="Arial" panose="020B0604020202020204" pitchFamily="34" charset="0"/>
              <a:buChar char="•"/>
            </a:pPr>
            <a:r>
              <a:rPr lang="en-GB" sz="3000" dirty="0"/>
              <a:t>too wide a span of control; </a:t>
            </a:r>
          </a:p>
          <a:p>
            <a:pPr marL="457200" lvl="1" indent="-457200" eaLnBrk="1" hangingPunct="1">
              <a:lnSpc>
                <a:spcPct val="90000"/>
              </a:lnSpc>
              <a:buFont typeface="Arial" panose="020B0604020202020204" pitchFamily="34" charset="0"/>
              <a:buChar char="•"/>
            </a:pPr>
            <a:r>
              <a:rPr lang="en-GB" sz="3000" dirty="0"/>
              <a:t>overlapping areas of authority;</a:t>
            </a:r>
          </a:p>
          <a:p>
            <a:pPr marL="457200" lvl="1" indent="-457200" eaLnBrk="1" hangingPunct="1">
              <a:lnSpc>
                <a:spcPct val="90000"/>
              </a:lnSpc>
              <a:buFont typeface="Arial" panose="020B0604020202020204" pitchFamily="34" charset="0"/>
              <a:buChar char="•"/>
            </a:pPr>
            <a:r>
              <a:rPr lang="en-GB" sz="3000" dirty="0"/>
              <a:t>too long a chain of command;</a:t>
            </a:r>
          </a:p>
          <a:p>
            <a:pPr marL="457200" lvl="1" indent="-457200" eaLnBrk="1" hangingPunct="1">
              <a:lnSpc>
                <a:spcPct val="90000"/>
              </a:lnSpc>
              <a:buFont typeface="Arial" panose="020B0604020202020204" pitchFamily="34" charset="0"/>
              <a:buChar char="•"/>
            </a:pPr>
            <a:r>
              <a:rPr lang="en-GB" sz="3000" dirty="0"/>
              <a:t>unclear reporting relationships/lines of communication;</a:t>
            </a:r>
          </a:p>
          <a:p>
            <a:pPr marL="457200" lvl="1" indent="-457200" eaLnBrk="1" hangingPunct="1">
              <a:lnSpc>
                <a:spcPct val="90000"/>
              </a:lnSpc>
              <a:buFont typeface="Arial" panose="020B0604020202020204" pitchFamily="34" charset="0"/>
              <a:buChar char="•"/>
            </a:pPr>
            <a:r>
              <a:rPr lang="en-GB" sz="3000" dirty="0"/>
              <a:t>unstaffed functions.</a:t>
            </a:r>
          </a:p>
          <a:p>
            <a:pPr eaLnBrk="1" hangingPunct="1"/>
            <a:endParaRPr lang="en-US" dirty="0"/>
          </a:p>
        </p:txBody>
      </p:sp>
      <p:sp>
        <p:nvSpPr>
          <p:cNvPr id="113667" name="Slide Number Placeholder 3"/>
          <p:cNvSpPr>
            <a:spLocks noGrp="1"/>
          </p:cNvSpPr>
          <p:nvPr>
            <p:ph type="sldNum" sz="quarter" idx="5"/>
          </p:nvPr>
        </p:nvSpPr>
        <p:spPr>
          <a:noFill/>
        </p:spPr>
        <p:txBody>
          <a:bodyPr/>
          <a:lstStyle/>
          <a:p>
            <a:fld id="{351ADCFE-7776-477D-8EDE-623455FA771A}" type="slidenum">
              <a:rPr lang="en-GB" smtClean="0"/>
              <a:pPr/>
              <a:t>24</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25</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Ask each one before giving </a:t>
            </a:r>
          </a:p>
        </p:txBody>
      </p:sp>
      <p:sp>
        <p:nvSpPr>
          <p:cNvPr id="4" name="Slide Number Placeholder 3"/>
          <p:cNvSpPr>
            <a:spLocks noGrp="1"/>
          </p:cNvSpPr>
          <p:nvPr>
            <p:ph type="sldNum" sz="quarter" idx="10"/>
          </p:nvPr>
        </p:nvSpPr>
        <p:spPr/>
        <p:txBody>
          <a:bodyPr/>
          <a:lstStyle/>
          <a:p>
            <a:fld id="{C50AB2B5-E2C9-4CBF-A5F0-A17961B52502}" type="slidenum">
              <a:rPr lang="en-GB" smtClean="0"/>
              <a:pPr/>
              <a:t>26</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1" dirty="0"/>
              <a:t>Rather then building fixed structures with layers of middle management, many innovative organisations function as matrixed webs of association, networks, and fast-forming high-performance teams…. The most significant trends we see … are the decline of the hierarchical, bureaucratic, autocratic management and the expansion of collaborative </a:t>
            </a:r>
            <a:br>
              <a:rPr lang="en-GB" sz="1200" i="1" dirty="0"/>
            </a:br>
            <a:r>
              <a:rPr lang="en-GB" sz="1200" i="1" dirty="0"/>
              <a:t>self-management and organisational democracy</a:t>
            </a:r>
            <a:r>
              <a:rPr lang="en-GB" sz="1200" i="1" dirty="0">
                <a:hlinkClick r:id="rId3"/>
              </a:rPr>
              <a:t>”</a:t>
            </a:r>
            <a:endParaRPr lang="en-GB" sz="1200" dirty="0">
              <a:hlinkClick r:id="rId3"/>
            </a:endParaRPr>
          </a:p>
          <a:p>
            <a:endParaRPr lang="en-GB" dirty="0"/>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27</a:t>
            </a:fld>
            <a:endParaRPr lang="en-GB" dirty="0"/>
          </a:p>
        </p:txBody>
      </p:sp>
    </p:spTree>
    <p:extLst>
      <p:ext uri="{BB962C8B-B14F-4D97-AF65-F5344CB8AC3E}">
        <p14:creationId xmlns:p14="http://schemas.microsoft.com/office/powerpoint/2010/main" val="12126511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Present to group </a:t>
            </a:r>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28</a:t>
            </a:fld>
            <a:endParaRPr lang="en-GB" dirty="0"/>
          </a:p>
        </p:txBody>
      </p:sp>
    </p:spTree>
    <p:extLst>
      <p:ext uri="{BB962C8B-B14F-4D97-AF65-F5344CB8AC3E}">
        <p14:creationId xmlns:p14="http://schemas.microsoft.com/office/powerpoint/2010/main" val="2669706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482354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24275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907141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559009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9" name="Slide Number Placeholder 8"/>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2375801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5" name="Slide Number Placeholder 4"/>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036490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4" name="Slide Number Placeholder 3"/>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153418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28395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601889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93139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8079405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pPr>
              <a:defRPr/>
            </a:pPr>
            <a:endParaRPr lang="en-GB" dirty="0"/>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9519806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r>
              <a:rPr lang="en-US"/>
              <a:t>Mullins, Management and Organisational Behaviour, 11e © Pearson Education Limited 2016</a:t>
            </a:r>
            <a:endParaRPr lang="en-GB"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EAE79B72-27D8-4E51-9E6F-8AD47DFC65F0}" type="slidenum">
              <a:rPr lang="en-GB" smtClean="0"/>
              <a:pPr>
                <a:defRPr/>
              </a:pPr>
              <a:t>‹#›</a:t>
            </a:fld>
            <a:endParaRPr lang="en-GB" dirty="0"/>
          </a:p>
        </p:txBody>
      </p:sp>
    </p:spTree>
    <p:extLst>
      <p:ext uri="{BB962C8B-B14F-4D97-AF65-F5344CB8AC3E}">
        <p14:creationId xmlns:p14="http://schemas.microsoft.com/office/powerpoint/2010/main" val="15657495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r>
              <a:rPr lang="en-US"/>
              <a:t>Mullins, Management and Organisational Behaviour, 11e © Pearson Education Limited 2016</a:t>
            </a:r>
            <a:endParaRPr lang="en-GB"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5B2CC60B-B175-4881-ABA8-FDF5144E7C6F}" type="slidenum">
              <a:rPr lang="en-GB" smtClean="0"/>
              <a:pPr>
                <a:defRPr/>
              </a:pPr>
              <a:t>‹#›</a:t>
            </a:fld>
            <a:endParaRPr lang="en-GB" dirty="0"/>
          </a:p>
        </p:txBody>
      </p:sp>
    </p:spTree>
    <p:extLst>
      <p:ext uri="{BB962C8B-B14F-4D97-AF65-F5344CB8AC3E}">
        <p14:creationId xmlns:p14="http://schemas.microsoft.com/office/powerpoint/2010/main" val="34285512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r>
              <a:rPr lang="en-US"/>
              <a:t>Mullins, Management and Organisational Behaviour, 11e © Pearson Education Limited 2016</a:t>
            </a:r>
            <a:endParaRPr lang="en-GB" dirty="0"/>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2278CD4F-4B4F-439B-8435-37112D1736BB}" type="slidenum">
              <a:rPr lang="en-GB" smtClean="0"/>
              <a:pPr>
                <a:defRPr/>
              </a:pPr>
              <a:t>‹#›</a:t>
            </a:fld>
            <a:endParaRPr lang="en-GB" dirty="0"/>
          </a:p>
        </p:txBody>
      </p:sp>
    </p:spTree>
    <p:extLst>
      <p:ext uri="{BB962C8B-B14F-4D97-AF65-F5344CB8AC3E}">
        <p14:creationId xmlns:p14="http://schemas.microsoft.com/office/powerpoint/2010/main" val="36056035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p>
            <a:pPr>
              <a:defRPr/>
            </a:pPr>
            <a:r>
              <a:rPr lang="en-US"/>
              <a:t>Mullins, Management and Organisational Behaviour, 11e © Pearson Education Limited 2016</a:t>
            </a:r>
            <a:endParaRPr lang="en-GB"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51BBA454-C0B7-4A8A-9C9B-651EEF9D1890}" type="slidenum">
              <a:rPr lang="en-GB" smtClean="0"/>
              <a:pPr>
                <a:defRPr/>
              </a:pPr>
              <a:t>‹#›</a:t>
            </a:fld>
            <a:endParaRPr lang="en-GB" dirty="0"/>
          </a:p>
        </p:txBody>
      </p:sp>
    </p:spTree>
    <p:extLst>
      <p:ext uri="{BB962C8B-B14F-4D97-AF65-F5344CB8AC3E}">
        <p14:creationId xmlns:p14="http://schemas.microsoft.com/office/powerpoint/2010/main" val="40024357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dirty="0"/>
          </a:p>
        </p:txBody>
      </p:sp>
      <p:sp>
        <p:nvSpPr>
          <p:cNvPr id="4" name="Footer Placeholder 3"/>
          <p:cNvSpPr>
            <a:spLocks noGrp="1"/>
          </p:cNvSpPr>
          <p:nvPr>
            <p:ph type="ftr" sz="quarter" idx="11"/>
          </p:nvPr>
        </p:nvSpPr>
        <p:spPr/>
        <p:txBody>
          <a:bodyPr/>
          <a:lstStyle/>
          <a:p>
            <a:pPr>
              <a:defRPr/>
            </a:pPr>
            <a:r>
              <a:rPr lang="en-US"/>
              <a:t>Mullins, Management and Organisational Behaviour, 11e © Pearson Education Limited 2016</a:t>
            </a:r>
            <a:endParaRPr lang="en-GB" dirty="0"/>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463C9C8E-36A4-4BED-B16F-43A4DDD92AC1}" type="slidenum">
              <a:rPr lang="en-GB" smtClean="0"/>
              <a:pPr>
                <a:defRPr/>
              </a:pPr>
              <a:t>‹#›</a:t>
            </a:fld>
            <a:endParaRPr lang="en-GB" dirty="0"/>
          </a:p>
        </p:txBody>
      </p:sp>
    </p:spTree>
    <p:extLst>
      <p:ext uri="{BB962C8B-B14F-4D97-AF65-F5344CB8AC3E}">
        <p14:creationId xmlns:p14="http://schemas.microsoft.com/office/powerpoint/2010/main" val="7241557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pPr>
              <a:defRPr/>
            </a:pPr>
            <a:endParaRPr lang="en-GB" dirty="0"/>
          </a:p>
        </p:txBody>
      </p:sp>
      <p:sp>
        <p:nvSpPr>
          <p:cNvPr id="3" name="Footer Placeholder 2"/>
          <p:cNvSpPr>
            <a:spLocks noGrp="1"/>
          </p:cNvSpPr>
          <p:nvPr>
            <p:ph type="ftr" sz="quarter" idx="11"/>
          </p:nvPr>
        </p:nvSpPr>
        <p:spPr/>
        <p:txBody>
          <a:bodyPr/>
          <a:lstStyle/>
          <a:p>
            <a:pPr>
              <a:defRPr/>
            </a:pPr>
            <a:r>
              <a:rPr lang="en-US"/>
              <a:t>Mullins, Management and Organisational Behaviour, 11e © Pearson Education Limited 2016</a:t>
            </a:r>
            <a:endParaRPr lang="en-GB" dirty="0"/>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A803FBA3-A617-44B3-A81A-77CB3C9AF4FA}" type="slidenum">
              <a:rPr lang="en-GB" smtClean="0"/>
              <a:pPr>
                <a:defRPr/>
              </a:pPr>
              <a:t>‹#›</a:t>
            </a:fld>
            <a:endParaRPr lang="en-GB" dirty="0"/>
          </a:p>
        </p:txBody>
      </p:sp>
    </p:spTree>
    <p:extLst>
      <p:ext uri="{BB962C8B-B14F-4D97-AF65-F5344CB8AC3E}">
        <p14:creationId xmlns:p14="http://schemas.microsoft.com/office/powerpoint/2010/main" val="27842809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r>
              <a:rPr lang="en-US"/>
              <a:t>Mullins, Management and Organisational Behaviour, 11e © Pearson Education Limited 2016</a:t>
            </a:r>
            <a:endParaRPr lang="en-GB"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A2E9BFB8-4983-435E-831D-970AD58CC0CB}" type="slidenum">
              <a:rPr lang="en-GB" smtClean="0"/>
              <a:pPr>
                <a:defRPr/>
              </a:pPr>
              <a:t>‹#›</a:t>
            </a:fld>
            <a:endParaRPr lang="en-GB" dirty="0"/>
          </a:p>
        </p:txBody>
      </p:sp>
    </p:spTree>
    <p:extLst>
      <p:ext uri="{BB962C8B-B14F-4D97-AF65-F5344CB8AC3E}">
        <p14:creationId xmlns:p14="http://schemas.microsoft.com/office/powerpoint/2010/main" val="19819151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r>
              <a:rPr lang="en-US"/>
              <a:t>Mullins, Management and Organisational Behaviour, 11e © Pearson Education Limited 2016</a:t>
            </a:r>
            <a:endParaRPr lang="en-GB"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C45B246E-75B1-4116-BBFD-AD0F23180BF1}" type="slidenum">
              <a:rPr lang="en-GB" smtClean="0"/>
              <a:pPr>
                <a:defRPr/>
              </a:pPr>
              <a:t>‹#›</a:t>
            </a:fld>
            <a:endParaRPr lang="en-GB" dirty="0"/>
          </a:p>
        </p:txBody>
      </p:sp>
    </p:spTree>
    <p:extLst>
      <p:ext uri="{BB962C8B-B14F-4D97-AF65-F5344CB8AC3E}">
        <p14:creationId xmlns:p14="http://schemas.microsoft.com/office/powerpoint/2010/main" val="34786486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endParaRPr lang="en-US"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16457732"/>
      </p:ext>
    </p:extLst>
  </p:cSld>
  <p:clrMapOvr>
    <a:masterClrMapping/>
  </p:clrMapOvr>
  <p:hf sldNum="0" hdr="0" dt="0"/>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00053298"/>
      </p:ext>
    </p:extLst>
  </p:cSld>
  <p:clrMapOvr>
    <a:masterClrMapping/>
  </p:clrMapOvr>
  <p:hf sldNum="0" hdr="0" dt="0"/>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5211904"/>
      </p:ext>
    </p:extLst>
  </p:cSld>
  <p:clrMapOvr>
    <a:masterClrMapping/>
  </p:clrMapOvr>
  <p:hf sldNum="0" hdr="0" dt="0"/>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endParaRPr lang="en-US" dirty="0"/>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45224999"/>
      </p:ext>
    </p:extLst>
  </p:cSld>
  <p:clrMapOvr>
    <a:masterClrMapping/>
  </p:clrMapOvr>
  <p:hf sldNum="0" hd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09468008"/>
      </p:ext>
    </p:extLst>
  </p:cSld>
  <p:clrMapOvr>
    <a:masterClrMapping/>
  </p:clrMapOvr>
  <p:hf sldNum="0" hdr="0" dt="0"/>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45141397"/>
      </p:ext>
    </p:extLst>
  </p:cSld>
  <p:clrMapOvr>
    <a:masterClrMapping/>
  </p:clrMapOvr>
  <p:hf sldNum="0" hdr="0" dt="0"/>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pPr>
              <a:defRPr/>
            </a:pPr>
            <a:endParaRPr lang="en-GB" dirty="0"/>
          </a:p>
        </p:txBody>
      </p:sp>
      <p:sp>
        <p:nvSpPr>
          <p:cNvPr id="5" name="Footer Placeholder 4"/>
          <p:cNvSpPr>
            <a:spLocks noGrp="1"/>
          </p:cNvSpPr>
          <p:nvPr>
            <p:ph type="ftr" sz="quarter" idx="11"/>
          </p:nvPr>
        </p:nvSpPr>
        <p:spPr>
          <a:xfrm>
            <a:off x="516133" y="6387910"/>
            <a:ext cx="3859795" cy="228660"/>
          </a:xfrm>
        </p:spPr>
        <p:txBody>
          <a:bodyPr/>
          <a:lstStyle/>
          <a:p>
            <a:pPr>
              <a:defRPr/>
            </a:pPr>
            <a:r>
              <a:rPr lang="en-US"/>
              <a:t>Mullins, Management and Organisational Behaviour, 11e © Pearson Education Limited 2016</a:t>
            </a:r>
            <a:endParaRPr lang="en-GB"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88E443A1-C5D3-4FC6-A7D7-EDFBA4B0E78B}" type="slidenum">
              <a:rPr lang="en-GB" smtClean="0"/>
              <a:pPr>
                <a:defRPr/>
              </a:pPr>
              <a:t>‹#›</a:t>
            </a:fld>
            <a:endParaRPr lang="en-GB" dirty="0"/>
          </a:p>
        </p:txBody>
      </p:sp>
    </p:spTree>
    <p:extLst>
      <p:ext uri="{BB962C8B-B14F-4D97-AF65-F5344CB8AC3E}">
        <p14:creationId xmlns:p14="http://schemas.microsoft.com/office/powerpoint/2010/main" val="8361964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a:xfrm>
            <a:off x="538546" y="6365498"/>
            <a:ext cx="3859795" cy="228660"/>
          </a:xfrm>
        </p:spPr>
        <p:txBody>
          <a:bodyPr/>
          <a:lstStyle/>
          <a:p>
            <a:pPr>
              <a:defRPr/>
            </a:pPr>
            <a:r>
              <a:rPr lang="en-US"/>
              <a:t>Mullins, Management and Organisational Behaviour, 11e © Pearson Education Limited 2016</a:t>
            </a:r>
            <a:endParaRPr lang="en-GB"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CBFBE36A-C4BF-408C-AED9-AB66F9BF1A48}" type="slidenum">
              <a:rPr lang="en-GB" smtClean="0"/>
              <a:pPr>
                <a:defRPr/>
              </a:pPr>
              <a:t>‹#›</a:t>
            </a:fld>
            <a:endParaRPr lang="en-GB" dirty="0"/>
          </a:p>
        </p:txBody>
      </p:sp>
    </p:spTree>
    <p:extLst>
      <p:ext uri="{BB962C8B-B14F-4D97-AF65-F5344CB8AC3E}">
        <p14:creationId xmlns:p14="http://schemas.microsoft.com/office/powerpoint/2010/main" val="2773333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1.jpe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39283-5D65-4AA7-A5B9-65FA49F85BCA}" type="slidenum">
              <a:rPr lang="en-GB" smtClean="0"/>
              <a:pPr/>
              <a:t>‹#›</a:t>
            </a:fld>
            <a:endParaRPr lang="en-GB"/>
          </a:p>
        </p:txBody>
      </p:sp>
    </p:spTree>
    <p:extLst>
      <p:ext uri="{BB962C8B-B14F-4D97-AF65-F5344CB8AC3E}">
        <p14:creationId xmlns:p14="http://schemas.microsoft.com/office/powerpoint/2010/main" val="15955192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endParaRPr lang="en-GB"/>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r>
              <a:rPr lang="en-US"/>
              <a:t>Mullins, Management and Organisational Behaviour, 11e © Pearson Education Limited 2016</a:t>
            </a:r>
            <a:endParaRPr lang="en-GB"/>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1C039283-5D65-4AA7-A5B9-65FA49F85BCA}" type="slidenum">
              <a:rPr lang="en-GB" smtClean="0"/>
              <a:pPr/>
              <a:t>‹#›</a:t>
            </a:fld>
            <a:endParaRPr lang="en-GB"/>
          </a:p>
        </p:txBody>
      </p:sp>
      <p:sp>
        <p:nvSpPr>
          <p:cNvPr id="27" name="Text Box 15">
            <a:extLst>
              <a:ext uri="{FF2B5EF4-FFF2-40B4-BE49-F238E27FC236}">
                <a16:creationId xmlns:a16="http://schemas.microsoft.com/office/drawing/2014/main" id="{5F6A196A-0222-495A-A0DE-B8B0720CA375}"/>
              </a:ext>
            </a:extLst>
          </p:cNvPr>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28" name="Text Box 13">
            <a:extLst>
              <a:ext uri="{FF2B5EF4-FFF2-40B4-BE49-F238E27FC236}">
                <a16:creationId xmlns:a16="http://schemas.microsoft.com/office/drawing/2014/main" id="{DF5292E3-7160-495B-AAF1-2CB5F29B22A2}"/>
              </a:ext>
            </a:extLst>
          </p:cNvPr>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77585696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hf sldNum="0" hd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4.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3" Type="http://schemas.openxmlformats.org/officeDocument/2006/relationships/hyperlink" Target="https://www.ted.com/talks/matt_mullenweg_why_working_from_home_is_good_for_business" TargetMode="External"/><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ight bulb on green grass">
            <a:extLst>
              <a:ext uri="{FF2B5EF4-FFF2-40B4-BE49-F238E27FC236}">
                <a16:creationId xmlns:a16="http://schemas.microsoft.com/office/drawing/2014/main" id="{B6BE6249-847B-4E94-AEBB-2249283AAAE7}"/>
              </a:ext>
            </a:extLst>
          </p:cNvPr>
          <p:cNvPicPr>
            <a:picLocks noChangeAspect="1"/>
          </p:cNvPicPr>
          <p:nvPr/>
        </p:nvPicPr>
        <p:blipFill rotWithShape="1">
          <a:blip r:embed="rId3"/>
          <a:srcRect t="4280" r="-2" b="13466"/>
          <a:stretch/>
        </p:blipFill>
        <p:spPr>
          <a:xfrm>
            <a:off x="20" y="-5"/>
            <a:ext cx="9143752"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9" name="Freeform: Shape 8">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9144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ctrTitle"/>
          </p:nvPr>
        </p:nvSpPr>
        <p:spPr>
          <a:xfrm>
            <a:off x="669149" y="4854346"/>
            <a:ext cx="7805701" cy="868026"/>
          </a:xfrm>
        </p:spPr>
        <p:txBody>
          <a:bodyPr>
            <a:normAutofit/>
          </a:bodyPr>
          <a:lstStyle/>
          <a:p>
            <a:pPr algn="ctr">
              <a:lnSpc>
                <a:spcPct val="90000"/>
              </a:lnSpc>
            </a:pPr>
            <a:br>
              <a:rPr lang="en-GB" sz="1200" b="1">
                <a:solidFill>
                  <a:srgbClr val="EBEBEB"/>
                </a:solidFill>
              </a:rPr>
            </a:br>
            <a:r>
              <a:rPr lang="en-GB" sz="1200" b="1">
                <a:solidFill>
                  <a:srgbClr val="EBEBEB"/>
                </a:solidFill>
              </a:rPr>
              <a:t>BMSW5105_CARD</a:t>
            </a:r>
            <a:br>
              <a:rPr lang="en-GB" sz="1200" b="1">
                <a:solidFill>
                  <a:srgbClr val="EBEBEB"/>
                </a:solidFill>
              </a:rPr>
            </a:br>
            <a:r>
              <a:rPr lang="en-GB" sz="1200" b="1">
                <a:solidFill>
                  <a:srgbClr val="EBEBEB"/>
                </a:solidFill>
              </a:rPr>
              <a:t>Workplace Culture and its Impact on Organisational Efficiency</a:t>
            </a:r>
            <a:br>
              <a:rPr lang="en-GB" sz="1200">
                <a:solidFill>
                  <a:srgbClr val="EBEBEB"/>
                </a:solidFill>
              </a:rPr>
            </a:br>
            <a:endParaRPr lang="en-GB" sz="1200">
              <a:solidFill>
                <a:srgbClr val="EBEBEB"/>
              </a:solidFill>
            </a:endParaRPr>
          </a:p>
        </p:txBody>
      </p:sp>
      <p:sp>
        <p:nvSpPr>
          <p:cNvPr id="3" name="Subtitle 2"/>
          <p:cNvSpPr>
            <a:spLocks noGrp="1"/>
          </p:cNvSpPr>
          <p:nvPr>
            <p:ph type="subTitle" idx="1"/>
          </p:nvPr>
        </p:nvSpPr>
        <p:spPr>
          <a:xfrm>
            <a:off x="669149" y="5722374"/>
            <a:ext cx="7805701" cy="487924"/>
          </a:xfrm>
        </p:spPr>
        <p:txBody>
          <a:bodyPr>
            <a:normAutofit/>
          </a:bodyPr>
          <a:lstStyle/>
          <a:p>
            <a:pPr algn="ctr"/>
            <a:endParaRPr lang="en-GB">
              <a:solidFill>
                <a:schemeClr val="tx2">
                  <a:lumMod val="40000"/>
                  <a:lumOff val="60000"/>
                </a:schemeClr>
              </a:solidFill>
            </a:endParaRPr>
          </a:p>
        </p:txBody>
      </p:sp>
      <p:sp>
        <p:nvSpPr>
          <p:cNvPr id="13"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2142" y="3785499"/>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1AEBAF5F-5513-4F45-ACB7-FE95251A4667}"/>
              </a:ext>
            </a:extLst>
          </p:cNvPr>
          <p:cNvPicPr>
            <a:picLocks noChangeAspect="1"/>
          </p:cNvPicPr>
          <p:nvPr/>
        </p:nvPicPr>
        <p:blipFill rotWithShape="1">
          <a:blip r:embed="rId2">
            <a:alphaModFix amt="40000"/>
          </a:blip>
          <a:srcRect l="13302" r="11698"/>
          <a:stretch/>
        </p:blipFill>
        <p:spPr>
          <a:xfrm>
            <a:off x="20" y="10"/>
            <a:ext cx="9143980" cy="6857990"/>
          </a:xfrm>
          <a:prstGeom prst="rect">
            <a:avLst/>
          </a:prstGeom>
        </p:spPr>
      </p:pic>
      <p:sp>
        <p:nvSpPr>
          <p:cNvPr id="2" name="Title 1">
            <a:extLst>
              <a:ext uri="{FF2B5EF4-FFF2-40B4-BE49-F238E27FC236}">
                <a16:creationId xmlns:a16="http://schemas.microsoft.com/office/drawing/2014/main" id="{0B8C7FC3-4FC4-4D1C-BC7F-7B4AB18F3AD0}"/>
              </a:ext>
            </a:extLst>
          </p:cNvPr>
          <p:cNvSpPr>
            <a:spLocks noGrp="1"/>
          </p:cNvSpPr>
          <p:nvPr>
            <p:ph type="title"/>
          </p:nvPr>
        </p:nvSpPr>
        <p:spPr>
          <a:xfrm>
            <a:off x="866215" y="973668"/>
            <a:ext cx="6571060" cy="706964"/>
          </a:xfrm>
        </p:spPr>
        <p:txBody>
          <a:bodyPr>
            <a:normAutofit/>
          </a:bodyPr>
          <a:lstStyle/>
          <a:p>
            <a:r>
              <a:rPr lang="en-GB" b="1">
                <a:solidFill>
                  <a:schemeClr val="tx1"/>
                </a:solidFill>
              </a:rPr>
              <a:t>Structure of Lecture 5</a:t>
            </a:r>
          </a:p>
        </p:txBody>
      </p:sp>
      <p:sp>
        <p:nvSpPr>
          <p:cNvPr id="3" name="Content Placeholder 2">
            <a:extLst>
              <a:ext uri="{FF2B5EF4-FFF2-40B4-BE49-F238E27FC236}">
                <a16:creationId xmlns:a16="http://schemas.microsoft.com/office/drawing/2014/main" id="{BE2861C8-775D-4B60-882E-C6F796A44FFA}"/>
              </a:ext>
            </a:extLst>
          </p:cNvPr>
          <p:cNvSpPr>
            <a:spLocks noGrp="1"/>
          </p:cNvSpPr>
          <p:nvPr>
            <p:ph idx="1"/>
          </p:nvPr>
        </p:nvSpPr>
        <p:spPr>
          <a:xfrm>
            <a:off x="866215" y="2603500"/>
            <a:ext cx="6619244" cy="3416300"/>
          </a:xfrm>
        </p:spPr>
        <p:txBody>
          <a:bodyPr>
            <a:normAutofit/>
          </a:bodyPr>
          <a:lstStyle/>
          <a:p>
            <a:r>
              <a:rPr lang="en-GB">
                <a:solidFill>
                  <a:schemeClr val="tx1"/>
                </a:solidFill>
              </a:rPr>
              <a:t>Internal factors</a:t>
            </a:r>
          </a:p>
          <a:p>
            <a:r>
              <a:rPr lang="en-GB">
                <a:solidFill>
                  <a:schemeClr val="tx1"/>
                </a:solidFill>
              </a:rPr>
              <a:t>Workplace layout</a:t>
            </a:r>
          </a:p>
          <a:p>
            <a:r>
              <a:rPr lang="en-GB">
                <a:solidFill>
                  <a:schemeClr val="tx1"/>
                </a:solidFill>
              </a:rPr>
              <a:t>Exercise: Workplace layout</a:t>
            </a:r>
          </a:p>
          <a:p>
            <a:r>
              <a:rPr lang="en-GB">
                <a:solidFill>
                  <a:schemeClr val="tx1"/>
                </a:solidFill>
              </a:rPr>
              <a:t>Rules and policies in an organisation</a:t>
            </a:r>
          </a:p>
          <a:p>
            <a:r>
              <a:rPr lang="en-GB">
                <a:solidFill>
                  <a:schemeClr val="tx1"/>
                </a:solidFill>
              </a:rPr>
              <a:t>Organisational structure </a:t>
            </a:r>
          </a:p>
          <a:p>
            <a:r>
              <a:rPr lang="en-GB">
                <a:solidFill>
                  <a:schemeClr val="tx1"/>
                </a:solidFill>
              </a:rPr>
              <a:t>Flexible working arrangements</a:t>
            </a:r>
          </a:p>
          <a:p>
            <a:r>
              <a:rPr lang="en-GB">
                <a:solidFill>
                  <a:schemeClr val="tx1"/>
                </a:solidFill>
              </a:rPr>
              <a:t>Changing face of the workforce</a:t>
            </a:r>
          </a:p>
          <a:p>
            <a:r>
              <a:rPr lang="en-GB">
                <a:solidFill>
                  <a:schemeClr val="tx1"/>
                </a:solidFill>
              </a:rPr>
              <a:t>Exercise</a:t>
            </a:r>
          </a:p>
        </p:txBody>
      </p:sp>
    </p:spTree>
    <p:extLst>
      <p:ext uri="{BB962C8B-B14F-4D97-AF65-F5344CB8AC3E}">
        <p14:creationId xmlns:p14="http://schemas.microsoft.com/office/powerpoint/2010/main" val="30797985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3154" y="467397"/>
            <a:ext cx="521872" cy="5919116"/>
          </a:xfrm>
          <a:prstGeom prst="rect">
            <a:avLst/>
          </a:prstGeom>
          <a:solidFill>
            <a:srgbClr val="0D0D0D"/>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866215" y="855481"/>
            <a:ext cx="6571060" cy="898674"/>
          </a:xfrm>
        </p:spPr>
        <p:txBody>
          <a:bodyPr anchor="b">
            <a:normAutofit/>
          </a:bodyPr>
          <a:lstStyle/>
          <a:p>
            <a:r>
              <a:rPr lang="en-GB" b="1">
                <a:solidFill>
                  <a:schemeClr val="tx1"/>
                </a:solidFill>
              </a:rPr>
              <a:t>Internal Factors</a:t>
            </a:r>
          </a:p>
        </p:txBody>
      </p:sp>
      <p:sp>
        <p:nvSpPr>
          <p:cNvPr id="3" name="Content Placeholder 2"/>
          <p:cNvSpPr>
            <a:spLocks noGrp="1"/>
          </p:cNvSpPr>
          <p:nvPr>
            <p:ph idx="1"/>
          </p:nvPr>
        </p:nvSpPr>
        <p:spPr>
          <a:xfrm>
            <a:off x="866215" y="2079173"/>
            <a:ext cx="6136643" cy="3730689"/>
          </a:xfrm>
        </p:spPr>
        <p:txBody>
          <a:bodyPr anchor="ctr">
            <a:normAutofit/>
          </a:bodyPr>
          <a:lstStyle/>
          <a:p>
            <a:r>
              <a:rPr lang="en-GB">
                <a:solidFill>
                  <a:schemeClr val="tx1"/>
                </a:solidFill>
              </a:rPr>
              <a:t>Sector and size</a:t>
            </a:r>
          </a:p>
          <a:p>
            <a:r>
              <a:rPr lang="en-GB">
                <a:solidFill>
                  <a:schemeClr val="tx1"/>
                </a:solidFill>
              </a:rPr>
              <a:t>Social components</a:t>
            </a:r>
          </a:p>
          <a:p>
            <a:r>
              <a:rPr lang="en-GB">
                <a:solidFill>
                  <a:schemeClr val="tx1"/>
                </a:solidFill>
              </a:rPr>
              <a:t>Communication</a:t>
            </a:r>
          </a:p>
          <a:p>
            <a:r>
              <a:rPr lang="en-GB">
                <a:solidFill>
                  <a:schemeClr val="tx1"/>
                </a:solidFill>
              </a:rPr>
              <a:t>Layout</a:t>
            </a:r>
          </a:p>
          <a:p>
            <a:r>
              <a:rPr lang="en-GB">
                <a:solidFill>
                  <a:schemeClr val="tx1"/>
                </a:solidFill>
              </a:rPr>
              <a:t>Technological Innovation</a:t>
            </a:r>
          </a:p>
          <a:p>
            <a:r>
              <a:rPr lang="en-GB">
                <a:solidFill>
                  <a:schemeClr val="tx1"/>
                </a:solidFill>
              </a:rPr>
              <a:t>Power, political behaviour, conflict and control </a:t>
            </a:r>
          </a:p>
          <a:p>
            <a:r>
              <a:rPr lang="en-GB">
                <a:solidFill>
                  <a:schemeClr val="tx1"/>
                </a:solidFill>
              </a:rPr>
              <a:t>Financial health of the organisation</a:t>
            </a:r>
          </a:p>
          <a:p>
            <a:endParaRPr lang="en-GB">
              <a:solidFill>
                <a:schemeClr val="tx1"/>
              </a:solidFill>
            </a:endParaRPr>
          </a:p>
        </p:txBody>
      </p:sp>
    </p:spTree>
    <p:extLst>
      <p:ext uri="{BB962C8B-B14F-4D97-AF65-F5344CB8AC3E}">
        <p14:creationId xmlns:p14="http://schemas.microsoft.com/office/powerpoint/2010/main" val="41481560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3154" y="467397"/>
            <a:ext cx="521872" cy="5919116"/>
          </a:xfrm>
          <a:prstGeom prst="rect">
            <a:avLst/>
          </a:prstGeom>
          <a:solidFill>
            <a:srgbClr val="0D0D0D"/>
          </a:solidFill>
          <a:ln>
            <a:noFill/>
          </a:ln>
          <a:effectLst/>
        </p:spPr>
        <p:style>
          <a:lnRef idx="1">
            <a:schemeClr val="accent1"/>
          </a:lnRef>
          <a:fillRef idx="3">
            <a:schemeClr val="accent1"/>
          </a:fillRef>
          <a:effectRef idx="2">
            <a:schemeClr val="accent1"/>
          </a:effectRef>
          <a:fontRef idx="minor">
            <a:schemeClr val="lt1"/>
          </a:fontRef>
        </p:style>
      </p:sp>
      <p:grpSp>
        <p:nvGrpSpPr>
          <p:cNvPr id="13" name="Group 12">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14" name="Rectangle 13">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6EE3CAD3-CD14-448E-9D34-918B25CF4CB3}"/>
              </a:ext>
            </a:extLst>
          </p:cNvPr>
          <p:cNvSpPr>
            <a:spLocks noGrp="1"/>
          </p:cNvSpPr>
          <p:nvPr>
            <p:ph type="title"/>
          </p:nvPr>
        </p:nvSpPr>
        <p:spPr>
          <a:xfrm>
            <a:off x="866215" y="855481"/>
            <a:ext cx="6571060" cy="898674"/>
          </a:xfrm>
        </p:spPr>
        <p:txBody>
          <a:bodyPr anchor="b">
            <a:normAutofit/>
          </a:bodyPr>
          <a:lstStyle/>
          <a:p>
            <a:r>
              <a:rPr lang="en-GB" b="1">
                <a:solidFill>
                  <a:schemeClr val="tx1"/>
                </a:solidFill>
              </a:rPr>
              <a:t>Workplace Layout</a:t>
            </a:r>
          </a:p>
        </p:txBody>
      </p:sp>
      <p:sp>
        <p:nvSpPr>
          <p:cNvPr id="3" name="Content Placeholder 2">
            <a:extLst>
              <a:ext uri="{FF2B5EF4-FFF2-40B4-BE49-F238E27FC236}">
                <a16:creationId xmlns:a16="http://schemas.microsoft.com/office/drawing/2014/main" id="{94154F9A-282E-4720-92E9-17DCABBDB43E}"/>
              </a:ext>
            </a:extLst>
          </p:cNvPr>
          <p:cNvSpPr>
            <a:spLocks noGrp="1"/>
          </p:cNvSpPr>
          <p:nvPr>
            <p:ph idx="1"/>
          </p:nvPr>
        </p:nvSpPr>
        <p:spPr>
          <a:xfrm>
            <a:off x="866215" y="2079173"/>
            <a:ext cx="6136643" cy="3730689"/>
          </a:xfrm>
        </p:spPr>
        <p:txBody>
          <a:bodyPr anchor="ctr">
            <a:normAutofit/>
          </a:bodyPr>
          <a:lstStyle/>
          <a:p>
            <a:r>
              <a:rPr lang="en-GB" i="1">
                <a:solidFill>
                  <a:schemeClr val="tx1"/>
                </a:solidFill>
              </a:rPr>
              <a:t>The nature of our </a:t>
            </a:r>
            <a:r>
              <a:rPr lang="en-GB" b="1" i="1">
                <a:solidFill>
                  <a:schemeClr val="tx1"/>
                </a:solidFill>
              </a:rPr>
              <a:t>physical </a:t>
            </a:r>
            <a:r>
              <a:rPr lang="en-GB" i="1">
                <a:solidFill>
                  <a:schemeClr val="tx1"/>
                </a:solidFill>
              </a:rPr>
              <a:t>environments can influence us in many ways, even including how honestly we behave.</a:t>
            </a:r>
          </a:p>
          <a:p>
            <a:r>
              <a:rPr lang="en-GB" i="1">
                <a:solidFill>
                  <a:schemeClr val="tx1"/>
                </a:solidFill>
              </a:rPr>
              <a:t>Understanding such factors can help us to create workplaces that are more conducive to creativity, collaboration, efficiency and ethical behaviour </a:t>
            </a:r>
            <a:r>
              <a:rPr lang="en-GB">
                <a:solidFill>
                  <a:schemeClr val="tx1"/>
                </a:solidFill>
              </a:rPr>
              <a:t>(CIPD, 2014)</a:t>
            </a:r>
          </a:p>
        </p:txBody>
      </p:sp>
      <p:sp>
        <p:nvSpPr>
          <p:cNvPr id="4" name="Footer Placeholder 3">
            <a:extLst>
              <a:ext uri="{FF2B5EF4-FFF2-40B4-BE49-F238E27FC236}">
                <a16:creationId xmlns:a16="http://schemas.microsoft.com/office/drawing/2014/main" id="{3EC24F6D-30E2-46B0-A739-2632FAAAB627}"/>
              </a:ext>
            </a:extLst>
          </p:cNvPr>
          <p:cNvSpPr>
            <a:spLocks noGrp="1"/>
          </p:cNvSpPr>
          <p:nvPr>
            <p:ph type="ftr" sz="quarter" idx="11"/>
          </p:nvPr>
        </p:nvSpPr>
        <p:spPr>
          <a:xfrm rot="5400000">
            <a:off x="7140905" y="3155806"/>
            <a:ext cx="2894846" cy="304801"/>
          </a:xfrm>
        </p:spPr>
        <p:txBody>
          <a:bodyPr>
            <a:normAutofit/>
          </a:bodyPr>
          <a:lstStyle/>
          <a:p>
            <a:pPr>
              <a:lnSpc>
                <a:spcPct val="90000"/>
              </a:lnSpc>
              <a:spcAft>
                <a:spcPts val="600"/>
              </a:spcAft>
              <a:defRPr/>
            </a:pPr>
            <a:r>
              <a:rPr lang="en-US" sz="700">
                <a:solidFill>
                  <a:srgbClr val="FFFFFF"/>
                </a:solidFill>
              </a:rPr>
              <a:t>Mullins, Management and Organisational Behaviour, 11e © Pearson Education Limited 2016</a:t>
            </a:r>
            <a:endParaRPr lang="en-GB" sz="700">
              <a:solidFill>
                <a:srgbClr val="FFFFFF"/>
              </a:solidFill>
            </a:endParaRPr>
          </a:p>
        </p:txBody>
      </p:sp>
    </p:spTree>
    <p:extLst>
      <p:ext uri="{BB962C8B-B14F-4D97-AF65-F5344CB8AC3E}">
        <p14:creationId xmlns:p14="http://schemas.microsoft.com/office/powerpoint/2010/main" val="21604965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EC030789-C525-4D1D-90A0-F48C14A76E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8" name="Rectangle 17">
              <a:extLst>
                <a:ext uri="{FF2B5EF4-FFF2-40B4-BE49-F238E27FC236}">
                  <a16:creationId xmlns:a16="http://schemas.microsoft.com/office/drawing/2014/main" id="{91BD0F81-508F-4C6D-9938-C58CC2138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Freeform 5">
              <a:extLst>
                <a:ext uri="{FF2B5EF4-FFF2-40B4-BE49-F238E27FC236}">
                  <a16:creationId xmlns:a16="http://schemas.microsoft.com/office/drawing/2014/main" id="{49081238-0806-4285-968F-ACFC0C0FB9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80CAB4C1-E9FF-4C37-92FA-28BED3B88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0BD7060D-8DA2-4400-86F1-6A988F0E8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6E6678A-6101-4D77-8A14-5F70FBDB6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A group of people in a room&#10;&#10;Description automatically generated">
            <a:extLst>
              <a:ext uri="{FF2B5EF4-FFF2-40B4-BE49-F238E27FC236}">
                <a16:creationId xmlns:a16="http://schemas.microsoft.com/office/drawing/2014/main" id="{801FCAA2-D074-4805-AF2F-F72490BED129}"/>
              </a:ext>
            </a:extLst>
          </p:cNvPr>
          <p:cNvPicPr>
            <a:picLocks noGrp="1" noChangeAspect="1"/>
          </p:cNvPicPr>
          <p:nvPr>
            <p:ph idx="1"/>
          </p:nvPr>
        </p:nvPicPr>
        <p:blipFill rotWithShape="1">
          <a:blip r:embed="rId4" cstate="print">
            <a:extLst>
              <a:ext uri="{28A0092B-C50C-407E-A947-70E740481C1C}">
                <a14:useLocalDpi xmlns:a14="http://schemas.microsoft.com/office/drawing/2010/main" val="0"/>
              </a:ext>
            </a:extLst>
          </a:blip>
          <a:srcRect l="14347" r="22206" b="-1"/>
          <a:stretch/>
        </p:blipFill>
        <p:spPr>
          <a:xfrm>
            <a:off x="420832" y="890468"/>
            <a:ext cx="2667762" cy="2606944"/>
          </a:xfrm>
          <a:prstGeom prst="roundRect">
            <a:avLst>
              <a:gd name="adj" fmla="val 1858"/>
            </a:avLst>
          </a:prstGeom>
          <a:effectLst/>
        </p:spPr>
      </p:pic>
      <p:pic>
        <p:nvPicPr>
          <p:cNvPr id="10" name="Picture 9" descr="A picture containing indoor, floor, building, ceiling&#10;&#10;Description automatically generated">
            <a:extLst>
              <a:ext uri="{FF2B5EF4-FFF2-40B4-BE49-F238E27FC236}">
                <a16:creationId xmlns:a16="http://schemas.microsoft.com/office/drawing/2014/main" id="{0AFDD082-0149-4454-9CE9-46D42155E787}"/>
              </a:ext>
            </a:extLst>
          </p:cNvPr>
          <p:cNvPicPr>
            <a:picLocks noChangeAspect="1"/>
          </p:cNvPicPr>
          <p:nvPr/>
        </p:nvPicPr>
        <p:blipFill rotWithShape="1">
          <a:blip r:embed="rId5">
            <a:extLst>
              <a:ext uri="{28A0092B-C50C-407E-A947-70E740481C1C}">
                <a14:useLocalDpi xmlns:a14="http://schemas.microsoft.com/office/drawing/2010/main" val="0"/>
              </a:ext>
            </a:extLst>
          </a:blip>
          <a:srcRect l="6831" r="35183" b="3"/>
          <a:stretch/>
        </p:blipFill>
        <p:spPr>
          <a:xfrm>
            <a:off x="3200245" y="899238"/>
            <a:ext cx="2667762" cy="2587816"/>
          </a:xfrm>
          <a:prstGeom prst="roundRect">
            <a:avLst>
              <a:gd name="adj" fmla="val 1858"/>
            </a:avLst>
          </a:prstGeom>
          <a:effectLst/>
        </p:spPr>
      </p:pic>
      <p:pic>
        <p:nvPicPr>
          <p:cNvPr id="12" name="Picture 11" descr="A room filled with furniture and a table&#10;&#10;Description automatically generated">
            <a:extLst>
              <a:ext uri="{FF2B5EF4-FFF2-40B4-BE49-F238E27FC236}">
                <a16:creationId xmlns:a16="http://schemas.microsoft.com/office/drawing/2014/main" id="{6BBF34F2-E7BB-4D61-BAB4-A7A74B6E5EB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b="1199"/>
          <a:stretch/>
        </p:blipFill>
        <p:spPr>
          <a:xfrm>
            <a:off x="5983368" y="1451835"/>
            <a:ext cx="2667762" cy="1482623"/>
          </a:xfrm>
          <a:prstGeom prst="roundRect">
            <a:avLst>
              <a:gd name="adj" fmla="val 1858"/>
            </a:avLst>
          </a:prstGeom>
          <a:effectLst/>
        </p:spPr>
      </p:pic>
      <p:sp>
        <p:nvSpPr>
          <p:cNvPr id="27" name="Rectangle 26">
            <a:extLst>
              <a:ext uri="{FF2B5EF4-FFF2-40B4-BE49-F238E27FC236}">
                <a16:creationId xmlns:a16="http://schemas.microsoft.com/office/drawing/2014/main" id="{AFA4E1D0-9351-4451-B0A0-51BEA42D8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9" name="Freeform: Shape 28">
            <a:extLst>
              <a:ext uri="{FF2B5EF4-FFF2-40B4-BE49-F238E27FC236}">
                <a16:creationId xmlns:a16="http://schemas.microsoft.com/office/drawing/2014/main" id="{0D052C5D-4E47-47F1-96A6-5251FAAEDE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133850"/>
            <a:ext cx="8458200" cy="2250018"/>
          </a:xfrm>
          <a:custGeom>
            <a:avLst/>
            <a:gdLst>
              <a:gd name="connsiteX0" fmla="*/ 5264150 w 11277600"/>
              <a:gd name="connsiteY0" fmla="*/ 0 h 2250018"/>
              <a:gd name="connsiteX1" fmla="*/ 5499100 w 11277600"/>
              <a:gd name="connsiteY1" fmla="*/ 1588 h 2250018"/>
              <a:gd name="connsiteX2" fmla="*/ 5730875 w 11277600"/>
              <a:gd name="connsiteY2" fmla="*/ 1588 h 2250018"/>
              <a:gd name="connsiteX3" fmla="*/ 5961063 w 11277600"/>
              <a:gd name="connsiteY3" fmla="*/ 4763 h 2250018"/>
              <a:gd name="connsiteX4" fmla="*/ 6186488 w 11277600"/>
              <a:gd name="connsiteY4" fmla="*/ 9525 h 2250018"/>
              <a:gd name="connsiteX5" fmla="*/ 6410325 w 11277600"/>
              <a:gd name="connsiteY5" fmla="*/ 14288 h 2250018"/>
              <a:gd name="connsiteX6" fmla="*/ 6629400 w 11277600"/>
              <a:gd name="connsiteY6" fmla="*/ 19050 h 2250018"/>
              <a:gd name="connsiteX7" fmla="*/ 6846888 w 11277600"/>
              <a:gd name="connsiteY7" fmla="*/ 26988 h 2250018"/>
              <a:gd name="connsiteX8" fmla="*/ 7061200 w 11277600"/>
              <a:gd name="connsiteY8" fmla="*/ 34925 h 2250018"/>
              <a:gd name="connsiteX9" fmla="*/ 7270750 w 11277600"/>
              <a:gd name="connsiteY9" fmla="*/ 42863 h 2250018"/>
              <a:gd name="connsiteX10" fmla="*/ 7680325 w 11277600"/>
              <a:gd name="connsiteY10" fmla="*/ 63500 h 2250018"/>
              <a:gd name="connsiteX11" fmla="*/ 8072438 w 11277600"/>
              <a:gd name="connsiteY11" fmla="*/ 85725 h 2250018"/>
              <a:gd name="connsiteX12" fmla="*/ 8448675 w 11277600"/>
              <a:gd name="connsiteY12" fmla="*/ 109538 h 2250018"/>
              <a:gd name="connsiteX13" fmla="*/ 8805862 w 11277600"/>
              <a:gd name="connsiteY13" fmla="*/ 134938 h 2250018"/>
              <a:gd name="connsiteX14" fmla="*/ 9145588 w 11277600"/>
              <a:gd name="connsiteY14" fmla="*/ 161925 h 2250018"/>
              <a:gd name="connsiteX15" fmla="*/ 9461500 w 11277600"/>
              <a:gd name="connsiteY15" fmla="*/ 190500 h 2250018"/>
              <a:gd name="connsiteX16" fmla="*/ 9758362 w 11277600"/>
              <a:gd name="connsiteY16" fmla="*/ 219075 h 2250018"/>
              <a:gd name="connsiteX17" fmla="*/ 10031412 w 11277600"/>
              <a:gd name="connsiteY17" fmla="*/ 247650 h 2250018"/>
              <a:gd name="connsiteX18" fmla="*/ 10282238 w 11277600"/>
              <a:gd name="connsiteY18" fmla="*/ 274638 h 2250018"/>
              <a:gd name="connsiteX19" fmla="*/ 10504488 w 11277600"/>
              <a:gd name="connsiteY19" fmla="*/ 300038 h 2250018"/>
              <a:gd name="connsiteX20" fmla="*/ 10704512 w 11277600"/>
              <a:gd name="connsiteY20" fmla="*/ 323850 h 2250018"/>
              <a:gd name="connsiteX21" fmla="*/ 10874375 w 11277600"/>
              <a:gd name="connsiteY21" fmla="*/ 344488 h 2250018"/>
              <a:gd name="connsiteX22" fmla="*/ 11015662 w 11277600"/>
              <a:gd name="connsiteY22" fmla="*/ 363538 h 2250018"/>
              <a:gd name="connsiteX23" fmla="*/ 11210925 w 11277600"/>
              <a:gd name="connsiteY23" fmla="*/ 390525 h 2250018"/>
              <a:gd name="connsiteX24" fmla="*/ 11277600 w 11277600"/>
              <a:gd name="connsiteY24" fmla="*/ 400050 h 2250018"/>
              <a:gd name="connsiteX25" fmla="*/ 11277600 w 11277600"/>
              <a:gd name="connsiteY25" fmla="*/ 2250018 h 2250018"/>
              <a:gd name="connsiteX26" fmla="*/ 0 w 11277600"/>
              <a:gd name="connsiteY26" fmla="*/ 2250018 h 2250018"/>
              <a:gd name="connsiteX27" fmla="*/ 0 w 11277600"/>
              <a:gd name="connsiteY27" fmla="*/ 398463 h 2250018"/>
              <a:gd name="connsiteX28" fmla="*/ 255588 w 11277600"/>
              <a:gd name="connsiteY28" fmla="*/ 358775 h 2250018"/>
              <a:gd name="connsiteX29" fmla="*/ 511175 w 11277600"/>
              <a:gd name="connsiteY29" fmla="*/ 320675 h 2250018"/>
              <a:gd name="connsiteX30" fmla="*/ 766762 w 11277600"/>
              <a:gd name="connsiteY30" fmla="*/ 284163 h 2250018"/>
              <a:gd name="connsiteX31" fmla="*/ 1023938 w 11277600"/>
              <a:gd name="connsiteY31" fmla="*/ 252413 h 2250018"/>
              <a:gd name="connsiteX32" fmla="*/ 1279525 w 11277600"/>
              <a:gd name="connsiteY32" fmla="*/ 220663 h 2250018"/>
              <a:gd name="connsiteX33" fmla="*/ 1536700 w 11277600"/>
              <a:gd name="connsiteY33" fmla="*/ 190500 h 2250018"/>
              <a:gd name="connsiteX34" fmla="*/ 1790700 w 11277600"/>
              <a:gd name="connsiteY34" fmla="*/ 165100 h 2250018"/>
              <a:gd name="connsiteX35" fmla="*/ 2047875 w 11277600"/>
              <a:gd name="connsiteY35" fmla="*/ 141288 h 2250018"/>
              <a:gd name="connsiteX36" fmla="*/ 2303462 w 11277600"/>
              <a:gd name="connsiteY36" fmla="*/ 119063 h 2250018"/>
              <a:gd name="connsiteX37" fmla="*/ 2555875 w 11277600"/>
              <a:gd name="connsiteY37" fmla="*/ 100013 h 2250018"/>
              <a:gd name="connsiteX38" fmla="*/ 2809875 w 11277600"/>
              <a:gd name="connsiteY38" fmla="*/ 80963 h 2250018"/>
              <a:gd name="connsiteX39" fmla="*/ 3062288 w 11277600"/>
              <a:gd name="connsiteY39" fmla="*/ 65088 h 2250018"/>
              <a:gd name="connsiteX40" fmla="*/ 3313113 w 11277600"/>
              <a:gd name="connsiteY40" fmla="*/ 52388 h 2250018"/>
              <a:gd name="connsiteX41" fmla="*/ 3563938 w 11277600"/>
              <a:gd name="connsiteY41" fmla="*/ 39688 h 2250018"/>
              <a:gd name="connsiteX42" fmla="*/ 3811588 w 11277600"/>
              <a:gd name="connsiteY42" fmla="*/ 28575 h 2250018"/>
              <a:gd name="connsiteX43" fmla="*/ 4057650 w 11277600"/>
              <a:gd name="connsiteY43" fmla="*/ 20638 h 2250018"/>
              <a:gd name="connsiteX44" fmla="*/ 4303713 w 11277600"/>
              <a:gd name="connsiteY44" fmla="*/ 14288 h 2250018"/>
              <a:gd name="connsiteX45" fmla="*/ 4546600 w 11277600"/>
              <a:gd name="connsiteY45" fmla="*/ 7938 h 2250018"/>
              <a:gd name="connsiteX46" fmla="*/ 4787900 w 11277600"/>
              <a:gd name="connsiteY46" fmla="*/ 4763 h 2250018"/>
              <a:gd name="connsiteX47" fmla="*/ 5027613 w 11277600"/>
              <a:gd name="connsiteY47" fmla="*/ 1588 h 225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277600" h="2250018">
                <a:moveTo>
                  <a:pt x="5264150" y="0"/>
                </a:moveTo>
                <a:lnTo>
                  <a:pt x="5499100" y="1588"/>
                </a:lnTo>
                <a:lnTo>
                  <a:pt x="5730875" y="1588"/>
                </a:lnTo>
                <a:lnTo>
                  <a:pt x="5961063" y="4763"/>
                </a:lnTo>
                <a:lnTo>
                  <a:pt x="6186488" y="9525"/>
                </a:lnTo>
                <a:lnTo>
                  <a:pt x="6410325" y="14288"/>
                </a:lnTo>
                <a:lnTo>
                  <a:pt x="6629400" y="19050"/>
                </a:lnTo>
                <a:lnTo>
                  <a:pt x="6846888" y="26988"/>
                </a:lnTo>
                <a:lnTo>
                  <a:pt x="7061200" y="34925"/>
                </a:lnTo>
                <a:lnTo>
                  <a:pt x="7270750" y="42863"/>
                </a:lnTo>
                <a:lnTo>
                  <a:pt x="7680325" y="63500"/>
                </a:lnTo>
                <a:lnTo>
                  <a:pt x="8072438" y="85725"/>
                </a:lnTo>
                <a:lnTo>
                  <a:pt x="8448675" y="109538"/>
                </a:lnTo>
                <a:lnTo>
                  <a:pt x="8805862" y="134938"/>
                </a:lnTo>
                <a:lnTo>
                  <a:pt x="9145588" y="161925"/>
                </a:lnTo>
                <a:lnTo>
                  <a:pt x="9461500" y="190500"/>
                </a:lnTo>
                <a:lnTo>
                  <a:pt x="9758362" y="219075"/>
                </a:lnTo>
                <a:lnTo>
                  <a:pt x="10031412" y="247650"/>
                </a:lnTo>
                <a:lnTo>
                  <a:pt x="10282238" y="274638"/>
                </a:lnTo>
                <a:lnTo>
                  <a:pt x="10504488" y="300038"/>
                </a:lnTo>
                <a:lnTo>
                  <a:pt x="10704512" y="323850"/>
                </a:lnTo>
                <a:lnTo>
                  <a:pt x="10874375" y="344488"/>
                </a:lnTo>
                <a:lnTo>
                  <a:pt x="11015662" y="363538"/>
                </a:lnTo>
                <a:lnTo>
                  <a:pt x="11210925" y="390525"/>
                </a:lnTo>
                <a:lnTo>
                  <a:pt x="11277600" y="400050"/>
                </a:lnTo>
                <a:lnTo>
                  <a:pt x="11277600" y="2250018"/>
                </a:lnTo>
                <a:lnTo>
                  <a:pt x="0" y="2250018"/>
                </a:lnTo>
                <a:lnTo>
                  <a:pt x="0" y="398463"/>
                </a:lnTo>
                <a:lnTo>
                  <a:pt x="255588" y="358775"/>
                </a:lnTo>
                <a:lnTo>
                  <a:pt x="511175" y="320675"/>
                </a:lnTo>
                <a:lnTo>
                  <a:pt x="766762" y="284163"/>
                </a:lnTo>
                <a:lnTo>
                  <a:pt x="1023938" y="252413"/>
                </a:lnTo>
                <a:lnTo>
                  <a:pt x="1279525" y="220663"/>
                </a:lnTo>
                <a:lnTo>
                  <a:pt x="1536700" y="190500"/>
                </a:lnTo>
                <a:lnTo>
                  <a:pt x="1790700" y="165100"/>
                </a:lnTo>
                <a:lnTo>
                  <a:pt x="2047875" y="141288"/>
                </a:lnTo>
                <a:lnTo>
                  <a:pt x="2303462" y="119063"/>
                </a:lnTo>
                <a:lnTo>
                  <a:pt x="2555875" y="100013"/>
                </a:lnTo>
                <a:lnTo>
                  <a:pt x="2809875" y="80963"/>
                </a:lnTo>
                <a:lnTo>
                  <a:pt x="3062288" y="65088"/>
                </a:lnTo>
                <a:lnTo>
                  <a:pt x="3313113" y="52388"/>
                </a:lnTo>
                <a:lnTo>
                  <a:pt x="3563938" y="39688"/>
                </a:lnTo>
                <a:lnTo>
                  <a:pt x="3811588" y="28575"/>
                </a:lnTo>
                <a:lnTo>
                  <a:pt x="4057650" y="20638"/>
                </a:lnTo>
                <a:lnTo>
                  <a:pt x="4303713" y="14288"/>
                </a:lnTo>
                <a:lnTo>
                  <a:pt x="4546600" y="7938"/>
                </a:lnTo>
                <a:lnTo>
                  <a:pt x="4787900" y="4763"/>
                </a:lnTo>
                <a:lnTo>
                  <a:pt x="5027613" y="1588"/>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31" name="Freeform 5">
            <a:extLst>
              <a:ext uri="{FF2B5EF4-FFF2-40B4-BE49-F238E27FC236}">
                <a16:creationId xmlns:a16="http://schemas.microsoft.com/office/drawing/2014/main" id="{79B9FD3C-5633-44F4-902E-55A97B2D2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197825" y="4132535"/>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 name="Title 1">
            <a:extLst>
              <a:ext uri="{FF2B5EF4-FFF2-40B4-BE49-F238E27FC236}">
                <a16:creationId xmlns:a16="http://schemas.microsoft.com/office/drawing/2014/main" id="{B3C4F0ED-36E7-4982-A6A5-26D75E5AB877}"/>
              </a:ext>
            </a:extLst>
          </p:cNvPr>
          <p:cNvSpPr>
            <a:spLocks noGrp="1"/>
          </p:cNvSpPr>
          <p:nvPr>
            <p:ph type="title"/>
          </p:nvPr>
        </p:nvSpPr>
        <p:spPr>
          <a:xfrm>
            <a:off x="487481" y="4517136"/>
            <a:ext cx="8169821" cy="1174947"/>
          </a:xfrm>
        </p:spPr>
        <p:txBody>
          <a:bodyPr vert="horz" lIns="91440" tIns="45720" rIns="91440" bIns="45720" rtlCol="0" anchor="b">
            <a:normAutofit/>
          </a:bodyPr>
          <a:lstStyle/>
          <a:p>
            <a:r>
              <a:rPr lang="en-US" sz="5200" b="0" i="0" kern="1200">
                <a:solidFill>
                  <a:schemeClr val="bg2"/>
                </a:solidFill>
                <a:highlight>
                  <a:srgbClr val="000080"/>
                </a:highlight>
                <a:latin typeface="+mj-lt"/>
                <a:ea typeface="+mj-ea"/>
                <a:cs typeface="+mj-cs"/>
              </a:rPr>
              <a:t>Innocent’s Layout</a:t>
            </a:r>
          </a:p>
        </p:txBody>
      </p:sp>
    </p:spTree>
    <p:extLst>
      <p:ext uri="{BB962C8B-B14F-4D97-AF65-F5344CB8AC3E}">
        <p14:creationId xmlns:p14="http://schemas.microsoft.com/office/powerpoint/2010/main" val="1738920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3154" y="467397"/>
            <a:ext cx="521872" cy="5919116"/>
          </a:xfrm>
          <a:prstGeom prst="rect">
            <a:avLst/>
          </a:prstGeom>
          <a:solidFill>
            <a:srgbClr val="0D0D0D"/>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3478BDBD-A1A5-46AD-B647-F26AD6389040}"/>
              </a:ext>
            </a:extLst>
          </p:cNvPr>
          <p:cNvSpPr>
            <a:spLocks noGrp="1"/>
          </p:cNvSpPr>
          <p:nvPr>
            <p:ph type="title"/>
          </p:nvPr>
        </p:nvSpPr>
        <p:spPr>
          <a:xfrm>
            <a:off x="866215" y="855481"/>
            <a:ext cx="6571060" cy="898674"/>
          </a:xfrm>
        </p:spPr>
        <p:txBody>
          <a:bodyPr anchor="b">
            <a:normAutofit/>
          </a:bodyPr>
          <a:lstStyle/>
          <a:p>
            <a:pPr>
              <a:lnSpc>
                <a:spcPct val="90000"/>
              </a:lnSpc>
            </a:pPr>
            <a:r>
              <a:rPr lang="en-GB" sz="2700" b="1">
                <a:solidFill>
                  <a:schemeClr val="tx1"/>
                </a:solidFill>
              </a:rPr>
              <a:t>Exercise:</a:t>
            </a:r>
            <a:br>
              <a:rPr lang="en-GB" sz="2700" b="1">
                <a:solidFill>
                  <a:schemeClr val="tx1"/>
                </a:solidFill>
              </a:rPr>
            </a:br>
            <a:r>
              <a:rPr lang="en-GB" sz="2700" b="1">
                <a:solidFill>
                  <a:schemeClr val="tx1"/>
                </a:solidFill>
              </a:rPr>
              <a:t>Workplace Layout </a:t>
            </a:r>
          </a:p>
        </p:txBody>
      </p:sp>
      <p:sp>
        <p:nvSpPr>
          <p:cNvPr id="3" name="Content Placeholder 2">
            <a:extLst>
              <a:ext uri="{FF2B5EF4-FFF2-40B4-BE49-F238E27FC236}">
                <a16:creationId xmlns:a16="http://schemas.microsoft.com/office/drawing/2014/main" id="{7ECA51E8-E58B-497F-804C-CD5EF3B9D181}"/>
              </a:ext>
            </a:extLst>
          </p:cNvPr>
          <p:cNvSpPr>
            <a:spLocks noGrp="1"/>
          </p:cNvSpPr>
          <p:nvPr>
            <p:ph idx="1"/>
          </p:nvPr>
        </p:nvSpPr>
        <p:spPr>
          <a:xfrm>
            <a:off x="866215" y="2079173"/>
            <a:ext cx="6136643" cy="3730689"/>
          </a:xfrm>
        </p:spPr>
        <p:txBody>
          <a:bodyPr anchor="ctr">
            <a:normAutofit/>
          </a:bodyPr>
          <a:lstStyle/>
          <a:p>
            <a:r>
              <a:rPr lang="en-GB">
                <a:solidFill>
                  <a:schemeClr val="tx1"/>
                </a:solidFill>
              </a:rPr>
              <a:t>Read the Personnel Today article relating to Generation Z (on Moodle)</a:t>
            </a:r>
          </a:p>
          <a:p>
            <a:r>
              <a:rPr lang="en-GB">
                <a:solidFill>
                  <a:schemeClr val="tx1"/>
                </a:solidFill>
              </a:rPr>
              <a:t>What are the implications of the issues raised for workplace design? </a:t>
            </a:r>
          </a:p>
          <a:p>
            <a:r>
              <a:rPr lang="en-GB">
                <a:solidFill>
                  <a:schemeClr val="tx1"/>
                </a:solidFill>
              </a:rPr>
              <a:t>Would you change your workplace layout as a result? </a:t>
            </a:r>
            <a:r>
              <a:rPr lang="en-GB" b="1">
                <a:solidFill>
                  <a:schemeClr val="tx1"/>
                </a:solidFill>
              </a:rPr>
              <a:t>Justify your answer. </a:t>
            </a:r>
            <a:endParaRPr lang="en-GB">
              <a:solidFill>
                <a:schemeClr val="tx1"/>
              </a:solidFill>
            </a:endParaRPr>
          </a:p>
        </p:txBody>
      </p:sp>
    </p:spTree>
    <p:extLst>
      <p:ext uri="{BB962C8B-B14F-4D97-AF65-F5344CB8AC3E}">
        <p14:creationId xmlns:p14="http://schemas.microsoft.com/office/powerpoint/2010/main" val="280255192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B5FA7687-3B4D-4760-A821-543497F376E1}"/>
              </a:ext>
            </a:extLst>
          </p:cNvPr>
          <p:cNvSpPr>
            <a:spLocks noGrp="1"/>
          </p:cNvSpPr>
          <p:nvPr>
            <p:ph type="title"/>
          </p:nvPr>
        </p:nvSpPr>
        <p:spPr>
          <a:xfrm>
            <a:off x="627185" y="1085549"/>
            <a:ext cx="2573210" cy="4686903"/>
          </a:xfrm>
        </p:spPr>
        <p:txBody>
          <a:bodyPr anchor="ctr">
            <a:normAutofit/>
          </a:bodyPr>
          <a:lstStyle/>
          <a:p>
            <a:pPr algn="r"/>
            <a:r>
              <a:rPr lang="en-GB" sz="2700" b="1">
                <a:solidFill>
                  <a:schemeClr val="tx1"/>
                </a:solidFill>
              </a:rPr>
              <a:t>Rules and Policies in Organisations</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B8742B-A8DC-42FA-AD3C-A3B828ABD11E}"/>
              </a:ext>
            </a:extLst>
          </p:cNvPr>
          <p:cNvSpPr>
            <a:spLocks noGrp="1"/>
          </p:cNvSpPr>
          <p:nvPr>
            <p:ph idx="1"/>
          </p:nvPr>
        </p:nvSpPr>
        <p:spPr>
          <a:xfrm>
            <a:off x="3781049" y="1085549"/>
            <a:ext cx="4184780" cy="4686903"/>
          </a:xfrm>
        </p:spPr>
        <p:txBody>
          <a:bodyPr anchor="ctr">
            <a:normAutofit/>
          </a:bodyPr>
          <a:lstStyle/>
          <a:p>
            <a:r>
              <a:rPr lang="en-GB">
                <a:solidFill>
                  <a:schemeClr val="tx1"/>
                </a:solidFill>
              </a:rPr>
              <a:t>Can have both positive and negative impact </a:t>
            </a:r>
          </a:p>
          <a:p>
            <a:r>
              <a:rPr lang="en-GB">
                <a:solidFill>
                  <a:schemeClr val="tx1"/>
                </a:solidFill>
              </a:rPr>
              <a:t>Unintended consequences</a:t>
            </a:r>
          </a:p>
          <a:p>
            <a:r>
              <a:rPr lang="en-GB">
                <a:solidFill>
                  <a:schemeClr val="tx1"/>
                </a:solidFill>
              </a:rPr>
              <a:t>Nudge theory</a:t>
            </a:r>
          </a:p>
        </p:txBody>
      </p:sp>
    </p:spTree>
    <p:extLst>
      <p:ext uri="{BB962C8B-B14F-4D97-AF65-F5344CB8AC3E}">
        <p14:creationId xmlns:p14="http://schemas.microsoft.com/office/powerpoint/2010/main" val="33988858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7"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19429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9" name="Freeform: Shape 78">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122264" y="751601"/>
            <a:ext cx="6053670"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81"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57347" name="Rectangle 2"/>
          <p:cNvSpPr>
            <a:spLocks noGrp="1" noChangeArrowheads="1"/>
          </p:cNvSpPr>
          <p:nvPr>
            <p:ph type="title"/>
          </p:nvPr>
        </p:nvSpPr>
        <p:spPr>
          <a:xfrm>
            <a:off x="745565" y="1130603"/>
            <a:ext cx="2506831" cy="4596794"/>
          </a:xfrm>
        </p:spPr>
        <p:txBody>
          <a:bodyPr anchor="ctr">
            <a:normAutofit/>
          </a:bodyPr>
          <a:lstStyle/>
          <a:p>
            <a:pPr eaLnBrk="1" hangingPunct="1"/>
            <a:r>
              <a:rPr lang="en-GB" sz="2400" b="1">
                <a:solidFill>
                  <a:srgbClr val="EBEBEB"/>
                </a:solidFill>
              </a:rPr>
              <a:t>Organisational Structure</a:t>
            </a:r>
          </a:p>
        </p:txBody>
      </p:sp>
      <p:sp>
        <p:nvSpPr>
          <p:cNvPr id="57348" name="Rectangle 3"/>
          <p:cNvSpPr>
            <a:spLocks noGrp="1" noChangeArrowheads="1"/>
          </p:cNvSpPr>
          <p:nvPr>
            <p:ph idx="1"/>
          </p:nvPr>
        </p:nvSpPr>
        <p:spPr>
          <a:xfrm>
            <a:off x="3967557" y="437513"/>
            <a:ext cx="4126961" cy="5954325"/>
          </a:xfrm>
        </p:spPr>
        <p:txBody>
          <a:bodyPr anchor="ctr">
            <a:normAutofit/>
          </a:bodyPr>
          <a:lstStyle/>
          <a:p>
            <a:r>
              <a:rPr lang="en-GB" sz="1700"/>
              <a:t>Technical level</a:t>
            </a:r>
          </a:p>
          <a:p>
            <a:pPr marL="712788" lvl="1" indent="-352425"/>
            <a:r>
              <a:rPr lang="en-GB" sz="1700"/>
              <a:t>specific operations and discrete tasks;</a:t>
            </a:r>
          </a:p>
          <a:p>
            <a:pPr marL="712788" lvl="1" indent="-352425"/>
            <a:r>
              <a:rPr lang="en-GB" sz="1700"/>
              <a:t>the actual job or tasks to be done;</a:t>
            </a:r>
          </a:p>
          <a:p>
            <a:pPr marL="712788" lvl="1" indent="-352425"/>
            <a:r>
              <a:rPr lang="en-GB" sz="1700"/>
              <a:t>the performance of the technical function.</a:t>
            </a:r>
          </a:p>
          <a:p>
            <a:r>
              <a:rPr lang="en-GB" sz="1700"/>
              <a:t>Managerial level </a:t>
            </a:r>
          </a:p>
          <a:p>
            <a:pPr marL="712788" lvl="1" indent="-352425"/>
            <a:r>
              <a:rPr lang="en-GB" sz="1700"/>
              <a:t>the co-ordination and integration of work at the technical level;</a:t>
            </a:r>
          </a:p>
          <a:p>
            <a:pPr marL="712788" lvl="1" indent="-352425"/>
            <a:r>
              <a:rPr lang="en-GB" sz="1700"/>
              <a:t>mediating between the organisation and environment.</a:t>
            </a:r>
          </a:p>
          <a:p>
            <a:r>
              <a:rPr lang="en-GB" sz="1700"/>
              <a:t>Community level</a:t>
            </a:r>
          </a:p>
          <a:p>
            <a:pPr marL="712788" lvl="1" indent="-352425"/>
            <a:r>
              <a:rPr lang="en-GB" sz="1700"/>
              <a:t>broad objectives and the work of the organisation as </a:t>
            </a:r>
            <a:br>
              <a:rPr lang="en-GB" sz="1700"/>
            </a:br>
            <a:r>
              <a:rPr lang="en-GB" sz="1700"/>
              <a:t>a whole.</a:t>
            </a:r>
          </a:p>
          <a:p>
            <a:pPr eaLnBrk="1" hangingPunct="1">
              <a:buFontTx/>
              <a:buNone/>
            </a:pPr>
            <a:endParaRPr lang="en-GB" sz="17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73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7348">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734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734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734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7348">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7348">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7348">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734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76" name="Rectangle 75">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67587" name="Rectangle 2"/>
          <p:cNvSpPr>
            <a:spLocks noGrp="1" noChangeArrowheads="1"/>
          </p:cNvSpPr>
          <p:nvPr>
            <p:ph type="title"/>
          </p:nvPr>
        </p:nvSpPr>
        <p:spPr>
          <a:xfrm>
            <a:off x="627185" y="1085549"/>
            <a:ext cx="2573210" cy="4686903"/>
          </a:xfrm>
        </p:spPr>
        <p:txBody>
          <a:bodyPr anchor="ctr">
            <a:normAutofit/>
          </a:bodyPr>
          <a:lstStyle/>
          <a:p>
            <a:pPr algn="r" eaLnBrk="1" hangingPunct="1"/>
            <a:r>
              <a:rPr lang="en-GB" b="1">
                <a:solidFill>
                  <a:schemeClr val="tx1"/>
                </a:solidFill>
              </a:rPr>
              <a:t>Technical Level:</a:t>
            </a:r>
            <a:br>
              <a:rPr lang="en-GB" b="1">
                <a:solidFill>
                  <a:schemeClr val="tx1"/>
                </a:solidFill>
              </a:rPr>
            </a:br>
            <a:r>
              <a:rPr lang="en-GB" b="1">
                <a:solidFill>
                  <a:schemeClr val="tx1"/>
                </a:solidFill>
              </a:rPr>
              <a:t>Task functions</a:t>
            </a:r>
          </a:p>
        </p:txBody>
      </p:sp>
      <p:cxnSp>
        <p:nvCxnSpPr>
          <p:cNvPr id="79" name="Straight Connector 78">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67588" name="Rectangle 3"/>
          <p:cNvSpPr>
            <a:spLocks noGrp="1" noChangeArrowheads="1"/>
          </p:cNvSpPr>
          <p:nvPr>
            <p:ph idx="1"/>
          </p:nvPr>
        </p:nvSpPr>
        <p:spPr>
          <a:xfrm>
            <a:off x="3781049" y="1085549"/>
            <a:ext cx="4184780" cy="4686903"/>
          </a:xfrm>
        </p:spPr>
        <p:txBody>
          <a:bodyPr anchor="ctr">
            <a:normAutofit/>
          </a:bodyPr>
          <a:lstStyle/>
          <a:p>
            <a:pPr marL="342900" lvl="1" indent="-333375" eaLnBrk="1" hangingPunct="1"/>
            <a:r>
              <a:rPr lang="en-GB">
                <a:solidFill>
                  <a:schemeClr val="tx1"/>
                </a:solidFill>
              </a:rPr>
              <a:t>Developing goods or services</a:t>
            </a:r>
          </a:p>
          <a:p>
            <a:pPr marL="342900" lvl="1" indent="-333375" eaLnBrk="1" hangingPunct="1"/>
            <a:r>
              <a:rPr lang="en-GB">
                <a:solidFill>
                  <a:schemeClr val="tx1"/>
                </a:solidFill>
              </a:rPr>
              <a:t>Value creation</a:t>
            </a:r>
          </a:p>
          <a:p>
            <a:pPr marL="342900" lvl="1" indent="-333375" eaLnBrk="1" hangingPunct="1"/>
            <a:r>
              <a:rPr lang="en-GB">
                <a:solidFill>
                  <a:schemeClr val="tx1"/>
                </a:solidFill>
              </a:rPr>
              <a:t>Marketing the product or service</a:t>
            </a:r>
          </a:p>
          <a:p>
            <a:pPr marL="342900" lvl="1" indent="-333375" eaLnBrk="1" hangingPunct="1"/>
            <a:r>
              <a:rPr lang="en-GB">
                <a:solidFill>
                  <a:schemeClr val="tx1"/>
                </a:solidFill>
              </a:rPr>
              <a:t>Financing the organisation</a:t>
            </a:r>
          </a:p>
          <a:p>
            <a:pPr marL="342900" lvl="1" indent="-333375" eaLnBrk="1" hangingPunct="1"/>
            <a:endParaRPr lang="en-GB">
              <a:solidFill>
                <a:schemeClr val="tx1"/>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7588">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7588">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758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76" name="Rectangle 75">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69635" name="Rectangle 2"/>
          <p:cNvSpPr>
            <a:spLocks noGrp="1" noChangeArrowheads="1"/>
          </p:cNvSpPr>
          <p:nvPr>
            <p:ph type="title"/>
          </p:nvPr>
        </p:nvSpPr>
        <p:spPr>
          <a:xfrm>
            <a:off x="627185" y="1085549"/>
            <a:ext cx="2573210" cy="4686903"/>
          </a:xfrm>
        </p:spPr>
        <p:txBody>
          <a:bodyPr anchor="ctr">
            <a:normAutofit/>
          </a:bodyPr>
          <a:lstStyle/>
          <a:p>
            <a:pPr algn="r" eaLnBrk="1" hangingPunct="1"/>
            <a:r>
              <a:rPr lang="en-GB" b="1">
                <a:solidFill>
                  <a:schemeClr val="tx1"/>
                </a:solidFill>
              </a:rPr>
              <a:t>Technical Levels:</a:t>
            </a:r>
            <a:br>
              <a:rPr lang="en-GB" b="1">
                <a:solidFill>
                  <a:schemeClr val="tx1"/>
                </a:solidFill>
              </a:rPr>
            </a:br>
            <a:r>
              <a:rPr lang="en-GB" b="1">
                <a:solidFill>
                  <a:schemeClr val="tx1"/>
                </a:solidFill>
              </a:rPr>
              <a:t>Element functions</a:t>
            </a:r>
          </a:p>
        </p:txBody>
      </p:sp>
      <p:cxnSp>
        <p:nvCxnSpPr>
          <p:cNvPr id="79" name="Straight Connector 78">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69636" name="Rectangle 3"/>
          <p:cNvSpPr>
            <a:spLocks noGrp="1" noChangeArrowheads="1"/>
          </p:cNvSpPr>
          <p:nvPr>
            <p:ph idx="1"/>
          </p:nvPr>
        </p:nvSpPr>
        <p:spPr>
          <a:xfrm>
            <a:off x="3781049" y="1085549"/>
            <a:ext cx="4184780" cy="4686903"/>
          </a:xfrm>
        </p:spPr>
        <p:txBody>
          <a:bodyPr anchor="ctr">
            <a:normAutofit/>
          </a:bodyPr>
          <a:lstStyle/>
          <a:p>
            <a:pPr marL="360363" lvl="1" indent="-342900" eaLnBrk="1" hangingPunct="1"/>
            <a:r>
              <a:rPr lang="en-GB">
                <a:solidFill>
                  <a:schemeClr val="tx1"/>
                </a:solidFill>
              </a:rPr>
              <a:t>Human resource management</a:t>
            </a:r>
          </a:p>
          <a:p>
            <a:pPr marL="360363" lvl="1" indent="-342900" eaLnBrk="1" hangingPunct="1"/>
            <a:r>
              <a:rPr lang="en-GB">
                <a:solidFill>
                  <a:schemeClr val="tx1"/>
                </a:solidFill>
              </a:rPr>
              <a:t>Planning</a:t>
            </a:r>
          </a:p>
          <a:p>
            <a:pPr marL="360363" lvl="1" indent="-342900" eaLnBrk="1" hangingPunct="1"/>
            <a:r>
              <a:rPr lang="en-GB">
                <a:solidFill>
                  <a:schemeClr val="tx1"/>
                </a:solidFill>
              </a:rPr>
              <a:t>Public relations</a:t>
            </a:r>
          </a:p>
          <a:p>
            <a:pPr marL="360363" lvl="1" indent="-342900" eaLnBrk="1" hangingPunct="1"/>
            <a:r>
              <a:rPr lang="en-GB">
                <a:solidFill>
                  <a:schemeClr val="tx1"/>
                </a:solidFill>
              </a:rPr>
              <a:t>Quality control</a:t>
            </a:r>
          </a:p>
          <a:p>
            <a:pPr marL="360363" lvl="1" indent="-342900" eaLnBrk="1" hangingPunct="1"/>
            <a:r>
              <a:rPr lang="en-GB">
                <a:solidFill>
                  <a:schemeClr val="tx1"/>
                </a:solidFill>
              </a:rPr>
              <a:t>Maintenance </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963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963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963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963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963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A992190A-4029-493F-9D04-FB15F6A18758}"/>
              </a:ext>
            </a:extLst>
          </p:cNvPr>
          <p:cNvSpPr>
            <a:spLocks noGrp="1"/>
          </p:cNvSpPr>
          <p:nvPr>
            <p:ph type="title"/>
          </p:nvPr>
        </p:nvSpPr>
        <p:spPr>
          <a:xfrm>
            <a:off x="627185" y="1085549"/>
            <a:ext cx="2573210" cy="4686903"/>
          </a:xfrm>
        </p:spPr>
        <p:txBody>
          <a:bodyPr anchor="ctr">
            <a:normAutofit/>
          </a:bodyPr>
          <a:lstStyle/>
          <a:p>
            <a:pPr algn="r"/>
            <a:r>
              <a:rPr lang="en-GB" b="1">
                <a:solidFill>
                  <a:schemeClr val="tx1"/>
                </a:solidFill>
              </a:rPr>
              <a:t>Division of Work</a:t>
            </a:r>
          </a:p>
        </p:txBody>
      </p:sp>
      <p:cxnSp>
        <p:nvCxnSpPr>
          <p:cNvPr id="15" name="Straight Connector 14">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5C09BE-EA1D-4B88-858D-8A7A3D986E14}"/>
              </a:ext>
            </a:extLst>
          </p:cNvPr>
          <p:cNvSpPr>
            <a:spLocks noGrp="1"/>
          </p:cNvSpPr>
          <p:nvPr>
            <p:ph idx="1"/>
          </p:nvPr>
        </p:nvSpPr>
        <p:spPr>
          <a:xfrm>
            <a:off x="3781049" y="1085549"/>
            <a:ext cx="4184780" cy="4686903"/>
          </a:xfrm>
        </p:spPr>
        <p:txBody>
          <a:bodyPr anchor="ctr">
            <a:normAutofit/>
          </a:bodyPr>
          <a:lstStyle/>
          <a:p>
            <a:r>
              <a:rPr lang="en-GB" dirty="0">
                <a:solidFill>
                  <a:schemeClr val="tx1"/>
                </a:solidFill>
              </a:rPr>
              <a:t>By major purpose</a:t>
            </a:r>
          </a:p>
          <a:p>
            <a:r>
              <a:rPr lang="en-GB" dirty="0">
                <a:solidFill>
                  <a:schemeClr val="tx1"/>
                </a:solidFill>
              </a:rPr>
              <a:t>By product or service</a:t>
            </a:r>
          </a:p>
          <a:p>
            <a:r>
              <a:rPr lang="en-GB" dirty="0">
                <a:solidFill>
                  <a:schemeClr val="tx1"/>
                </a:solidFill>
              </a:rPr>
              <a:t>By location </a:t>
            </a:r>
          </a:p>
          <a:p>
            <a:r>
              <a:rPr lang="en-GB" dirty="0">
                <a:solidFill>
                  <a:schemeClr val="tx1"/>
                </a:solidFill>
              </a:rPr>
              <a:t>Other </a:t>
            </a:r>
          </a:p>
        </p:txBody>
      </p:sp>
      <p:sp>
        <p:nvSpPr>
          <p:cNvPr id="4" name="Footer Placeholder 3">
            <a:extLst>
              <a:ext uri="{FF2B5EF4-FFF2-40B4-BE49-F238E27FC236}">
                <a16:creationId xmlns:a16="http://schemas.microsoft.com/office/drawing/2014/main" id="{97732A50-2876-4BE6-BD32-F40DD43FACF7}"/>
              </a:ext>
            </a:extLst>
          </p:cNvPr>
          <p:cNvSpPr>
            <a:spLocks noGrp="1"/>
          </p:cNvSpPr>
          <p:nvPr>
            <p:ph type="ftr" sz="quarter" idx="11"/>
          </p:nvPr>
        </p:nvSpPr>
        <p:spPr>
          <a:xfrm>
            <a:off x="420832" y="6391838"/>
            <a:ext cx="2894846" cy="304801"/>
          </a:xfrm>
        </p:spPr>
        <p:txBody>
          <a:bodyPr>
            <a:normAutofit/>
          </a:bodyPr>
          <a:lstStyle/>
          <a:p>
            <a:pPr>
              <a:lnSpc>
                <a:spcPct val="90000"/>
              </a:lnSpc>
              <a:spcAft>
                <a:spcPts val="600"/>
              </a:spcAft>
              <a:defRPr/>
            </a:pPr>
            <a:r>
              <a:rPr lang="en-US" sz="700">
                <a:solidFill>
                  <a:schemeClr val="bg1">
                    <a:lumMod val="85000"/>
                    <a:lumOff val="15000"/>
                  </a:schemeClr>
                </a:solidFill>
              </a:rPr>
              <a:t>Mullins, Management and Organisational Behaviour, 11e © Pearson Education Limited 2016</a:t>
            </a:r>
            <a:endParaRPr lang="en-GB" sz="700">
              <a:solidFill>
                <a:schemeClr val="bg1">
                  <a:lumMod val="85000"/>
                  <a:lumOff val="15000"/>
                </a:schemeClr>
              </a:solidFill>
            </a:endParaRPr>
          </a:p>
        </p:txBody>
      </p:sp>
    </p:spTree>
    <p:extLst>
      <p:ext uri="{BB962C8B-B14F-4D97-AF65-F5344CB8AC3E}">
        <p14:creationId xmlns:p14="http://schemas.microsoft.com/office/powerpoint/2010/main" val="31658187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2"/>
          <p:cNvSpPr>
            <a:spLocks noGrp="1" noChangeArrowheads="1"/>
          </p:cNvSpPr>
          <p:nvPr>
            <p:ph type="title"/>
          </p:nvPr>
        </p:nvSpPr>
        <p:spPr>
          <a:xfrm>
            <a:off x="381000" y="609600"/>
            <a:ext cx="8640960" cy="1143000"/>
          </a:xfrm>
        </p:spPr>
        <p:txBody>
          <a:bodyPr/>
          <a:lstStyle/>
          <a:p>
            <a:pPr algn="ctr" eaLnBrk="1" hangingPunct="1"/>
            <a:r>
              <a:rPr lang="en-GB" b="1" dirty="0"/>
              <a:t>Division of work by major purpose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11.3 </a:t>
            </a:r>
            <a:r>
              <a:rPr lang="en-GB" dirty="0"/>
              <a:t> </a:t>
            </a:r>
            <a:r>
              <a:rPr lang="en-US" dirty="0"/>
              <a:t>Division of work by major purpose or function</a:t>
            </a:r>
            <a:endParaRPr lang="en-GB" dirty="0"/>
          </a:p>
        </p:txBody>
      </p:sp>
      <p:pic>
        <p:nvPicPr>
          <p:cNvPr id="3074" name="Picture 2" descr="V:\Powerpoint\PE_UK\PE501-MULLINS\Final Files\GIf\ch11\M11NF003.gif"/>
          <p:cNvPicPr>
            <a:picLocks noChangeAspect="1" noChangeArrowheads="1"/>
          </p:cNvPicPr>
          <p:nvPr/>
        </p:nvPicPr>
        <p:blipFill>
          <a:blip r:embed="rId3" cstate="print"/>
          <a:srcRect/>
          <a:stretch>
            <a:fillRect/>
          </a:stretch>
        </p:blipFill>
        <p:spPr bwMode="auto">
          <a:xfrm>
            <a:off x="445764" y="1752600"/>
            <a:ext cx="8241036" cy="402824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838200" y="589085"/>
            <a:ext cx="9525000" cy="1315915"/>
          </a:xfrm>
        </p:spPr>
        <p:txBody>
          <a:bodyPr>
            <a:noAutofit/>
          </a:bodyPr>
          <a:lstStyle/>
          <a:p>
            <a:pPr eaLnBrk="1" hangingPunct="1">
              <a:defRPr/>
            </a:pPr>
            <a:r>
              <a:rPr lang="en-GB" b="1" dirty="0"/>
              <a:t>Division of work by product or service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11.4 </a:t>
            </a:r>
            <a:r>
              <a:rPr lang="en-GB" dirty="0"/>
              <a:t> </a:t>
            </a:r>
            <a:r>
              <a:rPr lang="en-US" dirty="0"/>
              <a:t>Division of work by product or service</a:t>
            </a:r>
            <a:endParaRPr lang="en-GB" dirty="0"/>
          </a:p>
        </p:txBody>
      </p:sp>
      <p:pic>
        <p:nvPicPr>
          <p:cNvPr id="4098" name="Picture 2" descr="V:\Powerpoint\PE_UK\PE501-MULLINS\Final Files\GIf\ch11\M11NF004.gif"/>
          <p:cNvPicPr>
            <a:picLocks noChangeAspect="1" noChangeArrowheads="1"/>
          </p:cNvPicPr>
          <p:nvPr/>
        </p:nvPicPr>
        <p:blipFill>
          <a:blip r:embed="rId3" cstate="print"/>
          <a:srcRect/>
          <a:stretch>
            <a:fillRect/>
          </a:stretch>
        </p:blipFill>
        <p:spPr bwMode="auto">
          <a:xfrm>
            <a:off x="152400" y="2330600"/>
            <a:ext cx="8889545" cy="3232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ChangeArrowheads="1"/>
          </p:cNvSpPr>
          <p:nvPr>
            <p:ph type="title"/>
          </p:nvPr>
        </p:nvSpPr>
        <p:spPr>
          <a:xfrm>
            <a:off x="1524000" y="685800"/>
            <a:ext cx="8229600" cy="1143000"/>
          </a:xfrm>
        </p:spPr>
        <p:txBody>
          <a:bodyPr/>
          <a:lstStyle/>
          <a:p>
            <a:pPr eaLnBrk="1" hangingPunct="1"/>
            <a:r>
              <a:rPr lang="en-GB" b="1" dirty="0"/>
              <a:t>Division of work by location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11.5 </a:t>
            </a:r>
            <a:r>
              <a:rPr lang="en-GB" dirty="0"/>
              <a:t> </a:t>
            </a:r>
            <a:r>
              <a:rPr lang="en-US" dirty="0"/>
              <a:t>Division of work by location</a:t>
            </a:r>
            <a:endParaRPr lang="en-GB" dirty="0"/>
          </a:p>
        </p:txBody>
      </p:sp>
      <p:pic>
        <p:nvPicPr>
          <p:cNvPr id="5122" name="Picture 2" descr="V:\Powerpoint\PE_UK\PE501-MULLINS\Final Files\GIf\ch11\M11NF005.gif"/>
          <p:cNvPicPr>
            <a:picLocks noChangeAspect="1" noChangeArrowheads="1"/>
          </p:cNvPicPr>
          <p:nvPr/>
        </p:nvPicPr>
        <p:blipFill rotWithShape="1">
          <a:blip r:embed="rId3" cstate="print"/>
          <a:srcRect l="3441" r="3546" b="35565"/>
          <a:stretch/>
        </p:blipFill>
        <p:spPr bwMode="auto">
          <a:xfrm>
            <a:off x="135642" y="2455985"/>
            <a:ext cx="8855958" cy="2878015"/>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2"/>
          <p:cNvSpPr>
            <a:spLocks noGrp="1" noChangeArrowheads="1"/>
          </p:cNvSpPr>
          <p:nvPr>
            <p:ph type="title"/>
          </p:nvPr>
        </p:nvSpPr>
        <p:spPr>
          <a:xfrm>
            <a:off x="533400" y="685800"/>
            <a:ext cx="8229600" cy="1143000"/>
          </a:xfrm>
        </p:spPr>
        <p:txBody>
          <a:bodyPr/>
          <a:lstStyle/>
          <a:p>
            <a:pPr algn="ctr" eaLnBrk="1" hangingPunct="1"/>
            <a:r>
              <a:rPr lang="en-GB" sz="4000" b="1" dirty="0"/>
              <a:t>Other ways of dividing work</a:t>
            </a:r>
          </a:p>
        </p:txBody>
      </p:sp>
      <p:sp>
        <p:nvSpPr>
          <p:cNvPr id="77828" name="Rectangle 3"/>
          <p:cNvSpPr>
            <a:spLocks noGrp="1" noChangeArrowheads="1"/>
          </p:cNvSpPr>
          <p:nvPr>
            <p:ph idx="1"/>
          </p:nvPr>
        </p:nvSpPr>
        <p:spPr>
          <a:xfrm>
            <a:off x="381000" y="2463216"/>
            <a:ext cx="8610600" cy="4394784"/>
          </a:xfrm>
        </p:spPr>
        <p:txBody>
          <a:bodyPr>
            <a:normAutofit/>
          </a:bodyPr>
          <a:lstStyle/>
          <a:p>
            <a:pPr eaLnBrk="1" hangingPunct="1">
              <a:lnSpc>
                <a:spcPct val="90000"/>
              </a:lnSpc>
            </a:pPr>
            <a:r>
              <a:rPr lang="en-GB" sz="2800" dirty="0"/>
              <a:t>By the nature of the work performed</a:t>
            </a:r>
          </a:p>
          <a:p>
            <a:pPr eaLnBrk="1" hangingPunct="1">
              <a:lnSpc>
                <a:spcPct val="90000"/>
              </a:lnSpc>
            </a:pPr>
            <a:r>
              <a:rPr lang="en-GB" sz="2800" dirty="0"/>
              <a:t>According to common timescales</a:t>
            </a:r>
          </a:p>
          <a:p>
            <a:pPr eaLnBrk="1" hangingPunct="1">
              <a:lnSpc>
                <a:spcPct val="90000"/>
              </a:lnSpc>
            </a:pPr>
            <a:r>
              <a:rPr lang="en-GB" sz="2800" dirty="0"/>
              <a:t>According to the staff employed</a:t>
            </a:r>
          </a:p>
          <a:p>
            <a:pPr eaLnBrk="1" hangingPunct="1">
              <a:lnSpc>
                <a:spcPct val="90000"/>
              </a:lnSpc>
            </a:pPr>
            <a:r>
              <a:rPr lang="en-GB" sz="2800" dirty="0"/>
              <a:t>To deal with different customer or client groups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8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8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782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782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8"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2"/>
          <p:cNvSpPr>
            <a:spLocks noGrp="1" noChangeArrowheads="1"/>
          </p:cNvSpPr>
          <p:nvPr>
            <p:ph type="title"/>
          </p:nvPr>
        </p:nvSpPr>
        <p:spPr>
          <a:xfrm>
            <a:off x="609600" y="685800"/>
            <a:ext cx="8229600" cy="1143000"/>
          </a:xfrm>
        </p:spPr>
        <p:txBody>
          <a:bodyPr/>
          <a:lstStyle/>
          <a:p>
            <a:pPr algn="ctr" eaLnBrk="1" hangingPunct="1"/>
            <a:r>
              <a:rPr lang="en-GB" sz="3600" b="1" dirty="0"/>
              <a:t>Principles of Organisation</a:t>
            </a:r>
          </a:p>
        </p:txBody>
      </p:sp>
      <p:sp>
        <p:nvSpPr>
          <p:cNvPr id="88068" name="Rectangle 3"/>
          <p:cNvSpPr>
            <a:spLocks noGrp="1" noChangeArrowheads="1"/>
          </p:cNvSpPr>
          <p:nvPr>
            <p:ph idx="1"/>
          </p:nvPr>
        </p:nvSpPr>
        <p:spPr>
          <a:xfrm>
            <a:off x="448325" y="2493051"/>
            <a:ext cx="8695675" cy="1871897"/>
          </a:xfrm>
        </p:spPr>
        <p:txBody>
          <a:bodyPr>
            <a:noAutofit/>
          </a:bodyPr>
          <a:lstStyle/>
          <a:p>
            <a:pPr algn="just" eaLnBrk="1" hangingPunct="1"/>
            <a:r>
              <a:rPr lang="en-GB" sz="2600" dirty="0"/>
              <a:t>The principle of the </a:t>
            </a:r>
            <a:r>
              <a:rPr lang="en-GB" sz="2600" b="1" dirty="0"/>
              <a:t>hierarchy</a:t>
            </a:r>
            <a:endParaRPr lang="en-GB" sz="2600" dirty="0"/>
          </a:p>
          <a:p>
            <a:pPr algn="just" eaLnBrk="1" hangingPunct="1"/>
            <a:r>
              <a:rPr lang="en-GB" sz="2600" dirty="0"/>
              <a:t>The principle of the </a:t>
            </a:r>
            <a:r>
              <a:rPr lang="en-GB" sz="2600" b="1" dirty="0"/>
              <a:t>span of control</a:t>
            </a:r>
          </a:p>
          <a:p>
            <a:pPr algn="just" eaLnBrk="1" hangingPunct="1"/>
            <a:r>
              <a:rPr lang="en-GB" sz="2600" dirty="0"/>
              <a:t>The principle of the </a:t>
            </a:r>
            <a:r>
              <a:rPr lang="en-GB" sz="2600" b="1" dirty="0"/>
              <a:t>chain of command</a:t>
            </a:r>
            <a:endParaRPr lang="en-GB" sz="2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806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806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806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2"/>
          <p:cNvSpPr>
            <a:spLocks noGrp="1" noChangeArrowheads="1"/>
          </p:cNvSpPr>
          <p:nvPr>
            <p:ph type="title"/>
          </p:nvPr>
        </p:nvSpPr>
        <p:spPr>
          <a:xfrm>
            <a:off x="381000" y="685800"/>
            <a:ext cx="8229600" cy="1143000"/>
          </a:xfrm>
        </p:spPr>
        <p:txBody>
          <a:bodyPr>
            <a:normAutofit/>
          </a:bodyPr>
          <a:lstStyle/>
          <a:p>
            <a:pPr algn="ctr" eaLnBrk="1" hangingPunct="1"/>
            <a:r>
              <a:rPr lang="en-GB" b="1" dirty="0"/>
              <a:t>The span of control: a ‘flat’ structure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a:t>
            </a:r>
            <a:endParaRPr lang="en-GB" dirty="0"/>
          </a:p>
        </p:txBody>
      </p:sp>
      <p:pic>
        <p:nvPicPr>
          <p:cNvPr id="8194" name="Picture 2" descr="V:\Powerpoint\PE_UK\PE501-MULLINS\Final Files\GIf\ch11\M11NF007A.gif"/>
          <p:cNvPicPr>
            <a:picLocks noChangeAspect="1" noChangeArrowheads="1"/>
          </p:cNvPicPr>
          <p:nvPr/>
        </p:nvPicPr>
        <p:blipFill>
          <a:blip r:embed="rId3" cstate="print"/>
          <a:srcRect/>
          <a:stretch>
            <a:fillRect/>
          </a:stretch>
        </p:blipFill>
        <p:spPr bwMode="auto">
          <a:xfrm>
            <a:off x="152400" y="2209800"/>
            <a:ext cx="8772328" cy="35052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2"/>
          <p:cNvSpPr>
            <a:spLocks noGrp="1" noChangeArrowheads="1"/>
          </p:cNvSpPr>
          <p:nvPr>
            <p:ph type="title"/>
          </p:nvPr>
        </p:nvSpPr>
        <p:spPr>
          <a:xfrm>
            <a:off x="609600" y="533400"/>
            <a:ext cx="8229600" cy="1143000"/>
          </a:xfrm>
        </p:spPr>
        <p:txBody>
          <a:bodyPr>
            <a:normAutofit/>
          </a:bodyPr>
          <a:lstStyle/>
          <a:p>
            <a:pPr eaLnBrk="1" hangingPunct="1"/>
            <a:r>
              <a:rPr lang="en-GB" b="1" dirty="0"/>
              <a:t>The span of control: a ‘tall’ structure</a:t>
            </a:r>
          </a:p>
        </p:txBody>
      </p:sp>
      <p:sp>
        <p:nvSpPr>
          <p:cNvPr id="9"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 (Continued)</a:t>
            </a:r>
            <a:endParaRPr lang="en-GB" dirty="0"/>
          </a:p>
        </p:txBody>
      </p:sp>
      <p:pic>
        <p:nvPicPr>
          <p:cNvPr id="9218" name="Picture 2" descr="V:\Powerpoint\PE_UK\PE501-MULLINS\Final Files\GIf\ch11\M11NF007B.gif"/>
          <p:cNvPicPr>
            <a:picLocks noChangeAspect="1" noChangeArrowheads="1"/>
          </p:cNvPicPr>
          <p:nvPr/>
        </p:nvPicPr>
        <p:blipFill>
          <a:blip r:embed="rId3" cstate="print"/>
          <a:srcRect/>
          <a:stretch>
            <a:fillRect/>
          </a:stretch>
        </p:blipFill>
        <p:spPr bwMode="auto">
          <a:xfrm>
            <a:off x="304800" y="1600200"/>
            <a:ext cx="8610600" cy="427837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2"/>
          <p:cNvSpPr>
            <a:spLocks noGrp="1" noChangeArrowheads="1"/>
          </p:cNvSpPr>
          <p:nvPr>
            <p:ph type="title"/>
          </p:nvPr>
        </p:nvSpPr>
        <p:spPr>
          <a:xfrm>
            <a:off x="443180" y="2209800"/>
            <a:ext cx="3366820" cy="2347797"/>
          </a:xfrm>
        </p:spPr>
        <p:txBody>
          <a:bodyPr/>
          <a:lstStyle/>
          <a:p>
            <a:pPr eaLnBrk="1" hangingPunct="1"/>
            <a:r>
              <a:rPr lang="en-GB" b="1" dirty="0">
                <a:solidFill>
                  <a:schemeClr val="tx1"/>
                </a:solidFill>
              </a:rPr>
              <a:t>Line and function organisation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11.9 </a:t>
            </a:r>
            <a:r>
              <a:rPr lang="en-GB" dirty="0"/>
              <a:t> </a:t>
            </a:r>
            <a:r>
              <a:rPr lang="en-US" dirty="0"/>
              <a:t>Representation of line and functional </a:t>
            </a:r>
            <a:r>
              <a:rPr lang="en-US" dirty="0" err="1"/>
              <a:t>organisation</a:t>
            </a:r>
            <a:endParaRPr lang="en-GB" dirty="0"/>
          </a:p>
        </p:txBody>
      </p:sp>
      <p:pic>
        <p:nvPicPr>
          <p:cNvPr id="11266" name="Picture 2" descr="V:\Powerpoint\PE_UK\PE501-MULLINS\Final Files\GIf\ch11\M11NF009.gif"/>
          <p:cNvPicPr>
            <a:picLocks noChangeAspect="1" noChangeArrowheads="1"/>
          </p:cNvPicPr>
          <p:nvPr/>
        </p:nvPicPr>
        <p:blipFill>
          <a:blip r:embed="rId3" cstate="print"/>
          <a:srcRect/>
          <a:stretch>
            <a:fillRect/>
          </a:stretch>
        </p:blipFill>
        <p:spPr bwMode="auto">
          <a:xfrm>
            <a:off x="3365975" y="0"/>
            <a:ext cx="5493833" cy="662010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Rectangle 2"/>
          <p:cNvSpPr>
            <a:spLocks noGrp="1" noChangeArrowheads="1"/>
          </p:cNvSpPr>
          <p:nvPr>
            <p:ph type="title"/>
          </p:nvPr>
        </p:nvSpPr>
        <p:spPr>
          <a:xfrm>
            <a:off x="76200" y="1989992"/>
            <a:ext cx="2438400" cy="3267808"/>
          </a:xfrm>
        </p:spPr>
        <p:txBody>
          <a:bodyPr/>
          <a:lstStyle/>
          <a:p>
            <a:pPr eaLnBrk="1" hangingPunct="1"/>
            <a:r>
              <a:rPr lang="en-GB" b="1" dirty="0">
                <a:solidFill>
                  <a:schemeClr val="tx1"/>
                </a:solidFill>
              </a:rPr>
              <a:t>Matrix structure in a university</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11.10 </a:t>
            </a:r>
            <a:r>
              <a:rPr lang="en-GB" dirty="0"/>
              <a:t> </a:t>
            </a:r>
            <a:r>
              <a:rPr lang="en-US" dirty="0"/>
              <a:t>Outline of a matrix structure in a university</a:t>
            </a:r>
            <a:endParaRPr lang="en-GB" dirty="0"/>
          </a:p>
        </p:txBody>
      </p:sp>
      <p:pic>
        <p:nvPicPr>
          <p:cNvPr id="12290" name="Picture 2" descr="V:\Powerpoint\PE_UK\PE501-MULLINS\Final Files\GIf\ch11\M11NF010.gif"/>
          <p:cNvPicPr>
            <a:picLocks noChangeAspect="1" noChangeArrowheads="1"/>
          </p:cNvPicPr>
          <p:nvPr/>
        </p:nvPicPr>
        <p:blipFill>
          <a:blip r:embed="rId3" cstate="print"/>
          <a:srcRect/>
          <a:stretch>
            <a:fillRect/>
          </a:stretch>
        </p:blipFill>
        <p:spPr bwMode="auto">
          <a:xfrm>
            <a:off x="2438400" y="1244250"/>
            <a:ext cx="6553200" cy="43945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675496" y="1752636"/>
            <a:ext cx="2419350" cy="2582008"/>
          </a:xfrm>
        </p:spPr>
        <p:txBody>
          <a:bodyPr/>
          <a:lstStyle/>
          <a:p>
            <a:r>
              <a:rPr lang="en-GB" b="1" dirty="0">
                <a:solidFill>
                  <a:schemeClr val="tx1"/>
                </a:solidFill>
              </a:rPr>
              <a:t>How we look and how we work</a:t>
            </a:r>
          </a:p>
        </p:txBody>
      </p:sp>
      <p:sp>
        <p:nvSpPr>
          <p:cNvPr id="7" name="Text Box 4"/>
          <p:cNvSpPr txBox="1">
            <a:spLocks noChangeArrowheads="1"/>
          </p:cNvSpPr>
          <p:nvPr/>
        </p:nvSpPr>
        <p:spPr bwMode="auto">
          <a:xfrm>
            <a:off x="284192" y="5891984"/>
            <a:ext cx="8534400" cy="615553"/>
          </a:xfrm>
          <a:prstGeom prst="rect">
            <a:avLst/>
          </a:prstGeom>
          <a:noFill/>
          <a:ln w="9525">
            <a:noFill/>
            <a:miter lim="800000"/>
            <a:headEnd/>
            <a:tailEnd/>
          </a:ln>
        </p:spPr>
        <p:txBody>
          <a:bodyPr>
            <a:spAutoFit/>
          </a:bodyPr>
          <a:lstStyle/>
          <a:p>
            <a:r>
              <a:rPr lang="en-GB" sz="1200" dirty="0"/>
              <a:t>Figure 11.15 </a:t>
            </a:r>
            <a:r>
              <a:rPr lang="en-GB" dirty="0"/>
              <a:t> </a:t>
            </a:r>
            <a:r>
              <a:rPr lang="en-US" dirty="0"/>
              <a:t>How the </a:t>
            </a:r>
            <a:r>
              <a:rPr lang="en-US" dirty="0" err="1"/>
              <a:t>organisation</a:t>
            </a:r>
            <a:r>
              <a:rPr lang="en-US" dirty="0"/>
              <a:t> should be, compared with how it actually works</a:t>
            </a:r>
          </a:p>
          <a:p>
            <a:r>
              <a:rPr lang="en-US" sz="800" i="1" dirty="0"/>
              <a:t>Source</a:t>
            </a:r>
            <a:r>
              <a:rPr lang="en-US" sz="800" dirty="0"/>
              <a:t>: Gray, J. L. and Starke, F. A. </a:t>
            </a:r>
            <a:r>
              <a:rPr lang="en-US" sz="800" i="1" dirty="0" err="1"/>
              <a:t>Organisational</a:t>
            </a:r>
            <a:r>
              <a:rPr lang="en-US" sz="800" i="1" dirty="0"/>
              <a:t> Behavior: Concepts and Applications</a:t>
            </a:r>
            <a:r>
              <a:rPr lang="en-US" sz="800" dirty="0"/>
              <a:t>, fourth edition, Merrill Publishing Company, an imprint of Macmillan Publishing Company (1988), p. 431. Reproduced with permission from Pearson Education, Ltd.</a:t>
            </a:r>
          </a:p>
        </p:txBody>
      </p:sp>
      <p:pic>
        <p:nvPicPr>
          <p:cNvPr id="16386" name="Picture 2" descr="V:\Powerpoint\PE_UK\PE501-MULLINS\Final Files\GIf\ch11\M11NF015.gif"/>
          <p:cNvPicPr>
            <a:picLocks noChangeAspect="1" noChangeArrowheads="1"/>
          </p:cNvPicPr>
          <p:nvPr/>
        </p:nvPicPr>
        <p:blipFill>
          <a:blip r:embed="rId3" cstate="print"/>
          <a:srcRect/>
          <a:stretch>
            <a:fillRect/>
          </a:stretch>
        </p:blipFill>
        <p:spPr bwMode="auto">
          <a:xfrm>
            <a:off x="2819399" y="76200"/>
            <a:ext cx="6080255" cy="6629400"/>
          </a:xfrm>
          <a:prstGeom prst="rect">
            <a:avLst/>
          </a:prstGeom>
          <a:noFill/>
        </p:spPr>
      </p:pic>
    </p:spTree>
    <p:extLst>
      <p:ext uri="{BB962C8B-B14F-4D97-AF65-F5344CB8AC3E}">
        <p14:creationId xmlns:p14="http://schemas.microsoft.com/office/powerpoint/2010/main" val="406420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a:xfrm>
            <a:off x="876300" y="605589"/>
            <a:ext cx="7391400" cy="1447800"/>
          </a:xfrm>
        </p:spPr>
        <p:txBody>
          <a:bodyPr>
            <a:normAutofit/>
          </a:bodyPr>
          <a:lstStyle/>
          <a:p>
            <a:pPr algn="ctr" eaLnBrk="1" hangingPunct="1">
              <a:defRPr/>
            </a:pPr>
            <a:r>
              <a:rPr lang="en-GB" sz="3600" b="1" dirty="0"/>
              <a:t>Effects of a deficient organisation structure</a:t>
            </a:r>
          </a:p>
        </p:txBody>
      </p:sp>
      <p:sp>
        <p:nvSpPr>
          <p:cNvPr id="108548" name="Rectangle 3"/>
          <p:cNvSpPr>
            <a:spLocks noGrp="1" noChangeArrowheads="1"/>
          </p:cNvSpPr>
          <p:nvPr>
            <p:ph idx="1"/>
          </p:nvPr>
        </p:nvSpPr>
        <p:spPr>
          <a:xfrm>
            <a:off x="609600" y="2362200"/>
            <a:ext cx="8534400" cy="3886200"/>
          </a:xfrm>
        </p:spPr>
        <p:txBody>
          <a:bodyPr/>
          <a:lstStyle/>
          <a:p>
            <a:pPr marL="0" indent="0" eaLnBrk="1" hangingPunct="1">
              <a:buFontTx/>
              <a:buNone/>
            </a:pPr>
            <a:r>
              <a:rPr lang="en-GB" sz="2600" dirty="0"/>
              <a:t>The negative effects of poorly designed structures means that they can be:</a:t>
            </a:r>
          </a:p>
          <a:p>
            <a:pPr marL="617220" lvl="2" indent="-342900"/>
            <a:r>
              <a:rPr lang="en-GB" sz="2800" dirty="0"/>
              <a:t>Illogical;</a:t>
            </a:r>
          </a:p>
          <a:p>
            <a:pPr marL="617220" lvl="2" indent="-342900"/>
            <a:r>
              <a:rPr lang="en-GB" sz="2800" dirty="0"/>
              <a:t>Cruel;</a:t>
            </a:r>
          </a:p>
          <a:p>
            <a:pPr marL="617220" lvl="2" indent="-342900"/>
            <a:r>
              <a:rPr lang="en-GB" sz="2800" dirty="0"/>
              <a:t>Wasteful;</a:t>
            </a:r>
          </a:p>
          <a:p>
            <a:pPr marL="617220" lvl="2" indent="-342900"/>
            <a:r>
              <a:rPr lang="en-GB" sz="2800" dirty="0"/>
              <a:t>Inefficient.</a:t>
            </a:r>
          </a:p>
          <a:p>
            <a:pPr eaLnBrk="1" hangingPunct="1"/>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85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85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85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85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854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a:xfrm>
            <a:off x="685800" y="533400"/>
            <a:ext cx="7086600" cy="1447800"/>
          </a:xfrm>
        </p:spPr>
        <p:txBody>
          <a:bodyPr>
            <a:normAutofit/>
          </a:bodyPr>
          <a:lstStyle/>
          <a:p>
            <a:pPr algn="ctr" eaLnBrk="1" hangingPunct="1">
              <a:defRPr/>
            </a:pPr>
            <a:r>
              <a:rPr lang="en-GB" sz="3600" b="1" dirty="0"/>
              <a:t>Consequences of badly designed structure</a:t>
            </a:r>
          </a:p>
        </p:txBody>
      </p:sp>
      <p:sp>
        <p:nvSpPr>
          <p:cNvPr id="110596" name="Rectangle 3"/>
          <p:cNvSpPr>
            <a:spLocks noGrp="1" noChangeArrowheads="1"/>
          </p:cNvSpPr>
          <p:nvPr>
            <p:ph idx="1"/>
          </p:nvPr>
        </p:nvSpPr>
        <p:spPr>
          <a:xfrm>
            <a:off x="685800" y="2447960"/>
            <a:ext cx="8001000" cy="3724240"/>
          </a:xfrm>
        </p:spPr>
        <p:txBody>
          <a:bodyPr>
            <a:normAutofit/>
          </a:bodyPr>
          <a:lstStyle/>
          <a:p>
            <a:pPr eaLnBrk="1" hangingPunct="1"/>
            <a:r>
              <a:rPr lang="en-GB" sz="2800" dirty="0"/>
              <a:t>Low motivation and morale</a:t>
            </a:r>
          </a:p>
          <a:p>
            <a:pPr eaLnBrk="1" hangingPunct="1"/>
            <a:r>
              <a:rPr lang="en-GB" sz="2800" dirty="0"/>
              <a:t>Late and inappropriate decisions</a:t>
            </a:r>
          </a:p>
          <a:p>
            <a:pPr eaLnBrk="1" hangingPunct="1"/>
            <a:r>
              <a:rPr lang="en-GB" sz="2800" dirty="0"/>
              <a:t>Conflict and lack of co-ordination</a:t>
            </a:r>
          </a:p>
          <a:p>
            <a:pPr eaLnBrk="1" hangingPunct="1"/>
            <a:r>
              <a:rPr lang="en-GB" sz="2800" dirty="0"/>
              <a:t>Poor response to new opportunities and external change</a:t>
            </a:r>
          </a:p>
          <a:p>
            <a:pPr eaLnBrk="1" hangingPunct="1"/>
            <a:r>
              <a:rPr lang="en-GB" sz="2800" dirty="0"/>
              <a:t>Rising costs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05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05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05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059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059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Title 1"/>
          <p:cNvSpPr>
            <a:spLocks noGrp="1"/>
          </p:cNvSpPr>
          <p:nvPr>
            <p:ph type="title"/>
          </p:nvPr>
        </p:nvSpPr>
        <p:spPr>
          <a:xfrm>
            <a:off x="457200" y="770792"/>
            <a:ext cx="8229600" cy="1143000"/>
          </a:xfrm>
        </p:spPr>
        <p:txBody>
          <a:bodyPr/>
          <a:lstStyle/>
          <a:p>
            <a:pPr algn="ctr" eaLnBrk="1" hangingPunct="1"/>
            <a:r>
              <a:rPr lang="en-GB" sz="4400" b="1" dirty="0"/>
              <a:t>Organisation Charts</a:t>
            </a:r>
          </a:p>
        </p:txBody>
      </p:sp>
      <p:sp>
        <p:nvSpPr>
          <p:cNvPr id="3" name="Content Placeholder 2"/>
          <p:cNvSpPr>
            <a:spLocks noGrp="1"/>
          </p:cNvSpPr>
          <p:nvPr>
            <p:ph idx="1"/>
          </p:nvPr>
        </p:nvSpPr>
        <p:spPr>
          <a:xfrm>
            <a:off x="609600" y="2340829"/>
            <a:ext cx="8229600" cy="3831371"/>
          </a:xfrm>
        </p:spPr>
        <p:txBody>
          <a:bodyPr>
            <a:normAutofit/>
          </a:bodyPr>
          <a:lstStyle/>
          <a:p>
            <a:pPr marL="333375" lvl="1" indent="-333375" eaLnBrk="1" hangingPunct="1">
              <a:lnSpc>
                <a:spcPct val="90000"/>
              </a:lnSpc>
            </a:pPr>
            <a:r>
              <a:rPr lang="en-GB" sz="3000" dirty="0"/>
              <a:t>Too wide a span of control; </a:t>
            </a:r>
          </a:p>
          <a:p>
            <a:pPr marL="333375" lvl="1" indent="-333375" eaLnBrk="1" hangingPunct="1">
              <a:lnSpc>
                <a:spcPct val="90000"/>
              </a:lnSpc>
            </a:pPr>
            <a:r>
              <a:rPr lang="en-GB" sz="3000" dirty="0"/>
              <a:t>Overlapping areas of authority;</a:t>
            </a:r>
          </a:p>
          <a:p>
            <a:pPr marL="333375" lvl="1" indent="-333375" eaLnBrk="1" hangingPunct="1">
              <a:lnSpc>
                <a:spcPct val="90000"/>
              </a:lnSpc>
            </a:pPr>
            <a:r>
              <a:rPr lang="en-GB" sz="3000" dirty="0"/>
              <a:t>Too long a chain of command;</a:t>
            </a:r>
          </a:p>
          <a:p>
            <a:pPr marL="333375" lvl="1" indent="-333375" eaLnBrk="1" hangingPunct="1">
              <a:lnSpc>
                <a:spcPct val="90000"/>
              </a:lnSpc>
            </a:pPr>
            <a:r>
              <a:rPr lang="en-GB" sz="3000" dirty="0"/>
              <a:t>Unclear reporting relationships/lines of communication;</a:t>
            </a:r>
          </a:p>
          <a:p>
            <a:pPr marL="333375" lvl="1" indent="-333375" eaLnBrk="1" hangingPunct="1">
              <a:lnSpc>
                <a:spcPct val="90000"/>
              </a:lnSpc>
            </a:pPr>
            <a:r>
              <a:rPr lang="en-GB" sz="3000" dirty="0"/>
              <a:t>Unstaffed functions.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76200" y="609600"/>
            <a:ext cx="8382000" cy="1295400"/>
          </a:xfrm>
        </p:spPr>
        <p:txBody>
          <a:bodyPr>
            <a:normAutofit/>
          </a:bodyPr>
          <a:lstStyle/>
          <a:p>
            <a:pPr algn="ctr"/>
            <a:r>
              <a:rPr lang="en-GB" sz="3600" b="1" dirty="0"/>
              <a:t>The Contingency Approach to Organisational Structure</a:t>
            </a:r>
          </a:p>
        </p:txBody>
      </p:sp>
      <p:sp>
        <p:nvSpPr>
          <p:cNvPr id="271363" name="Rectangle 3"/>
          <p:cNvSpPr>
            <a:spLocks noGrp="1" noChangeArrowheads="1"/>
          </p:cNvSpPr>
          <p:nvPr>
            <p:ph idx="1"/>
          </p:nvPr>
        </p:nvSpPr>
        <p:spPr>
          <a:xfrm>
            <a:off x="609600" y="2286000"/>
            <a:ext cx="8382000" cy="4525963"/>
          </a:xfrm>
        </p:spPr>
        <p:txBody>
          <a:bodyPr>
            <a:normAutofit/>
          </a:bodyPr>
          <a:lstStyle/>
          <a:p>
            <a:r>
              <a:rPr lang="en-GB" sz="2800" dirty="0"/>
              <a:t>It takes the view that there is no one best universal structure;</a:t>
            </a:r>
          </a:p>
          <a:p>
            <a:r>
              <a:rPr lang="en-GB" sz="2800" dirty="0"/>
              <a:t>A range of variables or situational factors influence organisational design and performance;</a:t>
            </a:r>
          </a:p>
          <a:p>
            <a:r>
              <a:rPr lang="en-GB" sz="2800" dirty="0"/>
              <a:t>Organisational purpose has significant implications for organisation design;</a:t>
            </a:r>
          </a:p>
          <a:p>
            <a:r>
              <a:rPr lang="en-GB" sz="2800" dirty="0"/>
              <a:t>It emphasises the need for flexibility.</a:t>
            </a:r>
          </a:p>
        </p:txBody>
      </p:sp>
    </p:spTree>
    <p:extLst>
      <p:ext uri="{BB962C8B-B14F-4D97-AF65-F5344CB8AC3E}">
        <p14:creationId xmlns:p14="http://schemas.microsoft.com/office/powerpoint/2010/main" val="3307582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1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1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1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1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381000" y="762000"/>
            <a:ext cx="8229600" cy="1143000"/>
          </a:xfrm>
        </p:spPr>
        <p:txBody>
          <a:bodyPr/>
          <a:lstStyle/>
          <a:p>
            <a:pPr algn="ctr"/>
            <a:r>
              <a:rPr lang="en-GB" sz="4000" b="1" dirty="0"/>
              <a:t>Flexible Working Arrangements</a:t>
            </a:r>
          </a:p>
        </p:txBody>
      </p:sp>
      <p:sp>
        <p:nvSpPr>
          <p:cNvPr id="295940" name="Rectangle 4"/>
          <p:cNvSpPr>
            <a:spLocks noGrp="1" noChangeArrowheads="1"/>
          </p:cNvSpPr>
          <p:nvPr>
            <p:ph sz="half" idx="1"/>
          </p:nvPr>
        </p:nvSpPr>
        <p:spPr>
          <a:xfrm>
            <a:off x="441168" y="2412642"/>
            <a:ext cx="4038600" cy="3916362"/>
          </a:xfrm>
        </p:spPr>
        <p:txBody>
          <a:bodyPr>
            <a:normAutofit/>
          </a:bodyPr>
          <a:lstStyle/>
          <a:p>
            <a:r>
              <a:rPr lang="en-GB" sz="2400" dirty="0"/>
              <a:t>Part-time working</a:t>
            </a:r>
          </a:p>
          <a:p>
            <a:r>
              <a:rPr lang="en-GB" sz="2400" dirty="0"/>
              <a:t>Annual hours</a:t>
            </a:r>
          </a:p>
          <a:p>
            <a:r>
              <a:rPr lang="en-GB" sz="2400" dirty="0"/>
              <a:t>Staggered hours</a:t>
            </a:r>
          </a:p>
          <a:p>
            <a:r>
              <a:rPr lang="en-GB" sz="2400" dirty="0"/>
              <a:t>Job sharing</a:t>
            </a:r>
          </a:p>
          <a:p>
            <a:r>
              <a:rPr lang="en-GB" sz="2400" dirty="0"/>
              <a:t>Time off in lieu</a:t>
            </a:r>
          </a:p>
          <a:p>
            <a:r>
              <a:rPr lang="en-GB" sz="2400" dirty="0"/>
              <a:t>Flexitime</a:t>
            </a:r>
          </a:p>
          <a:p>
            <a:r>
              <a:rPr lang="en-GB" sz="2400" dirty="0"/>
              <a:t>Working from home</a:t>
            </a:r>
          </a:p>
          <a:p>
            <a:endParaRPr lang="en-GB" dirty="0"/>
          </a:p>
        </p:txBody>
      </p:sp>
      <p:sp>
        <p:nvSpPr>
          <p:cNvPr id="295941" name="Rectangle 5"/>
          <p:cNvSpPr>
            <a:spLocks noGrp="1" noChangeArrowheads="1"/>
          </p:cNvSpPr>
          <p:nvPr>
            <p:ph sz="half" idx="2"/>
          </p:nvPr>
        </p:nvSpPr>
        <p:spPr>
          <a:xfrm>
            <a:off x="4461660" y="2412642"/>
            <a:ext cx="4038600" cy="3916362"/>
          </a:xfrm>
        </p:spPr>
        <p:txBody>
          <a:bodyPr/>
          <a:lstStyle/>
          <a:p>
            <a:r>
              <a:rPr lang="en-GB" sz="2400" dirty="0"/>
              <a:t>Self-rostering</a:t>
            </a:r>
          </a:p>
          <a:p>
            <a:r>
              <a:rPr lang="en-GB" sz="2400" dirty="0"/>
              <a:t>Mobile/teleworking</a:t>
            </a:r>
          </a:p>
          <a:p>
            <a:r>
              <a:rPr lang="en-GB" sz="2400" dirty="0"/>
              <a:t>Compressed hours</a:t>
            </a:r>
          </a:p>
          <a:p>
            <a:r>
              <a:rPr lang="en-GB" sz="2400" dirty="0"/>
              <a:t>Shift swapping</a:t>
            </a:r>
          </a:p>
          <a:p>
            <a:r>
              <a:rPr lang="en-GB" sz="2400" dirty="0"/>
              <a:t>Term-time working</a:t>
            </a:r>
          </a:p>
          <a:p>
            <a:r>
              <a:rPr lang="en-GB" sz="2400" dirty="0"/>
              <a:t>Career breaks</a:t>
            </a:r>
          </a:p>
          <a:p>
            <a:endParaRPr lang="en-GB" dirty="0"/>
          </a:p>
        </p:txBody>
      </p:sp>
    </p:spTree>
    <p:extLst>
      <p:ext uri="{BB962C8B-B14F-4D97-AF65-F5344CB8AC3E}">
        <p14:creationId xmlns:p14="http://schemas.microsoft.com/office/powerpoint/2010/main" val="200191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594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594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594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594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594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594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594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95941">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95941">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95941">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95941">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95941">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9594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5940" grpId="0" build="p"/>
      <p:bldP spid="29594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6812-5D4E-483F-AB25-CB7B041613DD}"/>
              </a:ext>
            </a:extLst>
          </p:cNvPr>
          <p:cNvSpPr>
            <a:spLocks noGrp="1"/>
          </p:cNvSpPr>
          <p:nvPr>
            <p:ph type="title"/>
          </p:nvPr>
        </p:nvSpPr>
        <p:spPr>
          <a:xfrm>
            <a:off x="865970" y="927098"/>
            <a:ext cx="7363630" cy="709865"/>
          </a:xfrm>
        </p:spPr>
        <p:txBody>
          <a:bodyPr/>
          <a:lstStyle/>
          <a:p>
            <a:pPr algn="ctr"/>
            <a:r>
              <a:rPr lang="en-GB" sz="4000" b="1" dirty="0"/>
              <a:t>Changing Face of the Workplace</a:t>
            </a:r>
          </a:p>
        </p:txBody>
      </p:sp>
      <p:sp>
        <p:nvSpPr>
          <p:cNvPr id="3" name="Content Placeholder 2">
            <a:extLst>
              <a:ext uri="{FF2B5EF4-FFF2-40B4-BE49-F238E27FC236}">
                <a16:creationId xmlns:a16="http://schemas.microsoft.com/office/drawing/2014/main" id="{F7C68969-71AA-4729-9028-39A02A768CAE}"/>
              </a:ext>
            </a:extLst>
          </p:cNvPr>
          <p:cNvSpPr>
            <a:spLocks noGrp="1"/>
          </p:cNvSpPr>
          <p:nvPr>
            <p:ph idx="1"/>
          </p:nvPr>
        </p:nvSpPr>
        <p:spPr>
          <a:xfrm>
            <a:off x="304800" y="2286000"/>
            <a:ext cx="8534400" cy="4114800"/>
          </a:xfrm>
        </p:spPr>
        <p:txBody>
          <a:bodyPr>
            <a:normAutofit/>
          </a:bodyPr>
          <a:lstStyle/>
          <a:p>
            <a:pPr algn="just"/>
            <a:r>
              <a:rPr lang="en-GB" sz="2800" dirty="0">
                <a:hlinkClick r:id="rId3"/>
              </a:rPr>
              <a:t>https://www.ted.com/talks/matt_mullenweg_why_working_from_home_is_good_for_business</a:t>
            </a:r>
            <a:endParaRPr lang="en-GB" sz="2800" dirty="0"/>
          </a:p>
          <a:p>
            <a:pPr algn="just"/>
            <a:r>
              <a:rPr lang="en-GB" sz="2800" dirty="0"/>
              <a:t>What are the implications for workforce culture of having a more distributive workforce?</a:t>
            </a:r>
          </a:p>
        </p:txBody>
      </p:sp>
    </p:spTree>
    <p:extLst>
      <p:ext uri="{BB962C8B-B14F-4D97-AF65-F5344CB8AC3E}">
        <p14:creationId xmlns:p14="http://schemas.microsoft.com/office/powerpoint/2010/main" val="410303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3238500" y="653239"/>
            <a:ext cx="3009900" cy="1175561"/>
          </a:xfrm>
        </p:spPr>
        <p:txBody>
          <a:bodyPr/>
          <a:lstStyle/>
          <a:p>
            <a:r>
              <a:rPr lang="en-GB" sz="4800" b="1" dirty="0"/>
              <a:t>Exercise</a:t>
            </a:r>
            <a:endParaRPr lang="en-GB" sz="4000" b="1" dirty="0"/>
          </a:p>
        </p:txBody>
      </p:sp>
      <p:sp>
        <p:nvSpPr>
          <p:cNvPr id="2" name="TextBox 1">
            <a:extLst>
              <a:ext uri="{FF2B5EF4-FFF2-40B4-BE49-F238E27FC236}">
                <a16:creationId xmlns:a16="http://schemas.microsoft.com/office/drawing/2014/main" id="{D472C780-2501-408A-AC45-25658F086F06}"/>
              </a:ext>
            </a:extLst>
          </p:cNvPr>
          <p:cNvSpPr txBox="1"/>
          <p:nvPr/>
        </p:nvSpPr>
        <p:spPr>
          <a:xfrm>
            <a:off x="457200" y="2209800"/>
            <a:ext cx="8458200" cy="4247317"/>
          </a:xfrm>
          <a:prstGeom prst="rect">
            <a:avLst/>
          </a:prstGeom>
          <a:noFill/>
        </p:spPr>
        <p:txBody>
          <a:bodyPr wrap="square" rtlCol="0">
            <a:spAutoFit/>
          </a:bodyPr>
          <a:lstStyle/>
          <a:p>
            <a:pPr algn="just"/>
            <a:r>
              <a:rPr lang="en-GB" sz="3000" dirty="0"/>
              <a:t>To cope with the changing nature of the workplace many writers are calling for more creative forms of organisational structure:</a:t>
            </a:r>
          </a:p>
          <a:p>
            <a:pPr marL="342900" indent="-342900" algn="just">
              <a:buAutoNum type="arabicPeriod"/>
            </a:pPr>
            <a:r>
              <a:rPr lang="en-GB" sz="3000" dirty="0"/>
              <a:t>Explain how you believe the structure of your organisation affects its overall culture and your level of motivation and performance.</a:t>
            </a:r>
          </a:p>
          <a:p>
            <a:pPr marL="342900" indent="-342900" algn="just">
              <a:buAutoNum type="arabicPeriod"/>
            </a:pPr>
            <a:r>
              <a:rPr lang="en-GB" sz="3000" dirty="0"/>
              <a:t>Detail fully how you would design a more creative form of organisation structure.</a:t>
            </a:r>
          </a:p>
          <a:p>
            <a:pPr marL="342900" indent="-342900" algn="just">
              <a:buAutoNum type="arabicPeriod"/>
            </a:pPr>
            <a:r>
              <a:rPr lang="en-GB" sz="3000" dirty="0"/>
              <a:t>Prepare a revised organisation chart. </a:t>
            </a:r>
          </a:p>
        </p:txBody>
      </p:sp>
    </p:spTree>
    <p:extLst>
      <p:ext uri="{BB962C8B-B14F-4D97-AF65-F5344CB8AC3E}">
        <p14:creationId xmlns:p14="http://schemas.microsoft.com/office/powerpoint/2010/main" val="1847803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C7FC3-4FC4-4D1C-BC7F-7B4AB18F3AD0}"/>
              </a:ext>
            </a:extLst>
          </p:cNvPr>
          <p:cNvSpPr>
            <a:spLocks noGrp="1"/>
          </p:cNvSpPr>
          <p:nvPr>
            <p:ph type="title"/>
          </p:nvPr>
        </p:nvSpPr>
        <p:spPr>
          <a:xfrm>
            <a:off x="1581128" y="688595"/>
            <a:ext cx="6343672" cy="1216405"/>
          </a:xfrm>
        </p:spPr>
        <p:txBody>
          <a:bodyPr/>
          <a:lstStyle/>
          <a:p>
            <a:r>
              <a:rPr lang="en-GB" sz="4000" b="1" dirty="0"/>
              <a:t>Summary of Lecture 5</a:t>
            </a:r>
          </a:p>
        </p:txBody>
      </p:sp>
      <p:sp>
        <p:nvSpPr>
          <p:cNvPr id="3" name="Content Placeholder 2">
            <a:extLst>
              <a:ext uri="{FF2B5EF4-FFF2-40B4-BE49-F238E27FC236}">
                <a16:creationId xmlns:a16="http://schemas.microsoft.com/office/drawing/2014/main" id="{BE2861C8-775D-4B60-882E-C6F796A44FFA}"/>
              </a:ext>
            </a:extLst>
          </p:cNvPr>
          <p:cNvSpPr>
            <a:spLocks noGrp="1"/>
          </p:cNvSpPr>
          <p:nvPr>
            <p:ph idx="1"/>
          </p:nvPr>
        </p:nvSpPr>
        <p:spPr>
          <a:xfrm>
            <a:off x="635782" y="2260600"/>
            <a:ext cx="8660618" cy="4368800"/>
          </a:xfrm>
        </p:spPr>
        <p:txBody>
          <a:bodyPr>
            <a:normAutofit fontScale="92500" lnSpcReduction="20000"/>
          </a:bodyPr>
          <a:lstStyle/>
          <a:p>
            <a:r>
              <a:rPr lang="en-GB" sz="2400" dirty="0"/>
              <a:t>Internal factors</a:t>
            </a:r>
          </a:p>
          <a:p>
            <a:r>
              <a:rPr lang="en-GB" sz="2400" dirty="0"/>
              <a:t>Workplace layout</a:t>
            </a:r>
          </a:p>
          <a:p>
            <a:r>
              <a:rPr lang="en-GB" sz="2400" dirty="0"/>
              <a:t>Exercise: Workplace layout</a:t>
            </a:r>
          </a:p>
          <a:p>
            <a:r>
              <a:rPr lang="en-GB" sz="2400" dirty="0"/>
              <a:t>Rules and policies in an organisation</a:t>
            </a:r>
          </a:p>
          <a:p>
            <a:r>
              <a:rPr lang="en-GB" sz="2400" dirty="0"/>
              <a:t>Organisational structure </a:t>
            </a:r>
          </a:p>
          <a:p>
            <a:r>
              <a:rPr lang="en-GB" sz="2400" dirty="0"/>
              <a:t>Flexible working arrangements</a:t>
            </a:r>
          </a:p>
          <a:p>
            <a:r>
              <a:rPr lang="en-GB" sz="2400" dirty="0"/>
              <a:t>Changing face of the workforce</a:t>
            </a:r>
          </a:p>
          <a:p>
            <a:r>
              <a:rPr lang="en-GB" sz="2400" dirty="0"/>
              <a:t>Exercise</a:t>
            </a:r>
          </a:p>
          <a:p>
            <a:endParaRPr lang="en-GB" sz="2400" dirty="0"/>
          </a:p>
          <a:p>
            <a:pPr marL="0" indent="0" algn="ctr">
              <a:buNone/>
            </a:pPr>
            <a:r>
              <a:rPr lang="en-GB" sz="2400" b="1" dirty="0"/>
              <a:t>Next time: Building a High Performance Culture</a:t>
            </a:r>
          </a:p>
          <a:p>
            <a:pPr marL="0" indent="0" algn="ctr">
              <a:buNone/>
            </a:pPr>
            <a:r>
              <a:rPr lang="en-GB" sz="2400" b="1" dirty="0"/>
              <a:t> (Wednesday 11</a:t>
            </a:r>
            <a:r>
              <a:rPr lang="en-GB" sz="2400" b="1" baseline="30000" dirty="0"/>
              <a:t>th</a:t>
            </a:r>
            <a:r>
              <a:rPr lang="en-GB" sz="2400" b="1" dirty="0"/>
              <a:t> March 2020)</a:t>
            </a:r>
          </a:p>
        </p:txBody>
      </p:sp>
    </p:spTree>
    <p:extLst>
      <p:ext uri="{BB962C8B-B14F-4D97-AF65-F5344CB8AC3E}">
        <p14:creationId xmlns:p14="http://schemas.microsoft.com/office/powerpoint/2010/main" val="3273089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58232&quot;&gt;&lt;property id=&quot;20148&quot; value=&quot;5&quot;/&gt;&lt;property id=&quot;20300&quot; value=&quot;Slide 1 - &amp;quot;Part 1&amp;#x0D;&amp;#x0A;The organisational setting&amp;#x0D;&amp;#x0A;&amp;#x0D;&amp;#x0A;Chapter 1&amp;#x0D;&amp;#x0A;Understanding organisational behaviour&amp;quot;&quot;/&gt;&lt;property id=&quot;20307&quot; value=&quot;256&quot;/&gt;&lt;/object&gt;&lt;object type=&quot;3&quot; unique_id=&quot;358233&quot;&gt;&lt;property id=&quot;20148&quot; value=&quot;5&quot;/&gt;&lt;property id=&quot;20300&quot; value=&quot;Slide 2 - &amp;quot;The significance of &amp;#x0D;&amp;#x0A;organisational behaviour&amp;quot;&quot;/&gt;&lt;property id=&quot;20307&quot; value=&quot;257&quot;/&gt;&lt;/object&gt;&lt;object type=&quot;3&quot; unique_id=&quot;358234&quot;&gt;&lt;property id=&quot;20148&quot; value=&quot;5&quot;/&gt;&lt;property id=&quot;20300&quot; value=&quot;Slide 24 - &amp;quot;Positive organisational behaviour (POB)&amp;quot;&quot;/&gt;&lt;property id=&quot;20307&quot; value=&quot;287&quot;/&gt;&lt;/object&gt;&lt;object type=&quot;3&quot; unique_id=&quot;358235&quot;&gt;&lt;property id=&quot;20148&quot; value=&quot;5&quot;/&gt;&lt;property id=&quot;20300&quot; value=&quot;Slide 14 - &amp;quot;The organisational iceberg&amp;quot;&quot;/&gt;&lt;property id=&quot;20307&quot; value=&quot;288&quot;/&gt;&lt;/object&gt;&lt;object type=&quot;3&quot; unique_id=&quot;358236&quot;&gt;&lt;property id=&quot;20148&quot; value=&quot;5&quot;/&gt;&lt;property id=&quot;20300&quot; value=&quot;Slide 11 - &amp;quot;Morgan’s organisational &amp;#x0D;&amp;#x0A;metaphors&amp;quot;&quot;/&gt;&lt;property id=&quot;20307&quot; value=&quot;289&quot;/&gt;&lt;/object&gt;&lt;object type=&quot;3&quot; unique_id=&quot;358237&quot;&gt;&lt;property id=&quot;20148&quot; value=&quot;5&quot;/&gt;&lt;property id=&quot;20300&quot; value=&quot;Slide 12 - &amp;quot;Wilson: an extra dimension?&amp;quot;&quot;/&gt;&lt;property id=&quot;20307&quot; value=&quot;259&quot;/&gt;&lt;/object&gt;&lt;object type=&quot;3&quot; unique_id=&quot;358238&quot;&gt;&lt;property id=&quot;20148&quot; value=&quot;5&quot;/&gt;&lt;property id=&quot;20300&quot; value=&quot;Slide 10 - &amp;quot;A basic framework of study&amp;quot;&quot;/&gt;&lt;property id=&quot;20307&quot; value=&quot;258&quot;/&gt;&lt;/object&gt;&lt;object type=&quot;3&quot; unique_id=&quot;358239&quot;&gt;&lt;property id=&quot;20148&quot; value=&quot;5&quot;/&gt;&lt;property id=&quot;20300&quot; value=&quot;Slide 5 - &amp;quot;Influences on &amp;#x0D;&amp;#x0A;organisational behaviour&amp;quot;&quot;/&gt;&lt;property id=&quot;20307&quot; value=&quot;260&quot;/&gt;&lt;/object&gt;&lt;object type=&quot;3&quot; unique_id=&quot;358240&quot;&gt;&lt;property id=&quot;20148&quot; value=&quot;5&quot;/&gt;&lt;property id=&quot;20300&quot; value=&quot;Slide 6 - &amp;quot;The individual&amp;quot;&quot;/&gt;&lt;property id=&quot;20307&quot; value=&quot;261&quot;/&gt;&lt;/object&gt;&lt;object type=&quot;3&quot; unique_id=&quot;358241&quot;&gt;&lt;property id=&quot;20148&quot; value=&quot;5&quot;/&gt;&lt;property id=&quot;20300&quot; value=&quot;Slide 7 - &amp;quot;The group&amp;quot;&quot;/&gt;&lt;property id=&quot;20307&quot; value=&quot;262&quot;/&gt;&lt;/object&gt;&lt;object type=&quot;3&quot; unique_id=&quot;358242&quot;&gt;&lt;property id=&quot;20148&quot; value=&quot;5&quot;/&gt;&lt;property id=&quot;20300&quot; value=&quot;Slide 8 - &amp;quot;The organisation&amp;quot;&quot;/&gt;&lt;property id=&quot;20307&quot; value=&quot;263&quot;/&gt;&lt;/object&gt;&lt;object type=&quot;3&quot; unique_id=&quot;358243&quot;&gt;&lt;property id=&quot;20148&quot; value=&quot;5&quot;/&gt;&lt;property id=&quot;20300&quot; value=&quot;Slide 9 - &amp;quot;The environment&amp;quot;&quot;/&gt;&lt;property id=&quot;20307&quot; value=&quot;264&quot;/&gt;&lt;/object&gt;&lt;object type=&quot;3&quot; unique_id=&quot;358244&quot;&gt;&lt;property id=&quot;20148&quot; value=&quot;5&quot;/&gt;&lt;property id=&quot;20300&quot; value=&quot;Slide 3 - &amp;quot;Organisational behaviour – &amp;#x0D;&amp;#x0A; a multidisciplinary perspective&amp;quot;&quot;/&gt;&lt;property id=&quot;20307&quot; value=&quot;265&quot;/&gt;&lt;/object&gt;&lt;object type=&quot;3&quot; unique_id=&quot;358245&quot;&gt;&lt;property id=&quot;20148&quot; value=&quot;5&quot;/&gt;&lt;property id=&quot;20300&quot; value=&quot;Slide 4 - &amp;quot;Three main disciplines&amp;quot;&quot;/&gt;&lt;property id=&quot;20307&quot; value=&quot;266&quot;/&gt;&lt;/object&gt;&lt;object type=&quot;3&quot; unique_id=&quot;358246&quot;&gt;&lt;property id=&quot;20148&quot; value=&quot;5&quot;/&gt;&lt;property id=&quot;20300&quot; value=&quot;Slide 15 - &amp;quot;Orientations to work &amp;#x0D;&amp;#x0A;and the work ethic&amp;quot;&quot;/&gt;&lt;property id=&quot;20307&quot; value=&quot;268&quot;/&gt;&lt;/object&gt;&lt;object type=&quot;3&quot; unique_id=&quot;358247&quot;&gt;&lt;property id=&quot;20148&quot; value=&quot;5&quot;/&gt;&lt;property id=&quot;20300&quot; value=&quot;Slide 16 - &amp;quot;International and cultural &amp;#x0D;&amp;#x0A;influences&amp;quot;&quot;/&gt;&lt;property id=&quot;20307&quot; value=&quot;269&quot;/&gt;&lt;/object&gt;&lt;object type=&quot;3&quot; unique_id=&quot;358249&quot;&gt;&lt;property id=&quot;20148&quot; value=&quot;5&quot;/&gt;&lt;property id=&quot;20300&quot; value=&quot;Slide 25 - &amp;quot;Management as an &amp;#x0D;&amp;#x0A;integrating activity&amp;quot;&quot;/&gt;&lt;property id=&quot;20307&quot; value=&quot;270&quot;/&gt;&lt;/object&gt;&lt;object type=&quot;3&quot; unique_id=&quot;358250&quot;&gt;&lt;property id=&quot;20148&quot; value=&quot;5&quot;/&gt;&lt;property id=&quot;20300&quot; value=&quot;Slide 17 - &amp;quot;Social exchange theory&amp;quot;&quot;/&gt;&lt;property id=&quot;20307&quot; value=&quot;271&quot;/&gt;&lt;/object&gt;&lt;object type=&quot;3&quot; unique_id=&quot;358251&quot;&gt;&lt;property id=&quot;20148&quot; value=&quot;5&quot;/&gt;&lt;property id=&quot;20300&quot; value=&quot;Slide 18 - &amp;quot;The psychological contract&amp;quot;&quot;/&gt;&lt;property id=&quot;20307&quot; value=&quot;272&quot;/&gt;&lt;/object&gt;&lt;object type=&quot;3&quot; unique_id=&quot;358252&quot;&gt;&lt;property id=&quot;20148&quot; value=&quot;5&quot;/&gt;&lt;property id=&quot;20300&quot; value=&quot;Slide 21 - &amp;quot;Process of balancing&amp;quot;&quot;/&gt;&lt;property id=&quot;20307&quot; value=&quot;274&quot;/&gt;&lt;/object&gt;&lt;object type=&quot;3&quot; unique_id=&quot;358253&quot;&gt;&lt;property id=&quot;20148&quot; value=&quot;5&quot;/&gt;&lt;property id=&quot;20300&quot; value=&quot;Slide 19 - &amp;quot;Individuals’ expectations&amp;quot;&quot;/&gt;&lt;property id=&quot;20307&quot; value=&quot;291&quot;/&gt;&lt;/object&gt;&lt;object type=&quot;3&quot; unique_id=&quot;358254&quot;&gt;&lt;property id=&quot;20148&quot; value=&quot;5&quot;/&gt;&lt;property id=&quot;20300&quot; value=&quot;Slide 20 - &amp;quot;Organisational expectations&amp;quot;&quot;/&gt;&lt;property id=&quot;20307&quot; value=&quot;290&quot;/&gt;&lt;/object&gt;&lt;object type=&quot;3&quot; unique_id=&quot;358255&quot;&gt;&lt;property id=&quot;20148&quot; value=&quot;5&quot;/&gt;&lt;property id=&quot;20300&quot; value=&quot;Slide 22 - &amp;quot;The Peter Principle&amp;quot;&quot;/&gt;&lt;property id=&quot;20307&quot; value=&quot;275&quot;/&gt;&lt;/object&gt;&lt;object type=&quot;3&quot; unique_id=&quot;358256&quot;&gt;&lt;property id=&quot;20148&quot; value=&quot;5&quot;/&gt;&lt;property id=&quot;20300&quot; value=&quot;Slide 23 - &amp;quot;Parkinson’s Law&amp;quot;&quot;/&gt;&lt;property id=&quot;20307&quot; value=&quot;276&quot;/&gt;&lt;/object&gt;&lt;object type=&quot;3&quot; unique_id=&quot;358257&quot;&gt;&lt;property id=&quot;20148&quot; value=&quot;5&quot;/&gt;&lt;property id=&quot;20300&quot; value=&quot;Slide 26 - &amp;quot;Globalisation and &amp;#x0D;&amp;#x0A;the international context&amp;quot;&quot;/&gt;&lt;property id=&quot;20307&quot; value=&quot;278&quot;/&gt;&lt;/object&gt;&lt;object type=&quot;3&quot; unique_id=&quot;358258&quot;&gt;&lt;property id=&quot;20148&quot; value=&quot;5&quot;/&gt;&lt;property id=&quot;20300&quot; value=&quot;Slide 27 - &amp;quot;Managing people from &amp;#x0D;&amp;#x0A;different cultures&amp;quot;&quot;/&gt;&lt;property id=&quot;20307&quot; value=&quot;279&quot;/&gt;&lt;/object&gt;&lt;object type=&quot;3&quot; unique_id=&quot;358259&quot;&gt;&lt;property id=&quot;20148&quot; value=&quot;5&quot;/&gt;&lt;property id=&quot;20300&quot; value=&quot;Slide 28 - &amp;quot;Factors affecting national culture&amp;quot;&quot;/&gt;&lt;property id=&quot;20307&quot; value=&quot;280&quot;/&gt;&lt;/object&gt;&lt;object type=&quot;3&quot; unique_id=&quot;358260&quot;&gt;&lt;property id=&quot;20148&quot; value=&quot;5&quot;/&gt;&lt;property id=&quot;20300&quot; value=&quot;Slide 29 - &amp;quot;Hofstede’s dimensions of culture&amp;quot;&quot;/&gt;&lt;property id=&quot;20307&quot; value=&quot;281&quot;/&gt;&lt;/object&gt;&lt;object type=&quot;3&quot; unique_id=&quot;358261&quot;&gt;&lt;property id=&quot;20148&quot; value=&quot;5&quot;/&gt;&lt;property id=&quot;20300&quot; value=&quot;Slide 30 - &amp;quot;Trompenaars’ framework for analysing cultural differences&amp;quot;&quot;/&gt;&lt;property id=&quot;20307&quot; value=&quot;292&quot;/&gt;&lt;/object&gt;&lt;object type=&quot;3&quot; unique_id=&quot;358262&quot;&gt;&lt;property id=&quot;20148&quot; value=&quot;5&quot;/&gt;&lt;property id=&quot;20300&quot; value=&quot;Slide 13 - &amp;quot;Importance of people &amp;#x0D;&amp;#x0A;and organisational behaviour&amp;quot;&quot;/&gt;&lt;property id=&quot;20307&quot; value=&quot;282&quot;/&gt;&lt;/object&gt;&lt;object type=&quot;3&quot; unique_id=&quot;358263&quot;&gt;&lt;property id=&quot;20148&quot; value=&quot;5&quot;/&gt;&lt;property id=&quot;20300&quot; value=&quot;Slide 32 - &amp;quot;Assignment&amp;quot;&quot;/&gt;&lt;property id=&quot;20307&quot; value=&quot;286&quot;/&gt;&lt;/object&gt;&lt;object type=&quot;3&quot; unique_id=&quot;358264&quot;&gt;&lt;property id=&quot;20148&quot; value=&quot;5&quot;/&gt;&lt;property id=&quot;20300&quot; value=&quot;Slide 31 - &amp;quot;Hall’s cultural ‘languages’&amp;quot;&quot;/&gt;&lt;property id=&quot;20307&quot; value=&quot;293&quot;/&gt;&lt;/object&gt;&lt;/object&gt;&lt;/object&gt;&lt;/database&gt;"/>
</p:tagLst>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Ion Boardroom">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1599</Words>
  <Application>Microsoft Office PowerPoint</Application>
  <PresentationFormat>On-screen Show (4:3)</PresentationFormat>
  <Paragraphs>236</Paragraphs>
  <Slides>29</Slides>
  <Notes>25</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29</vt:i4>
      </vt:variant>
    </vt:vector>
  </HeadingPairs>
  <TitlesOfParts>
    <vt:vector size="36" baseType="lpstr">
      <vt:lpstr>Arial</vt:lpstr>
      <vt:lpstr>Calibri</vt:lpstr>
      <vt:lpstr>Century Gothic</vt:lpstr>
      <vt:lpstr>Wingdings 3</vt:lpstr>
      <vt:lpstr>1_Custom Design</vt:lpstr>
      <vt:lpstr>Custom Design</vt:lpstr>
      <vt:lpstr>Ion Boardroom</vt:lpstr>
      <vt:lpstr> BMSW5105_CARD Workplace Culture and its Impact on Organisational Efficiency </vt:lpstr>
      <vt:lpstr>Structure of Lecture 5</vt:lpstr>
      <vt:lpstr>Internal Factors</vt:lpstr>
      <vt:lpstr>Workplace Layout</vt:lpstr>
      <vt:lpstr>Innocent’s Layout</vt:lpstr>
      <vt:lpstr>Exercise: Workplace Layout </vt:lpstr>
      <vt:lpstr>Rules and Policies in Organisations</vt:lpstr>
      <vt:lpstr>Organisational Structure</vt:lpstr>
      <vt:lpstr>Technical Level: Task functions</vt:lpstr>
      <vt:lpstr>Technical Levels: Element functions</vt:lpstr>
      <vt:lpstr>Division of Work</vt:lpstr>
      <vt:lpstr>Division of work by major purpose</vt:lpstr>
      <vt:lpstr>Division of work by product or service</vt:lpstr>
      <vt:lpstr>Division of work by location</vt:lpstr>
      <vt:lpstr>Other ways of dividing work</vt:lpstr>
      <vt:lpstr>Principles of Organisation</vt:lpstr>
      <vt:lpstr>The span of control: a ‘flat’ structure</vt:lpstr>
      <vt:lpstr>The span of control: a ‘tall’ structure</vt:lpstr>
      <vt:lpstr>Line and function organisation</vt:lpstr>
      <vt:lpstr>Matrix structure in a university</vt:lpstr>
      <vt:lpstr>How we look and how we work</vt:lpstr>
      <vt:lpstr>Effects of a deficient organisation structure</vt:lpstr>
      <vt:lpstr>Consequences of badly designed structure</vt:lpstr>
      <vt:lpstr>Organisation Charts</vt:lpstr>
      <vt:lpstr>The Contingency Approach to Organisational Structure</vt:lpstr>
      <vt:lpstr>Flexible Working Arrangements</vt:lpstr>
      <vt:lpstr>Changing Face of the Workplace</vt:lpstr>
      <vt:lpstr>Exercise</vt:lpstr>
      <vt:lpstr>Summary of Lecture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BMSW5105_CARD Workplace Culture and its Impact on Organisational Efficiency </dc:title>
  <dc:creator>Marie Pitson</dc:creator>
  <cp:lastModifiedBy>Marie Pitson</cp:lastModifiedBy>
  <cp:revision>1</cp:revision>
  <dcterms:created xsi:type="dcterms:W3CDTF">2021-02-02T09:37:39Z</dcterms:created>
  <dcterms:modified xsi:type="dcterms:W3CDTF">2021-02-02T09:41:42Z</dcterms:modified>
</cp:coreProperties>
</file>