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2.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3.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58" r:id="rId5"/>
    <p:sldMasterId id="2147483666" r:id="rId6"/>
  </p:sldMasterIdLst>
  <p:sldIdLst>
    <p:sldId id="256" r:id="rId7"/>
    <p:sldId id="344" r:id="rId8"/>
    <p:sldId id="345" r:id="rId9"/>
    <p:sldId id="361" r:id="rId10"/>
    <p:sldId id="363" r:id="rId11"/>
    <p:sldId id="362" r:id="rId12"/>
    <p:sldId id="392" r:id="rId13"/>
    <p:sldId id="390" r:id="rId14"/>
    <p:sldId id="391" r:id="rId15"/>
    <p:sldId id="365" r:id="rId16"/>
    <p:sldId id="369" r:id="rId17"/>
    <p:sldId id="371" r:id="rId18"/>
    <p:sldId id="373" r:id="rId19"/>
    <p:sldId id="374" r:id="rId20"/>
    <p:sldId id="375" r:id="rId21"/>
    <p:sldId id="376" r:id="rId22"/>
    <p:sldId id="377" r:id="rId23"/>
    <p:sldId id="378" r:id="rId24"/>
    <p:sldId id="379" r:id="rId25"/>
    <p:sldId id="380" r:id="rId26"/>
    <p:sldId id="381" r:id="rId27"/>
    <p:sldId id="382" r:id="rId28"/>
    <p:sldId id="383" r:id="rId29"/>
    <p:sldId id="384" r:id="rId30"/>
    <p:sldId id="385" r:id="rId31"/>
    <p:sldId id="386" r:id="rId32"/>
    <p:sldId id="387" r:id="rId33"/>
    <p:sldId id="395" r:id="rId34"/>
    <p:sldId id="396" r:id="rId35"/>
    <p:sldId id="397" r:id="rId36"/>
    <p:sldId id="398" r:id="rId37"/>
    <p:sldId id="399" r:id="rId38"/>
    <p:sldId id="400" r:id="rId39"/>
    <p:sldId id="394" r:id="rId40"/>
    <p:sldId id="393" r:id="rId4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36F0950-6398-4978-B3F9-F6F42DEC5B2C}" v="27" dt="2026-04-19T17:53:10.92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736"/>
    <p:restoredTop sz="96327"/>
  </p:normalViewPr>
  <p:slideViewPr>
    <p:cSldViewPr snapToGrid="0" snapToObjects="1">
      <p:cViewPr>
        <p:scale>
          <a:sx n="92" d="100"/>
          <a:sy n="92" d="100"/>
        </p:scale>
        <p:origin x="984" y="52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slide" Target="slides/slide33.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presProps" Target="presProps.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9" Type="http://schemas.openxmlformats.org/officeDocument/2006/relationships/slide" Target="slides/slide23.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4"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viewProps" Target="viewProps.xml"/><Relationship Id="rId8" Type="http://schemas.openxmlformats.org/officeDocument/2006/relationships/slide" Target="slides/slide2.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microsoft.com/office/2015/10/relationships/revisionInfo" Target="revisionInfo.xml"/><Relationship Id="rId20" Type="http://schemas.openxmlformats.org/officeDocument/2006/relationships/slide" Target="slides/slide14.xml"/><Relationship Id="rId41" Type="http://schemas.openxmlformats.org/officeDocument/2006/relationships/slide" Target="slides/slide35.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125758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512289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984086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5797432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grpSp>
        <p:nvGrpSpPr>
          <p:cNvPr id="31" name="Group 30">
            <a:extLst>
              <a:ext uri="{FF2B5EF4-FFF2-40B4-BE49-F238E27FC236}">
                <a16:creationId xmlns:a16="http://schemas.microsoft.com/office/drawing/2014/main" id="{67416F32-9D98-4340-82E8-E90CE00AD2AC}"/>
              </a:ext>
            </a:extLst>
          </p:cNvPr>
          <p:cNvGrpSpPr/>
          <p:nvPr/>
        </p:nvGrpSpPr>
        <p:grpSpPr>
          <a:xfrm flipV="1">
            <a:off x="0" y="-1"/>
            <a:ext cx="12191999" cy="6861601"/>
            <a:chOff x="0" y="-1"/>
            <a:chExt cx="12191999" cy="6861601"/>
          </a:xfrm>
        </p:grpSpPr>
        <p:sp>
          <p:nvSpPr>
            <p:cNvPr id="20" name="Rectangle 19">
              <a:extLst>
                <a:ext uri="{FF2B5EF4-FFF2-40B4-BE49-F238E27FC236}">
                  <a16:creationId xmlns:a16="http://schemas.microsoft.com/office/drawing/2014/main" id="{66375AB4-82BB-418F-A50F-6180F68724A4}"/>
                </a:ext>
              </a:extLst>
            </p:cNvPr>
            <p:cNvSpPr>
              <a:spLocks noChangeAspect="1"/>
            </p:cNvSpPr>
            <p:nvPr/>
          </p:nvSpPr>
          <p:spPr>
            <a:xfrm>
              <a:off x="0" y="0"/>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1" name="Oval 20">
              <a:extLst>
                <a:ext uri="{FF2B5EF4-FFF2-40B4-BE49-F238E27FC236}">
                  <a16:creationId xmlns:a16="http://schemas.microsoft.com/office/drawing/2014/main" id="{3FDD54B2-4A3F-4BFE-8FF0-82CA73F4AE8F}"/>
                </a:ext>
              </a:extLst>
            </p:cNvPr>
            <p:cNvSpPr>
              <a:spLocks noChangeAspect="1"/>
            </p:cNvSpPr>
            <p:nvPr/>
          </p:nvSpPr>
          <p:spPr>
            <a:xfrm>
              <a:off x="5750280" y="2148106"/>
              <a:ext cx="4320000" cy="4320000"/>
            </a:xfrm>
            <a:prstGeom prst="ellipse">
              <a:avLst/>
            </a:prstGeom>
            <a:solidFill>
              <a:schemeClr val="accent3">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2" name="Oval 21">
              <a:extLst>
                <a:ext uri="{FF2B5EF4-FFF2-40B4-BE49-F238E27FC236}">
                  <a16:creationId xmlns:a16="http://schemas.microsoft.com/office/drawing/2014/main" id="{30876F96-77AB-4E72-B1D2-FA45F4E3C04D}"/>
                </a:ext>
              </a:extLst>
            </p:cNvPr>
            <p:cNvSpPr>
              <a:spLocks noChangeAspect="1"/>
            </p:cNvSpPr>
            <p:nvPr/>
          </p:nvSpPr>
          <p:spPr>
            <a:xfrm>
              <a:off x="0" y="0"/>
              <a:ext cx="6347046" cy="6347046"/>
            </a:xfrm>
            <a:prstGeom prst="ellipse">
              <a:avLst/>
            </a:prstGeom>
            <a:solidFill>
              <a:schemeClr val="accent3">
                <a:alpha val="2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nvGrpSpPr>
            <p:cNvPr id="23" name="Group 22">
              <a:extLst>
                <a:ext uri="{FF2B5EF4-FFF2-40B4-BE49-F238E27FC236}">
                  <a16:creationId xmlns:a16="http://schemas.microsoft.com/office/drawing/2014/main" id="{BB08A2E9-6518-449E-940B-8518A1D850BB}"/>
                </a:ext>
              </a:extLst>
            </p:cNvPr>
            <p:cNvGrpSpPr>
              <a:grpSpLocks noChangeAspect="1"/>
            </p:cNvGrpSpPr>
            <p:nvPr/>
          </p:nvGrpSpPr>
          <p:grpSpPr>
            <a:xfrm rot="10800000">
              <a:off x="0" y="-1"/>
              <a:ext cx="10800000" cy="6858000"/>
              <a:chOff x="2328000" y="0"/>
              <a:chExt cx="2880000" cy="1440000"/>
            </a:xfrm>
          </p:grpSpPr>
          <p:sp>
            <p:nvSpPr>
              <p:cNvPr id="28" name="Rectangle 27">
                <a:extLst>
                  <a:ext uri="{FF2B5EF4-FFF2-40B4-BE49-F238E27FC236}">
                    <a16:creationId xmlns:a16="http://schemas.microsoft.com/office/drawing/2014/main" id="{60A86BE0-76B3-4EA0-BA2D-05266013A814}"/>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9" name="Rectangle 28">
                <a:extLst>
                  <a:ext uri="{FF2B5EF4-FFF2-40B4-BE49-F238E27FC236}">
                    <a16:creationId xmlns:a16="http://schemas.microsoft.com/office/drawing/2014/main" id="{6BA13564-810C-4398-AA63-67B020811FCB}"/>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5" name="Rectangle 24">
              <a:extLst>
                <a:ext uri="{FF2B5EF4-FFF2-40B4-BE49-F238E27FC236}">
                  <a16:creationId xmlns:a16="http://schemas.microsoft.com/office/drawing/2014/main" id="{3555E1EF-6216-47FA-BBCA-7C0C8C2DAB8C}"/>
                </a:ext>
              </a:extLst>
            </p:cNvPr>
            <p:cNvSpPr>
              <a:spLocks noChangeAspect="1"/>
            </p:cNvSpPr>
            <p:nvPr/>
          </p:nvSpPr>
          <p:spPr>
            <a:xfrm rot="10800000">
              <a:off x="5602286" y="271887"/>
              <a:ext cx="6589713" cy="6589713"/>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32" name="Rectangle 31">
            <a:extLst>
              <a:ext uri="{FF2B5EF4-FFF2-40B4-BE49-F238E27FC236}">
                <a16:creationId xmlns:a16="http://schemas.microsoft.com/office/drawing/2014/main" id="{D8D85657-6A77-4466-887F-EE948B9CD2B2}"/>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 name="Title 1">
            <a:extLst>
              <a:ext uri="{FF2B5EF4-FFF2-40B4-BE49-F238E27FC236}">
                <a16:creationId xmlns:a16="http://schemas.microsoft.com/office/drawing/2014/main" id="{C5D35498-B0C3-40BD-9407-6D0C0587E52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3492F85E-0893-4D8C-816A-5193CC6DC9C0}"/>
              </a:ext>
            </a:extLst>
          </p:cNvPr>
          <p:cNvSpPr>
            <a:spLocks noGrp="1"/>
          </p:cNvSpPr>
          <p:nvPr>
            <p:ph idx="1"/>
          </p:nvPr>
        </p:nvSpPr>
        <p:spPr/>
        <p:txBody>
          <a:bodyPr/>
          <a:lstStyle>
            <a:lvl1pPr marL="270000">
              <a:defRPr/>
            </a:lvl1pPr>
            <a:lvl2pPr>
              <a:defRPr/>
            </a:lvl2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5D46A9C-9655-49F5-85B3-A8A37F4F5A8F}"/>
              </a:ext>
            </a:extLst>
          </p:cNvPr>
          <p:cNvSpPr>
            <a:spLocks noGrp="1"/>
          </p:cNvSpPr>
          <p:nvPr>
            <p:ph type="dt" sz="half" idx="10"/>
          </p:nvPr>
        </p:nvSpPr>
        <p:spPr/>
        <p:txBody>
          <a:bodyPr/>
          <a:lstStyle/>
          <a:p>
            <a:fld id="{7CF0BCE0-945C-4FDF-95A1-2149B1FF5B83}" type="datetimeFigureOut">
              <a:rPr lang="en-US" smtClean="0"/>
              <a:t>4/19/2026</a:t>
            </a:fld>
            <a:endParaRPr lang="en-US"/>
          </a:p>
        </p:txBody>
      </p:sp>
      <p:sp>
        <p:nvSpPr>
          <p:cNvPr id="5" name="Footer Placeholder 4">
            <a:extLst>
              <a:ext uri="{FF2B5EF4-FFF2-40B4-BE49-F238E27FC236}">
                <a16:creationId xmlns:a16="http://schemas.microsoft.com/office/drawing/2014/main" id="{72EF896C-71D7-487F-A1B9-CBBE6DF4D6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8228E8-7B8A-4153-BEB2-BD5A69F2513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6394750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6.xml"/><Relationship Id="rId7" Type="http://schemas.openxmlformats.org/officeDocument/2006/relationships/image" Target="../media/image4.png"/><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theme" Target="../theme/theme2.xml"/><Relationship Id="rId5" Type="http://schemas.openxmlformats.org/officeDocument/2006/relationships/slideLayout" Target="../slideLayouts/slideLayout8.xml"/><Relationship Id="rId4" Type="http://schemas.openxmlformats.org/officeDocument/2006/relationships/slideLayout" Target="../slideLayouts/slideLayout7.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0.xml"/><Relationship Id="rId1"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4/19/2026</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70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5" r:id="rId2"/>
    <p:sldLayoutId id="2147483684" r:id="rId3"/>
    <p:sldLayoutId id="2147483686" r:id="rId4"/>
    <p:sldLayoutId id="2147483707"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704" r:id="rId1"/>
    <p:sldLayoutId id="214748370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2" Type="http://schemas.openxmlformats.org/officeDocument/2006/relationships/hyperlink" Target="mailto:kalee.thomas@uwtsd.ac.uk" TargetMode="Externa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8.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4.xml.rels><?xml version="1.0" encoding="UTF-8" standalone="yes"?>
<Relationships xmlns="http://schemas.openxmlformats.org/package/2006/relationships"><Relationship Id="rId2" Type="http://schemas.openxmlformats.org/officeDocument/2006/relationships/hyperlink" Target="https://youtu.be/Eb4DbJowwAw" TargetMode="External"/><Relationship Id="rId1" Type="http://schemas.openxmlformats.org/officeDocument/2006/relationships/slideLayout" Target="../slideLayouts/slideLayout8.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0538378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1A4CD1-6EE5-2773-4C70-864315304945}"/>
              </a:ext>
            </a:extLst>
          </p:cNvPr>
          <p:cNvSpPr>
            <a:spLocks noGrp="1"/>
          </p:cNvSpPr>
          <p:nvPr>
            <p:ph type="title"/>
          </p:nvPr>
        </p:nvSpPr>
        <p:spPr/>
        <p:txBody>
          <a:bodyPr/>
          <a:lstStyle/>
          <a:p>
            <a:r>
              <a:rPr lang="en-GB" b="1" dirty="0"/>
              <a:t>Plan for today</a:t>
            </a:r>
          </a:p>
        </p:txBody>
      </p:sp>
      <p:sp>
        <p:nvSpPr>
          <p:cNvPr id="3" name="Content Placeholder 2">
            <a:extLst>
              <a:ext uri="{FF2B5EF4-FFF2-40B4-BE49-F238E27FC236}">
                <a16:creationId xmlns:a16="http://schemas.microsoft.com/office/drawing/2014/main" id="{C8CDA59F-40D1-71CB-F3D6-1B1E40792CA9}"/>
              </a:ext>
            </a:extLst>
          </p:cNvPr>
          <p:cNvSpPr>
            <a:spLocks noGrp="1"/>
          </p:cNvSpPr>
          <p:nvPr>
            <p:ph idx="1"/>
          </p:nvPr>
        </p:nvSpPr>
        <p:spPr/>
        <p:txBody>
          <a:bodyPr/>
          <a:lstStyle/>
          <a:p>
            <a:r>
              <a:rPr lang="en-GB" dirty="0"/>
              <a:t>Further Assignment Guidance</a:t>
            </a:r>
          </a:p>
          <a:p>
            <a:r>
              <a:rPr lang="en-GB" dirty="0"/>
              <a:t>Recap</a:t>
            </a:r>
          </a:p>
          <a:p>
            <a:r>
              <a:rPr lang="en-GB" dirty="0"/>
              <a:t>Design Thinking vs Traditional Problem Solving</a:t>
            </a:r>
          </a:p>
          <a:p>
            <a:r>
              <a:rPr lang="en-GB" dirty="0"/>
              <a:t>Short Class Exercise</a:t>
            </a:r>
          </a:p>
          <a:p>
            <a:pPr marL="41400" indent="0">
              <a:buNone/>
            </a:pPr>
            <a:endParaRPr lang="en-GB" dirty="0"/>
          </a:p>
          <a:p>
            <a:pPr marL="41400" indent="0">
              <a:buNone/>
            </a:pPr>
            <a:endParaRPr lang="en-GB" dirty="0"/>
          </a:p>
        </p:txBody>
      </p:sp>
    </p:spTree>
    <p:extLst>
      <p:ext uri="{BB962C8B-B14F-4D97-AF65-F5344CB8AC3E}">
        <p14:creationId xmlns:p14="http://schemas.microsoft.com/office/powerpoint/2010/main" val="3331037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8BC364-E83D-FE2B-15C7-6078820079D5}"/>
              </a:ext>
            </a:extLst>
          </p:cNvPr>
          <p:cNvSpPr>
            <a:spLocks noGrp="1"/>
          </p:cNvSpPr>
          <p:nvPr>
            <p:ph type="title"/>
          </p:nvPr>
        </p:nvSpPr>
        <p:spPr/>
        <p:txBody>
          <a:bodyPr/>
          <a:lstStyle/>
          <a:p>
            <a:r>
              <a:rPr lang="en-GB" b="1" dirty="0"/>
              <a:t>Assignment Two</a:t>
            </a:r>
          </a:p>
        </p:txBody>
      </p:sp>
      <p:sp>
        <p:nvSpPr>
          <p:cNvPr id="6" name="Content Placeholder 5">
            <a:extLst>
              <a:ext uri="{FF2B5EF4-FFF2-40B4-BE49-F238E27FC236}">
                <a16:creationId xmlns:a16="http://schemas.microsoft.com/office/drawing/2014/main" id="{4E7D32D9-1767-2224-8D12-C123C1C493E7}"/>
              </a:ext>
            </a:extLst>
          </p:cNvPr>
          <p:cNvSpPr>
            <a:spLocks noGrp="1"/>
          </p:cNvSpPr>
          <p:nvPr>
            <p:ph idx="1"/>
          </p:nvPr>
        </p:nvSpPr>
        <p:spPr/>
        <p:txBody>
          <a:bodyPr/>
          <a:lstStyle/>
          <a:p>
            <a:pPr marL="41400" indent="0">
              <a:buNone/>
            </a:pPr>
            <a:endParaRPr lang="en-GB" dirty="0"/>
          </a:p>
          <a:p>
            <a:pPr marL="41400" indent="0" algn="ctr">
              <a:buNone/>
            </a:pPr>
            <a:r>
              <a:rPr lang="en-GB" dirty="0"/>
              <a:t>Students must work within small groups to produce a video presentation with 2 minutes of personal contributions. The presentation needs to identify an issue in health and social care and utilise the Design Thinking principles to generate a potential solution. </a:t>
            </a:r>
          </a:p>
          <a:p>
            <a:pPr marL="41400" indent="0">
              <a:buNone/>
            </a:pPr>
            <a:endParaRPr lang="en-GB" dirty="0"/>
          </a:p>
        </p:txBody>
      </p:sp>
    </p:spTree>
    <p:extLst>
      <p:ext uri="{BB962C8B-B14F-4D97-AF65-F5344CB8AC3E}">
        <p14:creationId xmlns:p14="http://schemas.microsoft.com/office/powerpoint/2010/main" val="39893943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5B5858-54CC-E68C-C842-57727E037F87}"/>
              </a:ext>
            </a:extLst>
          </p:cNvPr>
          <p:cNvSpPr>
            <a:spLocks noGrp="1"/>
          </p:cNvSpPr>
          <p:nvPr>
            <p:ph type="title"/>
          </p:nvPr>
        </p:nvSpPr>
        <p:spPr/>
        <p:txBody>
          <a:bodyPr/>
          <a:lstStyle/>
          <a:p>
            <a:r>
              <a:rPr lang="en-GB" b="1" dirty="0"/>
              <a:t>Assignment Two</a:t>
            </a:r>
          </a:p>
        </p:txBody>
      </p:sp>
      <p:sp>
        <p:nvSpPr>
          <p:cNvPr id="3" name="Content Placeholder 2">
            <a:extLst>
              <a:ext uri="{FF2B5EF4-FFF2-40B4-BE49-F238E27FC236}">
                <a16:creationId xmlns:a16="http://schemas.microsoft.com/office/drawing/2014/main" id="{71A58E04-D5A5-63FA-96AD-A4B437771404}"/>
              </a:ext>
            </a:extLst>
          </p:cNvPr>
          <p:cNvSpPr>
            <a:spLocks noGrp="1"/>
          </p:cNvSpPr>
          <p:nvPr>
            <p:ph idx="1"/>
          </p:nvPr>
        </p:nvSpPr>
        <p:spPr>
          <a:xfrm>
            <a:off x="358219" y="1506648"/>
            <a:ext cx="11481847" cy="3575934"/>
          </a:xfrm>
        </p:spPr>
        <p:txBody>
          <a:bodyPr>
            <a:normAutofit fontScale="55000" lnSpcReduction="20000"/>
          </a:bodyPr>
          <a:lstStyle/>
          <a:p>
            <a:pPr marL="41400" lvl="0" indent="0">
              <a:buNone/>
            </a:pPr>
            <a:r>
              <a:rPr lang="en-GB" b="1" dirty="0"/>
              <a:t>Step 1 - Research</a:t>
            </a:r>
            <a:endParaRPr lang="en-GB" dirty="0"/>
          </a:p>
          <a:p>
            <a:pPr lvl="0"/>
            <a:r>
              <a:rPr lang="en-GB" dirty="0"/>
              <a:t>Examine contemporary issues within health and social care that require solutions to solve.</a:t>
            </a:r>
          </a:p>
          <a:p>
            <a:pPr lvl="0"/>
            <a:r>
              <a:rPr lang="en-GB" dirty="0"/>
              <a:t>Discuss in the group and clarify the chosen issue.</a:t>
            </a:r>
          </a:p>
          <a:p>
            <a:pPr marL="41400" indent="0">
              <a:buNone/>
            </a:pPr>
            <a:r>
              <a:rPr lang="en-GB" dirty="0"/>
              <a:t> </a:t>
            </a:r>
          </a:p>
          <a:p>
            <a:pPr marL="41400" lvl="0" indent="0">
              <a:buNone/>
            </a:pPr>
            <a:r>
              <a:rPr lang="en-GB" b="1" dirty="0"/>
              <a:t>Step 2 - Design Thinking</a:t>
            </a:r>
            <a:endParaRPr lang="en-GB" dirty="0"/>
          </a:p>
          <a:p>
            <a:pPr lvl="0"/>
            <a:r>
              <a:rPr lang="en-GB" dirty="0"/>
              <a:t>Follow the Design Thinking process and consider the different potential solutions to the contemporary issue. </a:t>
            </a:r>
          </a:p>
          <a:p>
            <a:pPr lvl="0"/>
            <a:r>
              <a:rPr lang="en-GB" dirty="0"/>
              <a:t>Empathise, define, ideate, prototype and test!</a:t>
            </a:r>
          </a:p>
          <a:p>
            <a:pPr marL="41400" indent="0">
              <a:buNone/>
            </a:pPr>
            <a:r>
              <a:rPr lang="en-GB" dirty="0"/>
              <a:t> </a:t>
            </a:r>
          </a:p>
          <a:p>
            <a:pPr marL="41400" lvl="0" indent="0">
              <a:buNone/>
            </a:pPr>
            <a:r>
              <a:rPr lang="en-GB" b="1" dirty="0"/>
              <a:t>Step 3 – Video Presentation</a:t>
            </a:r>
            <a:endParaRPr lang="en-GB" dirty="0"/>
          </a:p>
          <a:p>
            <a:pPr lvl="0"/>
            <a:r>
              <a:rPr lang="en-GB" dirty="0"/>
              <a:t>You will need to create 2 minutes of content per person in the group, covering all aspects of the Design Thinking process.</a:t>
            </a:r>
          </a:p>
          <a:p>
            <a:pPr lvl="0"/>
            <a:r>
              <a:rPr lang="en-GB" dirty="0"/>
              <a:t>Structure the presentation to flow logically, consider using a platform such as Teams to collaborate on one document that can be presented. </a:t>
            </a:r>
          </a:p>
          <a:p>
            <a:pPr lvl="0"/>
            <a:r>
              <a:rPr lang="en-GB" dirty="0"/>
              <a:t>Prepare to discuss and answer questions at the end.  </a:t>
            </a:r>
          </a:p>
          <a:p>
            <a:pPr marL="41400" indent="0">
              <a:buNone/>
            </a:pPr>
            <a:endParaRPr lang="en-GB" dirty="0"/>
          </a:p>
        </p:txBody>
      </p:sp>
    </p:spTree>
    <p:extLst>
      <p:ext uri="{BB962C8B-B14F-4D97-AF65-F5344CB8AC3E}">
        <p14:creationId xmlns:p14="http://schemas.microsoft.com/office/powerpoint/2010/main" val="36377369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CFCB02-83F5-FDCE-A6F9-49FC1B94566C}"/>
              </a:ext>
            </a:extLst>
          </p:cNvPr>
          <p:cNvSpPr>
            <a:spLocks noGrp="1"/>
          </p:cNvSpPr>
          <p:nvPr>
            <p:ph type="title"/>
          </p:nvPr>
        </p:nvSpPr>
        <p:spPr/>
        <p:txBody>
          <a:bodyPr/>
          <a:lstStyle/>
          <a:p>
            <a:r>
              <a:rPr lang="en-GB" b="1" dirty="0"/>
              <a:t>Assignment Two</a:t>
            </a:r>
          </a:p>
        </p:txBody>
      </p:sp>
      <p:sp>
        <p:nvSpPr>
          <p:cNvPr id="3" name="Content Placeholder 2">
            <a:extLst>
              <a:ext uri="{FF2B5EF4-FFF2-40B4-BE49-F238E27FC236}">
                <a16:creationId xmlns:a16="http://schemas.microsoft.com/office/drawing/2014/main" id="{60808AA1-B8FA-FCF2-0E65-B292A6F17BFA}"/>
              </a:ext>
            </a:extLst>
          </p:cNvPr>
          <p:cNvSpPr>
            <a:spLocks noGrp="1"/>
          </p:cNvSpPr>
          <p:nvPr>
            <p:ph idx="1"/>
          </p:nvPr>
        </p:nvSpPr>
        <p:spPr/>
        <p:txBody>
          <a:bodyPr/>
          <a:lstStyle/>
          <a:p>
            <a:pPr marL="41400" lvl="0" indent="0">
              <a:buNone/>
            </a:pPr>
            <a:r>
              <a:rPr lang="en-GB" b="1" dirty="0"/>
              <a:t>You will need to focus on: </a:t>
            </a:r>
            <a:endParaRPr lang="en-GB" dirty="0"/>
          </a:p>
          <a:p>
            <a:pPr lvl="0"/>
            <a:r>
              <a:rPr lang="en-GB" dirty="0"/>
              <a:t>Design Thinking.</a:t>
            </a:r>
          </a:p>
          <a:p>
            <a:pPr lvl="0"/>
            <a:r>
              <a:rPr lang="en-GB" dirty="0"/>
              <a:t>Wicked Problems.</a:t>
            </a:r>
          </a:p>
          <a:p>
            <a:pPr lvl="0"/>
            <a:r>
              <a:rPr lang="en-GB" dirty="0"/>
              <a:t>Whether the problem can be solved and how.</a:t>
            </a:r>
          </a:p>
          <a:p>
            <a:r>
              <a:rPr lang="en-GB" dirty="0"/>
              <a:t>How to test whether the solution may/may not be effective</a:t>
            </a:r>
          </a:p>
        </p:txBody>
      </p:sp>
    </p:spTree>
    <p:extLst>
      <p:ext uri="{BB962C8B-B14F-4D97-AF65-F5344CB8AC3E}">
        <p14:creationId xmlns:p14="http://schemas.microsoft.com/office/powerpoint/2010/main" val="36741018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4A0BDB-8A05-FBA2-DA0E-DA94D48533BD}"/>
              </a:ext>
            </a:extLst>
          </p:cNvPr>
          <p:cNvSpPr>
            <a:spLocks noGrp="1"/>
          </p:cNvSpPr>
          <p:nvPr>
            <p:ph type="title"/>
          </p:nvPr>
        </p:nvSpPr>
        <p:spPr/>
        <p:txBody>
          <a:bodyPr/>
          <a:lstStyle/>
          <a:p>
            <a:r>
              <a:rPr lang="en-GB" b="1" dirty="0"/>
              <a:t>Assignment Two</a:t>
            </a:r>
          </a:p>
        </p:txBody>
      </p:sp>
      <p:sp>
        <p:nvSpPr>
          <p:cNvPr id="3" name="Content Placeholder 2">
            <a:extLst>
              <a:ext uri="{FF2B5EF4-FFF2-40B4-BE49-F238E27FC236}">
                <a16:creationId xmlns:a16="http://schemas.microsoft.com/office/drawing/2014/main" id="{2560B39E-9583-AC26-5D98-0D4C6D33FCF8}"/>
              </a:ext>
            </a:extLst>
          </p:cNvPr>
          <p:cNvSpPr>
            <a:spLocks noGrp="1"/>
          </p:cNvSpPr>
          <p:nvPr>
            <p:ph idx="1"/>
          </p:nvPr>
        </p:nvSpPr>
        <p:spPr/>
        <p:txBody>
          <a:bodyPr/>
          <a:lstStyle/>
          <a:p>
            <a:r>
              <a:rPr lang="en-GB" dirty="0"/>
              <a:t>You can use MS Teams or any other method to capture your joint video</a:t>
            </a:r>
          </a:p>
          <a:p>
            <a:r>
              <a:rPr lang="en-GB" dirty="0"/>
              <a:t>You must stick to 2 minute per person</a:t>
            </a:r>
          </a:p>
          <a:p>
            <a:r>
              <a:rPr lang="en-GB" dirty="0"/>
              <a:t>You must also submit an individual supporting paper (1000 words) consisting of:</a:t>
            </a:r>
          </a:p>
          <a:p>
            <a:pPr lvl="1"/>
            <a:r>
              <a:rPr lang="en-GB" dirty="0"/>
              <a:t>500-words explanation of how you followed the section of the design thinking process.</a:t>
            </a:r>
            <a:endParaRPr lang="en-GB" sz="1600" dirty="0"/>
          </a:p>
          <a:p>
            <a:pPr lvl="1"/>
            <a:r>
              <a:rPr lang="en-GB" dirty="0"/>
              <a:t>500-words continuation of the issues within health and social care</a:t>
            </a:r>
          </a:p>
          <a:p>
            <a:r>
              <a:rPr lang="en-GB" dirty="0"/>
              <a:t>You will be marked individually for each component</a:t>
            </a:r>
          </a:p>
        </p:txBody>
      </p:sp>
    </p:spTree>
    <p:extLst>
      <p:ext uri="{BB962C8B-B14F-4D97-AF65-F5344CB8AC3E}">
        <p14:creationId xmlns:p14="http://schemas.microsoft.com/office/powerpoint/2010/main" val="1567076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D28F2E-554D-4159-2DD5-35A6C9F9E6BB}"/>
              </a:ext>
            </a:extLst>
          </p:cNvPr>
          <p:cNvSpPr>
            <a:spLocks noGrp="1"/>
          </p:cNvSpPr>
          <p:nvPr>
            <p:ph type="title"/>
          </p:nvPr>
        </p:nvSpPr>
        <p:spPr/>
        <p:txBody>
          <a:bodyPr/>
          <a:lstStyle/>
          <a:p>
            <a:r>
              <a:rPr lang="en-GB" b="1" dirty="0"/>
              <a:t>Assignment 2 - Submission</a:t>
            </a:r>
          </a:p>
        </p:txBody>
      </p:sp>
      <p:sp>
        <p:nvSpPr>
          <p:cNvPr id="3" name="Content Placeholder 2">
            <a:extLst>
              <a:ext uri="{FF2B5EF4-FFF2-40B4-BE49-F238E27FC236}">
                <a16:creationId xmlns:a16="http://schemas.microsoft.com/office/drawing/2014/main" id="{2D57C600-2E09-5FC8-A897-8C38AB086D94}"/>
              </a:ext>
            </a:extLst>
          </p:cNvPr>
          <p:cNvSpPr>
            <a:spLocks noGrp="1"/>
          </p:cNvSpPr>
          <p:nvPr>
            <p:ph idx="1"/>
          </p:nvPr>
        </p:nvSpPr>
        <p:spPr>
          <a:xfrm>
            <a:off x="351934" y="1494700"/>
            <a:ext cx="11481847" cy="3575934"/>
          </a:xfrm>
        </p:spPr>
        <p:txBody>
          <a:bodyPr>
            <a:normAutofit/>
          </a:bodyPr>
          <a:lstStyle/>
          <a:p>
            <a:r>
              <a:rPr lang="en-GB" dirty="0"/>
              <a:t>There will be two section for submission on Moodle</a:t>
            </a:r>
          </a:p>
          <a:p>
            <a:pPr lvl="1"/>
            <a:r>
              <a:rPr lang="en-GB" dirty="0"/>
              <a:t>Section 1 will be for your presentation slides</a:t>
            </a:r>
          </a:p>
          <a:p>
            <a:pPr lvl="1"/>
            <a:r>
              <a:rPr lang="en-GB" dirty="0"/>
              <a:t>Section 2 will be for your 1000 word presentation</a:t>
            </a:r>
          </a:p>
          <a:p>
            <a:r>
              <a:rPr lang="en-GB" dirty="0"/>
              <a:t>You must each submit your presentation</a:t>
            </a:r>
          </a:p>
          <a:p>
            <a:r>
              <a:rPr lang="en-GB" dirty="0"/>
              <a:t>You must ensure you each send me the recording of your presentation via email </a:t>
            </a:r>
            <a:r>
              <a:rPr lang="en-GB" dirty="0">
                <a:hlinkClick r:id="rId2"/>
              </a:rPr>
              <a:t>kalee.thomas@uwtsd.ac.uk</a:t>
            </a:r>
            <a:endParaRPr lang="en-GB" dirty="0"/>
          </a:p>
          <a:p>
            <a:r>
              <a:rPr lang="en-GB" dirty="0"/>
              <a:t>You will be marked on your 2 minute contribution in your presentation and your paper</a:t>
            </a:r>
          </a:p>
          <a:p>
            <a:endParaRPr lang="en-GB" dirty="0"/>
          </a:p>
          <a:p>
            <a:endParaRPr lang="en-GB" dirty="0"/>
          </a:p>
          <a:p>
            <a:endParaRPr lang="en-GB" dirty="0"/>
          </a:p>
        </p:txBody>
      </p:sp>
    </p:spTree>
    <p:extLst>
      <p:ext uri="{BB962C8B-B14F-4D97-AF65-F5344CB8AC3E}">
        <p14:creationId xmlns:p14="http://schemas.microsoft.com/office/powerpoint/2010/main" val="4327486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CF7C28-5E67-7D28-7A2F-DD74C811DFB4}"/>
              </a:ext>
            </a:extLst>
          </p:cNvPr>
          <p:cNvSpPr>
            <a:spLocks noGrp="1"/>
          </p:cNvSpPr>
          <p:nvPr>
            <p:ph type="title"/>
          </p:nvPr>
        </p:nvSpPr>
        <p:spPr/>
        <p:txBody>
          <a:bodyPr/>
          <a:lstStyle/>
          <a:p>
            <a:r>
              <a:rPr lang="en-GB" b="1" dirty="0"/>
              <a:t>Recap - What is a problem?</a:t>
            </a:r>
          </a:p>
        </p:txBody>
      </p:sp>
      <p:sp>
        <p:nvSpPr>
          <p:cNvPr id="3" name="Content Placeholder 2">
            <a:extLst>
              <a:ext uri="{FF2B5EF4-FFF2-40B4-BE49-F238E27FC236}">
                <a16:creationId xmlns:a16="http://schemas.microsoft.com/office/drawing/2014/main" id="{36BDC4C3-D1E9-BCC6-CF90-82237B6B7C14}"/>
              </a:ext>
            </a:extLst>
          </p:cNvPr>
          <p:cNvSpPr>
            <a:spLocks noGrp="1"/>
          </p:cNvSpPr>
          <p:nvPr>
            <p:ph idx="1"/>
          </p:nvPr>
        </p:nvSpPr>
        <p:spPr/>
        <p:txBody>
          <a:bodyPr/>
          <a:lstStyle/>
          <a:p>
            <a:pPr marL="41400" indent="0">
              <a:buNone/>
            </a:pPr>
            <a:endParaRPr lang="en-GB" dirty="0"/>
          </a:p>
          <a:p>
            <a:pPr marL="41400" indent="0">
              <a:buNone/>
            </a:pPr>
            <a:endParaRPr lang="en-GB" dirty="0"/>
          </a:p>
          <a:p>
            <a:pPr marL="41400" indent="0" algn="ctr">
              <a:buNone/>
            </a:pPr>
            <a:r>
              <a:rPr lang="en-GB" dirty="0"/>
              <a:t>A problem is a situation where there is a gap between the current state and a desired state. In other words, something is not working as well as it could—or someone’s needs are not being met</a:t>
            </a:r>
          </a:p>
        </p:txBody>
      </p:sp>
    </p:spTree>
    <p:extLst>
      <p:ext uri="{BB962C8B-B14F-4D97-AF65-F5344CB8AC3E}">
        <p14:creationId xmlns:p14="http://schemas.microsoft.com/office/powerpoint/2010/main" val="35720585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A0C0D7-CDC3-C5A3-A351-2F30465C3968}"/>
              </a:ext>
            </a:extLst>
          </p:cNvPr>
          <p:cNvSpPr>
            <a:spLocks noGrp="1"/>
          </p:cNvSpPr>
          <p:nvPr>
            <p:ph type="title"/>
          </p:nvPr>
        </p:nvSpPr>
        <p:spPr/>
        <p:txBody>
          <a:bodyPr/>
          <a:lstStyle/>
          <a:p>
            <a:r>
              <a:rPr lang="en-GB" b="1" dirty="0"/>
              <a:t>How to Identify a Problem?</a:t>
            </a:r>
          </a:p>
        </p:txBody>
      </p:sp>
      <p:sp>
        <p:nvSpPr>
          <p:cNvPr id="3" name="Content Placeholder 2">
            <a:extLst>
              <a:ext uri="{FF2B5EF4-FFF2-40B4-BE49-F238E27FC236}">
                <a16:creationId xmlns:a16="http://schemas.microsoft.com/office/drawing/2014/main" id="{E49EC933-A7F2-364C-8B4C-B8B5AE0C8FB6}"/>
              </a:ext>
            </a:extLst>
          </p:cNvPr>
          <p:cNvSpPr>
            <a:spLocks noGrp="1"/>
          </p:cNvSpPr>
          <p:nvPr>
            <p:ph idx="1"/>
          </p:nvPr>
        </p:nvSpPr>
        <p:spPr/>
        <p:txBody>
          <a:bodyPr/>
          <a:lstStyle/>
          <a:p>
            <a:r>
              <a:rPr lang="en-GB" dirty="0"/>
              <a:t>What is happening?</a:t>
            </a:r>
          </a:p>
          <a:p>
            <a:r>
              <a:rPr lang="en-GB" dirty="0"/>
              <a:t>Who is affected?</a:t>
            </a:r>
          </a:p>
          <a:p>
            <a:r>
              <a:rPr lang="en-GB" dirty="0"/>
              <a:t>When and where does it occur?</a:t>
            </a:r>
          </a:p>
          <a:p>
            <a:r>
              <a:rPr lang="en-GB" dirty="0"/>
              <a:t>What is the impact?</a:t>
            </a:r>
          </a:p>
        </p:txBody>
      </p:sp>
    </p:spTree>
    <p:extLst>
      <p:ext uri="{BB962C8B-B14F-4D97-AF65-F5344CB8AC3E}">
        <p14:creationId xmlns:p14="http://schemas.microsoft.com/office/powerpoint/2010/main" val="26529596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B7812F-175E-6B6F-8624-5F7B07785880}"/>
              </a:ext>
            </a:extLst>
          </p:cNvPr>
          <p:cNvSpPr>
            <a:spLocks noGrp="1"/>
          </p:cNvSpPr>
          <p:nvPr>
            <p:ph type="title"/>
          </p:nvPr>
        </p:nvSpPr>
        <p:spPr/>
        <p:txBody>
          <a:bodyPr/>
          <a:lstStyle/>
          <a:p>
            <a:r>
              <a:rPr lang="en-GB" b="1" dirty="0"/>
              <a:t>Problems in Health and Social Care</a:t>
            </a:r>
          </a:p>
        </p:txBody>
      </p:sp>
      <p:sp>
        <p:nvSpPr>
          <p:cNvPr id="3" name="Content Placeholder 2">
            <a:extLst>
              <a:ext uri="{FF2B5EF4-FFF2-40B4-BE49-F238E27FC236}">
                <a16:creationId xmlns:a16="http://schemas.microsoft.com/office/drawing/2014/main" id="{4F801813-6004-016C-F08E-9C0886D81DED}"/>
              </a:ext>
            </a:extLst>
          </p:cNvPr>
          <p:cNvSpPr>
            <a:spLocks noGrp="1"/>
          </p:cNvSpPr>
          <p:nvPr>
            <p:ph idx="1"/>
          </p:nvPr>
        </p:nvSpPr>
        <p:spPr/>
        <p:txBody>
          <a:bodyPr/>
          <a:lstStyle/>
          <a:p>
            <a:pPr marL="41400" indent="0">
              <a:buNone/>
            </a:pPr>
            <a:r>
              <a:rPr lang="en-GB" dirty="0"/>
              <a:t>In health and social care, a problem often emerges when:</a:t>
            </a:r>
          </a:p>
          <a:p>
            <a:r>
              <a:rPr lang="en-GB" dirty="0"/>
              <a:t>People experience unsafe, inequitable, or ineffective care.</a:t>
            </a:r>
          </a:p>
          <a:p>
            <a:r>
              <a:rPr lang="en-GB" dirty="0"/>
              <a:t>A service is unable to meet demand or needs.</a:t>
            </a:r>
          </a:p>
          <a:p>
            <a:r>
              <a:rPr lang="en-GB" dirty="0"/>
              <a:t>Systems, processes, or environments create barriers to care.</a:t>
            </a:r>
          </a:p>
          <a:p>
            <a:r>
              <a:rPr lang="en-GB" dirty="0"/>
              <a:t>Individuals or communities experience harm, risk, or inequalities.</a:t>
            </a:r>
          </a:p>
        </p:txBody>
      </p:sp>
    </p:spTree>
    <p:extLst>
      <p:ext uri="{BB962C8B-B14F-4D97-AF65-F5344CB8AC3E}">
        <p14:creationId xmlns:p14="http://schemas.microsoft.com/office/powerpoint/2010/main" val="17246753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A289EA-347F-2A0A-AE66-C2C61E5BECA9}"/>
              </a:ext>
            </a:extLst>
          </p:cNvPr>
          <p:cNvSpPr>
            <a:spLocks noGrp="1"/>
          </p:cNvSpPr>
          <p:nvPr>
            <p:ph type="title"/>
          </p:nvPr>
        </p:nvSpPr>
        <p:spPr/>
        <p:txBody>
          <a:bodyPr/>
          <a:lstStyle/>
          <a:p>
            <a:r>
              <a:rPr lang="en-GB" b="1" dirty="0"/>
              <a:t>Define the Problem Clearly</a:t>
            </a:r>
          </a:p>
        </p:txBody>
      </p:sp>
      <p:sp>
        <p:nvSpPr>
          <p:cNvPr id="3" name="Content Placeholder 2">
            <a:extLst>
              <a:ext uri="{FF2B5EF4-FFF2-40B4-BE49-F238E27FC236}">
                <a16:creationId xmlns:a16="http://schemas.microsoft.com/office/drawing/2014/main" id="{FEA28DED-A2B7-C637-9491-EC8EDDA0128A}"/>
              </a:ext>
            </a:extLst>
          </p:cNvPr>
          <p:cNvSpPr>
            <a:spLocks noGrp="1"/>
          </p:cNvSpPr>
          <p:nvPr>
            <p:ph idx="1"/>
          </p:nvPr>
        </p:nvSpPr>
        <p:spPr/>
        <p:txBody>
          <a:bodyPr/>
          <a:lstStyle/>
          <a:p>
            <a:pPr marL="41400" indent="0">
              <a:buNone/>
            </a:pPr>
            <a:r>
              <a:rPr lang="en-GB" dirty="0"/>
              <a:t>A good problem definition should:</a:t>
            </a:r>
          </a:p>
          <a:p>
            <a:r>
              <a:rPr lang="en-GB" dirty="0"/>
              <a:t>Focus on a specific issue</a:t>
            </a:r>
          </a:p>
          <a:p>
            <a:r>
              <a:rPr lang="en-GB" dirty="0"/>
              <a:t>Describe who is affected</a:t>
            </a:r>
          </a:p>
          <a:p>
            <a:r>
              <a:rPr lang="en-GB" dirty="0"/>
              <a:t>Indicate why it matters</a:t>
            </a:r>
          </a:p>
          <a:p>
            <a:r>
              <a:rPr lang="en-GB" dirty="0"/>
              <a:t>Avoid jumping to solutions too early</a:t>
            </a:r>
          </a:p>
          <a:p>
            <a:r>
              <a:rPr lang="en-GB" dirty="0"/>
              <a:t>Avoid generalising</a:t>
            </a:r>
          </a:p>
        </p:txBody>
      </p:sp>
    </p:spTree>
    <p:extLst>
      <p:ext uri="{BB962C8B-B14F-4D97-AF65-F5344CB8AC3E}">
        <p14:creationId xmlns:p14="http://schemas.microsoft.com/office/powerpoint/2010/main" val="28326004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A9173B-CEE1-08C6-4547-90A4307FE5F7}"/>
              </a:ext>
            </a:extLst>
          </p:cNvPr>
          <p:cNvSpPr>
            <a:spLocks noGrp="1"/>
          </p:cNvSpPr>
          <p:nvPr>
            <p:ph type="title"/>
          </p:nvPr>
        </p:nvSpPr>
        <p:spPr/>
        <p:txBody>
          <a:bodyPr/>
          <a:lstStyle/>
          <a:p>
            <a:r>
              <a:rPr lang="en-GB" b="1" dirty="0"/>
              <a:t>What Makes a Problem ‘Wicked’?</a:t>
            </a:r>
          </a:p>
        </p:txBody>
      </p:sp>
      <p:sp>
        <p:nvSpPr>
          <p:cNvPr id="3" name="Content Placeholder 2">
            <a:extLst>
              <a:ext uri="{FF2B5EF4-FFF2-40B4-BE49-F238E27FC236}">
                <a16:creationId xmlns:a16="http://schemas.microsoft.com/office/drawing/2014/main" id="{74125767-E34B-1281-906C-6C0055D14B2E}"/>
              </a:ext>
            </a:extLst>
          </p:cNvPr>
          <p:cNvSpPr>
            <a:spLocks noGrp="1"/>
          </p:cNvSpPr>
          <p:nvPr>
            <p:ph idx="1"/>
          </p:nvPr>
        </p:nvSpPr>
        <p:spPr/>
        <p:txBody>
          <a:bodyPr/>
          <a:lstStyle/>
          <a:p>
            <a:pPr marL="41400" indent="0">
              <a:buNone/>
            </a:pPr>
            <a:endParaRPr lang="en-GB" dirty="0"/>
          </a:p>
          <a:p>
            <a:pPr marL="41400" indent="0">
              <a:buNone/>
            </a:pPr>
            <a:endParaRPr lang="en-GB" dirty="0"/>
          </a:p>
          <a:p>
            <a:pPr marL="41400" indent="0">
              <a:buNone/>
            </a:pPr>
            <a:r>
              <a:rPr lang="en-GB" dirty="0"/>
              <a:t>A wicked problem is a complex issue with no single cause and no single solution. These problems are messy, interconnected, and heavily shaped by social, political, cultural, and economic factors</a:t>
            </a:r>
          </a:p>
        </p:txBody>
      </p:sp>
    </p:spTree>
    <p:extLst>
      <p:ext uri="{BB962C8B-B14F-4D97-AF65-F5344CB8AC3E}">
        <p14:creationId xmlns:p14="http://schemas.microsoft.com/office/powerpoint/2010/main" val="262787165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F907F0-D4E0-141F-87A7-BF6F7D991301}"/>
              </a:ext>
            </a:extLst>
          </p:cNvPr>
          <p:cNvSpPr>
            <a:spLocks noGrp="1"/>
          </p:cNvSpPr>
          <p:nvPr>
            <p:ph type="title"/>
          </p:nvPr>
        </p:nvSpPr>
        <p:spPr/>
        <p:txBody>
          <a:bodyPr/>
          <a:lstStyle/>
          <a:p>
            <a:r>
              <a:rPr lang="en-GB" b="1" dirty="0"/>
              <a:t>Key Features of a Wicked Problem</a:t>
            </a:r>
          </a:p>
        </p:txBody>
      </p:sp>
      <p:sp>
        <p:nvSpPr>
          <p:cNvPr id="3" name="Content Placeholder 2">
            <a:extLst>
              <a:ext uri="{FF2B5EF4-FFF2-40B4-BE49-F238E27FC236}">
                <a16:creationId xmlns:a16="http://schemas.microsoft.com/office/drawing/2014/main" id="{D4454CB5-94E3-0FAB-E6B6-7208F46FEE84}"/>
              </a:ext>
            </a:extLst>
          </p:cNvPr>
          <p:cNvSpPr>
            <a:spLocks noGrp="1"/>
          </p:cNvSpPr>
          <p:nvPr>
            <p:ph idx="1"/>
          </p:nvPr>
        </p:nvSpPr>
        <p:spPr/>
        <p:txBody>
          <a:bodyPr/>
          <a:lstStyle/>
          <a:p>
            <a:r>
              <a:rPr lang="en-GB" dirty="0"/>
              <a:t>Have multiple causes and involve many stakeholders</a:t>
            </a:r>
          </a:p>
          <a:p>
            <a:r>
              <a:rPr lang="en-GB" dirty="0"/>
              <a:t>Are deeply interconnected with other issues</a:t>
            </a:r>
          </a:p>
          <a:p>
            <a:r>
              <a:rPr lang="en-GB" dirty="0"/>
              <a:t>Cannot be solved with one simple intervention</a:t>
            </a:r>
          </a:p>
          <a:p>
            <a:r>
              <a:rPr lang="en-GB" dirty="0"/>
              <a:t>Often lack clear boundaries</a:t>
            </a:r>
          </a:p>
          <a:p>
            <a:r>
              <a:rPr lang="en-GB" dirty="0"/>
              <a:t>Change over time</a:t>
            </a:r>
          </a:p>
          <a:p>
            <a:r>
              <a:rPr lang="en-GB" dirty="0"/>
              <a:t>Have no “right” or “wrong” solution—only better or worse ones</a:t>
            </a:r>
          </a:p>
          <a:p>
            <a:r>
              <a:rPr lang="en-GB" dirty="0"/>
              <a:t>Require ongoing adaptation and testing</a:t>
            </a:r>
          </a:p>
        </p:txBody>
      </p:sp>
    </p:spTree>
    <p:extLst>
      <p:ext uri="{BB962C8B-B14F-4D97-AF65-F5344CB8AC3E}">
        <p14:creationId xmlns:p14="http://schemas.microsoft.com/office/powerpoint/2010/main" val="24382459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D3B01-4199-46D0-72C2-7F7E296D14A0}"/>
              </a:ext>
            </a:extLst>
          </p:cNvPr>
          <p:cNvSpPr>
            <a:spLocks noGrp="1"/>
          </p:cNvSpPr>
          <p:nvPr>
            <p:ph type="title"/>
          </p:nvPr>
        </p:nvSpPr>
        <p:spPr/>
        <p:txBody>
          <a:bodyPr/>
          <a:lstStyle/>
          <a:p>
            <a:r>
              <a:rPr lang="en-GB" b="1" dirty="0"/>
              <a:t>Wicked Problems in Health and Social Care</a:t>
            </a:r>
          </a:p>
        </p:txBody>
      </p:sp>
      <p:sp>
        <p:nvSpPr>
          <p:cNvPr id="3" name="Content Placeholder 2">
            <a:extLst>
              <a:ext uri="{FF2B5EF4-FFF2-40B4-BE49-F238E27FC236}">
                <a16:creationId xmlns:a16="http://schemas.microsoft.com/office/drawing/2014/main" id="{4F69D9AA-732C-F2E0-BB37-D4115E9DD6B9}"/>
              </a:ext>
            </a:extLst>
          </p:cNvPr>
          <p:cNvSpPr>
            <a:spLocks noGrp="1"/>
          </p:cNvSpPr>
          <p:nvPr>
            <p:ph idx="1"/>
          </p:nvPr>
        </p:nvSpPr>
        <p:spPr/>
        <p:txBody>
          <a:bodyPr/>
          <a:lstStyle/>
          <a:p>
            <a:pPr marL="41400" indent="0" algn="ctr">
              <a:buNone/>
            </a:pPr>
            <a:endParaRPr lang="en-GB" dirty="0"/>
          </a:p>
          <a:p>
            <a:pPr marL="41400" indent="0" algn="ctr">
              <a:buNone/>
            </a:pPr>
            <a:r>
              <a:rPr lang="en-GB" dirty="0"/>
              <a:t>Health and social care is full of situations where needs are complex, resources are limited, and stakeholders have different perspectives. Many issues naturally become wicked problems—problems that are difficult to define, constantly changing, and impossible to solve with a single, simple solution.</a:t>
            </a:r>
          </a:p>
        </p:txBody>
      </p:sp>
    </p:spTree>
    <p:extLst>
      <p:ext uri="{BB962C8B-B14F-4D97-AF65-F5344CB8AC3E}">
        <p14:creationId xmlns:p14="http://schemas.microsoft.com/office/powerpoint/2010/main" val="309139218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234F25-619C-2732-57E8-A0CAE9A7A5A4}"/>
              </a:ext>
            </a:extLst>
          </p:cNvPr>
          <p:cNvSpPr>
            <a:spLocks noGrp="1"/>
          </p:cNvSpPr>
          <p:nvPr>
            <p:ph type="title"/>
          </p:nvPr>
        </p:nvSpPr>
        <p:spPr/>
        <p:txBody>
          <a:bodyPr/>
          <a:lstStyle/>
          <a:p>
            <a:r>
              <a:rPr lang="en-GB" b="1" dirty="0"/>
              <a:t>Why Problems in Health and Social Care are ‘Wicked’</a:t>
            </a:r>
          </a:p>
        </p:txBody>
      </p:sp>
      <p:sp>
        <p:nvSpPr>
          <p:cNvPr id="3" name="Content Placeholder 2">
            <a:extLst>
              <a:ext uri="{FF2B5EF4-FFF2-40B4-BE49-F238E27FC236}">
                <a16:creationId xmlns:a16="http://schemas.microsoft.com/office/drawing/2014/main" id="{BE301A70-6D74-91D3-D0F0-806626B464F7}"/>
              </a:ext>
            </a:extLst>
          </p:cNvPr>
          <p:cNvSpPr>
            <a:spLocks noGrp="1"/>
          </p:cNvSpPr>
          <p:nvPr>
            <p:ph idx="1"/>
          </p:nvPr>
        </p:nvSpPr>
        <p:spPr/>
        <p:txBody>
          <a:bodyPr/>
          <a:lstStyle/>
          <a:p>
            <a:pPr marL="41400" indent="0">
              <a:buNone/>
            </a:pPr>
            <a:r>
              <a:rPr lang="en-GB" dirty="0"/>
              <a:t>Wicked problems often:</a:t>
            </a:r>
          </a:p>
          <a:p>
            <a:r>
              <a:rPr lang="en-GB" dirty="0"/>
              <a:t>Cut across health, social care, education, housing, and community services.</a:t>
            </a:r>
          </a:p>
          <a:p>
            <a:r>
              <a:rPr lang="en-GB" dirty="0"/>
              <a:t>Are influenced by personal behaviour and wider social, political, and economic factors.</a:t>
            </a:r>
          </a:p>
          <a:p>
            <a:r>
              <a:rPr lang="en-GB" dirty="0"/>
              <a:t>Affect different groups in different ways.</a:t>
            </a:r>
          </a:p>
          <a:p>
            <a:r>
              <a:rPr lang="en-GB" dirty="0"/>
              <a:t>Require ongoing adaptation rather than a “once‑and‑done” fix.</a:t>
            </a:r>
          </a:p>
        </p:txBody>
      </p:sp>
    </p:spTree>
    <p:extLst>
      <p:ext uri="{BB962C8B-B14F-4D97-AF65-F5344CB8AC3E}">
        <p14:creationId xmlns:p14="http://schemas.microsoft.com/office/powerpoint/2010/main" val="251612313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0E8453-F960-BF0D-AB6C-638988AAA785}"/>
              </a:ext>
            </a:extLst>
          </p:cNvPr>
          <p:cNvSpPr>
            <a:spLocks noGrp="1"/>
          </p:cNvSpPr>
          <p:nvPr>
            <p:ph type="title"/>
          </p:nvPr>
        </p:nvSpPr>
        <p:spPr/>
        <p:txBody>
          <a:bodyPr/>
          <a:lstStyle/>
          <a:p>
            <a:r>
              <a:rPr lang="en-GB" b="1" dirty="0"/>
              <a:t>Why Are They So Difficult to Solve?</a:t>
            </a:r>
          </a:p>
        </p:txBody>
      </p:sp>
      <p:sp>
        <p:nvSpPr>
          <p:cNvPr id="3" name="Content Placeholder 2">
            <a:extLst>
              <a:ext uri="{FF2B5EF4-FFF2-40B4-BE49-F238E27FC236}">
                <a16:creationId xmlns:a16="http://schemas.microsoft.com/office/drawing/2014/main" id="{16AF067E-61FD-4511-4B75-C2066CDF7DC0}"/>
              </a:ext>
            </a:extLst>
          </p:cNvPr>
          <p:cNvSpPr>
            <a:spLocks noGrp="1"/>
          </p:cNvSpPr>
          <p:nvPr>
            <p:ph idx="1"/>
          </p:nvPr>
        </p:nvSpPr>
        <p:spPr/>
        <p:txBody>
          <a:bodyPr/>
          <a:lstStyle/>
          <a:p>
            <a:r>
              <a:rPr lang="en-GB" dirty="0"/>
              <a:t>Different stakeholders may see the same issue differently</a:t>
            </a:r>
          </a:p>
          <a:p>
            <a:r>
              <a:rPr lang="en-GB" dirty="0"/>
              <a:t>A solution for one stakeholder may cause an issue to another</a:t>
            </a:r>
          </a:p>
          <a:p>
            <a:r>
              <a:rPr lang="en-GB" dirty="0"/>
              <a:t>There are multiple causes at multiple levels</a:t>
            </a:r>
          </a:p>
          <a:p>
            <a:r>
              <a:rPr lang="en-GB" dirty="0"/>
              <a:t>Solutions are never final</a:t>
            </a:r>
          </a:p>
        </p:txBody>
      </p:sp>
    </p:spTree>
    <p:extLst>
      <p:ext uri="{BB962C8B-B14F-4D97-AF65-F5344CB8AC3E}">
        <p14:creationId xmlns:p14="http://schemas.microsoft.com/office/powerpoint/2010/main" val="240238754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27ED6E-F865-FE06-A16D-A077C017E2A0}"/>
              </a:ext>
            </a:extLst>
          </p:cNvPr>
          <p:cNvSpPr>
            <a:spLocks noGrp="1"/>
          </p:cNvSpPr>
          <p:nvPr>
            <p:ph type="title"/>
          </p:nvPr>
        </p:nvSpPr>
        <p:spPr/>
        <p:txBody>
          <a:bodyPr/>
          <a:lstStyle/>
          <a:p>
            <a:r>
              <a:rPr lang="en-GB" b="1" dirty="0"/>
              <a:t>Design Thinking</a:t>
            </a:r>
          </a:p>
        </p:txBody>
      </p:sp>
      <p:sp>
        <p:nvSpPr>
          <p:cNvPr id="3" name="Content Placeholder 2">
            <a:extLst>
              <a:ext uri="{FF2B5EF4-FFF2-40B4-BE49-F238E27FC236}">
                <a16:creationId xmlns:a16="http://schemas.microsoft.com/office/drawing/2014/main" id="{010138F5-3CE7-33A2-03B3-5005DDF0B4DE}"/>
              </a:ext>
            </a:extLst>
          </p:cNvPr>
          <p:cNvSpPr>
            <a:spLocks noGrp="1"/>
          </p:cNvSpPr>
          <p:nvPr>
            <p:ph idx="1"/>
          </p:nvPr>
        </p:nvSpPr>
        <p:spPr/>
        <p:txBody>
          <a:bodyPr/>
          <a:lstStyle/>
          <a:p>
            <a:r>
              <a:rPr lang="en-GB" dirty="0"/>
              <a:t>Design thinking is a human‑centred, creative, and iterative approach to solving problems—particularly those that are complex, ambiguous, and deeply rooted in real human experience</a:t>
            </a:r>
          </a:p>
          <a:p>
            <a:r>
              <a:rPr lang="en-GB" dirty="0"/>
              <a:t>Traditional problem‑solving methods often focus on processes, policies, or efficiency.</a:t>
            </a:r>
          </a:p>
          <a:p>
            <a:r>
              <a:rPr lang="en-GB" dirty="0"/>
              <a:t>Design thinking starts with people—their needs, experiences, frustrations, and aspirations</a:t>
            </a:r>
          </a:p>
        </p:txBody>
      </p:sp>
    </p:spTree>
    <p:extLst>
      <p:ext uri="{BB962C8B-B14F-4D97-AF65-F5344CB8AC3E}">
        <p14:creationId xmlns:p14="http://schemas.microsoft.com/office/powerpoint/2010/main" val="171122555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AFB59A-235F-B944-14CF-812ECD019118}"/>
              </a:ext>
            </a:extLst>
          </p:cNvPr>
          <p:cNvSpPr>
            <a:spLocks noGrp="1"/>
          </p:cNvSpPr>
          <p:nvPr>
            <p:ph type="title"/>
          </p:nvPr>
        </p:nvSpPr>
        <p:spPr/>
        <p:txBody>
          <a:bodyPr/>
          <a:lstStyle/>
          <a:p>
            <a:r>
              <a:rPr lang="en-GB" b="1" dirty="0"/>
              <a:t>What is Design Thinking?</a:t>
            </a:r>
          </a:p>
        </p:txBody>
      </p:sp>
      <p:sp>
        <p:nvSpPr>
          <p:cNvPr id="3" name="Content Placeholder 2">
            <a:extLst>
              <a:ext uri="{FF2B5EF4-FFF2-40B4-BE49-F238E27FC236}">
                <a16:creationId xmlns:a16="http://schemas.microsoft.com/office/drawing/2014/main" id="{B3D24035-2013-1D67-AFCE-F67C3BA9755C}"/>
              </a:ext>
            </a:extLst>
          </p:cNvPr>
          <p:cNvSpPr>
            <a:spLocks noGrp="1"/>
          </p:cNvSpPr>
          <p:nvPr>
            <p:ph idx="1"/>
          </p:nvPr>
        </p:nvSpPr>
        <p:spPr/>
        <p:txBody>
          <a:bodyPr/>
          <a:lstStyle/>
          <a:p>
            <a:pPr marL="41400" indent="0">
              <a:buNone/>
            </a:pPr>
            <a:r>
              <a:rPr lang="en-GB" dirty="0"/>
              <a:t>Design thinking is a structured approach to innovation that prioritises:</a:t>
            </a:r>
          </a:p>
          <a:p>
            <a:r>
              <a:rPr lang="en-GB" dirty="0"/>
              <a:t>Understanding people and their lived experience</a:t>
            </a:r>
          </a:p>
          <a:p>
            <a:r>
              <a:rPr lang="en-GB" dirty="0"/>
              <a:t>Challenging assumptions</a:t>
            </a:r>
          </a:p>
          <a:p>
            <a:r>
              <a:rPr lang="en-GB" dirty="0"/>
              <a:t>Generating creative ideas</a:t>
            </a:r>
          </a:p>
          <a:p>
            <a:r>
              <a:rPr lang="en-GB" dirty="0"/>
              <a:t>Rapidly testing potential solutions</a:t>
            </a:r>
          </a:p>
          <a:p>
            <a:r>
              <a:rPr lang="en-GB" dirty="0"/>
              <a:t>Iteratively improving them based on feedback</a:t>
            </a:r>
          </a:p>
        </p:txBody>
      </p:sp>
    </p:spTree>
    <p:extLst>
      <p:ext uri="{BB962C8B-B14F-4D97-AF65-F5344CB8AC3E}">
        <p14:creationId xmlns:p14="http://schemas.microsoft.com/office/powerpoint/2010/main" val="45304834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BA78CB-6367-2792-6566-F57EA4673582}"/>
              </a:ext>
            </a:extLst>
          </p:cNvPr>
          <p:cNvSpPr>
            <a:spLocks noGrp="1"/>
          </p:cNvSpPr>
          <p:nvPr>
            <p:ph type="title"/>
          </p:nvPr>
        </p:nvSpPr>
        <p:spPr/>
        <p:txBody>
          <a:bodyPr/>
          <a:lstStyle/>
          <a:p>
            <a:r>
              <a:rPr lang="en-GB" b="1" dirty="0"/>
              <a:t>Design Thinking in Health and Social Care</a:t>
            </a:r>
          </a:p>
        </p:txBody>
      </p:sp>
      <p:sp>
        <p:nvSpPr>
          <p:cNvPr id="3" name="Content Placeholder 2">
            <a:extLst>
              <a:ext uri="{FF2B5EF4-FFF2-40B4-BE49-F238E27FC236}">
                <a16:creationId xmlns:a16="http://schemas.microsoft.com/office/drawing/2014/main" id="{CB5072E7-D3B8-F609-2402-979595BF1C04}"/>
              </a:ext>
            </a:extLst>
          </p:cNvPr>
          <p:cNvSpPr>
            <a:spLocks noGrp="1"/>
          </p:cNvSpPr>
          <p:nvPr>
            <p:ph idx="1"/>
          </p:nvPr>
        </p:nvSpPr>
        <p:spPr/>
        <p:txBody>
          <a:bodyPr/>
          <a:lstStyle/>
          <a:p>
            <a:r>
              <a:rPr lang="en-GB" dirty="0"/>
              <a:t>Addresses issues that cannot be solved with a single intervention</a:t>
            </a:r>
          </a:p>
          <a:p>
            <a:r>
              <a:rPr lang="en-GB" dirty="0"/>
              <a:t>Requires creativity, collaboration and continuous adaptation</a:t>
            </a:r>
          </a:p>
          <a:p>
            <a:r>
              <a:rPr lang="en-GB" dirty="0"/>
              <a:t>Centres on the voices of service users, patients, families and frontline staff</a:t>
            </a:r>
          </a:p>
          <a:p>
            <a:r>
              <a:rPr lang="en-GB" dirty="0"/>
              <a:t>Reduced risk of failure by testing early</a:t>
            </a:r>
          </a:p>
          <a:p>
            <a:r>
              <a:rPr lang="en-GB" dirty="0"/>
              <a:t>Promotes collaboration</a:t>
            </a:r>
          </a:p>
        </p:txBody>
      </p:sp>
    </p:spTree>
    <p:extLst>
      <p:ext uri="{BB962C8B-B14F-4D97-AF65-F5344CB8AC3E}">
        <p14:creationId xmlns:p14="http://schemas.microsoft.com/office/powerpoint/2010/main" val="409944383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0C4CC4-E130-37BB-C55D-6930AF7325F9}"/>
              </a:ext>
            </a:extLst>
          </p:cNvPr>
          <p:cNvSpPr>
            <a:spLocks noGrp="1"/>
          </p:cNvSpPr>
          <p:nvPr>
            <p:ph type="title"/>
          </p:nvPr>
        </p:nvSpPr>
        <p:spPr/>
        <p:txBody>
          <a:bodyPr/>
          <a:lstStyle/>
          <a:p>
            <a:r>
              <a:rPr lang="en-GB" b="1" dirty="0"/>
              <a:t>The Five Stages of Design Thinking</a:t>
            </a:r>
          </a:p>
        </p:txBody>
      </p:sp>
      <p:sp>
        <p:nvSpPr>
          <p:cNvPr id="3" name="Content Placeholder 2">
            <a:extLst>
              <a:ext uri="{FF2B5EF4-FFF2-40B4-BE49-F238E27FC236}">
                <a16:creationId xmlns:a16="http://schemas.microsoft.com/office/drawing/2014/main" id="{A691E33B-A788-AA1E-FAAE-B422CFF20A8D}"/>
              </a:ext>
            </a:extLst>
          </p:cNvPr>
          <p:cNvSpPr>
            <a:spLocks noGrp="1"/>
          </p:cNvSpPr>
          <p:nvPr>
            <p:ph idx="1"/>
          </p:nvPr>
        </p:nvSpPr>
        <p:spPr/>
        <p:txBody>
          <a:bodyPr/>
          <a:lstStyle/>
          <a:p>
            <a:r>
              <a:rPr lang="en-GB" dirty="0"/>
              <a:t>Empathise</a:t>
            </a:r>
          </a:p>
          <a:p>
            <a:r>
              <a:rPr lang="en-GB" dirty="0"/>
              <a:t>Define</a:t>
            </a:r>
          </a:p>
          <a:p>
            <a:r>
              <a:rPr lang="en-GB" dirty="0"/>
              <a:t>Ideate</a:t>
            </a:r>
          </a:p>
          <a:p>
            <a:r>
              <a:rPr lang="en-GB" dirty="0"/>
              <a:t>Prototype</a:t>
            </a:r>
          </a:p>
          <a:p>
            <a:r>
              <a:rPr lang="en-GB" dirty="0"/>
              <a:t>Test</a:t>
            </a:r>
          </a:p>
        </p:txBody>
      </p:sp>
    </p:spTree>
    <p:extLst>
      <p:ext uri="{BB962C8B-B14F-4D97-AF65-F5344CB8AC3E}">
        <p14:creationId xmlns:p14="http://schemas.microsoft.com/office/powerpoint/2010/main" val="126282538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0792C1-24F0-1198-F51A-DD954208789F}"/>
              </a:ext>
            </a:extLst>
          </p:cNvPr>
          <p:cNvSpPr>
            <a:spLocks noGrp="1"/>
          </p:cNvSpPr>
          <p:nvPr>
            <p:ph type="title"/>
          </p:nvPr>
        </p:nvSpPr>
        <p:spPr/>
        <p:txBody>
          <a:bodyPr/>
          <a:lstStyle/>
          <a:p>
            <a:r>
              <a:rPr lang="en-GB" b="1" dirty="0"/>
              <a:t>Stage 1 - Empathise</a:t>
            </a:r>
          </a:p>
        </p:txBody>
      </p:sp>
      <p:pic>
        <p:nvPicPr>
          <p:cNvPr id="2052" name="Picture 4">
            <a:extLst>
              <a:ext uri="{FF2B5EF4-FFF2-40B4-BE49-F238E27FC236}">
                <a16:creationId xmlns:a16="http://schemas.microsoft.com/office/drawing/2014/main" id="{85278DCB-6A64-B035-82CE-93D521A36847}"/>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262964" y="1559293"/>
            <a:ext cx="5640403" cy="38429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5807261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6B95B9-16C0-3C8E-8DD0-71E87A38D810}"/>
              </a:ext>
            </a:extLst>
          </p:cNvPr>
          <p:cNvSpPr>
            <a:spLocks noGrp="1"/>
          </p:cNvSpPr>
          <p:nvPr>
            <p:ph type="title"/>
          </p:nvPr>
        </p:nvSpPr>
        <p:spPr/>
        <p:txBody>
          <a:bodyPr/>
          <a:lstStyle/>
          <a:p>
            <a:r>
              <a:rPr lang="en-GB" b="1" dirty="0"/>
              <a:t>Stage 2 - Define</a:t>
            </a:r>
          </a:p>
        </p:txBody>
      </p:sp>
      <p:sp>
        <p:nvSpPr>
          <p:cNvPr id="3" name="Content Placeholder 2">
            <a:extLst>
              <a:ext uri="{FF2B5EF4-FFF2-40B4-BE49-F238E27FC236}">
                <a16:creationId xmlns:a16="http://schemas.microsoft.com/office/drawing/2014/main" id="{C78CC7D0-9F88-8146-619C-A85D6C19484E}"/>
              </a:ext>
            </a:extLst>
          </p:cNvPr>
          <p:cNvSpPr>
            <a:spLocks noGrp="1"/>
          </p:cNvSpPr>
          <p:nvPr>
            <p:ph idx="1"/>
          </p:nvPr>
        </p:nvSpPr>
        <p:spPr/>
        <p:txBody>
          <a:bodyPr/>
          <a:lstStyle/>
          <a:p>
            <a:pPr marL="41400" indent="0">
              <a:buNone/>
            </a:pPr>
            <a:r>
              <a:rPr lang="en-GB" dirty="0"/>
              <a:t>In design thinking a good problem definition is;</a:t>
            </a:r>
          </a:p>
          <a:p>
            <a:r>
              <a:rPr lang="en-GB" dirty="0"/>
              <a:t>Specific</a:t>
            </a:r>
          </a:p>
          <a:p>
            <a:r>
              <a:rPr lang="en-GB" dirty="0"/>
              <a:t>Human-centred</a:t>
            </a:r>
          </a:p>
          <a:p>
            <a:r>
              <a:rPr lang="en-GB" dirty="0"/>
              <a:t>Evidence based</a:t>
            </a:r>
          </a:p>
          <a:p>
            <a:r>
              <a:rPr lang="en-GB" dirty="0"/>
              <a:t>Free from assumptions or solutions</a:t>
            </a:r>
          </a:p>
        </p:txBody>
      </p:sp>
    </p:spTree>
    <p:extLst>
      <p:ext uri="{BB962C8B-B14F-4D97-AF65-F5344CB8AC3E}">
        <p14:creationId xmlns:p14="http://schemas.microsoft.com/office/powerpoint/2010/main" val="119567951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0F95A1-E383-4E64-8C80-33A6D07CC8CC}"/>
              </a:ext>
            </a:extLst>
          </p:cNvPr>
          <p:cNvSpPr>
            <a:spLocks noGrp="1"/>
          </p:cNvSpPr>
          <p:nvPr>
            <p:ph type="title"/>
          </p:nvPr>
        </p:nvSpPr>
        <p:spPr/>
        <p:txBody>
          <a:bodyPr/>
          <a:lstStyle/>
          <a:p>
            <a:r>
              <a:rPr lang="en-GB" b="1" dirty="0"/>
              <a:t>Stage 3 - Ideate</a:t>
            </a:r>
          </a:p>
        </p:txBody>
      </p:sp>
      <p:sp>
        <p:nvSpPr>
          <p:cNvPr id="3" name="Content Placeholder 2">
            <a:extLst>
              <a:ext uri="{FF2B5EF4-FFF2-40B4-BE49-F238E27FC236}">
                <a16:creationId xmlns:a16="http://schemas.microsoft.com/office/drawing/2014/main" id="{519FC4E5-837F-2813-5EB6-FB97ED677353}"/>
              </a:ext>
            </a:extLst>
          </p:cNvPr>
          <p:cNvSpPr>
            <a:spLocks noGrp="1"/>
          </p:cNvSpPr>
          <p:nvPr>
            <p:ph idx="1"/>
          </p:nvPr>
        </p:nvSpPr>
        <p:spPr/>
        <p:txBody>
          <a:bodyPr/>
          <a:lstStyle/>
          <a:p>
            <a:r>
              <a:rPr lang="en-GB" dirty="0"/>
              <a:t>Collaborative</a:t>
            </a:r>
          </a:p>
          <a:p>
            <a:r>
              <a:rPr lang="en-GB" dirty="0"/>
              <a:t>‘How might we…’ questions</a:t>
            </a:r>
          </a:p>
          <a:p>
            <a:r>
              <a:rPr lang="en-GB" dirty="0"/>
              <a:t>Mind-mapping</a:t>
            </a:r>
          </a:p>
          <a:p>
            <a:r>
              <a:rPr lang="en-GB" dirty="0"/>
              <a:t>Workshops</a:t>
            </a:r>
          </a:p>
          <a:p>
            <a:r>
              <a:rPr lang="en-GB" dirty="0"/>
              <a:t>Scenario exploration</a:t>
            </a:r>
          </a:p>
          <a:p>
            <a:r>
              <a:rPr lang="en-GB" dirty="0"/>
              <a:t>Select the solution by looking at the opportunities, risks and other outside influences</a:t>
            </a:r>
          </a:p>
        </p:txBody>
      </p:sp>
    </p:spTree>
    <p:extLst>
      <p:ext uri="{BB962C8B-B14F-4D97-AF65-F5344CB8AC3E}">
        <p14:creationId xmlns:p14="http://schemas.microsoft.com/office/powerpoint/2010/main" val="426473731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6B9D66-E075-44C6-827F-845E402D151F}"/>
              </a:ext>
            </a:extLst>
          </p:cNvPr>
          <p:cNvSpPr>
            <a:spLocks noGrp="1"/>
          </p:cNvSpPr>
          <p:nvPr>
            <p:ph type="title"/>
          </p:nvPr>
        </p:nvSpPr>
        <p:spPr/>
        <p:txBody>
          <a:bodyPr/>
          <a:lstStyle/>
          <a:p>
            <a:r>
              <a:rPr lang="en-GB" b="1" dirty="0"/>
              <a:t>Stage 4 - Prototype</a:t>
            </a:r>
          </a:p>
        </p:txBody>
      </p:sp>
      <p:sp>
        <p:nvSpPr>
          <p:cNvPr id="3" name="Content Placeholder 2">
            <a:extLst>
              <a:ext uri="{FF2B5EF4-FFF2-40B4-BE49-F238E27FC236}">
                <a16:creationId xmlns:a16="http://schemas.microsoft.com/office/drawing/2014/main" id="{9C93EF9F-85A6-5137-801B-5857C14A2B54}"/>
              </a:ext>
            </a:extLst>
          </p:cNvPr>
          <p:cNvSpPr>
            <a:spLocks noGrp="1"/>
          </p:cNvSpPr>
          <p:nvPr>
            <p:ph idx="1"/>
          </p:nvPr>
        </p:nvSpPr>
        <p:spPr/>
        <p:txBody>
          <a:bodyPr/>
          <a:lstStyle/>
          <a:p>
            <a:r>
              <a:rPr lang="en-GB" dirty="0"/>
              <a:t>A prototype is a ‘rough’ version of a solution</a:t>
            </a:r>
          </a:p>
          <a:p>
            <a:r>
              <a:rPr lang="en-GB" dirty="0"/>
              <a:t>It needs to be presented to show you have considered:</a:t>
            </a:r>
          </a:p>
          <a:p>
            <a:pPr lvl="1"/>
            <a:r>
              <a:rPr lang="en-GB" dirty="0"/>
              <a:t>Benefits to the group this is focussed on</a:t>
            </a:r>
          </a:p>
          <a:p>
            <a:pPr lvl="1"/>
            <a:r>
              <a:rPr lang="en-GB" dirty="0"/>
              <a:t>How, when, where this will be introduced</a:t>
            </a:r>
          </a:p>
          <a:p>
            <a:pPr lvl="1"/>
            <a:r>
              <a:rPr lang="en-GB" dirty="0"/>
              <a:t>Any risks have been considered e.g. funding, lack of buy in, facilities</a:t>
            </a:r>
          </a:p>
          <a:p>
            <a:pPr lvl="1"/>
            <a:r>
              <a:rPr lang="en-GB" dirty="0"/>
              <a:t>How this will be communicated</a:t>
            </a:r>
          </a:p>
          <a:p>
            <a:pPr marL="41400" indent="0">
              <a:buNone/>
            </a:pPr>
            <a:endParaRPr lang="en-GB" dirty="0"/>
          </a:p>
        </p:txBody>
      </p:sp>
    </p:spTree>
    <p:extLst>
      <p:ext uri="{BB962C8B-B14F-4D97-AF65-F5344CB8AC3E}">
        <p14:creationId xmlns:p14="http://schemas.microsoft.com/office/powerpoint/2010/main" val="9181889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EDE708-0310-9FA4-A066-6ECFBC6D3F89}"/>
              </a:ext>
            </a:extLst>
          </p:cNvPr>
          <p:cNvSpPr>
            <a:spLocks noGrp="1"/>
          </p:cNvSpPr>
          <p:nvPr>
            <p:ph type="title"/>
          </p:nvPr>
        </p:nvSpPr>
        <p:spPr/>
        <p:txBody>
          <a:bodyPr/>
          <a:lstStyle/>
          <a:p>
            <a:r>
              <a:rPr lang="en-GB" b="1" dirty="0"/>
              <a:t>Stage 5 - Test</a:t>
            </a:r>
          </a:p>
        </p:txBody>
      </p:sp>
      <p:sp>
        <p:nvSpPr>
          <p:cNvPr id="3" name="Content Placeholder 2">
            <a:extLst>
              <a:ext uri="{FF2B5EF4-FFF2-40B4-BE49-F238E27FC236}">
                <a16:creationId xmlns:a16="http://schemas.microsoft.com/office/drawing/2014/main" id="{D798FA28-154A-A3ED-E479-ED3898F7AF0A}"/>
              </a:ext>
            </a:extLst>
          </p:cNvPr>
          <p:cNvSpPr>
            <a:spLocks noGrp="1"/>
          </p:cNvSpPr>
          <p:nvPr>
            <p:ph idx="1"/>
          </p:nvPr>
        </p:nvSpPr>
        <p:spPr/>
        <p:txBody>
          <a:bodyPr/>
          <a:lstStyle/>
          <a:p>
            <a:r>
              <a:rPr lang="en-GB" dirty="0"/>
              <a:t>How will you know this will work?</a:t>
            </a:r>
          </a:p>
          <a:p>
            <a:r>
              <a:rPr lang="en-GB" dirty="0"/>
              <a:t>What is your measure of success?</a:t>
            </a:r>
          </a:p>
          <a:p>
            <a:r>
              <a:rPr lang="en-GB" dirty="0"/>
              <a:t>Who will you test this with?</a:t>
            </a:r>
          </a:p>
          <a:p>
            <a:r>
              <a:rPr lang="en-GB" dirty="0"/>
              <a:t>Is it ethical and safe?</a:t>
            </a:r>
          </a:p>
          <a:p>
            <a:r>
              <a:rPr lang="en-GB" dirty="0"/>
              <a:t>Is it inclusive?</a:t>
            </a:r>
          </a:p>
          <a:p>
            <a:endParaRPr lang="en-GB" dirty="0"/>
          </a:p>
          <a:p>
            <a:pPr marL="41400" indent="0">
              <a:buNone/>
            </a:pPr>
            <a:r>
              <a:rPr lang="en-GB" dirty="0"/>
              <a:t>Remember this stage is theoretical for your assignment!</a:t>
            </a:r>
          </a:p>
        </p:txBody>
      </p:sp>
    </p:spTree>
    <p:extLst>
      <p:ext uri="{BB962C8B-B14F-4D97-AF65-F5344CB8AC3E}">
        <p14:creationId xmlns:p14="http://schemas.microsoft.com/office/powerpoint/2010/main" val="156677698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EA1F12-2D80-A8A1-E01D-7971A49FB45E}"/>
              </a:ext>
            </a:extLst>
          </p:cNvPr>
          <p:cNvSpPr>
            <a:spLocks noGrp="1"/>
          </p:cNvSpPr>
          <p:nvPr>
            <p:ph type="title"/>
          </p:nvPr>
        </p:nvSpPr>
        <p:spPr/>
        <p:txBody>
          <a:bodyPr/>
          <a:lstStyle/>
          <a:p>
            <a:r>
              <a:rPr lang="en-GB" b="1" dirty="0"/>
              <a:t>Strengths of Design Thinking</a:t>
            </a:r>
          </a:p>
        </p:txBody>
      </p:sp>
      <p:sp>
        <p:nvSpPr>
          <p:cNvPr id="3" name="Content Placeholder 2">
            <a:extLst>
              <a:ext uri="{FF2B5EF4-FFF2-40B4-BE49-F238E27FC236}">
                <a16:creationId xmlns:a16="http://schemas.microsoft.com/office/drawing/2014/main" id="{4B7B590E-ECB3-4A39-2B58-F101F9BA9E37}"/>
              </a:ext>
            </a:extLst>
          </p:cNvPr>
          <p:cNvSpPr>
            <a:spLocks noGrp="1"/>
          </p:cNvSpPr>
          <p:nvPr>
            <p:ph idx="1"/>
          </p:nvPr>
        </p:nvSpPr>
        <p:spPr/>
        <p:txBody>
          <a:bodyPr/>
          <a:lstStyle/>
          <a:p>
            <a:r>
              <a:rPr lang="en-GB" dirty="0"/>
              <a:t>Human-centred</a:t>
            </a:r>
          </a:p>
          <a:p>
            <a:r>
              <a:rPr lang="en-GB" dirty="0"/>
              <a:t>Creative</a:t>
            </a:r>
          </a:p>
          <a:p>
            <a:r>
              <a:rPr lang="en-GB" dirty="0"/>
              <a:t>Collaborative</a:t>
            </a:r>
          </a:p>
          <a:p>
            <a:r>
              <a:rPr lang="en-GB" dirty="0"/>
              <a:t>Low risk testing</a:t>
            </a:r>
          </a:p>
          <a:p>
            <a:r>
              <a:rPr lang="en-GB" dirty="0"/>
              <a:t>Adaptable</a:t>
            </a:r>
          </a:p>
          <a:p>
            <a:r>
              <a:rPr lang="en-GB" dirty="0"/>
              <a:t>Promotes a culture of innovation</a:t>
            </a:r>
          </a:p>
        </p:txBody>
      </p:sp>
    </p:spTree>
    <p:extLst>
      <p:ext uri="{BB962C8B-B14F-4D97-AF65-F5344CB8AC3E}">
        <p14:creationId xmlns:p14="http://schemas.microsoft.com/office/powerpoint/2010/main" val="87027831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9739A-5430-BD8E-3366-2263C57165E1}"/>
              </a:ext>
            </a:extLst>
          </p:cNvPr>
          <p:cNvSpPr>
            <a:spLocks noGrp="1"/>
          </p:cNvSpPr>
          <p:nvPr>
            <p:ph type="title"/>
          </p:nvPr>
        </p:nvSpPr>
        <p:spPr/>
        <p:txBody>
          <a:bodyPr/>
          <a:lstStyle/>
          <a:p>
            <a:r>
              <a:rPr lang="en-GB" b="1" dirty="0"/>
              <a:t>Limitations of Design Thinking</a:t>
            </a:r>
          </a:p>
        </p:txBody>
      </p:sp>
      <p:sp>
        <p:nvSpPr>
          <p:cNvPr id="3" name="Content Placeholder 2">
            <a:extLst>
              <a:ext uri="{FF2B5EF4-FFF2-40B4-BE49-F238E27FC236}">
                <a16:creationId xmlns:a16="http://schemas.microsoft.com/office/drawing/2014/main" id="{762DF545-51D1-524E-8E8F-736267F7D909}"/>
              </a:ext>
            </a:extLst>
          </p:cNvPr>
          <p:cNvSpPr>
            <a:spLocks noGrp="1"/>
          </p:cNvSpPr>
          <p:nvPr>
            <p:ph idx="1"/>
          </p:nvPr>
        </p:nvSpPr>
        <p:spPr/>
        <p:txBody>
          <a:bodyPr/>
          <a:lstStyle/>
          <a:p>
            <a:r>
              <a:rPr lang="en-GB" dirty="0"/>
              <a:t>Time intensive in the early stages</a:t>
            </a:r>
          </a:p>
          <a:p>
            <a:r>
              <a:rPr lang="en-GB" dirty="0"/>
              <a:t>Requires strong stakeholder engagement</a:t>
            </a:r>
          </a:p>
          <a:p>
            <a:r>
              <a:rPr lang="en-GB" dirty="0"/>
              <a:t>Needs organisational willingness to experiment</a:t>
            </a:r>
          </a:p>
          <a:p>
            <a:r>
              <a:rPr lang="en-GB" dirty="0"/>
              <a:t>Risk of tokenism if user involvement isn’t genuine</a:t>
            </a:r>
          </a:p>
          <a:p>
            <a:r>
              <a:rPr lang="en-GB" dirty="0"/>
              <a:t>Prototypes may oversimplify complex systems</a:t>
            </a:r>
          </a:p>
          <a:p>
            <a:endParaRPr lang="en-GB" dirty="0"/>
          </a:p>
        </p:txBody>
      </p:sp>
    </p:spTree>
    <p:extLst>
      <p:ext uri="{BB962C8B-B14F-4D97-AF65-F5344CB8AC3E}">
        <p14:creationId xmlns:p14="http://schemas.microsoft.com/office/powerpoint/2010/main" val="67610615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736939-1132-8B3C-68D7-8075853439BE}"/>
              </a:ext>
            </a:extLst>
          </p:cNvPr>
          <p:cNvSpPr>
            <a:spLocks noGrp="1"/>
          </p:cNvSpPr>
          <p:nvPr>
            <p:ph type="title"/>
          </p:nvPr>
        </p:nvSpPr>
        <p:spPr/>
        <p:txBody>
          <a:bodyPr/>
          <a:lstStyle/>
          <a:p>
            <a:r>
              <a:rPr lang="en-GB" b="1" dirty="0"/>
              <a:t>Traditional Problem Solving in Health and Social Care</a:t>
            </a:r>
          </a:p>
        </p:txBody>
      </p:sp>
      <p:sp>
        <p:nvSpPr>
          <p:cNvPr id="3" name="Content Placeholder 2">
            <a:extLst>
              <a:ext uri="{FF2B5EF4-FFF2-40B4-BE49-F238E27FC236}">
                <a16:creationId xmlns:a16="http://schemas.microsoft.com/office/drawing/2014/main" id="{539409CA-F162-C1B7-BBD5-C694C93C1D7A}"/>
              </a:ext>
            </a:extLst>
          </p:cNvPr>
          <p:cNvSpPr>
            <a:spLocks noGrp="1"/>
          </p:cNvSpPr>
          <p:nvPr>
            <p:ph idx="1"/>
          </p:nvPr>
        </p:nvSpPr>
        <p:spPr/>
        <p:txBody>
          <a:bodyPr>
            <a:normAutofit fontScale="92500" lnSpcReduction="10000"/>
          </a:bodyPr>
          <a:lstStyle/>
          <a:p>
            <a:pPr marL="41400" indent="0">
              <a:buNone/>
            </a:pPr>
            <a:r>
              <a:rPr lang="en-GB" dirty="0"/>
              <a:t>Traditional problem solving is typically:</a:t>
            </a:r>
          </a:p>
          <a:p>
            <a:r>
              <a:rPr lang="en-GB" dirty="0"/>
              <a:t>Linear and structured</a:t>
            </a:r>
          </a:p>
          <a:p>
            <a:r>
              <a:rPr lang="en-GB" dirty="0"/>
              <a:t>Driven by professional expertise, policy, and evidence</a:t>
            </a:r>
          </a:p>
          <a:p>
            <a:r>
              <a:rPr lang="en-GB" dirty="0"/>
              <a:t>Focused on efficiency, risk reduction, and compliance</a:t>
            </a:r>
          </a:p>
          <a:p>
            <a:pPr marL="41400" indent="0">
              <a:buNone/>
            </a:pPr>
            <a:r>
              <a:rPr lang="en-GB" dirty="0"/>
              <a:t>Commonly used through:</a:t>
            </a:r>
          </a:p>
          <a:p>
            <a:pPr marL="41400" indent="0">
              <a:buNone/>
            </a:pPr>
            <a:r>
              <a:rPr lang="en-GB" dirty="0"/>
              <a:t>Clinical guidelines and pathways</a:t>
            </a:r>
          </a:p>
          <a:p>
            <a:pPr marL="41400" indent="0">
              <a:buNone/>
            </a:pPr>
            <a:r>
              <a:rPr lang="en-GB" dirty="0"/>
              <a:t>Policy implementation</a:t>
            </a:r>
          </a:p>
          <a:p>
            <a:pPr marL="41400" indent="0">
              <a:buNone/>
            </a:pPr>
            <a:r>
              <a:rPr lang="en-GB" dirty="0"/>
              <a:t>Audits, inspections, and performance management</a:t>
            </a:r>
          </a:p>
        </p:txBody>
      </p:sp>
    </p:spTree>
    <p:extLst>
      <p:ext uri="{BB962C8B-B14F-4D97-AF65-F5344CB8AC3E}">
        <p14:creationId xmlns:p14="http://schemas.microsoft.com/office/powerpoint/2010/main" val="384777279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DC20E1-EA96-D720-D338-54C341C8F4C0}"/>
              </a:ext>
            </a:extLst>
          </p:cNvPr>
          <p:cNvSpPr>
            <a:spLocks noGrp="1"/>
          </p:cNvSpPr>
          <p:nvPr>
            <p:ph type="title"/>
          </p:nvPr>
        </p:nvSpPr>
        <p:spPr/>
        <p:txBody>
          <a:bodyPr/>
          <a:lstStyle/>
          <a:p>
            <a:r>
              <a:rPr lang="en-GB" b="1" dirty="0"/>
              <a:t>Underlying Assumptions of Traditional Problem Solving</a:t>
            </a:r>
          </a:p>
        </p:txBody>
      </p:sp>
      <p:sp>
        <p:nvSpPr>
          <p:cNvPr id="3" name="Content Placeholder 2">
            <a:extLst>
              <a:ext uri="{FF2B5EF4-FFF2-40B4-BE49-F238E27FC236}">
                <a16:creationId xmlns:a16="http://schemas.microsoft.com/office/drawing/2014/main" id="{3A7AC5EF-3E5B-8479-A7CD-7D8FDC9F72C8}"/>
              </a:ext>
            </a:extLst>
          </p:cNvPr>
          <p:cNvSpPr>
            <a:spLocks noGrp="1"/>
          </p:cNvSpPr>
          <p:nvPr>
            <p:ph idx="1"/>
          </p:nvPr>
        </p:nvSpPr>
        <p:spPr/>
        <p:txBody>
          <a:bodyPr/>
          <a:lstStyle/>
          <a:p>
            <a:pPr marL="41400" indent="0">
              <a:buNone/>
            </a:pPr>
            <a:r>
              <a:rPr lang="en-GB" dirty="0"/>
              <a:t>This approach often assumes:</a:t>
            </a:r>
          </a:p>
          <a:p>
            <a:r>
              <a:rPr lang="en-GB" dirty="0"/>
              <a:t>The problem can be clearly identified at the outset</a:t>
            </a:r>
          </a:p>
          <a:p>
            <a:r>
              <a:rPr lang="en-GB" dirty="0"/>
              <a:t>Professionals are best placed to define solutions</a:t>
            </a:r>
          </a:p>
          <a:p>
            <a:r>
              <a:rPr lang="en-GB" dirty="0"/>
              <a:t>Change is implemented after analysis, not during it</a:t>
            </a:r>
          </a:p>
          <a:p>
            <a:r>
              <a:rPr lang="en-GB" dirty="0"/>
              <a:t>Consistency and standardisation are priorities</a:t>
            </a:r>
          </a:p>
        </p:txBody>
      </p:sp>
    </p:spTree>
    <p:extLst>
      <p:ext uri="{BB962C8B-B14F-4D97-AF65-F5344CB8AC3E}">
        <p14:creationId xmlns:p14="http://schemas.microsoft.com/office/powerpoint/2010/main" val="271301637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DF6A19-8209-511B-6C95-56D9FE21ECF9}"/>
              </a:ext>
            </a:extLst>
          </p:cNvPr>
          <p:cNvSpPr>
            <a:spLocks noGrp="1"/>
          </p:cNvSpPr>
          <p:nvPr>
            <p:ph type="title"/>
          </p:nvPr>
        </p:nvSpPr>
        <p:spPr/>
        <p:txBody>
          <a:bodyPr/>
          <a:lstStyle/>
          <a:p>
            <a:r>
              <a:rPr lang="en-GB" b="1" dirty="0"/>
              <a:t>Key Point of Difference: Problem Definition</a:t>
            </a:r>
          </a:p>
        </p:txBody>
      </p:sp>
      <p:sp>
        <p:nvSpPr>
          <p:cNvPr id="3" name="Content Placeholder 2">
            <a:extLst>
              <a:ext uri="{FF2B5EF4-FFF2-40B4-BE49-F238E27FC236}">
                <a16:creationId xmlns:a16="http://schemas.microsoft.com/office/drawing/2014/main" id="{147F4CEE-A481-AADD-5331-6B3CECC6029F}"/>
              </a:ext>
            </a:extLst>
          </p:cNvPr>
          <p:cNvSpPr>
            <a:spLocks noGrp="1"/>
          </p:cNvSpPr>
          <p:nvPr>
            <p:ph idx="1"/>
          </p:nvPr>
        </p:nvSpPr>
        <p:spPr/>
        <p:txBody>
          <a:bodyPr>
            <a:normAutofit fontScale="92500" lnSpcReduction="10000"/>
          </a:bodyPr>
          <a:lstStyle/>
          <a:p>
            <a:pPr marL="41400" indent="0">
              <a:buNone/>
            </a:pPr>
            <a:r>
              <a:rPr lang="en-GB" b="1" dirty="0"/>
              <a:t>Traditional problem solving:</a:t>
            </a:r>
          </a:p>
          <a:p>
            <a:r>
              <a:rPr lang="en-GB" dirty="0"/>
              <a:t>Problem definition occurs early</a:t>
            </a:r>
          </a:p>
          <a:p>
            <a:r>
              <a:rPr lang="en-GB" dirty="0"/>
              <a:t>Often based on organisational or performance data</a:t>
            </a:r>
          </a:p>
          <a:p>
            <a:pPr marL="41400" indent="0">
              <a:buNone/>
            </a:pPr>
            <a:r>
              <a:rPr lang="en-GB" b="1" dirty="0"/>
              <a:t>Design thinking:</a:t>
            </a:r>
          </a:p>
          <a:p>
            <a:r>
              <a:rPr lang="en-GB" dirty="0"/>
              <a:t>Problem definition is emergent</a:t>
            </a:r>
          </a:p>
          <a:p>
            <a:r>
              <a:rPr lang="en-GB" dirty="0"/>
              <a:t>Shaped by empathy, observation, and co‑design</a:t>
            </a:r>
          </a:p>
          <a:p>
            <a:endParaRPr lang="en-GB" dirty="0"/>
          </a:p>
          <a:p>
            <a:pPr marL="41400" indent="0">
              <a:buNone/>
            </a:pPr>
            <a:r>
              <a:rPr lang="en-GB" dirty="0"/>
              <a:t>➡ This difference strongly influences the type of solution developed.</a:t>
            </a:r>
          </a:p>
        </p:txBody>
      </p:sp>
    </p:spTree>
    <p:extLst>
      <p:ext uri="{BB962C8B-B14F-4D97-AF65-F5344CB8AC3E}">
        <p14:creationId xmlns:p14="http://schemas.microsoft.com/office/powerpoint/2010/main" val="406330333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3AE49B-34EF-E275-89F3-A7B6177FE60A}"/>
              </a:ext>
            </a:extLst>
          </p:cNvPr>
          <p:cNvSpPr>
            <a:spLocks noGrp="1"/>
          </p:cNvSpPr>
          <p:nvPr>
            <p:ph type="title"/>
          </p:nvPr>
        </p:nvSpPr>
        <p:spPr/>
        <p:txBody>
          <a:bodyPr/>
          <a:lstStyle/>
          <a:p>
            <a:r>
              <a:rPr lang="en-GB" b="1" dirty="0"/>
              <a:t>Role of Service Users</a:t>
            </a:r>
          </a:p>
        </p:txBody>
      </p:sp>
      <p:sp>
        <p:nvSpPr>
          <p:cNvPr id="3" name="Content Placeholder 2">
            <a:extLst>
              <a:ext uri="{FF2B5EF4-FFF2-40B4-BE49-F238E27FC236}">
                <a16:creationId xmlns:a16="http://schemas.microsoft.com/office/drawing/2014/main" id="{3CD4F30B-C00B-59E8-27C9-85D40BBDD1B8}"/>
              </a:ext>
            </a:extLst>
          </p:cNvPr>
          <p:cNvSpPr>
            <a:spLocks noGrp="1"/>
          </p:cNvSpPr>
          <p:nvPr>
            <p:ph idx="1"/>
          </p:nvPr>
        </p:nvSpPr>
        <p:spPr/>
        <p:txBody>
          <a:bodyPr/>
          <a:lstStyle/>
          <a:p>
            <a:pPr marL="41400" indent="0">
              <a:buNone/>
            </a:pPr>
            <a:r>
              <a:rPr lang="en-GB" b="1" dirty="0"/>
              <a:t>Traditional approaches:</a:t>
            </a:r>
          </a:p>
          <a:p>
            <a:r>
              <a:rPr lang="en-GB" dirty="0"/>
              <a:t>Service users consulted or surveyed</a:t>
            </a:r>
          </a:p>
          <a:p>
            <a:r>
              <a:rPr lang="en-GB" dirty="0"/>
              <a:t>Feedback often gathered after implementation</a:t>
            </a:r>
          </a:p>
          <a:p>
            <a:pPr marL="41400" indent="0">
              <a:buNone/>
            </a:pPr>
            <a:r>
              <a:rPr lang="en-GB" b="1" dirty="0"/>
              <a:t>Design thinking approaches: </a:t>
            </a:r>
          </a:p>
          <a:p>
            <a:r>
              <a:rPr lang="en-GB" dirty="0"/>
              <a:t>Service users involved throughout</a:t>
            </a:r>
          </a:p>
          <a:p>
            <a:r>
              <a:rPr lang="en-GB" dirty="0"/>
              <a:t>Act as co‑designers, not just recipients</a:t>
            </a:r>
          </a:p>
        </p:txBody>
      </p:sp>
    </p:spTree>
    <p:extLst>
      <p:ext uri="{BB962C8B-B14F-4D97-AF65-F5344CB8AC3E}">
        <p14:creationId xmlns:p14="http://schemas.microsoft.com/office/powerpoint/2010/main" val="9992775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657188-6895-707A-1B4B-E3BB987F7DC4}"/>
              </a:ext>
            </a:extLst>
          </p:cNvPr>
          <p:cNvSpPr>
            <a:spLocks noGrp="1"/>
          </p:cNvSpPr>
          <p:nvPr>
            <p:ph type="title"/>
          </p:nvPr>
        </p:nvSpPr>
        <p:spPr/>
        <p:txBody>
          <a:bodyPr/>
          <a:lstStyle/>
          <a:p>
            <a:r>
              <a:rPr lang="en-GB" b="1" dirty="0"/>
              <a:t>Nature of Solutions Produced</a:t>
            </a:r>
          </a:p>
        </p:txBody>
      </p:sp>
      <p:sp>
        <p:nvSpPr>
          <p:cNvPr id="3" name="Content Placeholder 2">
            <a:extLst>
              <a:ext uri="{FF2B5EF4-FFF2-40B4-BE49-F238E27FC236}">
                <a16:creationId xmlns:a16="http://schemas.microsoft.com/office/drawing/2014/main" id="{D1861BAB-E77C-6C70-B66D-B7F5CABCB8EC}"/>
              </a:ext>
            </a:extLst>
          </p:cNvPr>
          <p:cNvSpPr>
            <a:spLocks noGrp="1"/>
          </p:cNvSpPr>
          <p:nvPr>
            <p:ph idx="1"/>
          </p:nvPr>
        </p:nvSpPr>
        <p:spPr/>
        <p:txBody>
          <a:bodyPr/>
          <a:lstStyle/>
          <a:p>
            <a:pPr marL="41400" indent="0">
              <a:buNone/>
            </a:pPr>
            <a:r>
              <a:rPr lang="en-GB" b="1" dirty="0"/>
              <a:t>Traditional problem solving: </a:t>
            </a:r>
          </a:p>
          <a:p>
            <a:r>
              <a:rPr lang="en-GB" dirty="0"/>
              <a:t>Policy </a:t>
            </a:r>
            <a:r>
              <a:rPr lang="en-GB" dirty="0" err="1"/>
              <a:t>changesNew</a:t>
            </a:r>
            <a:r>
              <a:rPr lang="en-GB" dirty="0"/>
              <a:t> procedures or targets</a:t>
            </a:r>
          </a:p>
          <a:p>
            <a:r>
              <a:rPr lang="en-GB" dirty="0"/>
              <a:t>Standardised interventions</a:t>
            </a:r>
          </a:p>
          <a:p>
            <a:pPr marL="41400" indent="0">
              <a:buNone/>
            </a:pPr>
            <a:r>
              <a:rPr lang="en-GB" b="1" dirty="0"/>
              <a:t>Design thinking: </a:t>
            </a:r>
          </a:p>
          <a:p>
            <a:r>
              <a:rPr lang="en-GB" dirty="0"/>
              <a:t>Service redesigns</a:t>
            </a:r>
          </a:p>
          <a:p>
            <a:r>
              <a:rPr lang="en-GB" dirty="0"/>
              <a:t>Experience‑focused improvements</a:t>
            </a:r>
          </a:p>
          <a:p>
            <a:r>
              <a:rPr lang="en-GB" dirty="0"/>
              <a:t>Flexible, context‑specific solutions</a:t>
            </a:r>
          </a:p>
        </p:txBody>
      </p:sp>
    </p:spTree>
    <p:extLst>
      <p:ext uri="{BB962C8B-B14F-4D97-AF65-F5344CB8AC3E}">
        <p14:creationId xmlns:p14="http://schemas.microsoft.com/office/powerpoint/2010/main" val="342895506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987EF5-1ED0-BBD8-C414-8039AF8BF660}"/>
              </a:ext>
            </a:extLst>
          </p:cNvPr>
          <p:cNvSpPr>
            <a:spLocks noGrp="1"/>
          </p:cNvSpPr>
          <p:nvPr>
            <p:ph type="title"/>
          </p:nvPr>
        </p:nvSpPr>
        <p:spPr/>
        <p:txBody>
          <a:bodyPr/>
          <a:lstStyle/>
          <a:p>
            <a:r>
              <a:rPr lang="en-GB" b="1" dirty="0"/>
              <a:t>Remember…</a:t>
            </a:r>
          </a:p>
        </p:txBody>
      </p:sp>
      <p:sp>
        <p:nvSpPr>
          <p:cNvPr id="3" name="Content Placeholder 2">
            <a:extLst>
              <a:ext uri="{FF2B5EF4-FFF2-40B4-BE49-F238E27FC236}">
                <a16:creationId xmlns:a16="http://schemas.microsoft.com/office/drawing/2014/main" id="{A5C498BC-8E4B-BAE2-117A-D2855C6951F1}"/>
              </a:ext>
            </a:extLst>
          </p:cNvPr>
          <p:cNvSpPr>
            <a:spLocks noGrp="1"/>
          </p:cNvSpPr>
          <p:nvPr>
            <p:ph idx="1"/>
          </p:nvPr>
        </p:nvSpPr>
        <p:spPr/>
        <p:txBody>
          <a:bodyPr/>
          <a:lstStyle/>
          <a:p>
            <a:pPr marL="41400" indent="0">
              <a:buNone/>
            </a:pPr>
            <a:endParaRPr lang="en-GB" dirty="0"/>
          </a:p>
          <a:p>
            <a:pPr marL="41400" indent="0">
              <a:buNone/>
            </a:pPr>
            <a:endParaRPr lang="en-GB" dirty="0"/>
          </a:p>
          <a:p>
            <a:pPr marL="41400" indent="0" algn="ctr">
              <a:buNone/>
            </a:pPr>
            <a:r>
              <a:rPr lang="en-GB" dirty="0"/>
              <a:t>Design thinking challenges us to reconsider who defines problems, whose knowledge matters, and how solutions are created.</a:t>
            </a:r>
          </a:p>
        </p:txBody>
      </p:sp>
    </p:spTree>
    <p:extLst>
      <p:ext uri="{BB962C8B-B14F-4D97-AF65-F5344CB8AC3E}">
        <p14:creationId xmlns:p14="http://schemas.microsoft.com/office/powerpoint/2010/main" val="109250371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155D8D-DCFF-61F1-88BF-7A9645F6BDC0}"/>
              </a:ext>
            </a:extLst>
          </p:cNvPr>
          <p:cNvSpPr>
            <a:spLocks noGrp="1"/>
          </p:cNvSpPr>
          <p:nvPr>
            <p:ph type="title"/>
          </p:nvPr>
        </p:nvSpPr>
        <p:spPr/>
        <p:txBody>
          <a:bodyPr/>
          <a:lstStyle/>
          <a:p>
            <a:r>
              <a:rPr lang="en-GB" b="1" dirty="0"/>
              <a:t>Case Study - Design Thinking in Health</a:t>
            </a:r>
          </a:p>
        </p:txBody>
      </p:sp>
      <p:sp>
        <p:nvSpPr>
          <p:cNvPr id="3" name="Content Placeholder 2">
            <a:extLst>
              <a:ext uri="{FF2B5EF4-FFF2-40B4-BE49-F238E27FC236}">
                <a16:creationId xmlns:a16="http://schemas.microsoft.com/office/drawing/2014/main" id="{97616A40-0A73-96D6-0373-D5882992C2F2}"/>
              </a:ext>
            </a:extLst>
          </p:cNvPr>
          <p:cNvSpPr>
            <a:spLocks noGrp="1"/>
          </p:cNvSpPr>
          <p:nvPr>
            <p:ph idx="1"/>
          </p:nvPr>
        </p:nvSpPr>
        <p:spPr/>
        <p:txBody>
          <a:bodyPr/>
          <a:lstStyle/>
          <a:p>
            <a:pPr marL="41400" indent="0">
              <a:buNone/>
            </a:pPr>
            <a:endParaRPr lang="en-GB" dirty="0"/>
          </a:p>
          <a:p>
            <a:pPr marL="41400" indent="0">
              <a:buNone/>
            </a:pPr>
            <a:endParaRPr lang="en-GB" dirty="0"/>
          </a:p>
          <a:p>
            <a:pPr marL="41400" indent="0" algn="ctr">
              <a:buNone/>
            </a:pPr>
            <a:r>
              <a:rPr lang="en-GB" dirty="0">
                <a:hlinkClick r:id="rId2"/>
              </a:rPr>
              <a:t>https://youtu.be/Eb4DbJowwAw</a:t>
            </a:r>
            <a:endParaRPr lang="en-GB" dirty="0"/>
          </a:p>
          <a:p>
            <a:pPr marL="41400" indent="0" algn="ctr">
              <a:buNone/>
            </a:pPr>
            <a:endParaRPr lang="en-GB" dirty="0"/>
          </a:p>
        </p:txBody>
      </p:sp>
    </p:spTree>
    <p:extLst>
      <p:ext uri="{BB962C8B-B14F-4D97-AF65-F5344CB8AC3E}">
        <p14:creationId xmlns:p14="http://schemas.microsoft.com/office/powerpoint/2010/main" val="250777561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EFEA66-7FD5-BEF0-8448-E0139C2382CE}"/>
              </a:ext>
            </a:extLst>
          </p:cNvPr>
          <p:cNvSpPr>
            <a:spLocks noGrp="1"/>
          </p:cNvSpPr>
          <p:nvPr>
            <p:ph type="title"/>
          </p:nvPr>
        </p:nvSpPr>
        <p:spPr/>
        <p:txBody>
          <a:bodyPr/>
          <a:lstStyle/>
          <a:p>
            <a:r>
              <a:rPr lang="en-GB" b="1" dirty="0"/>
              <a:t>Reflections</a:t>
            </a:r>
          </a:p>
        </p:txBody>
      </p:sp>
      <p:sp>
        <p:nvSpPr>
          <p:cNvPr id="3" name="Content Placeholder 2">
            <a:extLst>
              <a:ext uri="{FF2B5EF4-FFF2-40B4-BE49-F238E27FC236}">
                <a16:creationId xmlns:a16="http://schemas.microsoft.com/office/drawing/2014/main" id="{CE613700-3A62-B8F9-061C-005208CE875F}"/>
              </a:ext>
            </a:extLst>
          </p:cNvPr>
          <p:cNvSpPr>
            <a:spLocks noGrp="1"/>
          </p:cNvSpPr>
          <p:nvPr>
            <p:ph idx="1"/>
          </p:nvPr>
        </p:nvSpPr>
        <p:spPr/>
        <p:txBody>
          <a:bodyPr/>
          <a:lstStyle/>
          <a:p>
            <a:r>
              <a:rPr lang="en-GB" dirty="0"/>
              <a:t>In what ways was design thinking effective in this case?</a:t>
            </a:r>
          </a:p>
          <a:p>
            <a:r>
              <a:rPr lang="en-GB" dirty="0"/>
              <a:t>Where did the approach fall short or have limitations?</a:t>
            </a:r>
          </a:p>
          <a:p>
            <a:r>
              <a:rPr lang="en-GB" dirty="0"/>
              <a:t>How does this approach compare with more traditional service improvement methods (e.g. audits, policy-led change)?</a:t>
            </a:r>
          </a:p>
        </p:txBody>
      </p:sp>
    </p:spTree>
    <p:extLst>
      <p:ext uri="{BB962C8B-B14F-4D97-AF65-F5344CB8AC3E}">
        <p14:creationId xmlns:p14="http://schemas.microsoft.com/office/powerpoint/2010/main" val="1538266323"/>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303dbf9b-b85b-46a0-94f1-894078c07ecd" xsi:nil="true"/>
    <lcf76f155ced4ddcb4097134ff3c332f xmlns="211f9404-bca0-4bcf-9c1d-965ccb6f8d2d">
      <Terms xmlns="http://schemas.microsoft.com/office/infopath/2007/PartnerControls"/>
    </lcf76f155ced4ddcb4097134ff3c332f>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ab2a199a1a827bb2a776a2aab96a8706">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8f65977e4c16e8d6e64cbf3bcd3168e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D040630-A62C-4063-B6E2-E8C2D35B5414}">
  <ds:schemaRefs>
    <ds:schemaRef ds:uri="http://schemas.microsoft.com/office/2006/metadata/properties"/>
    <ds:schemaRef ds:uri="http://schemas.microsoft.com/office/infopath/2007/PartnerControls"/>
    <ds:schemaRef ds:uri="303dbf9b-b85b-46a0-94f1-894078c07ecd"/>
    <ds:schemaRef ds:uri="211f9404-bca0-4bcf-9c1d-965ccb6f8d2d"/>
  </ds:schemaRefs>
</ds:datastoreItem>
</file>

<file path=customXml/itemProps2.xml><?xml version="1.0" encoding="utf-8"?>
<ds:datastoreItem xmlns:ds="http://schemas.openxmlformats.org/officeDocument/2006/customXml" ds:itemID="{980E6990-2BAD-4C9B-94C1-F2D088B1672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005B358-F4C1-4779-9208-30E86E3F7A24}">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1449</Words>
  <Application>Microsoft Office PowerPoint</Application>
  <PresentationFormat>Widescreen</PresentationFormat>
  <Paragraphs>206</Paragraphs>
  <Slides>35</Slides>
  <Notes>0</Notes>
  <HiddenSlides>0</HiddenSlides>
  <MMClips>0</MMClips>
  <ScaleCrop>false</ScaleCrop>
  <HeadingPairs>
    <vt:vector size="6" baseType="variant">
      <vt:variant>
        <vt:lpstr>Fonts Used</vt:lpstr>
      </vt:variant>
      <vt:variant>
        <vt:i4>3</vt:i4>
      </vt:variant>
      <vt:variant>
        <vt:lpstr>Theme</vt:lpstr>
      </vt:variant>
      <vt:variant>
        <vt:i4>3</vt:i4>
      </vt:variant>
      <vt:variant>
        <vt:lpstr>Slide Titles</vt:lpstr>
      </vt:variant>
      <vt:variant>
        <vt:i4>35</vt:i4>
      </vt:variant>
    </vt:vector>
  </HeadingPairs>
  <TitlesOfParts>
    <vt:vector size="41" baseType="lpstr">
      <vt:lpstr>Arial</vt:lpstr>
      <vt:lpstr>Calibri</vt:lpstr>
      <vt:lpstr>Calibri Light</vt:lpstr>
      <vt:lpstr>UWTSD Holding Page</vt:lpstr>
      <vt:lpstr>UWTSD Text 2</vt:lpstr>
      <vt:lpstr>UWTSD Logo Variations place image in Background</vt:lpstr>
      <vt:lpstr>PowerPoint Presentation</vt:lpstr>
      <vt:lpstr>Plan for today</vt:lpstr>
      <vt:lpstr>Assignment Two</vt:lpstr>
      <vt:lpstr>Assignment Two</vt:lpstr>
      <vt:lpstr>Assignment Two</vt:lpstr>
      <vt:lpstr>Assignment Two</vt:lpstr>
      <vt:lpstr>Assignment 2 - Submission</vt:lpstr>
      <vt:lpstr>Recap - What is a problem?</vt:lpstr>
      <vt:lpstr>How to Identify a Problem?</vt:lpstr>
      <vt:lpstr>Problems in Health and Social Care</vt:lpstr>
      <vt:lpstr>Define the Problem Clearly</vt:lpstr>
      <vt:lpstr>What Makes a Problem ‘Wicked’?</vt:lpstr>
      <vt:lpstr>Key Features of a Wicked Problem</vt:lpstr>
      <vt:lpstr>Wicked Problems in Health and Social Care</vt:lpstr>
      <vt:lpstr>Why Problems in Health and Social Care are ‘Wicked’</vt:lpstr>
      <vt:lpstr>Why Are They So Difficult to Solve?</vt:lpstr>
      <vt:lpstr>Design Thinking</vt:lpstr>
      <vt:lpstr>What is Design Thinking?</vt:lpstr>
      <vt:lpstr>Design Thinking in Health and Social Care</vt:lpstr>
      <vt:lpstr>The Five Stages of Design Thinking</vt:lpstr>
      <vt:lpstr>Stage 1 - Empathise</vt:lpstr>
      <vt:lpstr>Stage 2 - Define</vt:lpstr>
      <vt:lpstr>Stage 3 - Ideate</vt:lpstr>
      <vt:lpstr>Stage 4 - Prototype</vt:lpstr>
      <vt:lpstr>Stage 5 - Test</vt:lpstr>
      <vt:lpstr>Strengths of Design Thinking</vt:lpstr>
      <vt:lpstr>Limitations of Design Thinking</vt:lpstr>
      <vt:lpstr>Traditional Problem Solving in Health and Social Care</vt:lpstr>
      <vt:lpstr>Underlying Assumptions of Traditional Problem Solving</vt:lpstr>
      <vt:lpstr>Key Point of Difference: Problem Definition</vt:lpstr>
      <vt:lpstr>Role of Service Users</vt:lpstr>
      <vt:lpstr>Nature of Solutions Produced</vt:lpstr>
      <vt:lpstr>Remember…</vt:lpstr>
      <vt:lpstr>Case Study - Design Thinking in Health</vt:lpstr>
      <vt:lpstr>Reflections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Kalee Thomas (Digital Health and Care)</cp:lastModifiedBy>
  <cp:revision>28</cp:revision>
  <dcterms:created xsi:type="dcterms:W3CDTF">2021-03-09T15:35:42Z</dcterms:created>
  <dcterms:modified xsi:type="dcterms:W3CDTF">2026-04-20T07:24:54Z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y fmtid="{D5CDD505-2E9C-101B-9397-08002B2CF9AE}" pid="3" name="MediaServiceImageTags">
    <vt:lpwstr/>
  </property>
</Properties>
</file>