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473" r:id="rId1"/>
  </p:sldMasterIdLst>
  <p:notesMasterIdLst>
    <p:notesMasterId r:id="rId14"/>
  </p:notesMasterIdLst>
  <p:sldIdLst>
    <p:sldId id="256" r:id="rId2"/>
    <p:sldId id="257" r:id="rId3"/>
    <p:sldId id="272" r:id="rId4"/>
    <p:sldId id="260" r:id="rId5"/>
    <p:sldId id="267" r:id="rId6"/>
    <p:sldId id="263" r:id="rId7"/>
    <p:sldId id="269" r:id="rId8"/>
    <p:sldId id="264" r:id="rId9"/>
    <p:sldId id="268" r:id="rId10"/>
    <p:sldId id="270" r:id="rId11"/>
    <p:sldId id="271" r:id="rId12"/>
    <p:sldId id="2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68E"/>
    <a:srgbClr val="FD5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D63C57-8A7D-2F4F-BE4F-39AA97D89240}" v="220" dt="2018-11-27T20:10:00.9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02"/>
    <p:restoredTop sz="55420"/>
  </p:normalViewPr>
  <p:slideViewPr>
    <p:cSldViewPr snapToGrid="0" snapToObjects="1">
      <p:cViewPr varScale="1">
        <p:scale>
          <a:sx n="60" d="100"/>
          <a:sy n="60" d="100"/>
        </p:scale>
        <p:origin x="26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58BD94-0AC6-4515-8E82-74C3129CD1FF}" type="doc">
      <dgm:prSet loTypeId="urn:microsoft.com/office/officeart/2005/8/layout/list1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C9C161-D134-4259-9FDD-FBC0DABEF469}">
      <dgm:prSet/>
      <dgm:spPr/>
      <dgm:t>
        <a:bodyPr/>
        <a:lstStyle/>
        <a:p>
          <a:r>
            <a:rPr lang="en-US" dirty="0"/>
            <a:t>To discover the education system in Singapore.</a:t>
          </a:r>
        </a:p>
      </dgm:t>
    </dgm:pt>
    <dgm:pt modelId="{7CF582DF-8BE5-4E27-88CB-69461BEB4323}" type="parTrans" cxnId="{13D9D377-4FC0-4553-9DF6-1AB215C099C8}">
      <dgm:prSet/>
      <dgm:spPr/>
      <dgm:t>
        <a:bodyPr/>
        <a:lstStyle/>
        <a:p>
          <a:endParaRPr lang="en-US"/>
        </a:p>
      </dgm:t>
    </dgm:pt>
    <dgm:pt modelId="{2E2E4BF6-BB68-4DAD-AF06-B7096D2A3F36}" type="sibTrans" cxnId="{13D9D377-4FC0-4553-9DF6-1AB215C099C8}">
      <dgm:prSet/>
      <dgm:spPr/>
      <dgm:t>
        <a:bodyPr/>
        <a:lstStyle/>
        <a:p>
          <a:endParaRPr lang="en-US"/>
        </a:p>
      </dgm:t>
    </dgm:pt>
    <dgm:pt modelId="{8E857404-0AE8-43DD-865D-6C53A0800E4B}">
      <dgm:prSet/>
      <dgm:spPr/>
      <dgm:t>
        <a:bodyPr/>
        <a:lstStyle/>
        <a:p>
          <a:r>
            <a:rPr lang="en-US" dirty="0"/>
            <a:t>To explore the curriculum of Primary Education with Singapore.</a:t>
          </a:r>
        </a:p>
      </dgm:t>
    </dgm:pt>
    <dgm:pt modelId="{1965D25A-CF7E-450B-B2C3-2DF2100E9EEE}" type="parTrans" cxnId="{DCB5B461-E9DE-4FD0-9ED6-80035600D95C}">
      <dgm:prSet/>
      <dgm:spPr/>
      <dgm:t>
        <a:bodyPr/>
        <a:lstStyle/>
        <a:p>
          <a:endParaRPr lang="en-US"/>
        </a:p>
      </dgm:t>
    </dgm:pt>
    <dgm:pt modelId="{3ACA6B03-6D84-4F4C-B2BA-C65BA02563C2}" type="sibTrans" cxnId="{DCB5B461-E9DE-4FD0-9ED6-80035600D95C}">
      <dgm:prSet/>
      <dgm:spPr/>
      <dgm:t>
        <a:bodyPr/>
        <a:lstStyle/>
        <a:p>
          <a:endParaRPr lang="en-US"/>
        </a:p>
      </dgm:t>
    </dgm:pt>
    <dgm:pt modelId="{BF1276F4-5EE8-4189-B7AB-8E767E30CEBF}">
      <dgm:prSet/>
      <dgm:spPr/>
      <dgm:t>
        <a:bodyPr/>
        <a:lstStyle/>
        <a:p>
          <a:r>
            <a:rPr lang="en-US" dirty="0"/>
            <a:t>Look at the strengths and weaknesses of the curriculum.</a:t>
          </a:r>
        </a:p>
      </dgm:t>
    </dgm:pt>
    <dgm:pt modelId="{A0127A1F-45B8-4CB0-AE3F-F2A6AD8DFF37}" type="parTrans" cxnId="{3E172561-FC37-400F-B8E7-1E11119E68E6}">
      <dgm:prSet/>
      <dgm:spPr/>
      <dgm:t>
        <a:bodyPr/>
        <a:lstStyle/>
        <a:p>
          <a:endParaRPr lang="en-US"/>
        </a:p>
      </dgm:t>
    </dgm:pt>
    <dgm:pt modelId="{179DE8CA-5A5F-46D0-BA11-54C0EBA6DA73}" type="sibTrans" cxnId="{3E172561-FC37-400F-B8E7-1E11119E68E6}">
      <dgm:prSet/>
      <dgm:spPr/>
      <dgm:t>
        <a:bodyPr/>
        <a:lstStyle/>
        <a:p>
          <a:endParaRPr lang="en-US"/>
        </a:p>
      </dgm:t>
    </dgm:pt>
    <dgm:pt modelId="{FD14D827-B046-4635-8C2D-345D2FBB7023}">
      <dgm:prSet/>
      <dgm:spPr/>
      <dgm:t>
        <a:bodyPr/>
        <a:lstStyle/>
        <a:p>
          <a:r>
            <a:rPr lang="en-US" dirty="0"/>
            <a:t>Compare to UK curriculum.</a:t>
          </a:r>
        </a:p>
      </dgm:t>
    </dgm:pt>
    <dgm:pt modelId="{88A3DE37-135D-4148-9926-A8483056F3D5}" type="parTrans" cxnId="{93F8DD6A-AE6D-4CAF-BD61-FC566F28274C}">
      <dgm:prSet/>
      <dgm:spPr/>
      <dgm:t>
        <a:bodyPr/>
        <a:lstStyle/>
        <a:p>
          <a:endParaRPr lang="en-US"/>
        </a:p>
      </dgm:t>
    </dgm:pt>
    <dgm:pt modelId="{C51D4418-FC3A-4706-95E3-B95EE65DD31C}" type="sibTrans" cxnId="{93F8DD6A-AE6D-4CAF-BD61-FC566F28274C}">
      <dgm:prSet/>
      <dgm:spPr/>
      <dgm:t>
        <a:bodyPr/>
        <a:lstStyle/>
        <a:p>
          <a:endParaRPr lang="en-US"/>
        </a:p>
      </dgm:t>
    </dgm:pt>
    <dgm:pt modelId="{773D06D4-9C49-2946-BE9D-760D5474B308}" type="pres">
      <dgm:prSet presAssocID="{7758BD94-0AC6-4515-8E82-74C3129CD1FF}" presName="linear" presStyleCnt="0">
        <dgm:presLayoutVars>
          <dgm:dir/>
          <dgm:animLvl val="lvl"/>
          <dgm:resizeHandles val="exact"/>
        </dgm:presLayoutVars>
      </dgm:prSet>
      <dgm:spPr/>
    </dgm:pt>
    <dgm:pt modelId="{661D4920-F6B5-6F40-A752-BA7767278310}" type="pres">
      <dgm:prSet presAssocID="{CBC9C161-D134-4259-9FDD-FBC0DABEF469}" presName="parentLin" presStyleCnt="0"/>
      <dgm:spPr/>
    </dgm:pt>
    <dgm:pt modelId="{96B84635-DD09-6F4D-A82F-62D906580E9B}" type="pres">
      <dgm:prSet presAssocID="{CBC9C161-D134-4259-9FDD-FBC0DABEF469}" presName="parentLeftMargin" presStyleLbl="node1" presStyleIdx="0" presStyleCnt="4"/>
      <dgm:spPr/>
    </dgm:pt>
    <dgm:pt modelId="{A2C89D15-132A-0640-883D-E7FD799348F4}" type="pres">
      <dgm:prSet presAssocID="{CBC9C161-D134-4259-9FDD-FBC0DABEF46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F730101-82EC-2844-830F-5A2F3D518EEB}" type="pres">
      <dgm:prSet presAssocID="{CBC9C161-D134-4259-9FDD-FBC0DABEF469}" presName="negativeSpace" presStyleCnt="0"/>
      <dgm:spPr/>
    </dgm:pt>
    <dgm:pt modelId="{62B5BE65-6BEB-B64E-948B-BA03863F7FA2}" type="pres">
      <dgm:prSet presAssocID="{CBC9C161-D134-4259-9FDD-FBC0DABEF469}" presName="childText" presStyleLbl="conFgAcc1" presStyleIdx="0" presStyleCnt="4">
        <dgm:presLayoutVars>
          <dgm:bulletEnabled val="1"/>
        </dgm:presLayoutVars>
      </dgm:prSet>
      <dgm:spPr/>
    </dgm:pt>
    <dgm:pt modelId="{01E21786-1FAB-2A4B-9F08-A6DC8B7C7274}" type="pres">
      <dgm:prSet presAssocID="{2E2E4BF6-BB68-4DAD-AF06-B7096D2A3F36}" presName="spaceBetweenRectangles" presStyleCnt="0"/>
      <dgm:spPr/>
    </dgm:pt>
    <dgm:pt modelId="{706C4E29-12A8-974C-9B22-0C55ED9C00D1}" type="pres">
      <dgm:prSet presAssocID="{8E857404-0AE8-43DD-865D-6C53A0800E4B}" presName="parentLin" presStyleCnt="0"/>
      <dgm:spPr/>
    </dgm:pt>
    <dgm:pt modelId="{4277A005-4A6A-2D42-A0E1-3837914EBBC9}" type="pres">
      <dgm:prSet presAssocID="{8E857404-0AE8-43DD-865D-6C53A0800E4B}" presName="parentLeftMargin" presStyleLbl="node1" presStyleIdx="0" presStyleCnt="4"/>
      <dgm:spPr/>
    </dgm:pt>
    <dgm:pt modelId="{346F3009-239C-3242-8797-BD8384E7D879}" type="pres">
      <dgm:prSet presAssocID="{8E857404-0AE8-43DD-865D-6C53A0800E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51ED1E-827B-344C-9985-EA8ADC79679E}" type="pres">
      <dgm:prSet presAssocID="{8E857404-0AE8-43DD-865D-6C53A0800E4B}" presName="negativeSpace" presStyleCnt="0"/>
      <dgm:spPr/>
    </dgm:pt>
    <dgm:pt modelId="{9C46F1C8-D1AB-674F-9093-40063E02E0B3}" type="pres">
      <dgm:prSet presAssocID="{8E857404-0AE8-43DD-865D-6C53A0800E4B}" presName="childText" presStyleLbl="conFgAcc1" presStyleIdx="1" presStyleCnt="4">
        <dgm:presLayoutVars>
          <dgm:bulletEnabled val="1"/>
        </dgm:presLayoutVars>
      </dgm:prSet>
      <dgm:spPr/>
    </dgm:pt>
    <dgm:pt modelId="{648D6213-E050-F545-8236-D98522B109EE}" type="pres">
      <dgm:prSet presAssocID="{3ACA6B03-6D84-4F4C-B2BA-C65BA02563C2}" presName="spaceBetweenRectangles" presStyleCnt="0"/>
      <dgm:spPr/>
    </dgm:pt>
    <dgm:pt modelId="{527D3A3D-FD34-E740-9759-0D617E2BA34B}" type="pres">
      <dgm:prSet presAssocID="{BF1276F4-5EE8-4189-B7AB-8E767E30CEBF}" presName="parentLin" presStyleCnt="0"/>
      <dgm:spPr/>
    </dgm:pt>
    <dgm:pt modelId="{83CDE9B3-9023-EB4C-B2E4-73F23BE6F707}" type="pres">
      <dgm:prSet presAssocID="{BF1276F4-5EE8-4189-B7AB-8E767E30CEBF}" presName="parentLeftMargin" presStyleLbl="node1" presStyleIdx="1" presStyleCnt="4"/>
      <dgm:spPr/>
    </dgm:pt>
    <dgm:pt modelId="{425661B7-FA57-7941-BA7F-3AA325C155C6}" type="pres">
      <dgm:prSet presAssocID="{BF1276F4-5EE8-4189-B7AB-8E767E30CEB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275B489-FB1C-CC45-9371-00C55E98348E}" type="pres">
      <dgm:prSet presAssocID="{BF1276F4-5EE8-4189-B7AB-8E767E30CEBF}" presName="negativeSpace" presStyleCnt="0"/>
      <dgm:spPr/>
    </dgm:pt>
    <dgm:pt modelId="{6B8B4A40-0FC3-A649-BD52-A74A4BF62BCE}" type="pres">
      <dgm:prSet presAssocID="{BF1276F4-5EE8-4189-B7AB-8E767E30CEBF}" presName="childText" presStyleLbl="conFgAcc1" presStyleIdx="2" presStyleCnt="4">
        <dgm:presLayoutVars>
          <dgm:bulletEnabled val="1"/>
        </dgm:presLayoutVars>
      </dgm:prSet>
      <dgm:spPr/>
    </dgm:pt>
    <dgm:pt modelId="{03823300-EC53-7C4C-81C1-20D27B1C0AEF}" type="pres">
      <dgm:prSet presAssocID="{179DE8CA-5A5F-46D0-BA11-54C0EBA6DA73}" presName="spaceBetweenRectangles" presStyleCnt="0"/>
      <dgm:spPr/>
    </dgm:pt>
    <dgm:pt modelId="{F31CE3FF-B867-AE45-B8BB-70A11B2B728B}" type="pres">
      <dgm:prSet presAssocID="{FD14D827-B046-4635-8C2D-345D2FBB7023}" presName="parentLin" presStyleCnt="0"/>
      <dgm:spPr/>
    </dgm:pt>
    <dgm:pt modelId="{4DEDB873-612A-CA4B-B22B-31ED67F130E0}" type="pres">
      <dgm:prSet presAssocID="{FD14D827-B046-4635-8C2D-345D2FBB7023}" presName="parentLeftMargin" presStyleLbl="node1" presStyleIdx="2" presStyleCnt="4"/>
      <dgm:spPr/>
    </dgm:pt>
    <dgm:pt modelId="{7C09A41F-11E6-2548-A819-E66022F5859C}" type="pres">
      <dgm:prSet presAssocID="{FD14D827-B046-4635-8C2D-345D2FBB702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134F395-7598-0D44-8DEE-A11D081B8792}" type="pres">
      <dgm:prSet presAssocID="{FD14D827-B046-4635-8C2D-345D2FBB7023}" presName="negativeSpace" presStyleCnt="0"/>
      <dgm:spPr/>
    </dgm:pt>
    <dgm:pt modelId="{1B64CD6C-D62D-9848-AC50-623C5C52DA2A}" type="pres">
      <dgm:prSet presAssocID="{FD14D827-B046-4635-8C2D-345D2FBB702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03A130F-F3B9-2C47-A205-750E0DCFF1C3}" type="presOf" srcId="{CBC9C161-D134-4259-9FDD-FBC0DABEF469}" destId="{96B84635-DD09-6F4D-A82F-62D906580E9B}" srcOrd="0" destOrd="0" presId="urn:microsoft.com/office/officeart/2005/8/layout/list1"/>
    <dgm:cxn modelId="{00E9E410-3338-904D-AEBF-EB475637039A}" type="presOf" srcId="{CBC9C161-D134-4259-9FDD-FBC0DABEF469}" destId="{A2C89D15-132A-0640-883D-E7FD799348F4}" srcOrd="1" destOrd="0" presId="urn:microsoft.com/office/officeart/2005/8/layout/list1"/>
    <dgm:cxn modelId="{4D5DF728-F0C4-9246-9676-E975F85EFC2B}" type="presOf" srcId="{BF1276F4-5EE8-4189-B7AB-8E767E30CEBF}" destId="{425661B7-FA57-7941-BA7F-3AA325C155C6}" srcOrd="1" destOrd="0" presId="urn:microsoft.com/office/officeart/2005/8/layout/list1"/>
    <dgm:cxn modelId="{BA24AF5B-6CF1-E243-8309-B5694A75E8AA}" type="presOf" srcId="{8E857404-0AE8-43DD-865D-6C53A0800E4B}" destId="{4277A005-4A6A-2D42-A0E1-3837914EBBC9}" srcOrd="0" destOrd="0" presId="urn:microsoft.com/office/officeart/2005/8/layout/list1"/>
    <dgm:cxn modelId="{3E172561-FC37-400F-B8E7-1E11119E68E6}" srcId="{7758BD94-0AC6-4515-8E82-74C3129CD1FF}" destId="{BF1276F4-5EE8-4189-B7AB-8E767E30CEBF}" srcOrd="2" destOrd="0" parTransId="{A0127A1F-45B8-4CB0-AE3F-F2A6AD8DFF37}" sibTransId="{179DE8CA-5A5F-46D0-BA11-54C0EBA6DA73}"/>
    <dgm:cxn modelId="{DCB5B461-E9DE-4FD0-9ED6-80035600D95C}" srcId="{7758BD94-0AC6-4515-8E82-74C3129CD1FF}" destId="{8E857404-0AE8-43DD-865D-6C53A0800E4B}" srcOrd="1" destOrd="0" parTransId="{1965D25A-CF7E-450B-B2C3-2DF2100E9EEE}" sibTransId="{3ACA6B03-6D84-4F4C-B2BA-C65BA02563C2}"/>
    <dgm:cxn modelId="{93F8DD6A-AE6D-4CAF-BD61-FC566F28274C}" srcId="{7758BD94-0AC6-4515-8E82-74C3129CD1FF}" destId="{FD14D827-B046-4635-8C2D-345D2FBB7023}" srcOrd="3" destOrd="0" parTransId="{88A3DE37-135D-4148-9926-A8483056F3D5}" sibTransId="{C51D4418-FC3A-4706-95E3-B95EE65DD31C}"/>
    <dgm:cxn modelId="{13D9D377-4FC0-4553-9DF6-1AB215C099C8}" srcId="{7758BD94-0AC6-4515-8E82-74C3129CD1FF}" destId="{CBC9C161-D134-4259-9FDD-FBC0DABEF469}" srcOrd="0" destOrd="0" parTransId="{7CF582DF-8BE5-4E27-88CB-69461BEB4323}" sibTransId="{2E2E4BF6-BB68-4DAD-AF06-B7096D2A3F36}"/>
    <dgm:cxn modelId="{1E16D478-7CC3-004C-BCCA-6E8ED92EC255}" type="presOf" srcId="{BF1276F4-5EE8-4189-B7AB-8E767E30CEBF}" destId="{83CDE9B3-9023-EB4C-B2E4-73F23BE6F707}" srcOrd="0" destOrd="0" presId="urn:microsoft.com/office/officeart/2005/8/layout/list1"/>
    <dgm:cxn modelId="{196A43D4-4D60-9F49-9965-1BDAC6E6676A}" type="presOf" srcId="{FD14D827-B046-4635-8C2D-345D2FBB7023}" destId="{4DEDB873-612A-CA4B-B22B-31ED67F130E0}" srcOrd="0" destOrd="0" presId="urn:microsoft.com/office/officeart/2005/8/layout/list1"/>
    <dgm:cxn modelId="{16F80DE5-3B8D-3048-B702-525A3D48DE9B}" type="presOf" srcId="{FD14D827-B046-4635-8C2D-345D2FBB7023}" destId="{7C09A41F-11E6-2548-A819-E66022F5859C}" srcOrd="1" destOrd="0" presId="urn:microsoft.com/office/officeart/2005/8/layout/list1"/>
    <dgm:cxn modelId="{C7EBA3F1-F814-7545-836E-371098450607}" type="presOf" srcId="{8E857404-0AE8-43DD-865D-6C53A0800E4B}" destId="{346F3009-239C-3242-8797-BD8384E7D879}" srcOrd="1" destOrd="0" presId="urn:microsoft.com/office/officeart/2005/8/layout/list1"/>
    <dgm:cxn modelId="{8480C9FC-0D4D-3041-81F8-FA5AD8F9AF7D}" type="presOf" srcId="{7758BD94-0AC6-4515-8E82-74C3129CD1FF}" destId="{773D06D4-9C49-2946-BE9D-760D5474B308}" srcOrd="0" destOrd="0" presId="urn:microsoft.com/office/officeart/2005/8/layout/list1"/>
    <dgm:cxn modelId="{C2B0A4ED-ABCD-0846-AD11-8EC32AC04EF3}" type="presParOf" srcId="{773D06D4-9C49-2946-BE9D-760D5474B308}" destId="{661D4920-F6B5-6F40-A752-BA7767278310}" srcOrd="0" destOrd="0" presId="urn:microsoft.com/office/officeart/2005/8/layout/list1"/>
    <dgm:cxn modelId="{C92CCEBA-332E-1943-BB02-F33E351E07F6}" type="presParOf" srcId="{661D4920-F6B5-6F40-A752-BA7767278310}" destId="{96B84635-DD09-6F4D-A82F-62D906580E9B}" srcOrd="0" destOrd="0" presId="urn:microsoft.com/office/officeart/2005/8/layout/list1"/>
    <dgm:cxn modelId="{3F91B36C-5852-3447-8EA7-71E7F7E3FBC0}" type="presParOf" srcId="{661D4920-F6B5-6F40-A752-BA7767278310}" destId="{A2C89D15-132A-0640-883D-E7FD799348F4}" srcOrd="1" destOrd="0" presId="urn:microsoft.com/office/officeart/2005/8/layout/list1"/>
    <dgm:cxn modelId="{56823357-0D3B-2448-87AB-5346CE3A71FB}" type="presParOf" srcId="{773D06D4-9C49-2946-BE9D-760D5474B308}" destId="{7F730101-82EC-2844-830F-5A2F3D518EEB}" srcOrd="1" destOrd="0" presId="urn:microsoft.com/office/officeart/2005/8/layout/list1"/>
    <dgm:cxn modelId="{4ED6005C-598C-7640-94DF-55D95115C9B2}" type="presParOf" srcId="{773D06D4-9C49-2946-BE9D-760D5474B308}" destId="{62B5BE65-6BEB-B64E-948B-BA03863F7FA2}" srcOrd="2" destOrd="0" presId="urn:microsoft.com/office/officeart/2005/8/layout/list1"/>
    <dgm:cxn modelId="{FE4CD704-B9E1-3C4E-A72F-C7431AD34997}" type="presParOf" srcId="{773D06D4-9C49-2946-BE9D-760D5474B308}" destId="{01E21786-1FAB-2A4B-9F08-A6DC8B7C7274}" srcOrd="3" destOrd="0" presId="urn:microsoft.com/office/officeart/2005/8/layout/list1"/>
    <dgm:cxn modelId="{8ADD23EB-065A-3F42-9C66-1D7CF421CFFC}" type="presParOf" srcId="{773D06D4-9C49-2946-BE9D-760D5474B308}" destId="{706C4E29-12A8-974C-9B22-0C55ED9C00D1}" srcOrd="4" destOrd="0" presId="urn:microsoft.com/office/officeart/2005/8/layout/list1"/>
    <dgm:cxn modelId="{4F362AA9-A3CF-1B4F-8073-5DB79DEE4331}" type="presParOf" srcId="{706C4E29-12A8-974C-9B22-0C55ED9C00D1}" destId="{4277A005-4A6A-2D42-A0E1-3837914EBBC9}" srcOrd="0" destOrd="0" presId="urn:microsoft.com/office/officeart/2005/8/layout/list1"/>
    <dgm:cxn modelId="{7C233F45-EDB2-4B40-9926-1B40408A0B9E}" type="presParOf" srcId="{706C4E29-12A8-974C-9B22-0C55ED9C00D1}" destId="{346F3009-239C-3242-8797-BD8384E7D879}" srcOrd="1" destOrd="0" presId="urn:microsoft.com/office/officeart/2005/8/layout/list1"/>
    <dgm:cxn modelId="{DDA50D8B-70FD-5B45-BC62-5D6A8211BE3A}" type="presParOf" srcId="{773D06D4-9C49-2946-BE9D-760D5474B308}" destId="{6C51ED1E-827B-344C-9985-EA8ADC79679E}" srcOrd="5" destOrd="0" presId="urn:microsoft.com/office/officeart/2005/8/layout/list1"/>
    <dgm:cxn modelId="{F861DADE-B5A5-BD49-9FEA-5CE087712C02}" type="presParOf" srcId="{773D06D4-9C49-2946-BE9D-760D5474B308}" destId="{9C46F1C8-D1AB-674F-9093-40063E02E0B3}" srcOrd="6" destOrd="0" presId="urn:microsoft.com/office/officeart/2005/8/layout/list1"/>
    <dgm:cxn modelId="{6431A02C-E167-E346-829C-164CB9809B6D}" type="presParOf" srcId="{773D06D4-9C49-2946-BE9D-760D5474B308}" destId="{648D6213-E050-F545-8236-D98522B109EE}" srcOrd="7" destOrd="0" presId="urn:microsoft.com/office/officeart/2005/8/layout/list1"/>
    <dgm:cxn modelId="{768CDFF9-CCAE-9A42-8AED-05F5C25A1602}" type="presParOf" srcId="{773D06D4-9C49-2946-BE9D-760D5474B308}" destId="{527D3A3D-FD34-E740-9759-0D617E2BA34B}" srcOrd="8" destOrd="0" presId="urn:microsoft.com/office/officeart/2005/8/layout/list1"/>
    <dgm:cxn modelId="{F0E47A8B-F848-7E49-BA45-903830E790C2}" type="presParOf" srcId="{527D3A3D-FD34-E740-9759-0D617E2BA34B}" destId="{83CDE9B3-9023-EB4C-B2E4-73F23BE6F707}" srcOrd="0" destOrd="0" presId="urn:microsoft.com/office/officeart/2005/8/layout/list1"/>
    <dgm:cxn modelId="{0CB422DB-0F92-3843-B91A-A9A6EED5541D}" type="presParOf" srcId="{527D3A3D-FD34-E740-9759-0D617E2BA34B}" destId="{425661B7-FA57-7941-BA7F-3AA325C155C6}" srcOrd="1" destOrd="0" presId="urn:microsoft.com/office/officeart/2005/8/layout/list1"/>
    <dgm:cxn modelId="{A0EC9830-1863-C14D-9372-312D3D09A888}" type="presParOf" srcId="{773D06D4-9C49-2946-BE9D-760D5474B308}" destId="{7275B489-FB1C-CC45-9371-00C55E98348E}" srcOrd="9" destOrd="0" presId="urn:microsoft.com/office/officeart/2005/8/layout/list1"/>
    <dgm:cxn modelId="{871A61E0-11D1-D743-A9E0-FCAC68A57A12}" type="presParOf" srcId="{773D06D4-9C49-2946-BE9D-760D5474B308}" destId="{6B8B4A40-0FC3-A649-BD52-A74A4BF62BCE}" srcOrd="10" destOrd="0" presId="urn:microsoft.com/office/officeart/2005/8/layout/list1"/>
    <dgm:cxn modelId="{B8316507-C4C9-2847-AE29-DC20CFDA57EE}" type="presParOf" srcId="{773D06D4-9C49-2946-BE9D-760D5474B308}" destId="{03823300-EC53-7C4C-81C1-20D27B1C0AEF}" srcOrd="11" destOrd="0" presId="urn:microsoft.com/office/officeart/2005/8/layout/list1"/>
    <dgm:cxn modelId="{99500014-B816-6842-B7D1-04DAC68379B0}" type="presParOf" srcId="{773D06D4-9C49-2946-BE9D-760D5474B308}" destId="{F31CE3FF-B867-AE45-B8BB-70A11B2B728B}" srcOrd="12" destOrd="0" presId="urn:microsoft.com/office/officeart/2005/8/layout/list1"/>
    <dgm:cxn modelId="{8CFA2E52-1EA3-1D4A-B1D5-2AE1D2691590}" type="presParOf" srcId="{F31CE3FF-B867-AE45-B8BB-70A11B2B728B}" destId="{4DEDB873-612A-CA4B-B22B-31ED67F130E0}" srcOrd="0" destOrd="0" presId="urn:microsoft.com/office/officeart/2005/8/layout/list1"/>
    <dgm:cxn modelId="{7F375E85-F721-7542-94EF-2CDCD73853F7}" type="presParOf" srcId="{F31CE3FF-B867-AE45-B8BB-70A11B2B728B}" destId="{7C09A41F-11E6-2548-A819-E66022F5859C}" srcOrd="1" destOrd="0" presId="urn:microsoft.com/office/officeart/2005/8/layout/list1"/>
    <dgm:cxn modelId="{B3440A68-A6DF-F84D-8C47-C07518A04344}" type="presParOf" srcId="{773D06D4-9C49-2946-BE9D-760D5474B308}" destId="{D134F395-7598-0D44-8DEE-A11D081B8792}" srcOrd="13" destOrd="0" presId="urn:microsoft.com/office/officeart/2005/8/layout/list1"/>
    <dgm:cxn modelId="{663950F7-6B1A-7E41-8231-348B4FEC8AE5}" type="presParOf" srcId="{773D06D4-9C49-2946-BE9D-760D5474B308}" destId="{1B64CD6C-D62D-9848-AC50-623C5C52DA2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B5BE65-6BEB-B64E-948B-BA03863F7FA2}">
      <dsp:nvSpPr>
        <dsp:cNvPr id="0" name=""/>
        <dsp:cNvSpPr/>
      </dsp:nvSpPr>
      <dsp:spPr>
        <a:xfrm>
          <a:off x="0" y="998599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2C89D15-132A-0640-883D-E7FD799348F4}">
      <dsp:nvSpPr>
        <dsp:cNvPr id="0" name=""/>
        <dsp:cNvSpPr/>
      </dsp:nvSpPr>
      <dsp:spPr>
        <a:xfrm>
          <a:off x="280352" y="703399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To discover the education system in Singapore.</a:t>
          </a:r>
        </a:p>
      </dsp:txBody>
      <dsp:txXfrm>
        <a:off x="309173" y="732220"/>
        <a:ext cx="3867293" cy="532758"/>
      </dsp:txXfrm>
    </dsp:sp>
    <dsp:sp modelId="{9C46F1C8-D1AB-674F-9093-40063E02E0B3}">
      <dsp:nvSpPr>
        <dsp:cNvPr id="0" name=""/>
        <dsp:cNvSpPr/>
      </dsp:nvSpPr>
      <dsp:spPr>
        <a:xfrm>
          <a:off x="0" y="1905799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3450629"/>
              <a:satOff val="15286"/>
              <a:lumOff val="-56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46F3009-239C-3242-8797-BD8384E7D879}">
      <dsp:nvSpPr>
        <dsp:cNvPr id="0" name=""/>
        <dsp:cNvSpPr/>
      </dsp:nvSpPr>
      <dsp:spPr>
        <a:xfrm>
          <a:off x="280352" y="1610599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-3450629"/>
                <a:satOff val="15286"/>
                <a:lumOff val="-562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3450629"/>
                <a:satOff val="15286"/>
                <a:lumOff val="-562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3450629"/>
                <a:satOff val="15286"/>
                <a:lumOff val="-562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To explore the curriculum of Primary Education with Singapore.</a:t>
          </a:r>
        </a:p>
      </dsp:txBody>
      <dsp:txXfrm>
        <a:off x="309173" y="1639420"/>
        <a:ext cx="3867293" cy="532758"/>
      </dsp:txXfrm>
    </dsp:sp>
    <dsp:sp modelId="{6B8B4A40-0FC3-A649-BD52-A74A4BF62BCE}">
      <dsp:nvSpPr>
        <dsp:cNvPr id="0" name=""/>
        <dsp:cNvSpPr/>
      </dsp:nvSpPr>
      <dsp:spPr>
        <a:xfrm>
          <a:off x="0" y="2813000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6901259"/>
              <a:satOff val="30573"/>
              <a:lumOff val="-112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25661B7-FA57-7941-BA7F-3AA325C155C6}">
      <dsp:nvSpPr>
        <dsp:cNvPr id="0" name=""/>
        <dsp:cNvSpPr/>
      </dsp:nvSpPr>
      <dsp:spPr>
        <a:xfrm>
          <a:off x="280352" y="2517799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-6901259"/>
                <a:satOff val="30573"/>
                <a:lumOff val="-1124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901259"/>
                <a:satOff val="30573"/>
                <a:lumOff val="-1124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901259"/>
                <a:satOff val="30573"/>
                <a:lumOff val="-1124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Look at the strengths and weaknesses of the curriculum.</a:t>
          </a:r>
        </a:p>
      </dsp:txBody>
      <dsp:txXfrm>
        <a:off x="309173" y="2546620"/>
        <a:ext cx="3867293" cy="532758"/>
      </dsp:txXfrm>
    </dsp:sp>
    <dsp:sp modelId="{1B64CD6C-D62D-9848-AC50-623C5C52DA2A}">
      <dsp:nvSpPr>
        <dsp:cNvPr id="0" name=""/>
        <dsp:cNvSpPr/>
      </dsp:nvSpPr>
      <dsp:spPr>
        <a:xfrm>
          <a:off x="0" y="3720200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C09A41F-11E6-2548-A819-E66022F5859C}">
      <dsp:nvSpPr>
        <dsp:cNvPr id="0" name=""/>
        <dsp:cNvSpPr/>
      </dsp:nvSpPr>
      <dsp:spPr>
        <a:xfrm>
          <a:off x="280352" y="3425000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Compare to UK curriculum.</a:t>
          </a:r>
        </a:p>
      </dsp:txBody>
      <dsp:txXfrm>
        <a:off x="309173" y="3453821"/>
        <a:ext cx="3867293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DD30DC-C088-F34C-9733-E854D78979DC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FD082-2B34-9746-8839-F7EDA0F85F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368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0190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028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0332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1762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454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527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 Singapore, subject based banding in primary schools has been a contentious issue.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98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158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718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55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613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19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005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115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7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629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799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226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544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12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078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4" r:id="rId1"/>
    <p:sldLayoutId id="2147484475" r:id="rId2"/>
    <p:sldLayoutId id="2147484476" r:id="rId3"/>
    <p:sldLayoutId id="2147484477" r:id="rId4"/>
    <p:sldLayoutId id="2147484478" r:id="rId5"/>
    <p:sldLayoutId id="2147484479" r:id="rId6"/>
    <p:sldLayoutId id="2147484480" r:id="rId7"/>
    <p:sldLayoutId id="2147484481" r:id="rId8"/>
    <p:sldLayoutId id="2147484482" r:id="rId9"/>
    <p:sldLayoutId id="2147484483" r:id="rId10"/>
    <p:sldLayoutId id="2147484484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aitstimes.com/singapore/education/is-psle-a-necessary-checkpoint" TargetMode="External"/><Relationship Id="rId3" Type="http://schemas.openxmlformats.org/officeDocument/2006/relationships/hyperlink" Target="https://www.gov.uk/national-curriculum" TargetMode="External"/><Relationship Id="rId7" Type="http://schemas.openxmlformats.org/officeDocument/2006/relationships/hyperlink" Target="https://www.todayonline.com/singapore/some-primary-schools-doing-away-top-class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e.gov.sg/docs/default-source/document/education/primary/files/moe_sbb_eng_2018.pdf" TargetMode="External"/><Relationship Id="rId5" Type="http://schemas.openxmlformats.org/officeDocument/2006/relationships/hyperlink" Target="https://www.moe.gov.sg/docs/default-source/document/education/primary/files/primary-school-education-booklet" TargetMode="External"/><Relationship Id="rId4" Type="http://schemas.openxmlformats.org/officeDocument/2006/relationships/hyperlink" Target="https://www.moe.gov.sg/education/education-sys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71">
            <a:extLst>
              <a:ext uri="{FF2B5EF4-FFF2-40B4-BE49-F238E27FC236}">
                <a16:creationId xmlns:a16="http://schemas.microsoft.com/office/drawing/2014/main" id="{26E180E9-1E81-3D41-9818-4E83EB9AE9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/>
          </a:blip>
          <a:srcRect r="1779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74CBBD-7BB8-3749-A02F-ECD195D39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199" y="1270861"/>
            <a:ext cx="9109129" cy="2761803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SINGAPORE –Ministry of Education (MOE)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E63895-A768-F348-B3C8-45CA94CF8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Hayley Tobin (P145417)</a:t>
            </a:r>
          </a:p>
        </p:txBody>
      </p:sp>
    </p:spTree>
    <p:extLst>
      <p:ext uri="{BB962C8B-B14F-4D97-AF65-F5344CB8AC3E}">
        <p14:creationId xmlns:p14="http://schemas.microsoft.com/office/powerpoint/2010/main" val="728413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FC9634-3DDF-470B-8F18-5B104CF97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77E501-B521-4B06-96AB-DC473865D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A5B23-72B6-264C-9E97-093327798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0A09F0-6E2F-184E-9042-C26FA404DB42}"/>
              </a:ext>
            </a:extLst>
          </p:cNvPr>
          <p:cNvSpPr txBox="1"/>
          <p:nvPr/>
        </p:nvSpPr>
        <p:spPr>
          <a:xfrm>
            <a:off x="1650380" y="-557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06C5190-BC4F-4318-A958-66B479FAF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410376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9835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5BC89B4-8114-2849-899D-29ECEB0406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20" r="17103" b="1"/>
          <a:stretch/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65A1A1-AC9D-1D48-BCBC-40729C9DC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1900" dirty="0">
                <a:solidFill>
                  <a:schemeClr val="bg1"/>
                </a:solidFill>
              </a:rPr>
              <a:t>Aims of the Ministry of Education in </a:t>
            </a:r>
            <a:r>
              <a:rPr lang="en-US" sz="1900" dirty="0" err="1">
                <a:solidFill>
                  <a:schemeClr val="bg1"/>
                </a:solidFill>
              </a:rPr>
              <a:t>singapore</a:t>
            </a:r>
            <a:endParaRPr lang="en-US" sz="19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0CE04-F0F4-8845-B2B5-7E0808D32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941" y="976129"/>
            <a:ext cx="4804931" cy="4919815"/>
          </a:xfrm>
        </p:spPr>
        <p:txBody>
          <a:bodyPr anchor="ctr">
            <a:normAutofit/>
          </a:bodyPr>
          <a:lstStyle/>
          <a:p>
            <a:r>
              <a:rPr lang="en-US"/>
              <a:t>Discover and make the best of their own talents</a:t>
            </a:r>
          </a:p>
          <a:p>
            <a:r>
              <a:rPr lang="en-US"/>
              <a:t>Develop a passion for learning that lasts through life</a:t>
            </a:r>
          </a:p>
          <a:p>
            <a:r>
              <a:rPr lang="en-US"/>
              <a:t>Develop the skills, character and values that will enable them to do well</a:t>
            </a:r>
          </a:p>
          <a:p>
            <a:r>
              <a:rPr lang="en-US"/>
              <a:t>A system that is flexible and diverse</a:t>
            </a:r>
          </a:p>
          <a:p>
            <a:r>
              <a:rPr lang="en-US"/>
              <a:t>Provide a more broad-based education to ensure a holistic development (MOE, 2018).</a:t>
            </a:r>
          </a:p>
        </p:txBody>
      </p:sp>
    </p:spTree>
    <p:extLst>
      <p:ext uri="{BB962C8B-B14F-4D97-AF65-F5344CB8AC3E}">
        <p14:creationId xmlns:p14="http://schemas.microsoft.com/office/powerpoint/2010/main" val="3245794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79">
            <a:extLst>
              <a:ext uri="{FF2B5EF4-FFF2-40B4-BE49-F238E27FC236}">
                <a16:creationId xmlns:a16="http://schemas.microsoft.com/office/drawing/2014/main" id="{7D821C50-E8C1-4972-A077-64A1F02FC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Content Placeholder 4">
            <a:extLst>
              <a:ext uri="{FF2B5EF4-FFF2-40B4-BE49-F238E27FC236}">
                <a16:creationId xmlns:a16="http://schemas.microsoft.com/office/drawing/2014/main" id="{1AD86A65-A22A-8347-BE35-7EBCE4B2F5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08" t="10287" r="14970" b="23516"/>
          <a:stretch/>
        </p:blipFill>
        <p:spPr>
          <a:xfrm>
            <a:off x="2504732" y="1271016"/>
            <a:ext cx="7638381" cy="4315968"/>
          </a:xfrm>
          <a:prstGeom prst="rect">
            <a:avLst/>
          </a:prstGeom>
        </p:spPr>
      </p:pic>
      <p:sp>
        <p:nvSpPr>
          <p:cNvPr id="91" name="Oval 81">
            <a:extLst>
              <a:ext uri="{FF2B5EF4-FFF2-40B4-BE49-F238E27FC236}">
                <a16:creationId xmlns:a16="http://schemas.microsoft.com/office/drawing/2014/main" id="{4C25D72C-CBD6-4479-9043-6B4FB2A5B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itle 7">
            <a:extLst>
              <a:ext uri="{FF2B5EF4-FFF2-40B4-BE49-F238E27FC236}">
                <a16:creationId xmlns:a16="http://schemas.microsoft.com/office/drawing/2014/main" id="{34455AAF-6EC9-1448-AD23-1B1A5AF86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From 3 – 19 years</a:t>
            </a:r>
          </a:p>
        </p:txBody>
      </p:sp>
    </p:spTree>
    <p:extLst>
      <p:ext uri="{BB962C8B-B14F-4D97-AF65-F5344CB8AC3E}">
        <p14:creationId xmlns:p14="http://schemas.microsoft.com/office/powerpoint/2010/main" val="1588913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37633-5BBF-2F4A-8640-1EC23CDEB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US" sz="2400"/>
              <a:t>Primary education at a glance</a:t>
            </a:r>
          </a:p>
        </p:txBody>
      </p:sp>
      <p:pic>
        <p:nvPicPr>
          <p:cNvPr id="39" name="Picture 4">
            <a:extLst>
              <a:ext uri="{FF2B5EF4-FFF2-40B4-BE49-F238E27FC236}">
                <a16:creationId xmlns:a16="http://schemas.microsoft.com/office/drawing/2014/main" id="{BF141245-6528-FD4F-BA51-EB9BA99257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15" r="15865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0EBFA-0C93-844F-818C-69FA820E1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672" y="2640692"/>
            <a:ext cx="4486656" cy="3255252"/>
          </a:xfrm>
        </p:spPr>
        <p:txBody>
          <a:bodyPr>
            <a:normAutofit/>
          </a:bodyPr>
          <a:lstStyle/>
          <a:p>
            <a:r>
              <a:rPr lang="en-US"/>
              <a:t>Consists of six years of compulsory education.</a:t>
            </a:r>
          </a:p>
          <a:p>
            <a:r>
              <a:rPr lang="en-US"/>
              <a:t>Subject-based banding which caters to children in terms of their strengths.</a:t>
            </a:r>
          </a:p>
          <a:p>
            <a:r>
              <a:rPr lang="en-US"/>
              <a:t>Primary School Leaving Examination (PSLE) at the end of primary education.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031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336E7BC-3973-394A-80B7-A7607A7B8181}"/>
              </a:ext>
            </a:extLst>
          </p:cNvPr>
          <p:cNvSpPr txBox="1"/>
          <p:nvPr/>
        </p:nvSpPr>
        <p:spPr>
          <a:xfrm>
            <a:off x="6499273" y="6400800"/>
            <a:ext cx="18603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(MOE, 2018)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BD2E98E-EC7A-3F43-97B7-85607F80A8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082" y="147161"/>
            <a:ext cx="6198191" cy="6639031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1A53A34-1446-1040-B84F-3F7DDC070852}"/>
              </a:ext>
            </a:extLst>
          </p:cNvPr>
          <p:cNvSpPr txBox="1"/>
          <p:nvPr/>
        </p:nvSpPr>
        <p:spPr>
          <a:xfrm>
            <a:off x="6808763" y="351692"/>
            <a:ext cx="489555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FFC000"/>
                </a:solidFill>
              </a:rPr>
              <a:t>The Outer Circle</a:t>
            </a:r>
            <a:r>
              <a:rPr lang="en-US" b="1"/>
              <a:t> </a:t>
            </a:r>
            <a:r>
              <a:rPr lang="en-US"/>
              <a:t>– Covers subject disciplines such as Languages, Humanities and the arts, mathematics and sciences. Ensuring students have a good grounding across different areas of study.</a:t>
            </a:r>
          </a:p>
          <a:p>
            <a:endParaRPr lang="en-US" b="1"/>
          </a:p>
          <a:p>
            <a:r>
              <a:rPr lang="en-US" b="1">
                <a:solidFill>
                  <a:srgbClr val="FD5A00"/>
                </a:solidFill>
              </a:rPr>
              <a:t>The Middle Circle </a:t>
            </a:r>
            <a:r>
              <a:rPr lang="en-US"/>
              <a:t>–Covers knowledge and communication skills. Enabling students to analyze and use information and be able to express their thoughts and ideas clearly and effectively. Comprises of skills-based subjects.</a:t>
            </a:r>
          </a:p>
          <a:p>
            <a:endParaRPr lang="en-US" b="1"/>
          </a:p>
          <a:p>
            <a:r>
              <a:rPr lang="en-US" b="1">
                <a:solidFill>
                  <a:srgbClr val="FFFF00"/>
                </a:solidFill>
              </a:rPr>
              <a:t>The Inner Circle </a:t>
            </a:r>
            <a:r>
              <a:rPr lang="en-US"/>
              <a:t>– Covers life skills ensuring that students acquire sound values and skills to take them through life as responsible adults and active citizens. Comprises the non-academic curriculum (MOE, 2018).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563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9C846E1-A6F3-5344-85AB-29BC6637CD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6983289"/>
              </p:ext>
            </p:extLst>
          </p:nvPr>
        </p:nvGraphicFramePr>
        <p:xfrm>
          <a:off x="2486382" y="141890"/>
          <a:ext cx="7545742" cy="65011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1154376418"/>
                    </a:ext>
                  </a:extLst>
                </a:gridCol>
                <a:gridCol w="3668731">
                  <a:extLst>
                    <a:ext uri="{9D8B030D-6E8A-4147-A177-3AD203B41FA5}">
                      <a16:colId xmlns:a16="http://schemas.microsoft.com/office/drawing/2014/main" val="3381116966"/>
                    </a:ext>
                  </a:extLst>
                </a:gridCol>
                <a:gridCol w="3668731">
                  <a:extLst>
                    <a:ext uri="{9D8B030D-6E8A-4147-A177-3AD203B41FA5}">
                      <a16:colId xmlns:a16="http://schemas.microsoft.com/office/drawing/2014/main" val="3944784578"/>
                    </a:ext>
                  </a:extLst>
                </a:gridCol>
              </a:tblGrid>
              <a:tr h="374643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Singapore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312132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u="sng"/>
                        <a:t>Subject Disciplines</a:t>
                      </a:r>
                    </a:p>
                    <a:p>
                      <a:r>
                        <a:rPr lang="en-US"/>
                        <a:t>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Compulsary</a:t>
                      </a:r>
                      <a:endParaRPr lang="en-GB" sz="1800" b="1" i="0" u="none" strike="noStrike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English</a:t>
                      </a:r>
                    </a:p>
                    <a:p>
                      <a:br>
                        <a:rPr lang="en-GB"/>
                      </a:b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9052642"/>
                  </a:ext>
                </a:extLst>
              </a:tr>
              <a:tr h="77067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Mother </a:t>
                      </a:r>
                      <a:r>
                        <a:rPr lang="en-US" err="1"/>
                        <a:t>Tounge</a:t>
                      </a:r>
                      <a:r>
                        <a:rPr lang="en-US"/>
                        <a:t> (Tamil, Malay, Mandarin Chinese)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Ancient and modern foreign languages (at key stage 2)</a:t>
                      </a: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1594479"/>
                  </a:ext>
                </a:extLst>
              </a:tr>
              <a:tr h="30827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Mathematics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Mathematics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5915654"/>
                  </a:ext>
                </a:extLst>
              </a:tr>
              <a:tr h="30827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Sciences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Sciences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5377574"/>
                  </a:ext>
                </a:extLst>
              </a:tr>
              <a:tr h="647414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Humanities and the arts</a:t>
                      </a:r>
                    </a:p>
                    <a:p>
                      <a:r>
                        <a:rPr lang="en-US"/>
                        <a:t>Social studies, art, music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Art and design</a:t>
                      </a:r>
                    </a:p>
                    <a:p>
                      <a:r>
                        <a:rPr lang="en-GB" sz="18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music</a:t>
                      </a: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650540"/>
                  </a:ext>
                </a:extLst>
              </a:tr>
              <a:tr h="82668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u="sng"/>
                        <a:t>Knowledge Skills</a:t>
                      </a:r>
                    </a:p>
                    <a:p>
                      <a:r>
                        <a:rPr lang="en-US"/>
                        <a:t>Project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Design and technology</a:t>
                      </a:r>
                    </a:p>
                    <a:p>
                      <a:r>
                        <a:rPr lang="en-US"/>
                        <a:t>History </a:t>
                      </a:r>
                    </a:p>
                    <a:p>
                      <a:r>
                        <a:rPr lang="en-US"/>
                        <a:t>Geography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4820269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u="sng"/>
                        <a:t>Life Skills</a:t>
                      </a:r>
                    </a:p>
                    <a:p>
                      <a:r>
                        <a:rPr lang="en-US"/>
                        <a:t>Co-curricular </a:t>
                      </a:r>
                      <a:r>
                        <a:rPr lang="en-US" err="1"/>
                        <a:t>Activies</a:t>
                      </a:r>
                      <a:endParaRPr lang="en-US"/>
                    </a:p>
                    <a:p>
                      <a:r>
                        <a:rPr lang="en-US"/>
                        <a:t>Character and Citizenship Education</a:t>
                      </a:r>
                    </a:p>
                    <a:p>
                      <a:r>
                        <a:rPr lang="en-US" err="1"/>
                        <a:t>Programme</a:t>
                      </a:r>
                      <a:r>
                        <a:rPr lang="en-US"/>
                        <a:t> for Active Learning</a:t>
                      </a:r>
                    </a:p>
                    <a:p>
                      <a:r>
                        <a:rPr lang="en-US"/>
                        <a:t>Physical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Physical education (PE), including swimming</a:t>
                      </a: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33393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8133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18">
            <a:extLst>
              <a:ext uri="{FF2B5EF4-FFF2-40B4-BE49-F238E27FC236}">
                <a16:creationId xmlns:a16="http://schemas.microsoft.com/office/drawing/2014/main" id="{7D821C50-E8C1-4972-A077-64A1F02FC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20ED4F42-CC03-0541-BE91-F690CC4F0C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7856"/>
          <a:stretch/>
        </p:blipFill>
        <p:spPr>
          <a:xfrm>
            <a:off x="2366210" y="1744394"/>
            <a:ext cx="7915425" cy="3683250"/>
          </a:xfrm>
          <a:prstGeom prst="rect">
            <a:avLst/>
          </a:prstGeom>
        </p:spPr>
      </p:pic>
      <p:sp>
        <p:nvSpPr>
          <p:cNvPr id="74" name="Oval 20">
            <a:extLst>
              <a:ext uri="{FF2B5EF4-FFF2-40B4-BE49-F238E27FC236}">
                <a16:creationId xmlns:a16="http://schemas.microsoft.com/office/drawing/2014/main" id="{4C25D72C-CBD6-4479-9043-6B4FB2A5B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2847B86-945C-F04D-BFE4-72D419EE5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100">
                <a:solidFill>
                  <a:srgbClr val="FFFFFF"/>
                </a:solidFill>
              </a:rPr>
              <a:t>Subject based banding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3FE871-70AB-B04D-BE9B-6814FB19C158}"/>
              </a:ext>
            </a:extLst>
          </p:cNvPr>
          <p:cNvSpPr txBox="1"/>
          <p:nvPr/>
        </p:nvSpPr>
        <p:spPr>
          <a:xfrm>
            <a:off x="9129932" y="6091311"/>
            <a:ext cx="1603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(MOE, 2017)</a:t>
            </a:r>
          </a:p>
        </p:txBody>
      </p:sp>
    </p:spTree>
    <p:extLst>
      <p:ext uri="{BB962C8B-B14F-4D97-AF65-F5344CB8AC3E}">
        <p14:creationId xmlns:p14="http://schemas.microsoft.com/office/powerpoint/2010/main" val="1363182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701C-D12D-CB47-827C-93E69B837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/>
          <a:lstStyle/>
          <a:p>
            <a:r>
              <a:rPr lang="en-US"/>
              <a:t>IS SBB a good thing?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59198-671F-2243-98ED-7DF1C9FD7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4214" y="2681743"/>
            <a:ext cx="5011479" cy="3101983"/>
          </a:xfrm>
        </p:spPr>
        <p:txBody>
          <a:bodyPr/>
          <a:lstStyle/>
          <a:p>
            <a:r>
              <a:rPr lang="en-US"/>
              <a:t>Should children be categorized for their abilities in certain subjects at such a young age?</a:t>
            </a:r>
          </a:p>
          <a:p>
            <a:r>
              <a:rPr lang="en-US"/>
              <a:t>Distinguishing students by their academic abilities can be demoralizing’ for those who are less academically-inclined.</a:t>
            </a:r>
          </a:p>
          <a:p>
            <a:r>
              <a:rPr lang="en-US"/>
              <a:t>Creates “unnecessary competition among top students to outdo each other.” (Mokhtar, 2018).</a:t>
            </a:r>
          </a:p>
          <a:p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9E7BF85-D876-DA4E-A9C9-C49354138D87}"/>
              </a:ext>
            </a:extLst>
          </p:cNvPr>
          <p:cNvSpPr txBox="1">
            <a:spLocks/>
          </p:cNvSpPr>
          <p:nvPr/>
        </p:nvSpPr>
        <p:spPr>
          <a:xfrm>
            <a:off x="933964" y="2681743"/>
            <a:ext cx="4318520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Grouping students on abilities allows weaker pupils to learn at their own pace.</a:t>
            </a:r>
          </a:p>
          <a:p>
            <a:r>
              <a:rPr lang="en-US"/>
              <a:t>Classes with students of mixed abilities makes it harder for teachers to manage.</a:t>
            </a:r>
          </a:p>
          <a:p>
            <a:r>
              <a:rPr lang="en-US"/>
              <a:t>Students would be stuck without SBB, the challenges make them motivated.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757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4D203-6B93-6446-A89B-19321060A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4476806" cy="1188720"/>
          </a:xfrm>
        </p:spPr>
        <p:txBody>
          <a:bodyPr>
            <a:normAutofit/>
          </a:bodyPr>
          <a:lstStyle/>
          <a:p>
            <a:r>
              <a:rPr lang="en-US"/>
              <a:t>is PSLE a necessary checkpoint?</a:t>
            </a:r>
          </a:p>
        </p:txBody>
      </p:sp>
      <p:sp>
        <p:nvSpPr>
          <p:cNvPr id="55" name="Content Placeholder 9">
            <a:extLst>
              <a:ext uri="{FF2B5EF4-FFF2-40B4-BE49-F238E27FC236}">
                <a16:creationId xmlns:a16="http://schemas.microsoft.com/office/drawing/2014/main" id="{6BF77DB6-163D-427D-A3EA-B853CA66A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4492932" cy="326320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So many more pathways for children </a:t>
            </a:r>
          </a:p>
          <a:p>
            <a:r>
              <a:rPr lang="en-US" dirty="0"/>
              <a:t>Doing more harm than good?</a:t>
            </a:r>
          </a:p>
          <a:p>
            <a:r>
              <a:rPr lang="en-US" dirty="0"/>
              <a:t>Shift towards labelling and stigmatization at a young age</a:t>
            </a:r>
          </a:p>
          <a:p>
            <a:r>
              <a:rPr lang="en-US" dirty="0"/>
              <a:t>Puts more pressure on pupils</a:t>
            </a:r>
          </a:p>
          <a:p>
            <a:r>
              <a:rPr lang="en-US" dirty="0"/>
              <a:t>Parents demanding good grades from children to get into brand-name schools</a:t>
            </a:r>
          </a:p>
          <a:p>
            <a:r>
              <a:rPr lang="en-US" dirty="0"/>
              <a:t>Too young to determine a child’s educational future and path? (Straits times, 2018).</a:t>
            </a:r>
          </a:p>
        </p:txBody>
      </p:sp>
      <p:sp>
        <p:nvSpPr>
          <p:cNvPr id="56" name="Rectangle 12">
            <a:extLst>
              <a:ext uri="{FF2B5EF4-FFF2-40B4-BE49-F238E27FC236}">
                <a16:creationId xmlns:a16="http://schemas.microsoft.com/office/drawing/2014/main" id="{CCB44D6C-A194-4C92-A608-1AA2CC599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3605" y="964692"/>
            <a:ext cx="544068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14">
            <a:extLst>
              <a:ext uri="{FF2B5EF4-FFF2-40B4-BE49-F238E27FC236}">
                <a16:creationId xmlns:a16="http://schemas.microsoft.com/office/drawing/2014/main" id="{865762A7-CE84-40FE-9B97-D3C158A3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699" y="1128683"/>
            <a:ext cx="5106493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Content Placeholder 4">
            <a:extLst>
              <a:ext uri="{FF2B5EF4-FFF2-40B4-BE49-F238E27FC236}">
                <a16:creationId xmlns:a16="http://schemas.microsoft.com/office/drawing/2014/main" id="{4ABB64CF-41C8-D04F-B350-3FBD044337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33" r="6666"/>
          <a:stretch/>
        </p:blipFill>
        <p:spPr>
          <a:xfrm>
            <a:off x="6279376" y="1128684"/>
            <a:ext cx="4769138" cy="460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879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83FE3C4-21B7-FF40-AAEF-E8A3DA32F456}"/>
              </a:ext>
            </a:extLst>
          </p:cNvPr>
          <p:cNvSpPr/>
          <p:nvPr/>
        </p:nvSpPr>
        <p:spPr>
          <a:xfrm>
            <a:off x="1327587" y="2769315"/>
            <a:ext cx="505547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6 years of compulsory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No school fees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Subject-based Banding allows students to offer a mix of standard and foundation subjects, depending on their strengths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National examination: Primary School Leaving Examination (PSLE)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Students are encouraged to participate in Co-Curricular Activities (CCAs) and Community Involvement Programmes (CIP) (MOE, 2018).</a:t>
            </a:r>
          </a:p>
          <a:p>
            <a:br>
              <a:rPr lang="en-GB" dirty="0"/>
            </a:b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EDAFB83-5544-654B-8014-5913E53D54F4}"/>
              </a:ext>
            </a:extLst>
          </p:cNvPr>
          <p:cNvSpPr/>
          <p:nvPr/>
        </p:nvSpPr>
        <p:spPr>
          <a:xfrm>
            <a:off x="6699228" y="2769315"/>
            <a:ext cx="50134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6 years of compulsory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No school fees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National Curriculum used so all pupils learn same things.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Gill Sans MT" panose="020B0502020104020203" pitchFamily="34" charset="77"/>
              </a:rPr>
              <a:t>National tests and teacher assessments in English and maths, and teacher assessments in science</a:t>
            </a:r>
            <a:endParaRPr lang="en-GB" dirty="0">
              <a:solidFill>
                <a:srgbClr val="333333"/>
              </a:solidFill>
              <a:latin typeface="Gill Sans MT" panose="020B0502020104020203" pitchFamily="34" charset="77"/>
            </a:endParaRPr>
          </a:p>
          <a:p>
            <a:br>
              <a:rPr lang="en-GB" dirty="0"/>
            </a:br>
            <a:r>
              <a:rPr lang="en-GB" dirty="0"/>
              <a:t>(GOV, 2018)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A91519-4A68-894C-9B35-18C153B60F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228" y="685800"/>
            <a:ext cx="4410732" cy="18770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18D3204-9310-C942-A318-7AF74AAD75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4587" y="685800"/>
            <a:ext cx="4038186" cy="187705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1E38E62-EC09-A74D-8893-79DD07B41232}"/>
              </a:ext>
            </a:extLst>
          </p:cNvPr>
          <p:cNvSpPr/>
          <p:nvPr/>
        </p:nvSpPr>
        <p:spPr>
          <a:xfrm>
            <a:off x="0" y="0"/>
            <a:ext cx="12192000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E24A7A-EAB5-0E4C-AAE4-DB1272D2CC0B}"/>
              </a:ext>
            </a:extLst>
          </p:cNvPr>
          <p:cNvSpPr/>
          <p:nvPr/>
        </p:nvSpPr>
        <p:spPr>
          <a:xfrm>
            <a:off x="0" y="6392099"/>
            <a:ext cx="12192000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2FC18A-8256-304A-A4D5-C5BE99263123}"/>
              </a:ext>
            </a:extLst>
          </p:cNvPr>
          <p:cNvSpPr/>
          <p:nvPr/>
        </p:nvSpPr>
        <p:spPr>
          <a:xfrm rot="5400000">
            <a:off x="-2716714" y="3196050"/>
            <a:ext cx="5912763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2A4562-F0F0-0245-AA8C-9AD07B3D4018}"/>
              </a:ext>
            </a:extLst>
          </p:cNvPr>
          <p:cNvSpPr/>
          <p:nvPr/>
        </p:nvSpPr>
        <p:spPr>
          <a:xfrm rot="5400000">
            <a:off x="8995951" y="3196050"/>
            <a:ext cx="5912763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985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4FE9B-6D10-C847-9924-5894351F5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A8577-97B3-6F40-9851-58E4AC92D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GOV (2018) </a:t>
            </a:r>
            <a:r>
              <a:rPr lang="en-US" i="1" dirty="0"/>
              <a:t>The National Curriculum </a:t>
            </a:r>
            <a:r>
              <a:rPr lang="en-US" dirty="0"/>
              <a:t>[Online] Available at: </a:t>
            </a:r>
            <a:r>
              <a:rPr lang="en-US" dirty="0">
                <a:hlinkClick r:id="rId3"/>
              </a:rPr>
              <a:t>https://www.gov.uk/national-curriculum</a:t>
            </a:r>
            <a:r>
              <a:rPr lang="en-US" dirty="0"/>
              <a:t> (Accessed on: 25</a:t>
            </a:r>
            <a:r>
              <a:rPr lang="en-US" baseline="30000" dirty="0"/>
              <a:t>th</a:t>
            </a:r>
            <a:r>
              <a:rPr lang="en-US" dirty="0"/>
              <a:t> Nov 2018)</a:t>
            </a:r>
          </a:p>
          <a:p>
            <a:r>
              <a:rPr lang="en-US" dirty="0"/>
              <a:t>Ministry of Education  (2018) </a:t>
            </a:r>
            <a:r>
              <a:rPr lang="en-US" i="1" dirty="0"/>
              <a:t>Education System </a:t>
            </a:r>
            <a:r>
              <a:rPr lang="en-US" dirty="0"/>
              <a:t>[Online] Available at: </a:t>
            </a:r>
            <a:r>
              <a:rPr lang="en-US" dirty="0">
                <a:hlinkClick r:id="rId4"/>
              </a:rPr>
              <a:t>https://www.moe.gov.sg/education/education-system</a:t>
            </a:r>
            <a:r>
              <a:rPr lang="en-US" dirty="0"/>
              <a:t> (Accessed on: 23</a:t>
            </a:r>
            <a:r>
              <a:rPr lang="en-US" baseline="30000" dirty="0"/>
              <a:t>rd</a:t>
            </a:r>
            <a:r>
              <a:rPr lang="en-US" dirty="0"/>
              <a:t> Nov 2018)</a:t>
            </a:r>
          </a:p>
          <a:p>
            <a:r>
              <a:rPr lang="en-US" dirty="0"/>
              <a:t>Ministry of Education (2018) </a:t>
            </a:r>
            <a:r>
              <a:rPr lang="en-US" i="1" dirty="0"/>
              <a:t>Primary School Education - Preparing your Child for Tomorrow </a:t>
            </a:r>
            <a:r>
              <a:rPr lang="en-US" dirty="0"/>
              <a:t>[Online] Available at: </a:t>
            </a:r>
            <a:r>
              <a:rPr lang="en-US" dirty="0">
                <a:hlinkClick r:id="rId5"/>
              </a:rPr>
              <a:t>https://www.moe.gov.sg/docs/default-source/document/education/primary/files/primary-school-education-booklet</a:t>
            </a:r>
            <a:r>
              <a:rPr lang="en-US" dirty="0"/>
              <a:t> (Accessed on: 23</a:t>
            </a:r>
            <a:r>
              <a:rPr lang="en-US" baseline="30000" dirty="0"/>
              <a:t>rd</a:t>
            </a:r>
            <a:r>
              <a:rPr lang="en-US" dirty="0"/>
              <a:t> Nov 2018)</a:t>
            </a:r>
          </a:p>
          <a:p>
            <a:r>
              <a:rPr lang="en-US" dirty="0"/>
              <a:t>Ministry of Education (2018) </a:t>
            </a:r>
            <a:r>
              <a:rPr lang="en-US" i="1" dirty="0"/>
              <a:t>Subject-Based banding for Primary Schools </a:t>
            </a:r>
            <a:r>
              <a:rPr lang="en-US" dirty="0"/>
              <a:t>[Online] Available at: </a:t>
            </a:r>
            <a:r>
              <a:rPr lang="en-US" dirty="0">
                <a:hlinkClick r:id="rId6"/>
              </a:rPr>
              <a:t>https://www.moe.gov.sg/docs/default-source/document/education/primary/files/moe_sbb_eng_2018.pdf</a:t>
            </a:r>
            <a:r>
              <a:rPr lang="en-US" dirty="0"/>
              <a:t> (Accessed on: 24</a:t>
            </a:r>
            <a:r>
              <a:rPr lang="en-US" baseline="30000" dirty="0"/>
              <a:t>th</a:t>
            </a:r>
            <a:r>
              <a:rPr lang="en-US" dirty="0"/>
              <a:t> Nov 2018)</a:t>
            </a:r>
          </a:p>
          <a:p>
            <a:r>
              <a:rPr lang="en-US" dirty="0"/>
              <a:t>Mokhtar, F. (2018) </a:t>
            </a:r>
            <a:r>
              <a:rPr lang="en-US" i="1" dirty="0"/>
              <a:t>Some primary schools doing away with ‘top classes’ </a:t>
            </a:r>
            <a:r>
              <a:rPr lang="en-US" dirty="0"/>
              <a:t>[Online] Available at: </a:t>
            </a:r>
            <a:r>
              <a:rPr lang="en-US" dirty="0">
                <a:hlinkClick r:id="rId7"/>
              </a:rPr>
              <a:t>https://www.todayonline.com/singapore/some-primary-schools-doing-away-top-classes</a:t>
            </a:r>
            <a:r>
              <a:rPr lang="en-US" dirty="0"/>
              <a:t> (Accessed on: 26th Nov)</a:t>
            </a:r>
          </a:p>
          <a:p>
            <a:r>
              <a:rPr lang="en-US" dirty="0"/>
              <a:t>Straits times (2018) </a:t>
            </a:r>
            <a:r>
              <a:rPr lang="en-US" i="1" dirty="0"/>
              <a:t>Is PSLE a necessary checkpoint? </a:t>
            </a:r>
            <a:r>
              <a:rPr lang="en-US" dirty="0"/>
              <a:t>[Online] Available at: </a:t>
            </a:r>
            <a:r>
              <a:rPr lang="en-US" dirty="0">
                <a:hlinkClick r:id="rId8"/>
              </a:rPr>
              <a:t>https://www.straitstimes.com/singapore/education/is-psle-a-necessary-checkpoint</a:t>
            </a:r>
            <a:r>
              <a:rPr lang="en-US" dirty="0"/>
              <a:t> (Accessed on: 25</a:t>
            </a:r>
            <a:r>
              <a:rPr lang="en-US" baseline="30000" dirty="0"/>
              <a:t>th</a:t>
            </a:r>
            <a:r>
              <a:rPr lang="en-US" dirty="0"/>
              <a:t> Nov)</a:t>
            </a:r>
          </a:p>
          <a:p>
            <a:pPr marL="0" indent="0">
              <a:buNone/>
            </a:pPr>
            <a:r>
              <a:rPr lang="en-US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959425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{0729BC71-8E5E-A149-8816-81F6F2138A62}tf10001120</Template>
  <TotalTime>4013</TotalTime>
  <Words>872</Words>
  <Application>Microsoft Macintosh PowerPoint</Application>
  <PresentationFormat>Widescreen</PresentationFormat>
  <Paragraphs>98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Parcel</vt:lpstr>
      <vt:lpstr>SINGAPORE –Ministry of Education (MOE)</vt:lpstr>
      <vt:lpstr>Objectives</vt:lpstr>
      <vt:lpstr>Aims of the Ministry of Education in singapore</vt:lpstr>
      <vt:lpstr>From 3 – 19 years</vt:lpstr>
      <vt:lpstr>Primary education at a glance</vt:lpstr>
      <vt:lpstr>PowerPoint Presentation</vt:lpstr>
      <vt:lpstr>PowerPoint Presentation</vt:lpstr>
      <vt:lpstr>Subject based banding</vt:lpstr>
      <vt:lpstr>IS SBB a good thing?</vt:lpstr>
      <vt:lpstr>is PSLE a necessary checkpoint?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Hayley Tobin (P145417)</dc:creator>
  <cp:lastModifiedBy>Hayley Tobin (P145417)</cp:lastModifiedBy>
  <cp:revision>2</cp:revision>
  <dcterms:created xsi:type="dcterms:W3CDTF">2018-11-22T20:35:48Z</dcterms:created>
  <dcterms:modified xsi:type="dcterms:W3CDTF">2018-11-27T22:14:01Z</dcterms:modified>
</cp:coreProperties>
</file>