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4.xml" ContentType="application/vnd.openxmlformats-officedocument.presentationml.notesSlide+xml"/>
  <Override PartName="/ppt/tags/tag10.xml" ContentType="application/vnd.openxmlformats-officedocument.presentationml.tags+xml"/>
  <Override PartName="/ppt/notesSlides/notesSlide5.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6.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8.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9.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2" r:id="rId4"/>
  </p:sldMasterIdLst>
  <p:notesMasterIdLst>
    <p:notesMasterId r:id="rId36"/>
  </p:notesMasterIdLst>
  <p:sldIdLst>
    <p:sldId id="256" r:id="rId5"/>
    <p:sldId id="257" r:id="rId6"/>
    <p:sldId id="258" r:id="rId7"/>
    <p:sldId id="275" r:id="rId8"/>
    <p:sldId id="259" r:id="rId9"/>
    <p:sldId id="262" r:id="rId10"/>
    <p:sldId id="274" r:id="rId11"/>
    <p:sldId id="263" r:id="rId12"/>
    <p:sldId id="264" r:id="rId13"/>
    <p:sldId id="278" r:id="rId14"/>
    <p:sldId id="265" r:id="rId15"/>
    <p:sldId id="279" r:id="rId16"/>
    <p:sldId id="284" r:id="rId17"/>
    <p:sldId id="269" r:id="rId18"/>
    <p:sldId id="272" r:id="rId19"/>
    <p:sldId id="277" r:id="rId20"/>
    <p:sldId id="271" r:id="rId21"/>
    <p:sldId id="280" r:id="rId22"/>
    <p:sldId id="261" r:id="rId23"/>
    <p:sldId id="276" r:id="rId24"/>
    <p:sldId id="270" r:id="rId25"/>
    <p:sldId id="266" r:id="rId26"/>
    <p:sldId id="267" r:id="rId27"/>
    <p:sldId id="268" r:id="rId28"/>
    <p:sldId id="273" r:id="rId29"/>
    <p:sldId id="281" r:id="rId30"/>
    <p:sldId id="282" r:id="rId31"/>
    <p:sldId id="283" r:id="rId32"/>
    <p:sldId id="285" r:id="rId33"/>
    <p:sldId id="286" r:id="rId34"/>
    <p:sldId id="28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113CFD2-D207-3613-BDE3-65D5AD59245F}" name="Jamie Dick (2103999)" initials="JD" userId="S::2103999@student.uwtsd.ac.uk::f81e0233-bc43-4f1e-8528-5da6b94f794f"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2D55A-D97F-41D1-9680-AB67D9497891}" v="2" dt="2024-05-02T12:59:00.469"/>
    <p1510:client id="{5A2F9AAB-1903-C704-D08D-CBCD01090C55}" v="82" dt="2024-05-01T13:24:52.678"/>
    <p1510:client id="{6E7AD67A-5123-CAFE-726D-4D1F524C9B9C}" v="197" dt="2024-05-01T13:28:29.859"/>
    <p1510:client id="{C76671D6-B88F-4FC6-B056-0C6D510C0D3F}" v="51" dt="2024-05-01T19:46:14.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e Dick (2103999)" userId="f81e0233-bc43-4f1e-8528-5da6b94f794f" providerId="ADAL" clId="{1162D55A-D97F-41D1-9680-AB67D9497891}"/>
    <pc:docChg chg="modSld">
      <pc:chgData name="Jamie Dick (2103999)" userId="f81e0233-bc43-4f1e-8528-5da6b94f794f" providerId="ADAL" clId="{1162D55A-D97F-41D1-9680-AB67D9497891}" dt="2024-05-02T12:59:00.469" v="1"/>
      <pc:docMkLst>
        <pc:docMk/>
      </pc:docMkLst>
      <pc:sldChg chg="addSp delSp modSp modTransition modAnim">
        <pc:chgData name="Jamie Dick (2103999)" userId="f81e0233-bc43-4f1e-8528-5da6b94f794f" providerId="ADAL" clId="{1162D55A-D97F-41D1-9680-AB67D9497891}" dt="2024-05-02T12:59:00.469" v="1"/>
        <pc:sldMkLst>
          <pc:docMk/>
          <pc:sldMk cId="1900222429" sldId="256"/>
        </pc:sldMkLst>
        <pc:picChg chg="add del mod">
          <ac:chgData name="Jamie Dick (2103999)" userId="f81e0233-bc43-4f1e-8528-5da6b94f794f" providerId="ADAL" clId="{1162D55A-D97F-41D1-9680-AB67D9497891}" dt="2024-05-02T12:59:00.469" v="1"/>
          <ac:picMkLst>
            <pc:docMk/>
            <pc:sldMk cId="1900222429" sldId="256"/>
            <ac:picMk id="7" creationId="{DB686335-CDF0-9CDB-A8AA-E784B8941D72}"/>
          </ac:picMkLst>
        </pc:picChg>
      </pc:sldChg>
      <pc:sldChg chg="addSp delSp modSp modTransition modAnim">
        <pc:chgData name="Jamie Dick (2103999)" userId="f81e0233-bc43-4f1e-8528-5da6b94f794f" providerId="ADAL" clId="{1162D55A-D97F-41D1-9680-AB67D9497891}" dt="2024-05-02T12:59:00.469" v="1"/>
        <pc:sldMkLst>
          <pc:docMk/>
          <pc:sldMk cId="1884172768" sldId="257"/>
        </pc:sldMkLst>
        <pc:picChg chg="add del mod">
          <ac:chgData name="Jamie Dick (2103999)" userId="f81e0233-bc43-4f1e-8528-5da6b94f794f" providerId="ADAL" clId="{1162D55A-D97F-41D1-9680-AB67D9497891}" dt="2024-05-02T12:59:00.469" v="1"/>
          <ac:picMkLst>
            <pc:docMk/>
            <pc:sldMk cId="1884172768" sldId="257"/>
            <ac:picMk id="8" creationId="{37D0088E-5462-3A64-3052-BD3713CA60A9}"/>
          </ac:picMkLst>
        </pc:picChg>
      </pc:sldChg>
      <pc:sldChg chg="addSp delSp modSp modTransition modAnim">
        <pc:chgData name="Jamie Dick (2103999)" userId="f81e0233-bc43-4f1e-8528-5da6b94f794f" providerId="ADAL" clId="{1162D55A-D97F-41D1-9680-AB67D9497891}" dt="2024-05-02T12:59:00.469" v="1"/>
        <pc:sldMkLst>
          <pc:docMk/>
          <pc:sldMk cId="3632172486" sldId="258"/>
        </pc:sldMkLst>
        <pc:picChg chg="add del mod">
          <ac:chgData name="Jamie Dick (2103999)" userId="f81e0233-bc43-4f1e-8528-5da6b94f794f" providerId="ADAL" clId="{1162D55A-D97F-41D1-9680-AB67D9497891}" dt="2024-05-02T12:59:00.469" v="1"/>
          <ac:picMkLst>
            <pc:docMk/>
            <pc:sldMk cId="3632172486" sldId="258"/>
            <ac:picMk id="6" creationId="{D75ACD49-75B1-A0DE-BD64-958E3569C9AF}"/>
          </ac:picMkLst>
        </pc:picChg>
      </pc:sldChg>
      <pc:sldChg chg="addSp delSp modSp modTransition modAnim">
        <pc:chgData name="Jamie Dick (2103999)" userId="f81e0233-bc43-4f1e-8528-5da6b94f794f" providerId="ADAL" clId="{1162D55A-D97F-41D1-9680-AB67D9497891}" dt="2024-05-02T12:59:00.469" v="1"/>
        <pc:sldMkLst>
          <pc:docMk/>
          <pc:sldMk cId="1494627384" sldId="259"/>
        </pc:sldMkLst>
        <pc:picChg chg="add del mod">
          <ac:chgData name="Jamie Dick (2103999)" userId="f81e0233-bc43-4f1e-8528-5da6b94f794f" providerId="ADAL" clId="{1162D55A-D97F-41D1-9680-AB67D9497891}" dt="2024-05-02T12:59:00.469" v="1"/>
          <ac:picMkLst>
            <pc:docMk/>
            <pc:sldMk cId="1494627384" sldId="259"/>
            <ac:picMk id="6" creationId="{1C776485-76D0-FFD7-0D19-92E1D8874567}"/>
          </ac:picMkLst>
        </pc:picChg>
      </pc:sldChg>
      <pc:sldChg chg="addSp delSp modSp modTransition modAnim">
        <pc:chgData name="Jamie Dick (2103999)" userId="f81e0233-bc43-4f1e-8528-5da6b94f794f" providerId="ADAL" clId="{1162D55A-D97F-41D1-9680-AB67D9497891}" dt="2024-05-02T12:59:00.469" v="1"/>
        <pc:sldMkLst>
          <pc:docMk/>
          <pc:sldMk cId="2694263652" sldId="261"/>
        </pc:sldMkLst>
        <pc:picChg chg="add del mod">
          <ac:chgData name="Jamie Dick (2103999)" userId="f81e0233-bc43-4f1e-8528-5da6b94f794f" providerId="ADAL" clId="{1162D55A-D97F-41D1-9680-AB67D9497891}" dt="2024-05-02T12:59:00.469" v="1"/>
          <ac:picMkLst>
            <pc:docMk/>
            <pc:sldMk cId="2694263652" sldId="261"/>
            <ac:picMk id="5" creationId="{1D66A105-504C-A288-81D0-CCEA228E13BD}"/>
          </ac:picMkLst>
        </pc:picChg>
      </pc:sldChg>
      <pc:sldChg chg="addSp delSp modSp modTransition modAnim">
        <pc:chgData name="Jamie Dick (2103999)" userId="f81e0233-bc43-4f1e-8528-5da6b94f794f" providerId="ADAL" clId="{1162D55A-D97F-41D1-9680-AB67D9497891}" dt="2024-05-02T12:59:00.469" v="1"/>
        <pc:sldMkLst>
          <pc:docMk/>
          <pc:sldMk cId="3501923570" sldId="262"/>
        </pc:sldMkLst>
        <pc:picChg chg="add del mod">
          <ac:chgData name="Jamie Dick (2103999)" userId="f81e0233-bc43-4f1e-8528-5da6b94f794f" providerId="ADAL" clId="{1162D55A-D97F-41D1-9680-AB67D9497891}" dt="2024-05-02T12:59:00.469" v="1"/>
          <ac:picMkLst>
            <pc:docMk/>
            <pc:sldMk cId="3501923570" sldId="262"/>
            <ac:picMk id="5" creationId="{9C923CC7-EC51-2041-B949-F9F796CDA969}"/>
          </ac:picMkLst>
        </pc:picChg>
      </pc:sldChg>
      <pc:sldChg chg="addSp delSp modSp modTransition modAnim">
        <pc:chgData name="Jamie Dick (2103999)" userId="f81e0233-bc43-4f1e-8528-5da6b94f794f" providerId="ADAL" clId="{1162D55A-D97F-41D1-9680-AB67D9497891}" dt="2024-05-02T12:59:00.469" v="1"/>
        <pc:sldMkLst>
          <pc:docMk/>
          <pc:sldMk cId="418092746" sldId="263"/>
        </pc:sldMkLst>
        <pc:picChg chg="add del mod">
          <ac:chgData name="Jamie Dick (2103999)" userId="f81e0233-bc43-4f1e-8528-5da6b94f794f" providerId="ADAL" clId="{1162D55A-D97F-41D1-9680-AB67D9497891}" dt="2024-05-02T12:59:00.469" v="1"/>
          <ac:picMkLst>
            <pc:docMk/>
            <pc:sldMk cId="418092746" sldId="263"/>
            <ac:picMk id="6" creationId="{31B1A37F-9745-C5ED-898F-3A34D3F69581}"/>
          </ac:picMkLst>
        </pc:picChg>
      </pc:sldChg>
      <pc:sldChg chg="addSp delSp modSp modTransition modAnim">
        <pc:chgData name="Jamie Dick (2103999)" userId="f81e0233-bc43-4f1e-8528-5da6b94f794f" providerId="ADAL" clId="{1162D55A-D97F-41D1-9680-AB67D9497891}" dt="2024-05-02T12:59:00.469" v="1"/>
        <pc:sldMkLst>
          <pc:docMk/>
          <pc:sldMk cId="1590372265" sldId="264"/>
        </pc:sldMkLst>
        <pc:picChg chg="add del mod">
          <ac:chgData name="Jamie Dick (2103999)" userId="f81e0233-bc43-4f1e-8528-5da6b94f794f" providerId="ADAL" clId="{1162D55A-D97F-41D1-9680-AB67D9497891}" dt="2024-05-02T12:59:00.469" v="1"/>
          <ac:picMkLst>
            <pc:docMk/>
            <pc:sldMk cId="1590372265" sldId="264"/>
            <ac:picMk id="5" creationId="{F866ADD9-899A-DC53-C27B-A1112A8BE154}"/>
          </ac:picMkLst>
        </pc:picChg>
      </pc:sldChg>
      <pc:sldChg chg="addSp delSp modSp modTransition modAnim">
        <pc:chgData name="Jamie Dick (2103999)" userId="f81e0233-bc43-4f1e-8528-5da6b94f794f" providerId="ADAL" clId="{1162D55A-D97F-41D1-9680-AB67D9497891}" dt="2024-05-02T12:59:00.469" v="1"/>
        <pc:sldMkLst>
          <pc:docMk/>
          <pc:sldMk cId="2728141069" sldId="265"/>
        </pc:sldMkLst>
        <pc:picChg chg="add del mod">
          <ac:chgData name="Jamie Dick (2103999)" userId="f81e0233-bc43-4f1e-8528-5da6b94f794f" providerId="ADAL" clId="{1162D55A-D97F-41D1-9680-AB67D9497891}" dt="2024-05-02T12:59:00.469" v="1"/>
          <ac:picMkLst>
            <pc:docMk/>
            <pc:sldMk cId="2728141069" sldId="265"/>
            <ac:picMk id="5" creationId="{321509D5-DAFF-E0FB-5B62-04BBEDE9808B}"/>
          </ac:picMkLst>
        </pc:picChg>
      </pc:sldChg>
      <pc:sldChg chg="addSp delSp modSp modTransition modAnim">
        <pc:chgData name="Jamie Dick (2103999)" userId="f81e0233-bc43-4f1e-8528-5da6b94f794f" providerId="ADAL" clId="{1162D55A-D97F-41D1-9680-AB67D9497891}" dt="2024-05-02T12:59:00.469" v="1"/>
        <pc:sldMkLst>
          <pc:docMk/>
          <pc:sldMk cId="4179080925" sldId="266"/>
        </pc:sldMkLst>
        <pc:picChg chg="add del mod">
          <ac:chgData name="Jamie Dick (2103999)" userId="f81e0233-bc43-4f1e-8528-5da6b94f794f" providerId="ADAL" clId="{1162D55A-D97F-41D1-9680-AB67D9497891}" dt="2024-05-02T12:59:00.469" v="1"/>
          <ac:picMkLst>
            <pc:docMk/>
            <pc:sldMk cId="4179080925" sldId="266"/>
            <ac:picMk id="4" creationId="{A6BBFF3D-8724-166B-989E-124B79194E7B}"/>
          </ac:picMkLst>
        </pc:picChg>
      </pc:sldChg>
      <pc:sldChg chg="addSp delSp modSp modTransition modAnim">
        <pc:chgData name="Jamie Dick (2103999)" userId="f81e0233-bc43-4f1e-8528-5da6b94f794f" providerId="ADAL" clId="{1162D55A-D97F-41D1-9680-AB67D9497891}" dt="2024-05-02T12:59:00.469" v="1"/>
        <pc:sldMkLst>
          <pc:docMk/>
          <pc:sldMk cId="3255498322" sldId="267"/>
        </pc:sldMkLst>
        <pc:picChg chg="add del mod">
          <ac:chgData name="Jamie Dick (2103999)" userId="f81e0233-bc43-4f1e-8528-5da6b94f794f" providerId="ADAL" clId="{1162D55A-D97F-41D1-9680-AB67D9497891}" dt="2024-05-02T12:59:00.469" v="1"/>
          <ac:picMkLst>
            <pc:docMk/>
            <pc:sldMk cId="3255498322" sldId="267"/>
            <ac:picMk id="6" creationId="{19D450A1-E39B-BBC2-5170-EAAFC901BED8}"/>
          </ac:picMkLst>
        </pc:picChg>
      </pc:sldChg>
      <pc:sldChg chg="addSp delSp modSp modTransition modAnim">
        <pc:chgData name="Jamie Dick (2103999)" userId="f81e0233-bc43-4f1e-8528-5da6b94f794f" providerId="ADAL" clId="{1162D55A-D97F-41D1-9680-AB67D9497891}" dt="2024-05-02T12:59:00.469" v="1"/>
        <pc:sldMkLst>
          <pc:docMk/>
          <pc:sldMk cId="3947505548" sldId="268"/>
        </pc:sldMkLst>
        <pc:picChg chg="add del mod">
          <ac:chgData name="Jamie Dick (2103999)" userId="f81e0233-bc43-4f1e-8528-5da6b94f794f" providerId="ADAL" clId="{1162D55A-D97F-41D1-9680-AB67D9497891}" dt="2024-05-02T12:59:00.469" v="1"/>
          <ac:picMkLst>
            <pc:docMk/>
            <pc:sldMk cId="3947505548" sldId="268"/>
            <ac:picMk id="6" creationId="{2BE23137-6B60-A000-6B27-B5240663D46A}"/>
          </ac:picMkLst>
        </pc:picChg>
      </pc:sldChg>
      <pc:sldChg chg="addSp delSp modSp modTransition modAnim">
        <pc:chgData name="Jamie Dick (2103999)" userId="f81e0233-bc43-4f1e-8528-5da6b94f794f" providerId="ADAL" clId="{1162D55A-D97F-41D1-9680-AB67D9497891}" dt="2024-05-02T12:59:00.469" v="1"/>
        <pc:sldMkLst>
          <pc:docMk/>
          <pc:sldMk cId="3078706260" sldId="269"/>
        </pc:sldMkLst>
        <pc:picChg chg="add del mod">
          <ac:chgData name="Jamie Dick (2103999)" userId="f81e0233-bc43-4f1e-8528-5da6b94f794f" providerId="ADAL" clId="{1162D55A-D97F-41D1-9680-AB67D9497891}" dt="2024-05-02T12:59:00.469" v="1"/>
          <ac:picMkLst>
            <pc:docMk/>
            <pc:sldMk cId="3078706260" sldId="269"/>
            <ac:picMk id="7" creationId="{D2ACD643-88C9-7571-9C27-0CFDEA02A74E}"/>
          </ac:picMkLst>
        </pc:picChg>
      </pc:sldChg>
      <pc:sldChg chg="addSp delSp modSp modTransition modAnim">
        <pc:chgData name="Jamie Dick (2103999)" userId="f81e0233-bc43-4f1e-8528-5da6b94f794f" providerId="ADAL" clId="{1162D55A-D97F-41D1-9680-AB67D9497891}" dt="2024-05-02T12:59:00.469" v="1"/>
        <pc:sldMkLst>
          <pc:docMk/>
          <pc:sldMk cId="2848360051" sldId="270"/>
        </pc:sldMkLst>
        <pc:picChg chg="add del mod">
          <ac:chgData name="Jamie Dick (2103999)" userId="f81e0233-bc43-4f1e-8528-5da6b94f794f" providerId="ADAL" clId="{1162D55A-D97F-41D1-9680-AB67D9497891}" dt="2024-05-02T12:59:00.469" v="1"/>
          <ac:picMkLst>
            <pc:docMk/>
            <pc:sldMk cId="2848360051" sldId="270"/>
            <ac:picMk id="6" creationId="{79EDE3C4-9AE3-559B-2DF8-3EC4ECA823E9}"/>
          </ac:picMkLst>
        </pc:picChg>
      </pc:sldChg>
      <pc:sldChg chg="addSp delSp modSp modTransition modAnim">
        <pc:chgData name="Jamie Dick (2103999)" userId="f81e0233-bc43-4f1e-8528-5da6b94f794f" providerId="ADAL" clId="{1162D55A-D97F-41D1-9680-AB67D9497891}" dt="2024-05-02T12:59:00.469" v="1"/>
        <pc:sldMkLst>
          <pc:docMk/>
          <pc:sldMk cId="2747097008" sldId="271"/>
        </pc:sldMkLst>
        <pc:picChg chg="add del mod">
          <ac:chgData name="Jamie Dick (2103999)" userId="f81e0233-bc43-4f1e-8528-5da6b94f794f" providerId="ADAL" clId="{1162D55A-D97F-41D1-9680-AB67D9497891}" dt="2024-05-02T12:59:00.469" v="1"/>
          <ac:picMkLst>
            <pc:docMk/>
            <pc:sldMk cId="2747097008" sldId="271"/>
            <ac:picMk id="7" creationId="{E6868D91-F137-2344-694B-5C0E7799ED49}"/>
          </ac:picMkLst>
        </pc:picChg>
      </pc:sldChg>
      <pc:sldChg chg="addSp delSp modSp modTransition modAnim">
        <pc:chgData name="Jamie Dick (2103999)" userId="f81e0233-bc43-4f1e-8528-5da6b94f794f" providerId="ADAL" clId="{1162D55A-D97F-41D1-9680-AB67D9497891}" dt="2024-05-02T12:59:00.469" v="1"/>
        <pc:sldMkLst>
          <pc:docMk/>
          <pc:sldMk cId="3473181375" sldId="272"/>
        </pc:sldMkLst>
        <pc:picChg chg="add del mod">
          <ac:chgData name="Jamie Dick (2103999)" userId="f81e0233-bc43-4f1e-8528-5da6b94f794f" providerId="ADAL" clId="{1162D55A-D97F-41D1-9680-AB67D9497891}" dt="2024-05-02T12:59:00.469" v="1"/>
          <ac:picMkLst>
            <pc:docMk/>
            <pc:sldMk cId="3473181375" sldId="272"/>
            <ac:picMk id="7" creationId="{BC2121A3-23E2-2433-EE1E-DF7E936E0B9E}"/>
          </ac:picMkLst>
        </pc:picChg>
      </pc:sldChg>
      <pc:sldChg chg="addSp delSp modSp modTransition modAnim">
        <pc:chgData name="Jamie Dick (2103999)" userId="f81e0233-bc43-4f1e-8528-5da6b94f794f" providerId="ADAL" clId="{1162D55A-D97F-41D1-9680-AB67D9497891}" dt="2024-05-02T12:59:00.469" v="1"/>
        <pc:sldMkLst>
          <pc:docMk/>
          <pc:sldMk cId="3016477389" sldId="273"/>
        </pc:sldMkLst>
        <pc:picChg chg="add del mod">
          <ac:chgData name="Jamie Dick (2103999)" userId="f81e0233-bc43-4f1e-8528-5da6b94f794f" providerId="ADAL" clId="{1162D55A-D97F-41D1-9680-AB67D9497891}" dt="2024-05-02T12:59:00.469" v="1"/>
          <ac:picMkLst>
            <pc:docMk/>
            <pc:sldMk cId="3016477389" sldId="273"/>
            <ac:picMk id="5" creationId="{6E4DEDF1-FE5A-6FB3-9DE7-51379AED8F42}"/>
          </ac:picMkLst>
        </pc:picChg>
      </pc:sldChg>
      <pc:sldChg chg="addSp delSp modSp modTransition modAnim">
        <pc:chgData name="Jamie Dick (2103999)" userId="f81e0233-bc43-4f1e-8528-5da6b94f794f" providerId="ADAL" clId="{1162D55A-D97F-41D1-9680-AB67D9497891}" dt="2024-05-02T12:59:00.469" v="1"/>
        <pc:sldMkLst>
          <pc:docMk/>
          <pc:sldMk cId="2117126549" sldId="274"/>
        </pc:sldMkLst>
        <pc:picChg chg="add del mod">
          <ac:chgData name="Jamie Dick (2103999)" userId="f81e0233-bc43-4f1e-8528-5da6b94f794f" providerId="ADAL" clId="{1162D55A-D97F-41D1-9680-AB67D9497891}" dt="2024-05-02T12:59:00.469" v="1"/>
          <ac:picMkLst>
            <pc:docMk/>
            <pc:sldMk cId="2117126549" sldId="274"/>
            <ac:picMk id="9" creationId="{6165C220-4ACF-116E-2456-22CA70A37BBF}"/>
          </ac:picMkLst>
        </pc:picChg>
      </pc:sldChg>
      <pc:sldChg chg="addSp delSp modSp modTransition modAnim">
        <pc:chgData name="Jamie Dick (2103999)" userId="f81e0233-bc43-4f1e-8528-5da6b94f794f" providerId="ADAL" clId="{1162D55A-D97F-41D1-9680-AB67D9497891}" dt="2024-05-02T12:59:00.469" v="1"/>
        <pc:sldMkLst>
          <pc:docMk/>
          <pc:sldMk cId="27904912" sldId="275"/>
        </pc:sldMkLst>
        <pc:picChg chg="add del mod">
          <ac:chgData name="Jamie Dick (2103999)" userId="f81e0233-bc43-4f1e-8528-5da6b94f794f" providerId="ADAL" clId="{1162D55A-D97F-41D1-9680-AB67D9497891}" dt="2024-05-02T12:59:00.469" v="1"/>
          <ac:picMkLst>
            <pc:docMk/>
            <pc:sldMk cId="27904912" sldId="275"/>
            <ac:picMk id="9" creationId="{38B44DE2-328F-05E6-9DF0-3E32A5C2321C}"/>
          </ac:picMkLst>
        </pc:picChg>
      </pc:sldChg>
      <pc:sldChg chg="addSp delSp modSp modTransition modAnim">
        <pc:chgData name="Jamie Dick (2103999)" userId="f81e0233-bc43-4f1e-8528-5da6b94f794f" providerId="ADAL" clId="{1162D55A-D97F-41D1-9680-AB67D9497891}" dt="2024-05-02T12:59:00.469" v="1"/>
        <pc:sldMkLst>
          <pc:docMk/>
          <pc:sldMk cId="3373724713" sldId="276"/>
        </pc:sldMkLst>
        <pc:picChg chg="add del mod">
          <ac:chgData name="Jamie Dick (2103999)" userId="f81e0233-bc43-4f1e-8528-5da6b94f794f" providerId="ADAL" clId="{1162D55A-D97F-41D1-9680-AB67D9497891}" dt="2024-05-02T12:59:00.469" v="1"/>
          <ac:picMkLst>
            <pc:docMk/>
            <pc:sldMk cId="3373724713" sldId="276"/>
            <ac:picMk id="3" creationId="{60CA8AFD-B84F-8C88-B949-A9DDC4F850A9}"/>
          </ac:picMkLst>
        </pc:picChg>
      </pc:sldChg>
      <pc:sldChg chg="addSp delSp modSp modTransition modAnim">
        <pc:chgData name="Jamie Dick (2103999)" userId="f81e0233-bc43-4f1e-8528-5da6b94f794f" providerId="ADAL" clId="{1162D55A-D97F-41D1-9680-AB67D9497891}" dt="2024-05-02T12:59:00.469" v="1"/>
        <pc:sldMkLst>
          <pc:docMk/>
          <pc:sldMk cId="3641711701" sldId="277"/>
        </pc:sldMkLst>
        <pc:picChg chg="add del mod">
          <ac:chgData name="Jamie Dick (2103999)" userId="f81e0233-bc43-4f1e-8528-5da6b94f794f" providerId="ADAL" clId="{1162D55A-D97F-41D1-9680-AB67D9497891}" dt="2024-05-02T12:59:00.469" v="1"/>
          <ac:picMkLst>
            <pc:docMk/>
            <pc:sldMk cId="3641711701" sldId="277"/>
            <ac:picMk id="6" creationId="{07946130-492B-871F-F743-342B0DB0663F}"/>
          </ac:picMkLst>
        </pc:picChg>
      </pc:sldChg>
      <pc:sldChg chg="addSp delSp modSp modTransition modAnim">
        <pc:chgData name="Jamie Dick (2103999)" userId="f81e0233-bc43-4f1e-8528-5da6b94f794f" providerId="ADAL" clId="{1162D55A-D97F-41D1-9680-AB67D9497891}" dt="2024-05-02T12:59:00.469" v="1"/>
        <pc:sldMkLst>
          <pc:docMk/>
          <pc:sldMk cId="347468973" sldId="278"/>
        </pc:sldMkLst>
        <pc:picChg chg="add del mod">
          <ac:chgData name="Jamie Dick (2103999)" userId="f81e0233-bc43-4f1e-8528-5da6b94f794f" providerId="ADAL" clId="{1162D55A-D97F-41D1-9680-AB67D9497891}" dt="2024-05-02T12:59:00.469" v="1"/>
          <ac:picMkLst>
            <pc:docMk/>
            <pc:sldMk cId="347468973" sldId="278"/>
            <ac:picMk id="3" creationId="{74D841D7-0774-604C-D8F4-648D90894B9A}"/>
          </ac:picMkLst>
        </pc:picChg>
      </pc:sldChg>
      <pc:sldChg chg="addSp delSp modSp modTransition modAnim">
        <pc:chgData name="Jamie Dick (2103999)" userId="f81e0233-bc43-4f1e-8528-5da6b94f794f" providerId="ADAL" clId="{1162D55A-D97F-41D1-9680-AB67D9497891}" dt="2024-05-02T12:59:00.469" v="1"/>
        <pc:sldMkLst>
          <pc:docMk/>
          <pc:sldMk cId="468036306" sldId="279"/>
        </pc:sldMkLst>
        <pc:picChg chg="add del mod">
          <ac:chgData name="Jamie Dick (2103999)" userId="f81e0233-bc43-4f1e-8528-5da6b94f794f" providerId="ADAL" clId="{1162D55A-D97F-41D1-9680-AB67D9497891}" dt="2024-05-02T12:59:00.469" v="1"/>
          <ac:picMkLst>
            <pc:docMk/>
            <pc:sldMk cId="468036306" sldId="279"/>
            <ac:picMk id="3" creationId="{F1EF39E3-C31F-A831-2483-FAB4B5008D1B}"/>
          </ac:picMkLst>
        </pc:picChg>
      </pc:sldChg>
      <pc:sldChg chg="addSp delSp modSp modTransition modAnim">
        <pc:chgData name="Jamie Dick (2103999)" userId="f81e0233-bc43-4f1e-8528-5da6b94f794f" providerId="ADAL" clId="{1162D55A-D97F-41D1-9680-AB67D9497891}" dt="2024-05-02T12:59:00.469" v="1"/>
        <pc:sldMkLst>
          <pc:docMk/>
          <pc:sldMk cId="2806162241" sldId="280"/>
        </pc:sldMkLst>
        <pc:picChg chg="add del mod">
          <ac:chgData name="Jamie Dick (2103999)" userId="f81e0233-bc43-4f1e-8528-5da6b94f794f" providerId="ADAL" clId="{1162D55A-D97F-41D1-9680-AB67D9497891}" dt="2024-05-02T12:59:00.469" v="1"/>
          <ac:picMkLst>
            <pc:docMk/>
            <pc:sldMk cId="2806162241" sldId="280"/>
            <ac:picMk id="4" creationId="{770CF9E4-1E89-D04E-590B-A7147661BFCA}"/>
          </ac:picMkLst>
        </pc:picChg>
      </pc:sldChg>
      <pc:sldChg chg="addSp delSp modSp modTransition modAnim">
        <pc:chgData name="Jamie Dick (2103999)" userId="f81e0233-bc43-4f1e-8528-5da6b94f794f" providerId="ADAL" clId="{1162D55A-D97F-41D1-9680-AB67D9497891}" dt="2024-05-02T12:59:00.469" v="1"/>
        <pc:sldMkLst>
          <pc:docMk/>
          <pc:sldMk cId="1135069219" sldId="281"/>
        </pc:sldMkLst>
        <pc:picChg chg="add del mod">
          <ac:chgData name="Jamie Dick (2103999)" userId="f81e0233-bc43-4f1e-8528-5da6b94f794f" providerId="ADAL" clId="{1162D55A-D97F-41D1-9680-AB67D9497891}" dt="2024-05-02T12:59:00.469" v="1"/>
          <ac:picMkLst>
            <pc:docMk/>
            <pc:sldMk cId="1135069219" sldId="281"/>
            <ac:picMk id="5" creationId="{C588021F-2F53-0B7B-C233-5FE2F4289D23}"/>
          </ac:picMkLst>
        </pc:picChg>
      </pc:sldChg>
      <pc:sldChg chg="addSp delSp modSp modTransition modAnim">
        <pc:chgData name="Jamie Dick (2103999)" userId="f81e0233-bc43-4f1e-8528-5da6b94f794f" providerId="ADAL" clId="{1162D55A-D97F-41D1-9680-AB67D9497891}" dt="2024-05-02T12:59:00.469" v="1"/>
        <pc:sldMkLst>
          <pc:docMk/>
          <pc:sldMk cId="427895642" sldId="282"/>
        </pc:sldMkLst>
        <pc:picChg chg="add del mod">
          <ac:chgData name="Jamie Dick (2103999)" userId="f81e0233-bc43-4f1e-8528-5da6b94f794f" providerId="ADAL" clId="{1162D55A-D97F-41D1-9680-AB67D9497891}" dt="2024-05-02T12:59:00.469" v="1"/>
          <ac:picMkLst>
            <pc:docMk/>
            <pc:sldMk cId="427895642" sldId="282"/>
            <ac:picMk id="5" creationId="{F37C550A-A09D-D499-229A-5C6281FEF722}"/>
          </ac:picMkLst>
        </pc:picChg>
      </pc:sldChg>
      <pc:sldChg chg="addSp delSp modSp modTransition modAnim">
        <pc:chgData name="Jamie Dick (2103999)" userId="f81e0233-bc43-4f1e-8528-5da6b94f794f" providerId="ADAL" clId="{1162D55A-D97F-41D1-9680-AB67D9497891}" dt="2024-05-02T12:59:00.469" v="1"/>
        <pc:sldMkLst>
          <pc:docMk/>
          <pc:sldMk cId="3206763380" sldId="283"/>
        </pc:sldMkLst>
        <pc:picChg chg="add del mod">
          <ac:chgData name="Jamie Dick (2103999)" userId="f81e0233-bc43-4f1e-8528-5da6b94f794f" providerId="ADAL" clId="{1162D55A-D97F-41D1-9680-AB67D9497891}" dt="2024-05-02T12:59:00.469" v="1"/>
          <ac:picMkLst>
            <pc:docMk/>
            <pc:sldMk cId="3206763380" sldId="283"/>
            <ac:picMk id="5" creationId="{29C0D6B7-7659-9DEB-C2E3-30D59BA4F7E8}"/>
          </ac:picMkLst>
        </pc:picChg>
      </pc:sldChg>
      <pc:sldChg chg="addSp delSp modSp modTransition modAnim">
        <pc:chgData name="Jamie Dick (2103999)" userId="f81e0233-bc43-4f1e-8528-5da6b94f794f" providerId="ADAL" clId="{1162D55A-D97F-41D1-9680-AB67D9497891}" dt="2024-05-02T12:59:00.469" v="1"/>
        <pc:sldMkLst>
          <pc:docMk/>
          <pc:sldMk cId="4270101187" sldId="284"/>
        </pc:sldMkLst>
        <pc:picChg chg="add del mod">
          <ac:chgData name="Jamie Dick (2103999)" userId="f81e0233-bc43-4f1e-8528-5da6b94f794f" providerId="ADAL" clId="{1162D55A-D97F-41D1-9680-AB67D9497891}" dt="2024-05-02T12:59:00.469" v="1"/>
          <ac:picMkLst>
            <pc:docMk/>
            <pc:sldMk cId="4270101187" sldId="284"/>
            <ac:picMk id="3" creationId="{EEACF7AF-304D-4BB4-F473-A3A45CD31423}"/>
          </ac:picMkLst>
        </pc:picChg>
      </pc:sldChg>
      <pc:sldChg chg="addSp delSp modSp modTransition modAnim">
        <pc:chgData name="Jamie Dick (2103999)" userId="f81e0233-bc43-4f1e-8528-5da6b94f794f" providerId="ADAL" clId="{1162D55A-D97F-41D1-9680-AB67D9497891}" dt="2024-05-02T12:59:00.469" v="1"/>
        <pc:sldMkLst>
          <pc:docMk/>
          <pc:sldMk cId="444233338" sldId="285"/>
        </pc:sldMkLst>
        <pc:picChg chg="add del mod">
          <ac:chgData name="Jamie Dick (2103999)" userId="f81e0233-bc43-4f1e-8528-5da6b94f794f" providerId="ADAL" clId="{1162D55A-D97F-41D1-9680-AB67D9497891}" dt="2024-05-02T12:59:00.469" v="1"/>
          <ac:picMkLst>
            <pc:docMk/>
            <pc:sldMk cId="444233338" sldId="285"/>
            <ac:picMk id="5" creationId="{20C744BF-7561-AA71-50DD-50D659D4A20B}"/>
          </ac:picMkLst>
        </pc:picChg>
      </pc:sldChg>
      <pc:sldChg chg="addSp delSp modSp modTransition modAnim">
        <pc:chgData name="Jamie Dick (2103999)" userId="f81e0233-bc43-4f1e-8528-5da6b94f794f" providerId="ADAL" clId="{1162D55A-D97F-41D1-9680-AB67D9497891}" dt="2024-05-02T12:59:00.469" v="1"/>
        <pc:sldMkLst>
          <pc:docMk/>
          <pc:sldMk cId="1244966093" sldId="286"/>
        </pc:sldMkLst>
        <pc:picChg chg="add del mod">
          <ac:chgData name="Jamie Dick (2103999)" userId="f81e0233-bc43-4f1e-8528-5da6b94f794f" providerId="ADAL" clId="{1162D55A-D97F-41D1-9680-AB67D9497891}" dt="2024-05-02T12:59:00.469" v="1"/>
          <ac:picMkLst>
            <pc:docMk/>
            <pc:sldMk cId="1244966093" sldId="286"/>
            <ac:picMk id="5" creationId="{AF1B6AF9-2A4B-017B-CA9D-71C04735F9CD}"/>
          </ac:picMkLst>
        </pc:picChg>
      </pc:sldChg>
      <pc:sldChg chg="addSp delSp modSp modTransition modAnim">
        <pc:chgData name="Jamie Dick (2103999)" userId="f81e0233-bc43-4f1e-8528-5da6b94f794f" providerId="ADAL" clId="{1162D55A-D97F-41D1-9680-AB67D9497891}" dt="2024-05-02T12:59:00.469" v="1"/>
        <pc:sldMkLst>
          <pc:docMk/>
          <pc:sldMk cId="1212724577" sldId="287"/>
        </pc:sldMkLst>
        <pc:picChg chg="add del mod">
          <ac:chgData name="Jamie Dick (2103999)" userId="f81e0233-bc43-4f1e-8528-5da6b94f794f" providerId="ADAL" clId="{1162D55A-D97F-41D1-9680-AB67D9497891}" dt="2024-05-02T12:59:00.469" v="1"/>
          <ac:picMkLst>
            <pc:docMk/>
            <pc:sldMk cId="1212724577" sldId="287"/>
            <ac:picMk id="5" creationId="{586ABA3A-B9C8-5B25-5C9E-C0C4B1711367}"/>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46145B-95B9-4C9E-B8F5-7BC3C0EB0E03}" type="doc">
      <dgm:prSet loTypeId="urn:microsoft.com/office/officeart/2018/2/layout/IconVerticalSolidList" loCatId="icon" qsTypeId="urn:microsoft.com/office/officeart/2005/8/quickstyle/3d7" qsCatId="3D" csTypeId="urn:microsoft.com/office/officeart/2018/5/colors/Iconchunking_neutralbg_colorful1" csCatId="colorful" phldr="1"/>
      <dgm:spPr/>
      <dgm:t>
        <a:bodyPr/>
        <a:lstStyle/>
        <a:p>
          <a:endParaRPr lang="en-US"/>
        </a:p>
      </dgm:t>
    </dgm:pt>
    <dgm:pt modelId="{EDA0788D-FE5F-4494-A9AF-EF042903A44A}">
      <dgm:prSet/>
      <dgm:spPr/>
      <dgm:t>
        <a:bodyPr/>
        <a:lstStyle/>
        <a:p>
          <a:pPr>
            <a:lnSpc>
              <a:spcPct val="100000"/>
            </a:lnSpc>
          </a:pPr>
          <a:r>
            <a:rPr lang="en-GB"/>
            <a:t>Hacking</a:t>
          </a:r>
          <a:endParaRPr lang="en-US"/>
        </a:p>
      </dgm:t>
    </dgm:pt>
    <dgm:pt modelId="{A726EF55-CEF6-4EA9-8655-F876FF83A1FE}" type="parTrans" cxnId="{544137ED-C964-4882-9AEC-ED248A18A320}">
      <dgm:prSet/>
      <dgm:spPr/>
      <dgm:t>
        <a:bodyPr/>
        <a:lstStyle/>
        <a:p>
          <a:endParaRPr lang="en-US"/>
        </a:p>
      </dgm:t>
    </dgm:pt>
    <dgm:pt modelId="{44EA3610-FFBF-4779-9D82-F2C18BBC4F12}" type="sibTrans" cxnId="{544137ED-C964-4882-9AEC-ED248A18A320}">
      <dgm:prSet/>
      <dgm:spPr/>
      <dgm:t>
        <a:bodyPr/>
        <a:lstStyle/>
        <a:p>
          <a:endParaRPr lang="en-US"/>
        </a:p>
      </dgm:t>
    </dgm:pt>
    <dgm:pt modelId="{53597344-60CE-42B0-8CFB-AF406D0AF1D1}">
      <dgm:prSet/>
      <dgm:spPr/>
      <dgm:t>
        <a:bodyPr/>
        <a:lstStyle/>
        <a:p>
          <a:pPr>
            <a:lnSpc>
              <a:spcPct val="100000"/>
            </a:lnSpc>
          </a:pPr>
          <a:r>
            <a:rPr lang="en-GB"/>
            <a:t>Phishing attacks	</a:t>
          </a:r>
          <a:endParaRPr lang="en-US"/>
        </a:p>
      </dgm:t>
    </dgm:pt>
    <dgm:pt modelId="{32EBAFF9-4FA1-43C9-8262-F777F8203432}" type="parTrans" cxnId="{5F9B410D-CD68-49F1-B416-86F6AA347F97}">
      <dgm:prSet/>
      <dgm:spPr/>
      <dgm:t>
        <a:bodyPr/>
        <a:lstStyle/>
        <a:p>
          <a:endParaRPr lang="en-US"/>
        </a:p>
      </dgm:t>
    </dgm:pt>
    <dgm:pt modelId="{A5C7DA55-050A-4AB6-96BB-F8124756A625}" type="sibTrans" cxnId="{5F9B410D-CD68-49F1-B416-86F6AA347F97}">
      <dgm:prSet/>
      <dgm:spPr/>
      <dgm:t>
        <a:bodyPr/>
        <a:lstStyle/>
        <a:p>
          <a:endParaRPr lang="en-US"/>
        </a:p>
      </dgm:t>
    </dgm:pt>
    <dgm:pt modelId="{F79F6AF4-F5C9-4D30-A6C0-01A36678345E}">
      <dgm:prSet/>
      <dgm:spPr/>
      <dgm:t>
        <a:bodyPr/>
        <a:lstStyle/>
        <a:p>
          <a:pPr>
            <a:lnSpc>
              <a:spcPct val="100000"/>
            </a:lnSpc>
          </a:pPr>
          <a:r>
            <a:rPr lang="en-GB"/>
            <a:t>Malicious software (Malware)</a:t>
          </a:r>
          <a:endParaRPr lang="en-US"/>
        </a:p>
      </dgm:t>
    </dgm:pt>
    <dgm:pt modelId="{4E9674B8-0926-41AB-A33F-225C83A5FCA8}" type="parTrans" cxnId="{0D4EE59B-1391-4DC4-B6A9-067CB3791D56}">
      <dgm:prSet/>
      <dgm:spPr/>
      <dgm:t>
        <a:bodyPr/>
        <a:lstStyle/>
        <a:p>
          <a:endParaRPr lang="en-US"/>
        </a:p>
      </dgm:t>
    </dgm:pt>
    <dgm:pt modelId="{87B1F309-911E-4B52-831B-04F84A95B60C}" type="sibTrans" cxnId="{0D4EE59B-1391-4DC4-B6A9-067CB3791D56}">
      <dgm:prSet/>
      <dgm:spPr/>
      <dgm:t>
        <a:bodyPr/>
        <a:lstStyle/>
        <a:p>
          <a:endParaRPr lang="en-US"/>
        </a:p>
      </dgm:t>
    </dgm:pt>
    <dgm:pt modelId="{5A2DF92A-FB23-4BCA-8F6D-39FA8EBF9483}">
      <dgm:prSet/>
      <dgm:spPr/>
      <dgm:t>
        <a:bodyPr/>
        <a:lstStyle/>
        <a:p>
          <a:pPr>
            <a:lnSpc>
              <a:spcPct val="100000"/>
            </a:lnSpc>
          </a:pPr>
          <a:r>
            <a:rPr lang="en-GB"/>
            <a:t>Distributed denial of service (DDOS) attacks</a:t>
          </a:r>
          <a:endParaRPr lang="en-US"/>
        </a:p>
      </dgm:t>
    </dgm:pt>
    <dgm:pt modelId="{57BF4753-1A9C-4495-8304-1FCC3760E6B7}" type="parTrans" cxnId="{B5CFC19F-0639-467C-B5B3-C18F0C879CFE}">
      <dgm:prSet/>
      <dgm:spPr/>
      <dgm:t>
        <a:bodyPr/>
        <a:lstStyle/>
        <a:p>
          <a:endParaRPr lang="en-US"/>
        </a:p>
      </dgm:t>
    </dgm:pt>
    <dgm:pt modelId="{DCB06BC2-480F-4F71-B4D4-9C9DBD310EA7}" type="sibTrans" cxnId="{B5CFC19F-0639-467C-B5B3-C18F0C879CFE}">
      <dgm:prSet/>
      <dgm:spPr/>
      <dgm:t>
        <a:bodyPr/>
        <a:lstStyle/>
        <a:p>
          <a:endParaRPr lang="en-US"/>
        </a:p>
      </dgm:t>
    </dgm:pt>
    <dgm:pt modelId="{83721250-F145-4678-B3FC-12EE298ED1E9}" type="pres">
      <dgm:prSet presAssocID="{DA46145B-95B9-4C9E-B8F5-7BC3C0EB0E03}" presName="root" presStyleCnt="0">
        <dgm:presLayoutVars>
          <dgm:dir/>
          <dgm:resizeHandles val="exact"/>
        </dgm:presLayoutVars>
      </dgm:prSet>
      <dgm:spPr/>
    </dgm:pt>
    <dgm:pt modelId="{16571820-BB1D-4EC8-B340-346A0DF7685D}" type="pres">
      <dgm:prSet presAssocID="{EDA0788D-FE5F-4494-A9AF-EF042903A44A}" presName="compNode" presStyleCnt="0"/>
      <dgm:spPr/>
    </dgm:pt>
    <dgm:pt modelId="{D95414C9-6E02-417F-9F7B-2E38BEF8561C}" type="pres">
      <dgm:prSet presAssocID="{EDA0788D-FE5F-4494-A9AF-EF042903A44A}" presName="bgRect" presStyleLbl="bgShp" presStyleIdx="0" presStyleCnt="4"/>
      <dgm:spPr/>
    </dgm:pt>
    <dgm:pt modelId="{DBDB6D45-0094-4493-905F-12E90674ECD7}" type="pres">
      <dgm:prSet presAssocID="{EDA0788D-FE5F-4494-A9AF-EF042903A4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B4F14DAA-C795-47F2-99F5-49B1140B2EA9}" type="pres">
      <dgm:prSet presAssocID="{EDA0788D-FE5F-4494-A9AF-EF042903A44A}" presName="spaceRect" presStyleCnt="0"/>
      <dgm:spPr/>
    </dgm:pt>
    <dgm:pt modelId="{D078B1BC-DEEE-48DC-B9BD-6066CEF6E905}" type="pres">
      <dgm:prSet presAssocID="{EDA0788D-FE5F-4494-A9AF-EF042903A44A}" presName="parTx" presStyleLbl="revTx" presStyleIdx="0" presStyleCnt="4">
        <dgm:presLayoutVars>
          <dgm:chMax val="0"/>
          <dgm:chPref val="0"/>
        </dgm:presLayoutVars>
      </dgm:prSet>
      <dgm:spPr/>
    </dgm:pt>
    <dgm:pt modelId="{CFD6A1E1-D665-483C-89B3-C871638898E7}" type="pres">
      <dgm:prSet presAssocID="{44EA3610-FFBF-4779-9D82-F2C18BBC4F12}" presName="sibTrans" presStyleCnt="0"/>
      <dgm:spPr/>
    </dgm:pt>
    <dgm:pt modelId="{039617A4-0B10-4C9C-B6D3-ACD75C122445}" type="pres">
      <dgm:prSet presAssocID="{53597344-60CE-42B0-8CFB-AF406D0AF1D1}" presName="compNode" presStyleCnt="0"/>
      <dgm:spPr/>
    </dgm:pt>
    <dgm:pt modelId="{0BC12E98-9B65-410C-B47D-3858F4031D09}" type="pres">
      <dgm:prSet presAssocID="{53597344-60CE-42B0-8CFB-AF406D0AF1D1}" presName="bgRect" presStyleLbl="bgShp" presStyleIdx="1" presStyleCnt="4"/>
      <dgm:spPr/>
    </dgm:pt>
    <dgm:pt modelId="{2BE004AA-C33A-4BED-AA85-36CAD3CD3285}" type="pres">
      <dgm:prSet presAssocID="{53597344-60CE-42B0-8CFB-AF406D0AF1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mail"/>
        </a:ext>
      </dgm:extLst>
    </dgm:pt>
    <dgm:pt modelId="{314966D1-B84A-4778-9929-ED283250E91D}" type="pres">
      <dgm:prSet presAssocID="{53597344-60CE-42B0-8CFB-AF406D0AF1D1}" presName="spaceRect" presStyleCnt="0"/>
      <dgm:spPr/>
    </dgm:pt>
    <dgm:pt modelId="{69E30AF8-63E8-4D66-9AA2-A391A70890A6}" type="pres">
      <dgm:prSet presAssocID="{53597344-60CE-42B0-8CFB-AF406D0AF1D1}" presName="parTx" presStyleLbl="revTx" presStyleIdx="1" presStyleCnt="4">
        <dgm:presLayoutVars>
          <dgm:chMax val="0"/>
          <dgm:chPref val="0"/>
        </dgm:presLayoutVars>
      </dgm:prSet>
      <dgm:spPr/>
    </dgm:pt>
    <dgm:pt modelId="{03AB2E23-BD0A-472C-8593-BF9F4D317D73}" type="pres">
      <dgm:prSet presAssocID="{A5C7DA55-050A-4AB6-96BB-F8124756A625}" presName="sibTrans" presStyleCnt="0"/>
      <dgm:spPr/>
    </dgm:pt>
    <dgm:pt modelId="{871EC368-947B-4408-B6EB-DC47E0665D07}" type="pres">
      <dgm:prSet presAssocID="{F79F6AF4-F5C9-4D30-A6C0-01A36678345E}" presName="compNode" presStyleCnt="0"/>
      <dgm:spPr/>
    </dgm:pt>
    <dgm:pt modelId="{C1406DA3-E7D5-463D-844F-4AA6298E7C7E}" type="pres">
      <dgm:prSet presAssocID="{F79F6AF4-F5C9-4D30-A6C0-01A36678345E}" presName="bgRect" presStyleLbl="bgShp" presStyleIdx="2" presStyleCnt="4"/>
      <dgm:spPr/>
    </dgm:pt>
    <dgm:pt modelId="{01AD7AD0-8EF4-463A-925A-1736B1412B7A}" type="pres">
      <dgm:prSet presAssocID="{F79F6AF4-F5C9-4D30-A6C0-01A36678345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g"/>
        </a:ext>
      </dgm:extLst>
    </dgm:pt>
    <dgm:pt modelId="{D4173C98-EC30-4B5D-8105-9A6F4642A713}" type="pres">
      <dgm:prSet presAssocID="{F79F6AF4-F5C9-4D30-A6C0-01A36678345E}" presName="spaceRect" presStyleCnt="0"/>
      <dgm:spPr/>
    </dgm:pt>
    <dgm:pt modelId="{851AFB06-D9CF-4830-AFB5-067811814847}" type="pres">
      <dgm:prSet presAssocID="{F79F6AF4-F5C9-4D30-A6C0-01A36678345E}" presName="parTx" presStyleLbl="revTx" presStyleIdx="2" presStyleCnt="4">
        <dgm:presLayoutVars>
          <dgm:chMax val="0"/>
          <dgm:chPref val="0"/>
        </dgm:presLayoutVars>
      </dgm:prSet>
      <dgm:spPr/>
    </dgm:pt>
    <dgm:pt modelId="{699E3DB4-72EA-4A73-918A-A713E9CF6B2A}" type="pres">
      <dgm:prSet presAssocID="{87B1F309-911E-4B52-831B-04F84A95B60C}" presName="sibTrans" presStyleCnt="0"/>
      <dgm:spPr/>
    </dgm:pt>
    <dgm:pt modelId="{ADFB5FFB-D3B6-40B3-9128-73A7FBA85D04}" type="pres">
      <dgm:prSet presAssocID="{5A2DF92A-FB23-4BCA-8F6D-39FA8EBF9483}" presName="compNode" presStyleCnt="0"/>
      <dgm:spPr/>
    </dgm:pt>
    <dgm:pt modelId="{D133B977-3B9D-428F-93E6-48141D8BC29D}" type="pres">
      <dgm:prSet presAssocID="{5A2DF92A-FB23-4BCA-8F6D-39FA8EBF9483}" presName="bgRect" presStyleLbl="bgShp" presStyleIdx="3" presStyleCnt="4"/>
      <dgm:spPr/>
    </dgm:pt>
    <dgm:pt modelId="{B50AA822-C519-421B-A386-78F41E9D640B}" type="pres">
      <dgm:prSet presAssocID="{5A2DF92A-FB23-4BCA-8F6D-39FA8EBF948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ud Computing"/>
        </a:ext>
      </dgm:extLst>
    </dgm:pt>
    <dgm:pt modelId="{BD9C7F50-C50E-4F65-AFEF-70B03297A3B5}" type="pres">
      <dgm:prSet presAssocID="{5A2DF92A-FB23-4BCA-8F6D-39FA8EBF9483}" presName="spaceRect" presStyleCnt="0"/>
      <dgm:spPr/>
    </dgm:pt>
    <dgm:pt modelId="{F2FC259E-AE18-40F3-B79F-DAEED7E689F4}" type="pres">
      <dgm:prSet presAssocID="{5A2DF92A-FB23-4BCA-8F6D-39FA8EBF9483}" presName="parTx" presStyleLbl="revTx" presStyleIdx="3" presStyleCnt="4">
        <dgm:presLayoutVars>
          <dgm:chMax val="0"/>
          <dgm:chPref val="0"/>
        </dgm:presLayoutVars>
      </dgm:prSet>
      <dgm:spPr/>
    </dgm:pt>
  </dgm:ptLst>
  <dgm:cxnLst>
    <dgm:cxn modelId="{5F9B410D-CD68-49F1-B416-86F6AA347F97}" srcId="{DA46145B-95B9-4C9E-B8F5-7BC3C0EB0E03}" destId="{53597344-60CE-42B0-8CFB-AF406D0AF1D1}" srcOrd="1" destOrd="0" parTransId="{32EBAFF9-4FA1-43C9-8262-F777F8203432}" sibTransId="{A5C7DA55-050A-4AB6-96BB-F8124756A625}"/>
    <dgm:cxn modelId="{FEB6F066-AF37-42C0-85F2-68D444D9782C}" type="presOf" srcId="{EDA0788D-FE5F-4494-A9AF-EF042903A44A}" destId="{D078B1BC-DEEE-48DC-B9BD-6066CEF6E905}" srcOrd="0" destOrd="0" presId="urn:microsoft.com/office/officeart/2018/2/layout/IconVerticalSolidList"/>
    <dgm:cxn modelId="{3DC1E874-9587-4E00-8BE7-1E886796BBDD}" type="presOf" srcId="{DA46145B-95B9-4C9E-B8F5-7BC3C0EB0E03}" destId="{83721250-F145-4678-B3FC-12EE298ED1E9}" srcOrd="0" destOrd="0" presId="urn:microsoft.com/office/officeart/2018/2/layout/IconVerticalSolidList"/>
    <dgm:cxn modelId="{0D4EE59B-1391-4DC4-B6A9-067CB3791D56}" srcId="{DA46145B-95B9-4C9E-B8F5-7BC3C0EB0E03}" destId="{F79F6AF4-F5C9-4D30-A6C0-01A36678345E}" srcOrd="2" destOrd="0" parTransId="{4E9674B8-0926-41AB-A33F-225C83A5FCA8}" sibTransId="{87B1F309-911E-4B52-831B-04F84A95B60C}"/>
    <dgm:cxn modelId="{B5CFC19F-0639-467C-B5B3-C18F0C879CFE}" srcId="{DA46145B-95B9-4C9E-B8F5-7BC3C0EB0E03}" destId="{5A2DF92A-FB23-4BCA-8F6D-39FA8EBF9483}" srcOrd="3" destOrd="0" parTransId="{57BF4753-1A9C-4495-8304-1FCC3760E6B7}" sibTransId="{DCB06BC2-480F-4F71-B4D4-9C9DBD310EA7}"/>
    <dgm:cxn modelId="{899B67A4-40E1-42D5-8BFF-64A9F0A4D6E3}" type="presOf" srcId="{53597344-60CE-42B0-8CFB-AF406D0AF1D1}" destId="{69E30AF8-63E8-4D66-9AA2-A391A70890A6}" srcOrd="0" destOrd="0" presId="urn:microsoft.com/office/officeart/2018/2/layout/IconVerticalSolidList"/>
    <dgm:cxn modelId="{544137ED-C964-4882-9AEC-ED248A18A320}" srcId="{DA46145B-95B9-4C9E-B8F5-7BC3C0EB0E03}" destId="{EDA0788D-FE5F-4494-A9AF-EF042903A44A}" srcOrd="0" destOrd="0" parTransId="{A726EF55-CEF6-4EA9-8655-F876FF83A1FE}" sibTransId="{44EA3610-FFBF-4779-9D82-F2C18BBC4F12}"/>
    <dgm:cxn modelId="{9CEB57ED-7435-4681-B3B9-DC7F17018E42}" type="presOf" srcId="{5A2DF92A-FB23-4BCA-8F6D-39FA8EBF9483}" destId="{F2FC259E-AE18-40F3-B79F-DAEED7E689F4}" srcOrd="0" destOrd="0" presId="urn:microsoft.com/office/officeart/2018/2/layout/IconVerticalSolidList"/>
    <dgm:cxn modelId="{6CE6DEF8-CB0C-4AA2-A5FF-BB5FD57886A4}" type="presOf" srcId="{F79F6AF4-F5C9-4D30-A6C0-01A36678345E}" destId="{851AFB06-D9CF-4830-AFB5-067811814847}" srcOrd="0" destOrd="0" presId="urn:microsoft.com/office/officeart/2018/2/layout/IconVerticalSolidList"/>
    <dgm:cxn modelId="{080972BE-767F-47B2-8851-B2B2BEFBD434}" type="presParOf" srcId="{83721250-F145-4678-B3FC-12EE298ED1E9}" destId="{16571820-BB1D-4EC8-B340-346A0DF7685D}" srcOrd="0" destOrd="0" presId="urn:microsoft.com/office/officeart/2018/2/layout/IconVerticalSolidList"/>
    <dgm:cxn modelId="{1AE171A6-C273-4C2B-9BF2-1171FBDADCA6}" type="presParOf" srcId="{16571820-BB1D-4EC8-B340-346A0DF7685D}" destId="{D95414C9-6E02-417F-9F7B-2E38BEF8561C}" srcOrd="0" destOrd="0" presId="urn:microsoft.com/office/officeart/2018/2/layout/IconVerticalSolidList"/>
    <dgm:cxn modelId="{1463D808-C759-421F-91A9-80C71BC4C17A}" type="presParOf" srcId="{16571820-BB1D-4EC8-B340-346A0DF7685D}" destId="{DBDB6D45-0094-4493-905F-12E90674ECD7}" srcOrd="1" destOrd="0" presId="urn:microsoft.com/office/officeart/2018/2/layout/IconVerticalSolidList"/>
    <dgm:cxn modelId="{A136FB0B-0189-4915-A764-D691908A806F}" type="presParOf" srcId="{16571820-BB1D-4EC8-B340-346A0DF7685D}" destId="{B4F14DAA-C795-47F2-99F5-49B1140B2EA9}" srcOrd="2" destOrd="0" presId="urn:microsoft.com/office/officeart/2018/2/layout/IconVerticalSolidList"/>
    <dgm:cxn modelId="{A6377725-EE29-44DB-86CF-CDFFAE98B6FD}" type="presParOf" srcId="{16571820-BB1D-4EC8-B340-346A0DF7685D}" destId="{D078B1BC-DEEE-48DC-B9BD-6066CEF6E905}" srcOrd="3" destOrd="0" presId="urn:microsoft.com/office/officeart/2018/2/layout/IconVerticalSolidList"/>
    <dgm:cxn modelId="{12D292CB-8228-40C6-B107-68DA1B4FE1B9}" type="presParOf" srcId="{83721250-F145-4678-B3FC-12EE298ED1E9}" destId="{CFD6A1E1-D665-483C-89B3-C871638898E7}" srcOrd="1" destOrd="0" presId="urn:microsoft.com/office/officeart/2018/2/layout/IconVerticalSolidList"/>
    <dgm:cxn modelId="{DC4ACFE5-BE52-42FF-9D0C-9FD565FBF692}" type="presParOf" srcId="{83721250-F145-4678-B3FC-12EE298ED1E9}" destId="{039617A4-0B10-4C9C-B6D3-ACD75C122445}" srcOrd="2" destOrd="0" presId="urn:microsoft.com/office/officeart/2018/2/layout/IconVerticalSolidList"/>
    <dgm:cxn modelId="{DC30FFF8-06F6-4FEE-8610-B48D18442576}" type="presParOf" srcId="{039617A4-0B10-4C9C-B6D3-ACD75C122445}" destId="{0BC12E98-9B65-410C-B47D-3858F4031D09}" srcOrd="0" destOrd="0" presId="urn:microsoft.com/office/officeart/2018/2/layout/IconVerticalSolidList"/>
    <dgm:cxn modelId="{1BB97FE0-F9E2-4F96-AFB8-DA99B6296B79}" type="presParOf" srcId="{039617A4-0B10-4C9C-B6D3-ACD75C122445}" destId="{2BE004AA-C33A-4BED-AA85-36CAD3CD3285}" srcOrd="1" destOrd="0" presId="urn:microsoft.com/office/officeart/2018/2/layout/IconVerticalSolidList"/>
    <dgm:cxn modelId="{BFCC6A91-DCCD-4FA8-85FE-70548B157D5C}" type="presParOf" srcId="{039617A4-0B10-4C9C-B6D3-ACD75C122445}" destId="{314966D1-B84A-4778-9929-ED283250E91D}" srcOrd="2" destOrd="0" presId="urn:microsoft.com/office/officeart/2018/2/layout/IconVerticalSolidList"/>
    <dgm:cxn modelId="{892E3E26-34A0-4AB7-B1FD-0E96569FDF8D}" type="presParOf" srcId="{039617A4-0B10-4C9C-B6D3-ACD75C122445}" destId="{69E30AF8-63E8-4D66-9AA2-A391A70890A6}" srcOrd="3" destOrd="0" presId="urn:microsoft.com/office/officeart/2018/2/layout/IconVerticalSolidList"/>
    <dgm:cxn modelId="{B7CFDB7B-E125-433B-A9BE-A5866BCC9ED4}" type="presParOf" srcId="{83721250-F145-4678-B3FC-12EE298ED1E9}" destId="{03AB2E23-BD0A-472C-8593-BF9F4D317D73}" srcOrd="3" destOrd="0" presId="urn:microsoft.com/office/officeart/2018/2/layout/IconVerticalSolidList"/>
    <dgm:cxn modelId="{DDB6324F-A7EC-4AAD-B29C-ECE2F8B3818F}" type="presParOf" srcId="{83721250-F145-4678-B3FC-12EE298ED1E9}" destId="{871EC368-947B-4408-B6EB-DC47E0665D07}" srcOrd="4" destOrd="0" presId="urn:microsoft.com/office/officeart/2018/2/layout/IconVerticalSolidList"/>
    <dgm:cxn modelId="{93388247-8A16-4555-9866-6D3E63894013}" type="presParOf" srcId="{871EC368-947B-4408-B6EB-DC47E0665D07}" destId="{C1406DA3-E7D5-463D-844F-4AA6298E7C7E}" srcOrd="0" destOrd="0" presId="urn:microsoft.com/office/officeart/2018/2/layout/IconVerticalSolidList"/>
    <dgm:cxn modelId="{B18CC5C9-6F10-4951-AB71-057B89328059}" type="presParOf" srcId="{871EC368-947B-4408-B6EB-DC47E0665D07}" destId="{01AD7AD0-8EF4-463A-925A-1736B1412B7A}" srcOrd="1" destOrd="0" presId="urn:microsoft.com/office/officeart/2018/2/layout/IconVerticalSolidList"/>
    <dgm:cxn modelId="{04B8E6D7-D4D0-433E-A23D-23FDD589AA4A}" type="presParOf" srcId="{871EC368-947B-4408-B6EB-DC47E0665D07}" destId="{D4173C98-EC30-4B5D-8105-9A6F4642A713}" srcOrd="2" destOrd="0" presId="urn:microsoft.com/office/officeart/2018/2/layout/IconVerticalSolidList"/>
    <dgm:cxn modelId="{82CFFCF1-612A-4011-8B03-75B226020820}" type="presParOf" srcId="{871EC368-947B-4408-B6EB-DC47E0665D07}" destId="{851AFB06-D9CF-4830-AFB5-067811814847}" srcOrd="3" destOrd="0" presId="urn:microsoft.com/office/officeart/2018/2/layout/IconVerticalSolidList"/>
    <dgm:cxn modelId="{51CB4F4E-2F2A-49B1-A756-7368015B7A8F}" type="presParOf" srcId="{83721250-F145-4678-B3FC-12EE298ED1E9}" destId="{699E3DB4-72EA-4A73-918A-A713E9CF6B2A}" srcOrd="5" destOrd="0" presId="urn:microsoft.com/office/officeart/2018/2/layout/IconVerticalSolidList"/>
    <dgm:cxn modelId="{85659BDF-BE6A-455E-B6D2-34520D2841BE}" type="presParOf" srcId="{83721250-F145-4678-B3FC-12EE298ED1E9}" destId="{ADFB5FFB-D3B6-40B3-9128-73A7FBA85D04}" srcOrd="6" destOrd="0" presId="urn:microsoft.com/office/officeart/2018/2/layout/IconVerticalSolidList"/>
    <dgm:cxn modelId="{FA6851F2-6F83-4936-A186-9F2A43AA3402}" type="presParOf" srcId="{ADFB5FFB-D3B6-40B3-9128-73A7FBA85D04}" destId="{D133B977-3B9D-428F-93E6-48141D8BC29D}" srcOrd="0" destOrd="0" presId="urn:microsoft.com/office/officeart/2018/2/layout/IconVerticalSolidList"/>
    <dgm:cxn modelId="{B9E2920B-F24C-4C09-B61A-2C6415EE0FD7}" type="presParOf" srcId="{ADFB5FFB-D3B6-40B3-9128-73A7FBA85D04}" destId="{B50AA822-C519-421B-A386-78F41E9D640B}" srcOrd="1" destOrd="0" presId="urn:microsoft.com/office/officeart/2018/2/layout/IconVerticalSolidList"/>
    <dgm:cxn modelId="{82CCE434-15CA-498B-8A4E-493E81A94D67}" type="presParOf" srcId="{ADFB5FFB-D3B6-40B3-9128-73A7FBA85D04}" destId="{BD9C7F50-C50E-4F65-AFEF-70B03297A3B5}" srcOrd="2" destOrd="0" presId="urn:microsoft.com/office/officeart/2018/2/layout/IconVerticalSolidList"/>
    <dgm:cxn modelId="{F06E7BEC-5D61-4635-867F-420204729FEB}" type="presParOf" srcId="{ADFB5FFB-D3B6-40B3-9128-73A7FBA85D04}" destId="{F2FC259E-AE18-40F3-B79F-DAEED7E689F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911282-6E1D-48E5-A168-77638E793B7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CDBAD9E-67B4-4A1B-95C9-0F47991081A4}">
      <dgm:prSet/>
      <dgm:spPr/>
      <dgm:t>
        <a:bodyPr/>
        <a:lstStyle/>
        <a:p>
          <a:r>
            <a:rPr lang="en-GB">
              <a:latin typeface="Arial" panose="020B0604020202020204" pitchFamily="34" charset="0"/>
              <a:cs typeface="Arial" panose="020B0604020202020204" pitchFamily="34" charset="0"/>
            </a:rPr>
            <a:t>Victims feel ashamed due to an invasion of their privacy</a:t>
          </a:r>
          <a:endParaRPr lang="en-US">
            <a:latin typeface="Arial" panose="020B0604020202020204" pitchFamily="34" charset="0"/>
            <a:cs typeface="Arial" panose="020B0604020202020204" pitchFamily="34" charset="0"/>
          </a:endParaRPr>
        </a:p>
      </dgm:t>
    </dgm:pt>
    <dgm:pt modelId="{FFDD7A52-F22E-4B2A-A666-4097AD7C04F2}" type="parTrans" cxnId="{62092276-E288-476E-99C8-B59AA9ABE07F}">
      <dgm:prSet/>
      <dgm:spPr/>
      <dgm:t>
        <a:bodyPr/>
        <a:lstStyle/>
        <a:p>
          <a:endParaRPr lang="en-US"/>
        </a:p>
      </dgm:t>
    </dgm:pt>
    <dgm:pt modelId="{C702AB6B-F67D-4811-9F34-759546F8B91B}" type="sibTrans" cxnId="{62092276-E288-476E-99C8-B59AA9ABE07F}">
      <dgm:prSet/>
      <dgm:spPr/>
      <dgm:t>
        <a:bodyPr/>
        <a:lstStyle/>
        <a:p>
          <a:endParaRPr lang="en-US"/>
        </a:p>
      </dgm:t>
    </dgm:pt>
    <dgm:pt modelId="{3FF1A484-8C37-4510-BFC5-CDC98ADEA48E}">
      <dgm:prSet/>
      <dgm:spPr/>
      <dgm:t>
        <a:bodyPr/>
        <a:lstStyle/>
        <a:p>
          <a:r>
            <a:rPr lang="en-GB">
              <a:latin typeface="Arial" panose="020B0604020202020204" pitchFamily="34" charset="0"/>
              <a:cs typeface="Arial" panose="020B0604020202020204" pitchFamily="34" charset="0"/>
            </a:rPr>
            <a:t>They will blame themselves or experience blame from others due to the financial loss or damaged reputation</a:t>
          </a:r>
          <a:endParaRPr lang="en-US">
            <a:latin typeface="Arial" panose="020B0604020202020204" pitchFamily="34" charset="0"/>
            <a:cs typeface="Arial" panose="020B0604020202020204" pitchFamily="34" charset="0"/>
          </a:endParaRPr>
        </a:p>
      </dgm:t>
    </dgm:pt>
    <dgm:pt modelId="{AE5BCDF3-A2EE-475D-8755-CCDD0DF6EAAA}" type="parTrans" cxnId="{A5F06420-AB14-4234-AFC2-4A3DECF5A4C2}">
      <dgm:prSet/>
      <dgm:spPr/>
      <dgm:t>
        <a:bodyPr/>
        <a:lstStyle/>
        <a:p>
          <a:endParaRPr lang="en-US"/>
        </a:p>
      </dgm:t>
    </dgm:pt>
    <dgm:pt modelId="{9478E21F-69E9-44C8-AA01-D8F917CF4F08}" type="sibTrans" cxnId="{A5F06420-AB14-4234-AFC2-4A3DECF5A4C2}">
      <dgm:prSet/>
      <dgm:spPr/>
      <dgm:t>
        <a:bodyPr/>
        <a:lstStyle/>
        <a:p>
          <a:endParaRPr lang="en-US"/>
        </a:p>
      </dgm:t>
    </dgm:pt>
    <dgm:pt modelId="{3C3656A2-6C20-416A-A6DA-5402A247D6DF}" type="pres">
      <dgm:prSet presAssocID="{D0911282-6E1D-48E5-A168-77638E793B74}" presName="hierChild1" presStyleCnt="0">
        <dgm:presLayoutVars>
          <dgm:chPref val="1"/>
          <dgm:dir/>
          <dgm:animOne val="branch"/>
          <dgm:animLvl val="lvl"/>
          <dgm:resizeHandles/>
        </dgm:presLayoutVars>
      </dgm:prSet>
      <dgm:spPr/>
    </dgm:pt>
    <dgm:pt modelId="{ADD85C03-DE8C-4219-B74E-3A2F6F82CFCF}" type="pres">
      <dgm:prSet presAssocID="{ACDBAD9E-67B4-4A1B-95C9-0F47991081A4}" presName="hierRoot1" presStyleCnt="0"/>
      <dgm:spPr/>
    </dgm:pt>
    <dgm:pt modelId="{99EE7A12-0202-4D29-925B-E575C7A6AC2B}" type="pres">
      <dgm:prSet presAssocID="{ACDBAD9E-67B4-4A1B-95C9-0F47991081A4}" presName="composite" presStyleCnt="0"/>
      <dgm:spPr/>
    </dgm:pt>
    <dgm:pt modelId="{EDD53B2D-626D-4C90-9BD9-D3B843F400FD}" type="pres">
      <dgm:prSet presAssocID="{ACDBAD9E-67B4-4A1B-95C9-0F47991081A4}" presName="background" presStyleLbl="node0" presStyleIdx="0" presStyleCnt="2"/>
      <dgm:spPr/>
    </dgm:pt>
    <dgm:pt modelId="{B14C3247-09DF-4BBB-A5B6-84C32A4CE3B3}" type="pres">
      <dgm:prSet presAssocID="{ACDBAD9E-67B4-4A1B-95C9-0F47991081A4}" presName="text" presStyleLbl="fgAcc0" presStyleIdx="0" presStyleCnt="2">
        <dgm:presLayoutVars>
          <dgm:chPref val="3"/>
        </dgm:presLayoutVars>
      </dgm:prSet>
      <dgm:spPr/>
    </dgm:pt>
    <dgm:pt modelId="{9A18976A-5E23-4FF4-A3F8-E9318D4C58CE}" type="pres">
      <dgm:prSet presAssocID="{ACDBAD9E-67B4-4A1B-95C9-0F47991081A4}" presName="hierChild2" presStyleCnt="0"/>
      <dgm:spPr/>
    </dgm:pt>
    <dgm:pt modelId="{A4ACB292-4750-41EE-9837-2803CC428022}" type="pres">
      <dgm:prSet presAssocID="{3FF1A484-8C37-4510-BFC5-CDC98ADEA48E}" presName="hierRoot1" presStyleCnt="0"/>
      <dgm:spPr/>
    </dgm:pt>
    <dgm:pt modelId="{144BBA0C-174E-49EA-830E-679AA1B67D0D}" type="pres">
      <dgm:prSet presAssocID="{3FF1A484-8C37-4510-BFC5-CDC98ADEA48E}" presName="composite" presStyleCnt="0"/>
      <dgm:spPr/>
    </dgm:pt>
    <dgm:pt modelId="{451EADE1-5CD4-4846-96ED-0609E1A6E8D9}" type="pres">
      <dgm:prSet presAssocID="{3FF1A484-8C37-4510-BFC5-CDC98ADEA48E}" presName="background" presStyleLbl="node0" presStyleIdx="1" presStyleCnt="2"/>
      <dgm:spPr/>
    </dgm:pt>
    <dgm:pt modelId="{856E9309-FE29-451D-9DD1-2DAF2BA06307}" type="pres">
      <dgm:prSet presAssocID="{3FF1A484-8C37-4510-BFC5-CDC98ADEA48E}" presName="text" presStyleLbl="fgAcc0" presStyleIdx="1" presStyleCnt="2">
        <dgm:presLayoutVars>
          <dgm:chPref val="3"/>
        </dgm:presLayoutVars>
      </dgm:prSet>
      <dgm:spPr/>
    </dgm:pt>
    <dgm:pt modelId="{106EFD86-47B2-4BE1-909E-505CDEAF613D}" type="pres">
      <dgm:prSet presAssocID="{3FF1A484-8C37-4510-BFC5-CDC98ADEA48E}" presName="hierChild2" presStyleCnt="0"/>
      <dgm:spPr/>
    </dgm:pt>
  </dgm:ptLst>
  <dgm:cxnLst>
    <dgm:cxn modelId="{B1E3900D-3B7B-4D3E-835D-0BE1B8A9604D}" type="presOf" srcId="{ACDBAD9E-67B4-4A1B-95C9-0F47991081A4}" destId="{B14C3247-09DF-4BBB-A5B6-84C32A4CE3B3}" srcOrd="0" destOrd="0" presId="urn:microsoft.com/office/officeart/2005/8/layout/hierarchy1"/>
    <dgm:cxn modelId="{A5F06420-AB14-4234-AFC2-4A3DECF5A4C2}" srcId="{D0911282-6E1D-48E5-A168-77638E793B74}" destId="{3FF1A484-8C37-4510-BFC5-CDC98ADEA48E}" srcOrd="1" destOrd="0" parTransId="{AE5BCDF3-A2EE-475D-8755-CCDD0DF6EAAA}" sibTransId="{9478E21F-69E9-44C8-AA01-D8F917CF4F08}"/>
    <dgm:cxn modelId="{06714340-E2F2-4DC6-B8BF-4C8A920427BC}" type="presOf" srcId="{3FF1A484-8C37-4510-BFC5-CDC98ADEA48E}" destId="{856E9309-FE29-451D-9DD1-2DAF2BA06307}" srcOrd="0" destOrd="0" presId="urn:microsoft.com/office/officeart/2005/8/layout/hierarchy1"/>
    <dgm:cxn modelId="{62092276-E288-476E-99C8-B59AA9ABE07F}" srcId="{D0911282-6E1D-48E5-A168-77638E793B74}" destId="{ACDBAD9E-67B4-4A1B-95C9-0F47991081A4}" srcOrd="0" destOrd="0" parTransId="{FFDD7A52-F22E-4B2A-A666-4097AD7C04F2}" sibTransId="{C702AB6B-F67D-4811-9F34-759546F8B91B}"/>
    <dgm:cxn modelId="{BCDC4588-9B11-41C1-9184-C653BA9B3B86}" type="presOf" srcId="{D0911282-6E1D-48E5-A168-77638E793B74}" destId="{3C3656A2-6C20-416A-A6DA-5402A247D6DF}" srcOrd="0" destOrd="0" presId="urn:microsoft.com/office/officeart/2005/8/layout/hierarchy1"/>
    <dgm:cxn modelId="{D8F5DF17-E67B-41BE-B6E1-2A9478094244}" type="presParOf" srcId="{3C3656A2-6C20-416A-A6DA-5402A247D6DF}" destId="{ADD85C03-DE8C-4219-B74E-3A2F6F82CFCF}" srcOrd="0" destOrd="0" presId="urn:microsoft.com/office/officeart/2005/8/layout/hierarchy1"/>
    <dgm:cxn modelId="{6F85DD2E-A180-4CE3-9B01-F012BCFEF847}" type="presParOf" srcId="{ADD85C03-DE8C-4219-B74E-3A2F6F82CFCF}" destId="{99EE7A12-0202-4D29-925B-E575C7A6AC2B}" srcOrd="0" destOrd="0" presId="urn:microsoft.com/office/officeart/2005/8/layout/hierarchy1"/>
    <dgm:cxn modelId="{C2F2C874-5CC8-4E42-8CDC-F4E2EBD1BBB0}" type="presParOf" srcId="{99EE7A12-0202-4D29-925B-E575C7A6AC2B}" destId="{EDD53B2D-626D-4C90-9BD9-D3B843F400FD}" srcOrd="0" destOrd="0" presId="urn:microsoft.com/office/officeart/2005/8/layout/hierarchy1"/>
    <dgm:cxn modelId="{2D6DEE49-8515-4B20-B430-1A3D55327C4E}" type="presParOf" srcId="{99EE7A12-0202-4D29-925B-E575C7A6AC2B}" destId="{B14C3247-09DF-4BBB-A5B6-84C32A4CE3B3}" srcOrd="1" destOrd="0" presId="urn:microsoft.com/office/officeart/2005/8/layout/hierarchy1"/>
    <dgm:cxn modelId="{34E8A75F-A10D-4AB1-84E2-0541C3CCADEF}" type="presParOf" srcId="{ADD85C03-DE8C-4219-B74E-3A2F6F82CFCF}" destId="{9A18976A-5E23-4FF4-A3F8-E9318D4C58CE}" srcOrd="1" destOrd="0" presId="urn:microsoft.com/office/officeart/2005/8/layout/hierarchy1"/>
    <dgm:cxn modelId="{69FA422E-014E-4DAB-9AD8-2F0314D5781D}" type="presParOf" srcId="{3C3656A2-6C20-416A-A6DA-5402A247D6DF}" destId="{A4ACB292-4750-41EE-9837-2803CC428022}" srcOrd="1" destOrd="0" presId="urn:microsoft.com/office/officeart/2005/8/layout/hierarchy1"/>
    <dgm:cxn modelId="{85AC24A7-40AA-464E-9826-A26AF00338F3}" type="presParOf" srcId="{A4ACB292-4750-41EE-9837-2803CC428022}" destId="{144BBA0C-174E-49EA-830E-679AA1B67D0D}" srcOrd="0" destOrd="0" presId="urn:microsoft.com/office/officeart/2005/8/layout/hierarchy1"/>
    <dgm:cxn modelId="{0A5BED10-FCA2-461C-A32A-D79452741A20}" type="presParOf" srcId="{144BBA0C-174E-49EA-830E-679AA1B67D0D}" destId="{451EADE1-5CD4-4846-96ED-0609E1A6E8D9}" srcOrd="0" destOrd="0" presId="urn:microsoft.com/office/officeart/2005/8/layout/hierarchy1"/>
    <dgm:cxn modelId="{590652E7-1252-4353-AF7C-FE0252FB4619}" type="presParOf" srcId="{144BBA0C-174E-49EA-830E-679AA1B67D0D}" destId="{856E9309-FE29-451D-9DD1-2DAF2BA06307}" srcOrd="1" destOrd="0" presId="urn:microsoft.com/office/officeart/2005/8/layout/hierarchy1"/>
    <dgm:cxn modelId="{1FCB5E39-A6CC-4845-9562-1BBC1E3380FE}" type="presParOf" srcId="{A4ACB292-4750-41EE-9837-2803CC428022}" destId="{106EFD86-47B2-4BE1-909E-505CDEAF613D}"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5414C9-6E02-417F-9F7B-2E38BEF8561C}">
      <dsp:nvSpPr>
        <dsp:cNvPr id="0" name=""/>
        <dsp:cNvSpPr/>
      </dsp:nvSpPr>
      <dsp:spPr>
        <a:xfrm>
          <a:off x="0" y="2041"/>
          <a:ext cx="6024561" cy="1034858"/>
        </a:xfrm>
        <a:prstGeom prst="roundRect">
          <a:avLst>
            <a:gd name="adj" fmla="val 10000"/>
          </a:avLst>
        </a:prstGeom>
        <a:solidFill>
          <a:schemeClr val="bg1">
            <a:lumMod val="95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DBDB6D45-0094-4493-905F-12E90674ECD7}">
      <dsp:nvSpPr>
        <dsp:cNvPr id="0" name=""/>
        <dsp:cNvSpPr/>
      </dsp:nvSpPr>
      <dsp:spPr>
        <a:xfrm>
          <a:off x="313044" y="234885"/>
          <a:ext cx="569172" cy="5691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D078B1BC-DEEE-48DC-B9BD-6066CEF6E905}">
      <dsp:nvSpPr>
        <dsp:cNvPr id="0" name=""/>
        <dsp:cNvSpPr/>
      </dsp:nvSpPr>
      <dsp:spPr>
        <a:xfrm>
          <a:off x="1195261" y="204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100000"/>
            </a:lnSpc>
            <a:spcBef>
              <a:spcPct val="0"/>
            </a:spcBef>
            <a:spcAft>
              <a:spcPct val="35000"/>
            </a:spcAft>
            <a:buNone/>
          </a:pPr>
          <a:r>
            <a:rPr lang="en-GB" sz="2200" kern="1200"/>
            <a:t>Hacking</a:t>
          </a:r>
          <a:endParaRPr lang="en-US" sz="2200" kern="1200"/>
        </a:p>
      </dsp:txBody>
      <dsp:txXfrm>
        <a:off x="1195261" y="2041"/>
        <a:ext cx="4829299" cy="1034858"/>
      </dsp:txXfrm>
    </dsp:sp>
    <dsp:sp modelId="{0BC12E98-9B65-410C-B47D-3858F4031D09}">
      <dsp:nvSpPr>
        <dsp:cNvPr id="0" name=""/>
        <dsp:cNvSpPr/>
      </dsp:nvSpPr>
      <dsp:spPr>
        <a:xfrm>
          <a:off x="0" y="1295615"/>
          <a:ext cx="6024561" cy="1034858"/>
        </a:xfrm>
        <a:prstGeom prst="roundRect">
          <a:avLst>
            <a:gd name="adj" fmla="val 10000"/>
          </a:avLst>
        </a:prstGeom>
        <a:solidFill>
          <a:schemeClr val="bg1">
            <a:lumMod val="95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2BE004AA-C33A-4BED-AA85-36CAD3CD3285}">
      <dsp:nvSpPr>
        <dsp:cNvPr id="0" name=""/>
        <dsp:cNvSpPr/>
      </dsp:nvSpPr>
      <dsp:spPr>
        <a:xfrm>
          <a:off x="313044" y="1528458"/>
          <a:ext cx="569172" cy="5691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69E30AF8-63E8-4D66-9AA2-A391A70890A6}">
      <dsp:nvSpPr>
        <dsp:cNvPr id="0" name=""/>
        <dsp:cNvSpPr/>
      </dsp:nvSpPr>
      <dsp:spPr>
        <a:xfrm>
          <a:off x="1195261" y="1295615"/>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100000"/>
            </a:lnSpc>
            <a:spcBef>
              <a:spcPct val="0"/>
            </a:spcBef>
            <a:spcAft>
              <a:spcPct val="35000"/>
            </a:spcAft>
            <a:buNone/>
          </a:pPr>
          <a:r>
            <a:rPr lang="en-GB" sz="2200" kern="1200"/>
            <a:t>Phishing attacks	</a:t>
          </a:r>
          <a:endParaRPr lang="en-US" sz="2200" kern="1200"/>
        </a:p>
      </dsp:txBody>
      <dsp:txXfrm>
        <a:off x="1195261" y="1295615"/>
        <a:ext cx="4829299" cy="1034858"/>
      </dsp:txXfrm>
    </dsp:sp>
    <dsp:sp modelId="{C1406DA3-E7D5-463D-844F-4AA6298E7C7E}">
      <dsp:nvSpPr>
        <dsp:cNvPr id="0" name=""/>
        <dsp:cNvSpPr/>
      </dsp:nvSpPr>
      <dsp:spPr>
        <a:xfrm>
          <a:off x="0" y="2589188"/>
          <a:ext cx="6024561" cy="1034858"/>
        </a:xfrm>
        <a:prstGeom prst="roundRect">
          <a:avLst>
            <a:gd name="adj" fmla="val 10000"/>
          </a:avLst>
        </a:prstGeom>
        <a:solidFill>
          <a:schemeClr val="bg1">
            <a:lumMod val="95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01AD7AD0-8EF4-463A-925A-1736B1412B7A}">
      <dsp:nvSpPr>
        <dsp:cNvPr id="0" name=""/>
        <dsp:cNvSpPr/>
      </dsp:nvSpPr>
      <dsp:spPr>
        <a:xfrm>
          <a:off x="313044" y="2822031"/>
          <a:ext cx="569172" cy="5691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851AFB06-D9CF-4830-AFB5-067811814847}">
      <dsp:nvSpPr>
        <dsp:cNvPr id="0" name=""/>
        <dsp:cNvSpPr/>
      </dsp:nvSpPr>
      <dsp:spPr>
        <a:xfrm>
          <a:off x="1195261" y="2589188"/>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100000"/>
            </a:lnSpc>
            <a:spcBef>
              <a:spcPct val="0"/>
            </a:spcBef>
            <a:spcAft>
              <a:spcPct val="35000"/>
            </a:spcAft>
            <a:buNone/>
          </a:pPr>
          <a:r>
            <a:rPr lang="en-GB" sz="2200" kern="1200"/>
            <a:t>Malicious software (Malware)</a:t>
          </a:r>
          <a:endParaRPr lang="en-US" sz="2200" kern="1200"/>
        </a:p>
      </dsp:txBody>
      <dsp:txXfrm>
        <a:off x="1195261" y="2589188"/>
        <a:ext cx="4829299" cy="1034858"/>
      </dsp:txXfrm>
    </dsp:sp>
    <dsp:sp modelId="{D133B977-3B9D-428F-93E6-48141D8BC29D}">
      <dsp:nvSpPr>
        <dsp:cNvPr id="0" name=""/>
        <dsp:cNvSpPr/>
      </dsp:nvSpPr>
      <dsp:spPr>
        <a:xfrm>
          <a:off x="0" y="3882761"/>
          <a:ext cx="6024561" cy="1034858"/>
        </a:xfrm>
        <a:prstGeom prst="roundRect">
          <a:avLst>
            <a:gd name="adj" fmla="val 10000"/>
          </a:avLst>
        </a:prstGeom>
        <a:solidFill>
          <a:schemeClr val="bg1">
            <a:lumMod val="95000"/>
            <a:hueOff val="0"/>
            <a:satOff val="0"/>
            <a:lumOff val="0"/>
            <a:alphaOff val="0"/>
          </a:schemeClr>
        </a:solidFill>
        <a:ln>
          <a:noFill/>
        </a:ln>
        <a:effectLst/>
        <a:sp3d z="-1618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B50AA822-C519-421B-A386-78F41E9D640B}">
      <dsp:nvSpPr>
        <dsp:cNvPr id="0" name=""/>
        <dsp:cNvSpPr/>
      </dsp:nvSpPr>
      <dsp:spPr>
        <a:xfrm>
          <a:off x="313044" y="4115604"/>
          <a:ext cx="569172" cy="5691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F2FC259E-AE18-40F3-B79F-DAEED7E689F4}">
      <dsp:nvSpPr>
        <dsp:cNvPr id="0" name=""/>
        <dsp:cNvSpPr/>
      </dsp:nvSpPr>
      <dsp:spPr>
        <a:xfrm>
          <a:off x="1195261" y="3882761"/>
          <a:ext cx="4829299" cy="1034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23" tIns="109523" rIns="109523" bIns="109523" numCol="1" spcCol="1270" anchor="ctr" anchorCtr="0">
          <a:noAutofit/>
        </a:bodyPr>
        <a:lstStyle/>
        <a:p>
          <a:pPr marL="0" lvl="0" indent="0" algn="l" defTabSz="977900">
            <a:lnSpc>
              <a:spcPct val="100000"/>
            </a:lnSpc>
            <a:spcBef>
              <a:spcPct val="0"/>
            </a:spcBef>
            <a:spcAft>
              <a:spcPct val="35000"/>
            </a:spcAft>
            <a:buNone/>
          </a:pPr>
          <a:r>
            <a:rPr lang="en-GB" sz="2200" kern="1200"/>
            <a:t>Distributed denial of service (DDOS) attacks</a:t>
          </a:r>
          <a:endParaRPr lang="en-US" sz="2200" kern="1200"/>
        </a:p>
      </dsp:txBody>
      <dsp:txXfrm>
        <a:off x="1195261" y="3882761"/>
        <a:ext cx="4829299" cy="1034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53B2D-626D-4C90-9BD9-D3B843F400FD}">
      <dsp:nvSpPr>
        <dsp:cNvPr id="0" name=""/>
        <dsp:cNvSpPr/>
      </dsp:nvSpPr>
      <dsp:spPr>
        <a:xfrm>
          <a:off x="1263" y="386733"/>
          <a:ext cx="4436243" cy="2817014"/>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4C3247-09DF-4BBB-A5B6-84C32A4CE3B3}">
      <dsp:nvSpPr>
        <dsp:cNvPr id="0" name=""/>
        <dsp:cNvSpPr/>
      </dsp:nvSpPr>
      <dsp:spPr>
        <a:xfrm>
          <a:off x="494179" y="855003"/>
          <a:ext cx="4436243" cy="2817014"/>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latin typeface="Arial" panose="020B0604020202020204" pitchFamily="34" charset="0"/>
              <a:cs typeface="Arial" panose="020B0604020202020204" pitchFamily="34" charset="0"/>
            </a:rPr>
            <a:t>Victims feel ashamed due to an invasion of their privacy</a:t>
          </a:r>
          <a:endParaRPr lang="en-US" sz="3000" kern="1200">
            <a:latin typeface="Arial" panose="020B0604020202020204" pitchFamily="34" charset="0"/>
            <a:cs typeface="Arial" panose="020B0604020202020204" pitchFamily="34" charset="0"/>
          </a:endParaRPr>
        </a:p>
      </dsp:txBody>
      <dsp:txXfrm>
        <a:off x="576687" y="937511"/>
        <a:ext cx="4271227" cy="2651998"/>
      </dsp:txXfrm>
    </dsp:sp>
    <dsp:sp modelId="{451EADE1-5CD4-4846-96ED-0609E1A6E8D9}">
      <dsp:nvSpPr>
        <dsp:cNvPr id="0" name=""/>
        <dsp:cNvSpPr/>
      </dsp:nvSpPr>
      <dsp:spPr>
        <a:xfrm>
          <a:off x="5423338" y="386733"/>
          <a:ext cx="4436243" cy="2817014"/>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E9309-FE29-451D-9DD1-2DAF2BA06307}">
      <dsp:nvSpPr>
        <dsp:cNvPr id="0" name=""/>
        <dsp:cNvSpPr/>
      </dsp:nvSpPr>
      <dsp:spPr>
        <a:xfrm>
          <a:off x="5916254" y="855003"/>
          <a:ext cx="4436243" cy="2817014"/>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latin typeface="Arial" panose="020B0604020202020204" pitchFamily="34" charset="0"/>
              <a:cs typeface="Arial" panose="020B0604020202020204" pitchFamily="34" charset="0"/>
            </a:rPr>
            <a:t>They will blame themselves or experience blame from others due to the financial loss or damaged reputation</a:t>
          </a:r>
          <a:endParaRPr lang="en-US" sz="3000" kern="1200">
            <a:latin typeface="Arial" panose="020B0604020202020204" pitchFamily="34" charset="0"/>
            <a:cs typeface="Arial" panose="020B0604020202020204" pitchFamily="34" charset="0"/>
          </a:endParaRPr>
        </a:p>
      </dsp:txBody>
      <dsp:txXfrm>
        <a:off x="5998762" y="937511"/>
        <a:ext cx="4271227" cy="265199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8839A0-21E5-456D-8416-BDFB413AE89D}" type="datetimeFigureOut">
              <a:t>5/2/2024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CC7A76-2F2E-4892-B2D6-3046FC6D7F27}" type="slidenum">
              <a:t>‹#›</a:t>
            </a:fld>
            <a:endParaRPr lang="en-GB"/>
          </a:p>
        </p:txBody>
      </p:sp>
    </p:spTree>
    <p:extLst>
      <p:ext uri="{BB962C8B-B14F-4D97-AF65-F5344CB8AC3E}">
        <p14:creationId xmlns:p14="http://schemas.microsoft.com/office/powerpoint/2010/main" val="325142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6830" algn="ctr">
              <a:spcBef>
                <a:spcPct val="20000"/>
              </a:spcBef>
              <a:spcAft>
                <a:spcPts val="600"/>
              </a:spcAft>
            </a:pPr>
            <a:endParaRPr lang="en-GB"/>
          </a:p>
        </p:txBody>
      </p:sp>
      <p:sp>
        <p:nvSpPr>
          <p:cNvPr id="4" name="Slide Number Placeholder 3"/>
          <p:cNvSpPr>
            <a:spLocks noGrp="1"/>
          </p:cNvSpPr>
          <p:nvPr>
            <p:ph type="sldNum" sz="quarter" idx="5"/>
          </p:nvPr>
        </p:nvSpPr>
        <p:spPr/>
        <p:txBody>
          <a:bodyPr/>
          <a:lstStyle/>
          <a:p>
            <a:fld id="{6FCC7A76-2F2E-4892-B2D6-3046FC6D7F27}" type="slidenum">
              <a:t>2</a:t>
            </a:fld>
            <a:endParaRPr lang="en-GB"/>
          </a:p>
        </p:txBody>
      </p:sp>
    </p:spTree>
    <p:extLst>
      <p:ext uri="{BB962C8B-B14F-4D97-AF65-F5344CB8AC3E}">
        <p14:creationId xmlns:p14="http://schemas.microsoft.com/office/powerpoint/2010/main" val="3725228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C7A76-2F2E-4892-B2D6-3046FC6D7F27}" type="slidenum">
              <a:rPr lang="en-GB" smtClean="0"/>
              <a:t>5</a:t>
            </a:fld>
            <a:endParaRPr lang="en-GB"/>
          </a:p>
        </p:txBody>
      </p:sp>
    </p:spTree>
    <p:extLst>
      <p:ext uri="{BB962C8B-B14F-4D97-AF65-F5344CB8AC3E}">
        <p14:creationId xmlns:p14="http://schemas.microsoft.com/office/powerpoint/2010/main" val="2848712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Calibri"/>
              <a:buNone/>
            </a:pPr>
            <a:endParaRPr lang="en-US" dirty="0">
              <a:ea typeface="Calibri"/>
              <a:cs typeface="Calibri"/>
            </a:endParaRPr>
          </a:p>
          <a:p>
            <a:pPr marL="285750" indent="-285750">
              <a:buFont typeface="Calibri"/>
              <a:buChar char="-"/>
            </a:pPr>
            <a:endParaRPr lang="en-US" dirty="0"/>
          </a:p>
        </p:txBody>
      </p:sp>
      <p:sp>
        <p:nvSpPr>
          <p:cNvPr id="4" name="Slide Number Placeholder 3"/>
          <p:cNvSpPr>
            <a:spLocks noGrp="1"/>
          </p:cNvSpPr>
          <p:nvPr>
            <p:ph type="sldNum" sz="quarter" idx="5"/>
          </p:nvPr>
        </p:nvSpPr>
        <p:spPr/>
        <p:txBody>
          <a:bodyPr/>
          <a:lstStyle/>
          <a:p>
            <a:fld id="{6FCC7A76-2F2E-4892-B2D6-3046FC6D7F27}" type="slidenum">
              <a:t>6</a:t>
            </a:fld>
            <a:endParaRPr lang="en-GB"/>
          </a:p>
        </p:txBody>
      </p:sp>
    </p:spTree>
    <p:extLst>
      <p:ext uri="{BB962C8B-B14F-4D97-AF65-F5344CB8AC3E}">
        <p14:creationId xmlns:p14="http://schemas.microsoft.com/office/powerpoint/2010/main" val="3823287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of case study (NHS)</a:t>
            </a:r>
          </a:p>
        </p:txBody>
      </p:sp>
      <p:sp>
        <p:nvSpPr>
          <p:cNvPr id="4" name="Slide Number Placeholder 3"/>
          <p:cNvSpPr>
            <a:spLocks noGrp="1"/>
          </p:cNvSpPr>
          <p:nvPr>
            <p:ph type="sldNum" sz="quarter" idx="5"/>
          </p:nvPr>
        </p:nvSpPr>
        <p:spPr/>
        <p:txBody>
          <a:bodyPr/>
          <a:lstStyle/>
          <a:p>
            <a:fld id="{6FCC7A76-2F2E-4892-B2D6-3046FC6D7F27}" type="slidenum">
              <a:rPr lang="en-GB" smtClean="0"/>
              <a:t>11</a:t>
            </a:fld>
            <a:endParaRPr lang="en-GB"/>
          </a:p>
        </p:txBody>
      </p:sp>
    </p:spTree>
    <p:extLst>
      <p:ext uri="{BB962C8B-B14F-4D97-AF65-F5344CB8AC3E}">
        <p14:creationId xmlns:p14="http://schemas.microsoft.com/office/powerpoint/2010/main" val="937113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spcAft>
                <a:spcPts val="600"/>
              </a:spcAft>
            </a:pPr>
            <a:r>
              <a:rPr lang="en-US"/>
              <a:t>An attempt to disrupt normal traffic of a network by letting loads of traffic into that network which eventually would overflow the server, forcing the user to go offline (Microsoft, 2024)</a:t>
            </a:r>
          </a:p>
          <a:p>
            <a:pPr>
              <a:spcBef>
                <a:spcPct val="20000"/>
              </a:spcBef>
              <a:spcAft>
                <a:spcPts val="600"/>
              </a:spcAft>
            </a:pPr>
            <a:endParaRPr lang="en-US"/>
          </a:p>
          <a:p>
            <a:pPr>
              <a:spcBef>
                <a:spcPct val="20000"/>
              </a:spcBef>
              <a:spcAft>
                <a:spcPts val="600"/>
              </a:spcAft>
            </a:pPr>
            <a:r>
              <a:rPr lang="en-US"/>
              <a:t>This attack can be use as extortion or blackmail  as the network owner might be asked to pay ransom money from the attackers to stop the DDOS attack (</a:t>
            </a:r>
            <a:r>
              <a:rPr lang="en-US" err="1"/>
              <a:t>Sucuri</a:t>
            </a:r>
            <a:r>
              <a:rPr lang="en-US"/>
              <a:t>, 2024).</a:t>
            </a:r>
          </a:p>
        </p:txBody>
      </p:sp>
      <p:sp>
        <p:nvSpPr>
          <p:cNvPr id="4" name="Slide Number Placeholder 3"/>
          <p:cNvSpPr>
            <a:spLocks noGrp="1"/>
          </p:cNvSpPr>
          <p:nvPr>
            <p:ph type="sldNum" sz="quarter" idx="5"/>
          </p:nvPr>
        </p:nvSpPr>
        <p:spPr/>
        <p:txBody>
          <a:bodyPr/>
          <a:lstStyle/>
          <a:p>
            <a:fld id="{6FCC7A76-2F2E-4892-B2D6-3046FC6D7F27}" type="slidenum">
              <a:rPr lang="en-US"/>
              <a:t>12</a:t>
            </a:fld>
            <a:endParaRPr lang="en-US"/>
          </a:p>
        </p:txBody>
      </p:sp>
    </p:spTree>
    <p:extLst>
      <p:ext uri="{BB962C8B-B14F-4D97-AF65-F5344CB8AC3E}">
        <p14:creationId xmlns:p14="http://schemas.microsoft.com/office/powerpoint/2010/main" val="1257227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According to Chen et al (2023, p. 1), there are various impacts and threats when it comes to cybercrime, there is the Economic impact, the social impact, and the national security implications. </a:t>
            </a:r>
            <a:endParaRPr lang="en-US"/>
          </a:p>
        </p:txBody>
      </p:sp>
      <p:sp>
        <p:nvSpPr>
          <p:cNvPr id="4" name="Slide Number Placeholder 3"/>
          <p:cNvSpPr>
            <a:spLocks noGrp="1"/>
          </p:cNvSpPr>
          <p:nvPr>
            <p:ph type="sldNum" sz="quarter" idx="5"/>
          </p:nvPr>
        </p:nvSpPr>
        <p:spPr/>
        <p:txBody>
          <a:bodyPr/>
          <a:lstStyle/>
          <a:p>
            <a:fld id="{6FCC7A76-2F2E-4892-B2D6-3046FC6D7F27}" type="slidenum">
              <a:rPr lang="en-US"/>
              <a:t>14</a:t>
            </a:fld>
            <a:endParaRPr lang="en-US"/>
          </a:p>
        </p:txBody>
      </p:sp>
    </p:spTree>
    <p:extLst>
      <p:ext uri="{BB962C8B-B14F-4D97-AF65-F5344CB8AC3E}">
        <p14:creationId xmlns:p14="http://schemas.microsoft.com/office/powerpoint/2010/main" val="2452524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C7A76-2F2E-4892-B2D6-3046FC6D7F27}" type="slidenum">
              <a:rPr lang="en-GB" smtClean="0"/>
              <a:t>18</a:t>
            </a:fld>
            <a:endParaRPr lang="en-GB"/>
          </a:p>
        </p:txBody>
      </p:sp>
    </p:spTree>
    <p:extLst>
      <p:ext uri="{BB962C8B-B14F-4D97-AF65-F5344CB8AC3E}">
        <p14:creationId xmlns:p14="http://schemas.microsoft.com/office/powerpoint/2010/main" val="1134536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19455" lvl="1" indent="-269875">
              <a:spcBef>
                <a:spcPct val="20000"/>
              </a:spcBef>
              <a:spcAft>
                <a:spcPts val="600"/>
              </a:spcAft>
              <a:buFont typeface="Wingdings,Sans-Serif"/>
              <a:buChar char="•"/>
            </a:pPr>
            <a:r>
              <a:rPr lang="en-GB"/>
              <a:t>The Act focuses more effectively on the computer-focused offences rather than those created by the Internet, as the Act is not very effective when dealing with DoS attacks for example</a:t>
            </a:r>
            <a:endParaRPr lang="en-US"/>
          </a:p>
          <a:p>
            <a:pPr marL="719455" lvl="1" indent="-269875">
              <a:spcBef>
                <a:spcPct val="20000"/>
              </a:spcBef>
              <a:spcAft>
                <a:spcPts val="600"/>
              </a:spcAft>
              <a:buFont typeface="Wingdings,Sans-Serif"/>
              <a:buChar char="•"/>
            </a:pPr>
            <a:r>
              <a:rPr lang="en-GB"/>
              <a:t>From the years of 2011 to 2022, there were only 384 court proceedings, with 309 sentenced and 55 offenders imprisoned, an average of 5 people a year </a:t>
            </a:r>
            <a:endParaRPr lang="en-US">
              <a:ea typeface="Calibri"/>
              <a:cs typeface="Calibri"/>
            </a:endParaRPr>
          </a:p>
        </p:txBody>
      </p:sp>
      <p:sp>
        <p:nvSpPr>
          <p:cNvPr id="4" name="Slide Number Placeholder 3"/>
          <p:cNvSpPr>
            <a:spLocks noGrp="1"/>
          </p:cNvSpPr>
          <p:nvPr>
            <p:ph type="sldNum" sz="quarter" idx="5"/>
          </p:nvPr>
        </p:nvSpPr>
        <p:spPr/>
        <p:txBody>
          <a:bodyPr/>
          <a:lstStyle/>
          <a:p>
            <a:fld id="{6FCC7A76-2F2E-4892-B2D6-3046FC6D7F27}" type="slidenum">
              <a:t>21</a:t>
            </a:fld>
            <a:endParaRPr lang="en-GB"/>
          </a:p>
        </p:txBody>
      </p:sp>
    </p:spTree>
    <p:extLst>
      <p:ext uri="{BB962C8B-B14F-4D97-AF65-F5344CB8AC3E}">
        <p14:creationId xmlns:p14="http://schemas.microsoft.com/office/powerpoint/2010/main" val="1208702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6FCC7A76-2F2E-4892-B2D6-3046FC6D7F27}" type="slidenum">
              <a:t>24</a:t>
            </a:fld>
            <a:endParaRPr lang="en-GB"/>
          </a:p>
        </p:txBody>
      </p:sp>
    </p:spTree>
    <p:extLst>
      <p:ext uri="{BB962C8B-B14F-4D97-AF65-F5344CB8AC3E}">
        <p14:creationId xmlns:p14="http://schemas.microsoft.com/office/powerpoint/2010/main" val="1009865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1008460-8B2F-4AAA-A4E2-10730069204C}"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24947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008460-8B2F-4AAA-A4E2-10730069204C}"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45803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866607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1008460-8B2F-4AAA-A4E2-10730069204C}"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15147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1008460-8B2F-4AAA-A4E2-10730069204C}" type="datetimeFigureOut">
              <a:rPr lang="en-US" smtClean="0"/>
              <a:t>5/2/2024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23054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1008460-8B2F-4AAA-A4E2-10730069204C}" type="datetimeFigureOut">
              <a:rPr lang="en-US" smtClean="0"/>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6134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008460-8B2F-4AAA-A4E2-10730069204C}" type="datetimeFigureOut">
              <a:rPr lang="en-US" smtClean="0"/>
              <a:t>5/2/2024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59454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17268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8905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pPr/>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pPr/>
              <a:t>‹#›</a:t>
            </a:fld>
            <a:endParaRPr lang="en-US"/>
          </a:p>
        </p:txBody>
      </p:sp>
    </p:spTree>
    <p:extLst>
      <p:ext uri="{BB962C8B-B14F-4D97-AF65-F5344CB8AC3E}">
        <p14:creationId xmlns:p14="http://schemas.microsoft.com/office/powerpoint/2010/main" val="3706296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pPr/>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pPr/>
              <a:t>‹#›</a:t>
            </a:fld>
            <a:endParaRPr lang="en-US"/>
          </a:p>
        </p:txBody>
      </p:sp>
    </p:spTree>
    <p:extLst>
      <p:ext uri="{BB962C8B-B14F-4D97-AF65-F5344CB8AC3E}">
        <p14:creationId xmlns:p14="http://schemas.microsoft.com/office/powerpoint/2010/main" val="3683209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pPr/>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053892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pPr/>
              <a:t>5/2/2024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pPr/>
              <a:t>‹#›</a:t>
            </a:fld>
            <a:endParaRPr lang="en-US"/>
          </a:p>
        </p:txBody>
      </p:sp>
    </p:spTree>
    <p:extLst>
      <p:ext uri="{BB962C8B-B14F-4D97-AF65-F5344CB8AC3E}">
        <p14:creationId xmlns:p14="http://schemas.microsoft.com/office/powerpoint/2010/main" val="1147196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1008460-8B2F-4AAA-A4E2-10730069204C}" type="datetimeFigureOut">
              <a:rPr lang="en-US" smtClean="0"/>
              <a:pPr/>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pPr/>
              <a:t>‹#›</a:t>
            </a:fld>
            <a:endParaRPr lang="en-US"/>
          </a:p>
        </p:txBody>
      </p:sp>
    </p:spTree>
    <p:extLst>
      <p:ext uri="{BB962C8B-B14F-4D97-AF65-F5344CB8AC3E}">
        <p14:creationId xmlns:p14="http://schemas.microsoft.com/office/powerpoint/2010/main" val="2610154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1008460-8B2F-4AAA-A4E2-10730069204C}" type="datetimeFigureOut">
              <a:rPr lang="en-US" smtClean="0"/>
              <a:pPr/>
              <a:t>5/2/2024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pPr/>
              <a:t>‹#›</a:t>
            </a:fld>
            <a:endParaRPr lang="en-US"/>
          </a:p>
        </p:txBody>
      </p:sp>
    </p:spTree>
    <p:extLst>
      <p:ext uri="{BB962C8B-B14F-4D97-AF65-F5344CB8AC3E}">
        <p14:creationId xmlns:p14="http://schemas.microsoft.com/office/powerpoint/2010/main" val="35331129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008460-8B2F-4AAA-A4E2-10730069204C}"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791007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008460-8B2F-4AAA-A4E2-10730069204C}" type="datetimeFigureOut">
              <a:rPr lang="en-US" smtClean="0"/>
              <a:t>5/2/2024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427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1008460-8B2F-4AAA-A4E2-10730069204C}" type="datetimeFigureOut">
              <a:rPr lang="en-US" smtClean="0"/>
              <a:pPr/>
              <a:t>5/2/2024</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946259B-8396-46CD-AD42-FDEDA89DA278}" type="slidenum">
              <a:rPr lang="en-US" smtClean="0"/>
              <a:pPr/>
              <a:t>‹#›</a:t>
            </a:fld>
            <a:endParaRPr lang="en-US"/>
          </a:p>
        </p:txBody>
      </p:sp>
    </p:spTree>
    <p:extLst>
      <p:ext uri="{BB962C8B-B14F-4D97-AF65-F5344CB8AC3E}">
        <p14:creationId xmlns:p14="http://schemas.microsoft.com/office/powerpoint/2010/main" val="339611798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6.xml"/><Relationship Id="rId1" Type="http://schemas.openxmlformats.org/officeDocument/2006/relationships/tags" Target="../tags/tag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5.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7" Type="http://schemas.microsoft.com/office/2007/relationships/hdphoto" Target="../media/hdphoto1.wdp"/><Relationship Id="rId2" Type="http://schemas.openxmlformats.org/officeDocument/2006/relationships/slideLayout" Target="../slideLayouts/slideLayout5.xml"/><Relationship Id="rId1" Type="http://schemas.openxmlformats.org/officeDocument/2006/relationships/tags" Target="../tags/tag9.xml"/><Relationship Id="rId6" Type="http://schemas.openxmlformats.org/officeDocument/2006/relationships/image" Target="../media/image21.png"/><Relationship Id="rId5" Type="http://schemas.openxmlformats.org/officeDocument/2006/relationships/image" Target="../media/image4.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10.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11.xml"/><Relationship Id="rId5" Type="http://schemas.openxmlformats.org/officeDocument/2006/relationships/image" Target="../media/image3.pn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26.png"/><Relationship Id="rId2" Type="http://schemas.openxmlformats.org/officeDocument/2006/relationships/slideLayout" Target="../slideLayouts/slideLayout15.xml"/><Relationship Id="rId1" Type="http://schemas.openxmlformats.org/officeDocument/2006/relationships/tags" Target="../tags/tag12.xml"/><Relationship Id="rId6" Type="http://schemas.openxmlformats.org/officeDocument/2006/relationships/image" Target="../media/image25.jpeg"/><Relationship Id="rId5" Type="http://schemas.microsoft.com/office/2007/relationships/hdphoto" Target="../media/hdphoto2.wdp"/><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8.xml"/><Relationship Id="rId1" Type="http://schemas.openxmlformats.org/officeDocument/2006/relationships/tags" Target="../tags/tag13.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8.xml"/><Relationship Id="rId1" Type="http://schemas.openxmlformats.org/officeDocument/2006/relationships/tags" Target="../tags/tag14.xml"/><Relationship Id="rId4" Type="http://schemas.openxmlformats.org/officeDocument/2006/relationships/image" Target="../media/image28.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8.xml"/><Relationship Id="rId1" Type="http://schemas.openxmlformats.org/officeDocument/2006/relationships/tags" Target="../tags/tag15.xml"/><Relationship Id="rId5" Type="http://schemas.openxmlformats.org/officeDocument/2006/relationships/image" Target="../media/image29.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notesSlide" Target="../notesSlides/notesSlide7.xml"/><Relationship Id="rId7" Type="http://schemas.openxmlformats.org/officeDocument/2006/relationships/diagramQuickStyle" Target="../diagrams/quickStyle2.xml"/><Relationship Id="rId2" Type="http://schemas.openxmlformats.org/officeDocument/2006/relationships/slideLayout" Target="../slideLayouts/slideLayout8.xml"/><Relationship Id="rId1" Type="http://schemas.openxmlformats.org/officeDocument/2006/relationships/tags" Target="../tags/tag1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0.png"/><Relationship Id="rId9" Type="http://schemas.microsoft.com/office/2007/relationships/diagramDrawing" Target="../diagrams/drawing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9.xml"/><Relationship Id="rId1" Type="http://schemas.openxmlformats.org/officeDocument/2006/relationships/tags" Target="../tags/tag17.xml"/><Relationship Id="rId5" Type="http://schemas.openxmlformats.org/officeDocument/2006/relationships/image" Target="../media/image3.png"/><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18.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21.xml"/><Relationship Id="rId6" Type="http://schemas.openxmlformats.org/officeDocument/2006/relationships/image" Target="../media/image34.jpeg"/><Relationship Id="rId5" Type="http://schemas.openxmlformats.org/officeDocument/2006/relationships/image" Target="../media/image3.png"/><Relationship Id="rId4" Type="http://schemas.openxmlformats.org/officeDocument/2006/relationships/image" Target="../media/image1.jpe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image" Target="../media/image35.jpe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descr="Green Lock In A 3D Electronic System">
            <a:extLst>
              <a:ext uri="{FF2B5EF4-FFF2-40B4-BE49-F238E27FC236}">
                <a16:creationId xmlns:a16="http://schemas.microsoft.com/office/drawing/2014/main" id="{9D0967FE-E352-F687-4A77-4D45F3A6DB4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79" cy="6857989"/>
          </a:xfrm>
          <a:prstGeom prst="rect">
            <a:avLst/>
          </a:prstGeom>
        </p:spPr>
      </p:pic>
      <p:sp>
        <p:nvSpPr>
          <p:cNvPr id="2" name="Title 1">
            <a:extLst>
              <a:ext uri="{FF2B5EF4-FFF2-40B4-BE49-F238E27FC236}">
                <a16:creationId xmlns:a16="http://schemas.microsoft.com/office/drawing/2014/main" id="{B5834ADD-D855-42DA-A1A8-A68F14154462}"/>
              </a:ext>
            </a:extLst>
          </p:cNvPr>
          <p:cNvSpPr>
            <a:spLocks noGrp="1"/>
          </p:cNvSpPr>
          <p:nvPr>
            <p:ph type="ctrTitle"/>
          </p:nvPr>
        </p:nvSpPr>
        <p:spPr>
          <a:xfrm>
            <a:off x="4521389" y="1826096"/>
            <a:ext cx="3149221" cy="2142699"/>
          </a:xfrm>
        </p:spPr>
        <p:txBody>
          <a:bodyPr anchor="b">
            <a:normAutofit/>
          </a:bodyPr>
          <a:lstStyle/>
          <a:p>
            <a:pPr algn="ctr"/>
            <a:r>
              <a:rPr lang="en-GB" sz="4000">
                <a:solidFill>
                  <a:srgbClr val="FFFFFF"/>
                </a:solidFill>
              </a:rPr>
              <a:t>UK Cyber crime</a:t>
            </a:r>
          </a:p>
        </p:txBody>
      </p:sp>
      <p:sp>
        <p:nvSpPr>
          <p:cNvPr id="3" name="Subtitle 2">
            <a:extLst>
              <a:ext uri="{FF2B5EF4-FFF2-40B4-BE49-F238E27FC236}">
                <a16:creationId xmlns:a16="http://schemas.microsoft.com/office/drawing/2014/main" id="{9071C2BD-7678-6D6A-5739-9E6F30B59D22}"/>
              </a:ext>
            </a:extLst>
          </p:cNvPr>
          <p:cNvSpPr>
            <a:spLocks noGrp="1"/>
          </p:cNvSpPr>
          <p:nvPr>
            <p:ph type="subTitle" idx="1"/>
          </p:nvPr>
        </p:nvSpPr>
        <p:spPr>
          <a:xfrm>
            <a:off x="4642513" y="4256598"/>
            <a:ext cx="2906973" cy="888608"/>
          </a:xfrm>
        </p:spPr>
        <p:txBody>
          <a:bodyPr anchor="t">
            <a:normAutofit/>
          </a:bodyPr>
          <a:lstStyle/>
          <a:p>
            <a:pPr algn="ctr"/>
            <a:r>
              <a:rPr lang="en-GB">
                <a:solidFill>
                  <a:srgbClr val="FFFFFF"/>
                </a:solidFill>
              </a:rPr>
              <a:t>James Ellis Dick (2103999)</a:t>
            </a:r>
          </a:p>
        </p:txBody>
      </p:sp>
    </p:spTree>
    <p:extLst>
      <p:ext uri="{BB962C8B-B14F-4D97-AF65-F5344CB8AC3E}">
        <p14:creationId xmlns:p14="http://schemas.microsoft.com/office/powerpoint/2010/main" val="1900222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64A98-D711-BD19-CA34-6745F4E63CD9}"/>
              </a:ext>
            </a:extLst>
          </p:cNvPr>
          <p:cNvSpPr>
            <a:spLocks noGrp="1"/>
          </p:cNvSpPr>
          <p:nvPr>
            <p:ph type="title"/>
          </p:nvPr>
        </p:nvSpPr>
        <p:spPr>
          <a:xfrm>
            <a:off x="5146160" y="609600"/>
            <a:ext cx="5978072" cy="970450"/>
          </a:xfrm>
        </p:spPr>
        <p:txBody>
          <a:bodyPr>
            <a:normAutofit/>
          </a:bodyPr>
          <a:lstStyle/>
          <a:p>
            <a:r>
              <a:rPr lang="en-GB"/>
              <a:t>Introduction</a:t>
            </a:r>
          </a:p>
        </p:txBody>
      </p:sp>
      <p:pic>
        <p:nvPicPr>
          <p:cNvPr id="5" name="Picture 4" descr="Mobile device with apps">
            <a:extLst>
              <a:ext uri="{FF2B5EF4-FFF2-40B4-BE49-F238E27FC236}">
                <a16:creationId xmlns:a16="http://schemas.microsoft.com/office/drawing/2014/main" id="{9C567D13-CB8C-2B9A-882B-46AD1ECCF6DB}"/>
              </a:ext>
            </a:extLst>
          </p:cNvPr>
          <p:cNvPicPr>
            <a:picLocks noChangeAspect="1"/>
          </p:cNvPicPr>
          <p:nvPr/>
        </p:nvPicPr>
        <p:blipFill rotWithShape="1">
          <a:blip r:embed="rId5"/>
          <a:srcRect l="51095" r="11408"/>
          <a:stretch/>
        </p:blipFill>
        <p:spPr>
          <a:xfrm>
            <a:off x="-10649" y="1"/>
            <a:ext cx="4571649" cy="6858000"/>
          </a:xfrm>
          <a:prstGeom prst="rect">
            <a:avLst/>
          </a:prstGeom>
        </p:spPr>
      </p:pic>
      <p:sp>
        <p:nvSpPr>
          <p:cNvPr id="3" name="Content Placeholder 2">
            <a:extLst>
              <a:ext uri="{FF2B5EF4-FFF2-40B4-BE49-F238E27FC236}">
                <a16:creationId xmlns:a16="http://schemas.microsoft.com/office/drawing/2014/main" id="{1C6089F3-A881-B343-AF70-FAFFAAEDC271}"/>
              </a:ext>
            </a:extLst>
          </p:cNvPr>
          <p:cNvSpPr>
            <a:spLocks noGrp="1"/>
          </p:cNvSpPr>
          <p:nvPr>
            <p:ph idx="1"/>
          </p:nvPr>
        </p:nvSpPr>
        <p:spPr>
          <a:xfrm>
            <a:off x="5226978" y="1828801"/>
            <a:ext cx="6624617" cy="3866048"/>
          </a:xfrm>
        </p:spPr>
        <p:txBody>
          <a:bodyPr vert="horz" lIns="91440" tIns="45720" rIns="91440" bIns="45720" rtlCol="0" anchor="ctr">
            <a:noAutofit/>
          </a:bodyPr>
          <a:lstStyle/>
          <a:p>
            <a:pPr marL="322580" indent="-285750">
              <a:buClr>
                <a:srgbClr val="0070C0"/>
              </a:buClr>
            </a:pPr>
            <a:r>
              <a:rPr lang="en-GB" sz="2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Technology enables SOC and is accessible</a:t>
            </a:r>
            <a:endParaRPr lang="en-US" sz="2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322580" indent="-285750">
              <a:buClr>
                <a:srgbClr val="0070C0"/>
              </a:buClr>
            </a:pPr>
            <a:r>
              <a:rPr lang="en-GB" sz="2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Ransomware most common threat</a:t>
            </a:r>
          </a:p>
          <a:p>
            <a:pPr marL="322580" indent="-285750">
              <a:buClr>
                <a:srgbClr val="0070C0"/>
              </a:buClr>
            </a:pPr>
            <a:r>
              <a:rPr lang="en-GB" sz="2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Social media used to identify and contact victims</a:t>
            </a:r>
          </a:p>
          <a:p>
            <a:pPr marL="322580" indent="-285750">
              <a:buClr>
                <a:srgbClr val="0070C0"/>
              </a:buClr>
            </a:pPr>
            <a:r>
              <a:rPr lang="en-GB" sz="2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Other technology such as cryptocurrency and encryption is used to maintain anonymity</a:t>
            </a:r>
          </a:p>
        </p:txBody>
      </p:sp>
      <p:pic>
        <p:nvPicPr>
          <p:cNvPr id="19" name="Picture 18">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4" name="TextBox 3">
            <a:extLst>
              <a:ext uri="{FF2B5EF4-FFF2-40B4-BE49-F238E27FC236}">
                <a16:creationId xmlns:a16="http://schemas.microsoft.com/office/drawing/2014/main" id="{A61C3184-AD67-BF44-0352-C74D9364FB78}"/>
              </a:ext>
            </a:extLst>
          </p:cNvPr>
          <p:cNvSpPr txBox="1"/>
          <p:nvPr/>
        </p:nvSpPr>
        <p:spPr>
          <a:xfrm>
            <a:off x="8394492" y="6380203"/>
            <a:ext cx="4132047" cy="369332"/>
          </a:xfrm>
          <a:prstGeom prst="rect">
            <a:avLst/>
          </a:prstGeom>
          <a:noFill/>
        </p:spPr>
        <p:txBody>
          <a:bodyPr wrap="square" rtlCol="0">
            <a:spAutoFit/>
          </a:bodyPr>
          <a:lstStyle/>
          <a:p>
            <a:pPr>
              <a:spcAft>
                <a:spcPts val="600"/>
              </a:spcAft>
            </a:pPr>
            <a:r>
              <a:rPr lang="en-US"/>
              <a:t>(</a:t>
            </a:r>
            <a:r>
              <a:rPr lang="en-US">
                <a:latin typeface="Arial" panose="020B0604020202020204" pitchFamily="34" charset="0"/>
                <a:cs typeface="Arial" panose="020B0604020202020204" pitchFamily="34" charset="0"/>
              </a:rPr>
              <a:t>National Crime Agency, 2023, p. 10) </a:t>
            </a:r>
            <a:endParaRPr lang="en-GB">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88417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4" name="Picture 3" descr="A person in a hoodie using a computer&#10;&#10;Description automatically generated">
            <a:extLst>
              <a:ext uri="{FF2B5EF4-FFF2-40B4-BE49-F238E27FC236}">
                <a16:creationId xmlns:a16="http://schemas.microsoft.com/office/drawing/2014/main" id="{CF8A41C8-0596-5DF1-AE67-6F98F8D65559}"/>
              </a:ext>
            </a:extLst>
          </p:cNvPr>
          <p:cNvPicPr>
            <a:picLocks noChangeAspect="1"/>
          </p:cNvPicPr>
          <p:nvPr/>
        </p:nvPicPr>
        <p:blipFill rotWithShape="1">
          <a:blip r:embed="rId4"/>
          <a:srcRect/>
          <a:stretch/>
        </p:blipFill>
        <p:spPr>
          <a:xfrm>
            <a:off x="0" y="0"/>
            <a:ext cx="12192000" cy="6858000"/>
          </a:xfrm>
          <a:prstGeom prst="rect">
            <a:avLst/>
          </a:prstGeom>
        </p:spPr>
      </p:pic>
      <p:sp useBgFill="1">
        <p:nvSpPr>
          <p:cNvPr id="9"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0CA0A9E-FA33-A8D1-EED3-FCC0964A27A0}"/>
              </a:ext>
            </a:extLst>
          </p:cNvPr>
          <p:cNvSpPr>
            <a:spLocks noGrp="1"/>
          </p:cNvSpPr>
          <p:nvPr>
            <p:ph type="title"/>
          </p:nvPr>
        </p:nvSpPr>
        <p:spPr>
          <a:xfrm>
            <a:off x="881427" y="1032294"/>
            <a:ext cx="3596420" cy="979016"/>
          </a:xfrm>
        </p:spPr>
        <p:txBody>
          <a:bodyPr vert="horz" lIns="91440" tIns="45720" rIns="91440" bIns="45720" rtlCol="0" anchor="b">
            <a:normAutofit/>
          </a:bodyPr>
          <a:lstStyle/>
          <a:p>
            <a:r>
              <a:rPr lang="en-US" sz="2800" b="1" u="sng"/>
              <a:t>What is cybercrime?</a:t>
            </a:r>
          </a:p>
        </p:txBody>
      </p:sp>
      <p:sp>
        <p:nvSpPr>
          <p:cNvPr id="3" name="TextBox 2">
            <a:extLst>
              <a:ext uri="{FF2B5EF4-FFF2-40B4-BE49-F238E27FC236}">
                <a16:creationId xmlns:a16="http://schemas.microsoft.com/office/drawing/2014/main" id="{BBE73801-83F8-0CF3-CC9A-9BBC8CA9DCA8}"/>
              </a:ext>
            </a:extLst>
          </p:cNvPr>
          <p:cNvSpPr txBox="1"/>
          <p:nvPr/>
        </p:nvSpPr>
        <p:spPr>
          <a:xfrm>
            <a:off x="913795" y="2434004"/>
            <a:ext cx="3531684" cy="2034137"/>
          </a:xfrm>
          <a:prstGeom prst="rect">
            <a:avLst/>
          </a:prstGeom>
        </p:spPr>
        <p:txBody>
          <a:bodyPr vert="horz" lIns="91440" tIns="45720" rIns="91440" bIns="45720" rtlCol="0" anchor="t">
            <a:normAutofit/>
          </a:bodyPr>
          <a:lstStyle/>
          <a:p>
            <a:pPr algn="ctr">
              <a:spcBef>
                <a:spcPct val="20000"/>
              </a:spcBef>
              <a:spcAft>
                <a:spcPts val="600"/>
              </a:spcAft>
              <a:buClr>
                <a:schemeClr val="tx2"/>
              </a:buClr>
              <a:buSzPct val="70000"/>
              <a:buFont typeface="Wingdings 2" charset="2"/>
            </a:pPr>
            <a:r>
              <a:rPr lang="en-US" sz="2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Cybercrime means any illegal activity that involves the use of a computer or a computer network </a:t>
            </a:r>
            <a:r>
              <a:rPr lang="en-US"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(Farrier, 2023).</a:t>
            </a:r>
            <a:endParaRPr lang="en-US" sz="2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Tree>
    <p:custDataLst>
      <p:tags r:id="rId1"/>
    </p:custDataLst>
    <p:extLst>
      <p:ext uri="{BB962C8B-B14F-4D97-AF65-F5344CB8AC3E}">
        <p14:creationId xmlns:p14="http://schemas.microsoft.com/office/powerpoint/2010/main" val="3632172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FC68-1BE3-7AE5-7281-A1BE0ABFC856}"/>
              </a:ext>
            </a:extLst>
          </p:cNvPr>
          <p:cNvSpPr>
            <a:spLocks noGrp="1"/>
          </p:cNvSpPr>
          <p:nvPr>
            <p:ph type="title"/>
          </p:nvPr>
        </p:nvSpPr>
        <p:spPr/>
        <p:txBody>
          <a:bodyPr/>
          <a:lstStyle/>
          <a:p>
            <a:r>
              <a:rPr lang="en-GB"/>
              <a:t>The TWO different types of cybercrime</a:t>
            </a:r>
          </a:p>
        </p:txBody>
      </p:sp>
      <p:sp>
        <p:nvSpPr>
          <p:cNvPr id="3" name="Text Placeholder 2">
            <a:extLst>
              <a:ext uri="{FF2B5EF4-FFF2-40B4-BE49-F238E27FC236}">
                <a16:creationId xmlns:a16="http://schemas.microsoft.com/office/drawing/2014/main" id="{D7953BDC-1439-9F1E-3C89-4E726671B635}"/>
              </a:ext>
            </a:extLst>
          </p:cNvPr>
          <p:cNvSpPr>
            <a:spLocks noGrp="1"/>
          </p:cNvSpPr>
          <p:nvPr>
            <p:ph type="body" idx="1"/>
          </p:nvPr>
        </p:nvSpPr>
        <p:spPr/>
        <p:txBody>
          <a:bodyPr/>
          <a:lstStyle/>
          <a:p>
            <a:r>
              <a:rPr lang="en-GB" sz="3200" b="1" u="sng"/>
              <a:t>Cyber-dependent crimes</a:t>
            </a:r>
          </a:p>
        </p:txBody>
      </p:sp>
      <p:sp>
        <p:nvSpPr>
          <p:cNvPr id="4" name="Content Placeholder 3">
            <a:extLst>
              <a:ext uri="{FF2B5EF4-FFF2-40B4-BE49-F238E27FC236}">
                <a16:creationId xmlns:a16="http://schemas.microsoft.com/office/drawing/2014/main" id="{7DDDFE4A-7ACA-2F31-0F5C-AF7FEB74EE75}"/>
              </a:ext>
            </a:extLst>
          </p:cNvPr>
          <p:cNvSpPr>
            <a:spLocks noGrp="1"/>
          </p:cNvSpPr>
          <p:nvPr>
            <p:ph sz="half" idx="2"/>
          </p:nvPr>
        </p:nvSpPr>
        <p:spPr/>
        <p:txBody>
          <a:bodyPr>
            <a:normAutofit/>
          </a:bodyPr>
          <a:lstStyle/>
          <a:p>
            <a:pPr marL="36830" indent="0" algn="ctr">
              <a:buNone/>
            </a:pPr>
            <a:r>
              <a:rPr lang="en-GB" sz="3200">
                <a:latin typeface="Arial" panose="020B0604020202020204" pitchFamily="34" charset="0"/>
                <a:cs typeface="Arial" panose="020B0604020202020204" pitchFamily="34" charset="0"/>
              </a:rPr>
              <a:t>Are committed via online devices where the devices are the tool and the target to commit the crime.</a:t>
            </a:r>
            <a:endParaRPr lang="en-US">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2C9EC424-2AEE-EBF6-1192-5FD81C2C402B}"/>
              </a:ext>
            </a:extLst>
          </p:cNvPr>
          <p:cNvSpPr>
            <a:spLocks noGrp="1"/>
          </p:cNvSpPr>
          <p:nvPr>
            <p:ph type="body" sz="quarter" idx="3"/>
          </p:nvPr>
        </p:nvSpPr>
        <p:spPr/>
        <p:txBody>
          <a:bodyPr/>
          <a:lstStyle/>
          <a:p>
            <a:r>
              <a:rPr lang="en-GB" sz="3200" b="1" u="sng"/>
              <a:t>Cyber-enabled crimes </a:t>
            </a:r>
          </a:p>
        </p:txBody>
      </p:sp>
      <p:sp>
        <p:nvSpPr>
          <p:cNvPr id="6" name="Content Placeholder 5">
            <a:extLst>
              <a:ext uri="{FF2B5EF4-FFF2-40B4-BE49-F238E27FC236}">
                <a16:creationId xmlns:a16="http://schemas.microsoft.com/office/drawing/2014/main" id="{DD1F8268-3030-12D6-C5EA-615B7B184D76}"/>
              </a:ext>
            </a:extLst>
          </p:cNvPr>
          <p:cNvSpPr>
            <a:spLocks noGrp="1"/>
          </p:cNvSpPr>
          <p:nvPr>
            <p:ph sz="quarter" idx="4"/>
          </p:nvPr>
        </p:nvSpPr>
        <p:spPr/>
        <p:txBody>
          <a:bodyPr>
            <a:normAutofit/>
          </a:bodyPr>
          <a:lstStyle/>
          <a:p>
            <a:pPr marL="36830" indent="0" algn="ctr">
              <a:buNone/>
            </a:pPr>
            <a:r>
              <a:rPr lang="en-GB" sz="3200">
                <a:latin typeface="Arial" panose="020B0604020202020204" pitchFamily="34" charset="0"/>
                <a:cs typeface="Arial" panose="020B0604020202020204" pitchFamily="34" charset="0"/>
              </a:rPr>
              <a:t>Traditional crimes which can be increased in scale by using computers.</a:t>
            </a:r>
            <a:endParaRPr lang="en-US">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363016A-3FC3-D9BC-FF0C-002B03599A0C}"/>
              </a:ext>
            </a:extLst>
          </p:cNvPr>
          <p:cNvSpPr txBox="1"/>
          <p:nvPr/>
        </p:nvSpPr>
        <p:spPr>
          <a:xfrm>
            <a:off x="8742632" y="6392961"/>
            <a:ext cx="4427621" cy="369332"/>
          </a:xfrm>
          <a:prstGeom prst="rect">
            <a:avLst/>
          </a:prstGeom>
          <a:noFill/>
        </p:spPr>
        <p:txBody>
          <a:bodyPr wrap="square" rtlCol="0">
            <a:spAutoFit/>
          </a:bodyPr>
          <a:lstStyle/>
          <a:p>
            <a:r>
              <a:rPr lang="en-GB"/>
              <a:t>Crown Prosecution Service (2024)</a:t>
            </a:r>
          </a:p>
        </p:txBody>
      </p:sp>
    </p:spTree>
    <p:custDataLst>
      <p:tags r:id="rId1"/>
    </p:custDataLst>
    <p:extLst>
      <p:ext uri="{BB962C8B-B14F-4D97-AF65-F5344CB8AC3E}">
        <p14:creationId xmlns:p14="http://schemas.microsoft.com/office/powerpoint/2010/main" val="2790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EAE4C6-2F2A-0ABD-A655-4A1BFE3FF92F}"/>
              </a:ext>
            </a:extLst>
          </p:cNvPr>
          <p:cNvPicPr>
            <a:picLocks noChangeAspect="1"/>
          </p:cNvPicPr>
          <p:nvPr/>
        </p:nvPicPr>
        <p:blipFill rotWithShape="1">
          <a:blip r:embed="rId4">
            <a:alphaModFix amt="25000"/>
          </a:blip>
          <a:srcRect t="13510" b="11490"/>
          <a:stretch/>
        </p:blipFill>
        <p:spPr>
          <a:xfrm>
            <a:off x="20" y="10"/>
            <a:ext cx="12191980" cy="6857990"/>
          </a:xfrm>
          <a:prstGeom prst="rect">
            <a:avLst/>
          </a:prstGeom>
        </p:spPr>
      </p:pic>
      <p:sp>
        <p:nvSpPr>
          <p:cNvPr id="2" name="Title 1">
            <a:extLst>
              <a:ext uri="{FF2B5EF4-FFF2-40B4-BE49-F238E27FC236}">
                <a16:creationId xmlns:a16="http://schemas.microsoft.com/office/drawing/2014/main" id="{C0F13B22-20BE-9375-A5ED-7028D0FCFD2B}"/>
              </a:ext>
            </a:extLst>
          </p:cNvPr>
          <p:cNvSpPr>
            <a:spLocks noGrp="1"/>
          </p:cNvSpPr>
          <p:nvPr>
            <p:ph type="title"/>
          </p:nvPr>
        </p:nvSpPr>
        <p:spPr>
          <a:xfrm>
            <a:off x="913795" y="609600"/>
            <a:ext cx="10353762" cy="970450"/>
          </a:xfrm>
        </p:spPr>
        <p:txBody>
          <a:bodyPr>
            <a:normAutofit/>
          </a:bodyPr>
          <a:lstStyle/>
          <a:p>
            <a:r>
              <a:rPr lang="en-GB"/>
              <a:t>How has Cybercrime changed in the UK?</a:t>
            </a:r>
          </a:p>
        </p:txBody>
      </p:sp>
      <p:sp>
        <p:nvSpPr>
          <p:cNvPr id="3" name="Content Placeholder 2">
            <a:extLst>
              <a:ext uri="{FF2B5EF4-FFF2-40B4-BE49-F238E27FC236}">
                <a16:creationId xmlns:a16="http://schemas.microsoft.com/office/drawing/2014/main" id="{BF52E2F3-6C50-EDE4-C4D0-BBD36FDC44FE}"/>
              </a:ext>
            </a:extLst>
          </p:cNvPr>
          <p:cNvSpPr>
            <a:spLocks noGrp="1"/>
          </p:cNvSpPr>
          <p:nvPr>
            <p:ph idx="1"/>
          </p:nvPr>
        </p:nvSpPr>
        <p:spPr>
          <a:xfrm>
            <a:off x="913795" y="1957301"/>
            <a:ext cx="10353762" cy="4058751"/>
          </a:xfrm>
        </p:spPr>
        <p:txBody>
          <a:bodyPr anchor="ctr">
            <a:normAutofit/>
          </a:bodyPr>
          <a:lstStyle/>
          <a:p>
            <a:pPr indent="-305435">
              <a:buClr>
                <a:srgbClr val="0070C0"/>
              </a:buClr>
            </a:pPr>
            <a:r>
              <a:rPr lang="en-GB" sz="2800">
                <a:effectLst/>
                <a:latin typeface="Arial" panose="020B0604020202020204" pitchFamily="34" charset="0"/>
                <a:ea typeface="Aptos" panose="020B0004020202020204" pitchFamily="34" charset="0"/>
                <a:cs typeface="Arial" panose="020B0604020202020204" pitchFamily="34" charset="0"/>
              </a:rPr>
              <a:t>Cybercrime is still a growing issue according to Curtis and </a:t>
            </a:r>
            <a:r>
              <a:rPr lang="en-GB" sz="2800" err="1">
                <a:effectLst/>
                <a:latin typeface="Arial" panose="020B0604020202020204" pitchFamily="34" charset="0"/>
                <a:ea typeface="Aptos" panose="020B0004020202020204" pitchFamily="34" charset="0"/>
                <a:cs typeface="Arial" panose="020B0604020202020204" pitchFamily="34" charset="0"/>
              </a:rPr>
              <a:t>Oxburgh</a:t>
            </a:r>
            <a:r>
              <a:rPr lang="en-GB" sz="2800">
                <a:effectLst/>
                <a:latin typeface="Arial" panose="020B0604020202020204" pitchFamily="34" charset="0"/>
                <a:ea typeface="Aptos" panose="020B0004020202020204" pitchFamily="34" charset="0"/>
                <a:cs typeface="Arial" panose="020B0604020202020204" pitchFamily="34" charset="0"/>
              </a:rPr>
              <a:t> (2022, p. 573), as researchers and law enforcement still do not fully understand the crime itself. </a:t>
            </a:r>
            <a:endParaRPr lang="en-US" sz="2800">
              <a:latin typeface="Arial" panose="020B0604020202020204" pitchFamily="34" charset="0"/>
              <a:cs typeface="Arial" panose="020B0604020202020204" pitchFamily="34" charset="0"/>
            </a:endParaRPr>
          </a:p>
          <a:p>
            <a:pPr indent="-305435">
              <a:buClr>
                <a:srgbClr val="2E7076"/>
              </a:buClr>
            </a:pPr>
            <a:r>
              <a:rPr lang="en-GB" sz="2800">
                <a:effectLst/>
                <a:latin typeface="Arial" panose="020B0604020202020204" pitchFamily="34" charset="0"/>
                <a:ea typeface="Aptos" panose="020B0004020202020204" pitchFamily="34" charset="0"/>
                <a:cs typeface="Arial" panose="020B0604020202020204" pitchFamily="34" charset="0"/>
              </a:rPr>
              <a:t>It is stated that this crime is unlikely to be reported by victims as they feel the police are “ill-equipped” and are not prepared for these types of offences.</a:t>
            </a:r>
          </a:p>
          <a:p>
            <a:pPr marL="719455" lvl="1" indent="-269875">
              <a:buClr>
                <a:srgbClr val="2E7076"/>
              </a:buClr>
              <a:buFont typeface="Wingdings" charset="2"/>
              <a:buChar char="Ø"/>
            </a:pPr>
            <a:r>
              <a:rPr lang="en-GB" sz="2400">
                <a:effectLst/>
                <a:latin typeface="Arial" panose="020B0604020202020204" pitchFamily="34" charset="0"/>
                <a:ea typeface="Aptos" panose="020B0004020202020204" pitchFamily="34" charset="0"/>
                <a:cs typeface="Arial" panose="020B0604020202020204" pitchFamily="34" charset="0"/>
              </a:rPr>
              <a:t>Artificial Intelligence (AI) </a:t>
            </a:r>
            <a:endParaRPr lang="en-GB" sz="2400">
              <a:ln>
                <a:solidFill>
                  <a:prstClr val="black">
                    <a:lumMod val="75000"/>
                    <a:lumOff val="25000"/>
                    <a:alpha val="10000"/>
                  </a:prstClr>
                </a:solidFill>
              </a:ln>
              <a:effectLst/>
              <a:latin typeface="Arial" panose="020B0604020202020204" pitchFamily="34" charset="0"/>
              <a:ea typeface="Aptos" panose="020B0004020202020204" pitchFamily="34" charset="0"/>
              <a:cs typeface="Arial" panose="020B0604020202020204" pitchFamily="34" charset="0"/>
            </a:endParaRPr>
          </a:p>
          <a:p>
            <a:pPr indent="-305435">
              <a:buClr>
                <a:srgbClr val="2E7076"/>
              </a:buClr>
            </a:pPr>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custDataLst>
      <p:tags r:id="rId1"/>
    </p:custDataLst>
    <p:extLst>
      <p:ext uri="{BB962C8B-B14F-4D97-AF65-F5344CB8AC3E}">
        <p14:creationId xmlns:p14="http://schemas.microsoft.com/office/powerpoint/2010/main" val="1494627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5E3AC-A7E7-9FBB-0D69-2B6C7C3C7577}"/>
              </a:ext>
            </a:extLst>
          </p:cNvPr>
          <p:cNvSpPr>
            <a:spLocks noGrp="1"/>
          </p:cNvSpPr>
          <p:nvPr>
            <p:ph type="title"/>
          </p:nvPr>
        </p:nvSpPr>
        <p:spPr/>
        <p:txBody>
          <a:bodyPr/>
          <a:lstStyle/>
          <a:p>
            <a:r>
              <a:rPr lang="en-GB"/>
              <a:t>Statistic and trends </a:t>
            </a:r>
          </a:p>
        </p:txBody>
      </p:sp>
      <p:sp>
        <p:nvSpPr>
          <p:cNvPr id="3" name="Content Placeholder 2">
            <a:extLst>
              <a:ext uri="{FF2B5EF4-FFF2-40B4-BE49-F238E27FC236}">
                <a16:creationId xmlns:a16="http://schemas.microsoft.com/office/drawing/2014/main" id="{16FFC652-B610-39E5-3107-82D94D5EADB7}"/>
              </a:ext>
            </a:extLst>
          </p:cNvPr>
          <p:cNvSpPr>
            <a:spLocks noGrp="1"/>
          </p:cNvSpPr>
          <p:nvPr>
            <p:ph idx="1"/>
          </p:nvPr>
        </p:nvSpPr>
        <p:spPr>
          <a:xfrm>
            <a:off x="554636" y="1580050"/>
            <a:ext cx="11107711" cy="4668350"/>
          </a:xfrm>
        </p:spPr>
        <p:txBody>
          <a:bodyPr>
            <a:normAutofit fontScale="92500" lnSpcReduction="10000"/>
          </a:bodyPr>
          <a:lstStyle/>
          <a:p>
            <a:pPr indent="-305435">
              <a:buClr>
                <a:srgbClr val="FF0000"/>
              </a:buClr>
            </a:pPr>
            <a:r>
              <a:rPr lang="en-GB" sz="2600" dirty="0">
                <a:latin typeface="Arial" panose="020B0604020202020204" pitchFamily="34" charset="0"/>
                <a:cs typeface="Arial" panose="020B0604020202020204" pitchFamily="34" charset="0"/>
              </a:rPr>
              <a:t>Cybercrime or computer misuse accounted for 10% of all crime within the UK in 2023</a:t>
            </a:r>
            <a:endParaRPr lang="en-GB" sz="26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indent="-305435">
              <a:buClr>
                <a:srgbClr val="FF0000"/>
              </a:buClr>
            </a:pPr>
            <a:r>
              <a:rPr lang="en-GB" sz="26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In 2023, there around 850,000 computer misuse offences </a:t>
            </a:r>
          </a:p>
          <a:p>
            <a:pPr marL="719455" lvl="1" indent="-305435">
              <a:buClr>
                <a:srgbClr val="FF0000"/>
              </a:buClr>
            </a:pPr>
            <a:r>
              <a:rPr lang="en-GB" sz="22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This was a 33% increase from the year 2022, with approximately 641,000 offences</a:t>
            </a:r>
          </a:p>
          <a:p>
            <a:pPr marL="719455" lvl="1" indent="-305435">
              <a:buClr>
                <a:srgbClr val="FF0000"/>
              </a:buClr>
            </a:pPr>
            <a:r>
              <a:rPr lang="en-GB" sz="22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However, in 2020 (COVID-19) there were an estimated 876,000 computer misuse offences</a:t>
            </a:r>
          </a:p>
          <a:p>
            <a:pPr indent="-305435">
              <a:buClr>
                <a:srgbClr val="FF0000"/>
              </a:buClr>
            </a:pPr>
            <a:r>
              <a:rPr lang="en-GB" sz="26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The statistics that were relied for the ONS (2023), came from two different types of survey</a:t>
            </a:r>
          </a:p>
          <a:p>
            <a:pPr marL="719455" lvl="1" indent="-305435">
              <a:buClr>
                <a:srgbClr val="FF0000"/>
              </a:buClr>
            </a:pPr>
            <a:r>
              <a:rPr lang="en-GB" sz="22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Crime Survey</a:t>
            </a:r>
          </a:p>
          <a:p>
            <a:pPr marL="719455" lvl="1" indent="-305435">
              <a:buClr>
                <a:srgbClr val="FF0000"/>
              </a:buClr>
            </a:pPr>
            <a:r>
              <a:rPr lang="en-GB" sz="22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rPr>
              <a:t>Telephone Crime Survey</a:t>
            </a:r>
          </a:p>
          <a:p>
            <a:pPr indent="-305435">
              <a:buClr>
                <a:srgbClr val="FF0000"/>
              </a:buClr>
            </a:pPr>
            <a:r>
              <a:rPr lang="en-GB" sz="26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rPr>
              <a:t>Gap in the statistics, no clear correlation whether computer misuse offences have increase or decreased</a:t>
            </a:r>
            <a:endParaRPr lang="en-GB" sz="26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buClr>
                <a:srgbClr val="FF0000"/>
              </a:buClr>
              <a:buFont typeface="Courier New" charset="2"/>
              <a:buChar char="o"/>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719455" lvl="1" indent="-269875">
              <a:buClr>
                <a:srgbClr val="FF0000"/>
              </a:buClr>
              <a:buFont typeface="Courier New" charset="2"/>
              <a:buChar char="o"/>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Clr>
                <a:srgbClr val="E8E8E8"/>
              </a:buClr>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11" name="TextBox 10">
            <a:extLst>
              <a:ext uri="{FF2B5EF4-FFF2-40B4-BE49-F238E27FC236}">
                <a16:creationId xmlns:a16="http://schemas.microsoft.com/office/drawing/2014/main" id="{F7707D4F-BC78-8FD3-B7E4-F8F62E010F40}"/>
              </a:ext>
            </a:extLst>
          </p:cNvPr>
          <p:cNvSpPr txBox="1"/>
          <p:nvPr/>
        </p:nvSpPr>
        <p:spPr>
          <a:xfrm>
            <a:off x="8526780" y="6248400"/>
            <a:ext cx="419100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(Office for National Statistics, 2023)</a:t>
            </a:r>
          </a:p>
        </p:txBody>
      </p:sp>
    </p:spTree>
    <p:custDataLst>
      <p:tags r:id="rId1"/>
    </p:custDataLst>
    <p:extLst>
      <p:ext uri="{BB962C8B-B14F-4D97-AF65-F5344CB8AC3E}">
        <p14:creationId xmlns:p14="http://schemas.microsoft.com/office/powerpoint/2010/main" val="3501923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0"/>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6CD18-0C12-DE20-8131-9B8437CE0EDD}"/>
              </a:ext>
            </a:extLst>
          </p:cNvPr>
          <p:cNvSpPr>
            <a:spLocks noGrp="1"/>
          </p:cNvSpPr>
          <p:nvPr>
            <p:ph type="title"/>
          </p:nvPr>
        </p:nvSpPr>
        <p:spPr/>
        <p:txBody>
          <a:bodyPr>
            <a:normAutofit fontScale="90000"/>
          </a:bodyPr>
          <a:lstStyle/>
          <a:p>
            <a:r>
              <a:rPr lang="en-GB">
                <a:solidFill>
                  <a:schemeClr val="bg1"/>
                </a:solidFill>
              </a:rPr>
              <a:t>How does Cybercrime differ from other traditional crimes?</a:t>
            </a:r>
          </a:p>
        </p:txBody>
      </p:sp>
      <p:sp>
        <p:nvSpPr>
          <p:cNvPr id="5" name="Text Placeholder 4">
            <a:extLst>
              <a:ext uri="{FF2B5EF4-FFF2-40B4-BE49-F238E27FC236}">
                <a16:creationId xmlns:a16="http://schemas.microsoft.com/office/drawing/2014/main" id="{7FDC9856-0075-1786-DE5F-2DB9F39B865C}"/>
              </a:ext>
            </a:extLst>
          </p:cNvPr>
          <p:cNvSpPr>
            <a:spLocks noGrp="1"/>
          </p:cNvSpPr>
          <p:nvPr>
            <p:ph type="body" sz="quarter" idx="3"/>
          </p:nvPr>
        </p:nvSpPr>
        <p:spPr/>
        <p:txBody>
          <a:bodyPr/>
          <a:lstStyle/>
          <a:p>
            <a:r>
              <a:rPr lang="en-GB">
                <a:solidFill>
                  <a:srgbClr val="FF0000"/>
                </a:solidFill>
                <a:latin typeface="Arial" panose="020B0604020202020204" pitchFamily="34" charset="0"/>
                <a:cs typeface="Arial" panose="020B0604020202020204" pitchFamily="34" charset="0"/>
              </a:rPr>
              <a:t>Cyber crime</a:t>
            </a:r>
          </a:p>
        </p:txBody>
      </p:sp>
      <p:sp>
        <p:nvSpPr>
          <p:cNvPr id="3" name="Text Placeholder 2">
            <a:extLst>
              <a:ext uri="{FF2B5EF4-FFF2-40B4-BE49-F238E27FC236}">
                <a16:creationId xmlns:a16="http://schemas.microsoft.com/office/drawing/2014/main" id="{F55A47FF-1268-C2D4-F346-CF67E42643C1}"/>
              </a:ext>
            </a:extLst>
          </p:cNvPr>
          <p:cNvSpPr>
            <a:spLocks noGrp="1"/>
          </p:cNvSpPr>
          <p:nvPr>
            <p:ph type="body" idx="1"/>
          </p:nvPr>
        </p:nvSpPr>
        <p:spPr/>
        <p:txBody>
          <a:bodyPr/>
          <a:lstStyle/>
          <a:p>
            <a:r>
              <a:rPr lang="en-GB">
                <a:solidFill>
                  <a:srgbClr val="0070C0"/>
                </a:solidFill>
                <a:latin typeface="Arial" panose="020B0604020202020204" pitchFamily="34" charset="0"/>
                <a:cs typeface="Arial" panose="020B0604020202020204" pitchFamily="34" charset="0"/>
              </a:rPr>
              <a:t>Traditional crime</a:t>
            </a:r>
          </a:p>
        </p:txBody>
      </p:sp>
      <p:sp>
        <p:nvSpPr>
          <p:cNvPr id="4" name="Content Placeholder 3">
            <a:extLst>
              <a:ext uri="{FF2B5EF4-FFF2-40B4-BE49-F238E27FC236}">
                <a16:creationId xmlns:a16="http://schemas.microsoft.com/office/drawing/2014/main" id="{E1E08EAF-1B48-830B-055B-B9D6BFF3CA86}"/>
              </a:ext>
            </a:extLst>
          </p:cNvPr>
          <p:cNvSpPr>
            <a:spLocks noGrp="1"/>
          </p:cNvSpPr>
          <p:nvPr>
            <p:ph sz="half" idx="2"/>
          </p:nvPr>
        </p:nvSpPr>
        <p:spPr>
          <a:xfrm>
            <a:off x="1005872" y="2380137"/>
            <a:ext cx="4876344" cy="4268313"/>
          </a:xfrm>
        </p:spPr>
        <p:txBody>
          <a:bodyPr>
            <a:normAutofit/>
          </a:bodyPr>
          <a:lstStyle/>
          <a:p>
            <a:pPr indent="-305435">
              <a:buClr>
                <a:srgbClr val="0070C0"/>
              </a:buClr>
            </a:pPr>
            <a:r>
              <a:rPr lang="en-GB" sz="2000" dirty="0">
                <a:solidFill>
                  <a:schemeClr val="bg1"/>
                </a:solidFill>
                <a:latin typeface="Arial" panose="020B0604020202020204" pitchFamily="34" charset="0"/>
                <a:cs typeface="Arial" panose="020B0604020202020204" pitchFamily="34" charset="0"/>
              </a:rPr>
              <a:t>Usually takes place in person </a:t>
            </a:r>
            <a:endParaRPr lang="en-US" dirty="0">
              <a:solidFill>
                <a:schemeClr val="bg1"/>
              </a:solidFill>
              <a:latin typeface="Arial" panose="020B0604020202020204" pitchFamily="34" charset="0"/>
              <a:cs typeface="Arial" panose="020B0604020202020204" pitchFamily="34" charset="0"/>
            </a:endParaRPr>
          </a:p>
          <a:p>
            <a:pPr indent="-305435">
              <a:buClr>
                <a:srgbClr val="0070C0"/>
              </a:buClr>
            </a:pPr>
            <a:r>
              <a:rPr lang="en-GB" sz="2000" dirty="0">
                <a:solidFill>
                  <a:schemeClr val="bg1"/>
                </a:solidFill>
                <a:latin typeface="Arial"/>
                <a:cs typeface="Arial"/>
              </a:rPr>
              <a:t>Tends to involve physical force or the threat of physical force</a:t>
            </a:r>
            <a:endParaRPr lang="en-GB" sz="20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a:cs typeface="Arial"/>
            </a:endParaRPr>
          </a:p>
          <a:p>
            <a:pPr indent="-305435">
              <a:buClr>
                <a:srgbClr val="0070C0"/>
              </a:buClr>
            </a:pPr>
            <a:r>
              <a:rPr lang="en-GB" sz="2000" dirty="0">
                <a:solidFill>
                  <a:schemeClr val="bg1"/>
                </a:solidFill>
                <a:latin typeface="Arial" panose="020B0604020202020204" pitchFamily="34" charset="0"/>
                <a:cs typeface="Arial" panose="020B0604020202020204" pitchFamily="34" charset="0"/>
              </a:rPr>
              <a:t>Crime most likely to be committed where the victim was located</a:t>
            </a:r>
            <a:endParaRPr lang="en-GB" sz="20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indent="-305435">
              <a:buClr>
                <a:srgbClr val="0070C0"/>
              </a:buClr>
            </a:pPr>
            <a:r>
              <a:rPr lang="en-GB" sz="2000" dirty="0">
                <a:solidFill>
                  <a:schemeClr val="bg1"/>
                </a:solidFill>
                <a:latin typeface="Arial" panose="020B0604020202020204" pitchFamily="34" charset="0"/>
                <a:cs typeface="Arial" panose="020B0604020202020204" pitchFamily="34" charset="0"/>
              </a:rPr>
              <a:t>Has higher chance of getting reported</a:t>
            </a:r>
            <a:endParaRPr lang="en-GB" sz="20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55F04A7-C46E-A94A-4748-D45C9EF2DCFC}"/>
              </a:ext>
            </a:extLst>
          </p:cNvPr>
          <p:cNvSpPr>
            <a:spLocks noGrp="1"/>
          </p:cNvSpPr>
          <p:nvPr>
            <p:ph sz="quarter" idx="4"/>
          </p:nvPr>
        </p:nvSpPr>
        <p:spPr>
          <a:xfrm>
            <a:off x="6294967" y="2380137"/>
            <a:ext cx="4895330" cy="4268313"/>
          </a:xfrm>
        </p:spPr>
        <p:txBody>
          <a:bodyPr>
            <a:normAutofit/>
          </a:bodyPr>
          <a:lstStyle/>
          <a:p>
            <a:pPr indent="-305435">
              <a:buClr>
                <a:srgbClr val="FF0000"/>
              </a:buClr>
            </a:pPr>
            <a:r>
              <a:rPr lang="en-GB" sz="2000" dirty="0">
                <a:solidFill>
                  <a:schemeClr val="bg1"/>
                </a:solidFill>
                <a:latin typeface="Arial" panose="020B0604020202020204" pitchFamily="34" charset="0"/>
                <a:cs typeface="Arial" panose="020B0604020202020204" pitchFamily="34" charset="0"/>
              </a:rPr>
              <a:t>Takes place online (anonymity)</a:t>
            </a:r>
            <a:endParaRPr lang="en-US" dirty="0">
              <a:solidFill>
                <a:schemeClr val="bg1"/>
              </a:solidFill>
              <a:latin typeface="Arial" panose="020B0604020202020204" pitchFamily="34" charset="0"/>
              <a:cs typeface="Arial" panose="020B0604020202020204" pitchFamily="34" charset="0"/>
            </a:endParaRPr>
          </a:p>
          <a:p>
            <a:pPr indent="-305435">
              <a:buClr>
                <a:srgbClr val="FF0000"/>
              </a:buClr>
            </a:pPr>
            <a:r>
              <a:rPr lang="en-GB" sz="2000" dirty="0">
                <a:solidFill>
                  <a:schemeClr val="bg1"/>
                </a:solidFill>
                <a:latin typeface="Arial" panose="020B0604020202020204" pitchFamily="34" charset="0"/>
                <a:cs typeface="Arial" panose="020B0604020202020204" pitchFamily="34" charset="0"/>
              </a:rPr>
              <a:t>Cybercrime uses cyberthreats (e.g. malware attacks, identity theft and online fraud) </a:t>
            </a:r>
            <a:endParaRPr lang="en-GB" sz="20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indent="-305435">
              <a:buClr>
                <a:srgbClr val="FF0000"/>
              </a:buClr>
            </a:pPr>
            <a:r>
              <a:rPr lang="en-GB" sz="2000" dirty="0">
                <a:solidFill>
                  <a:schemeClr val="bg1"/>
                </a:solidFill>
                <a:latin typeface="Arial" panose="020B0604020202020204" pitchFamily="34" charset="0"/>
                <a:cs typeface="Arial" panose="020B0604020202020204" pitchFamily="34" charset="0"/>
              </a:rPr>
              <a:t>The geographical distance between the victim and the offender is larger</a:t>
            </a:r>
            <a:endParaRPr lang="en-GB" sz="20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indent="-305435">
              <a:buClr>
                <a:srgbClr val="FF0000"/>
              </a:buClr>
            </a:pPr>
            <a:r>
              <a:rPr lang="en-GB" sz="2000" dirty="0">
                <a:solidFill>
                  <a:schemeClr val="bg1"/>
                </a:solidFill>
                <a:latin typeface="Arial" panose="020B0604020202020204" pitchFamily="34" charset="0"/>
                <a:cs typeface="Arial" panose="020B0604020202020204" pitchFamily="34" charset="0"/>
              </a:rPr>
              <a:t>Has a lower chance of getting reported</a:t>
            </a:r>
            <a:endParaRPr lang="en-GB"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buClr>
                <a:srgbClr val="C00000"/>
              </a:buClr>
              <a:buFont typeface="Wingdings" panose="05000000000000000000" pitchFamily="2" charset="2"/>
              <a:buChar char="Ø"/>
            </a:pPr>
            <a:r>
              <a:rPr lang="en-GB" sz="1800" dirty="0">
                <a:solidFill>
                  <a:schemeClr val="bg1"/>
                </a:solidFill>
                <a:latin typeface="Arial" panose="020B0604020202020204" pitchFamily="34" charset="0"/>
                <a:cs typeface="Arial" panose="020B0604020202020204" pitchFamily="34" charset="0"/>
              </a:rPr>
              <a:t>Lack of awareness of victimisation</a:t>
            </a:r>
            <a:endParaRPr lang="en-GB" sz="18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buClr>
                <a:srgbClr val="C00000"/>
              </a:buClr>
              <a:buFont typeface="Wingdings" panose="05000000000000000000" pitchFamily="2" charset="2"/>
              <a:buChar char="Ø"/>
            </a:pPr>
            <a:r>
              <a:rPr lang="en-GB" sz="1800" dirty="0">
                <a:solidFill>
                  <a:schemeClr val="bg1"/>
                </a:solidFill>
                <a:latin typeface="Arial" panose="020B0604020202020204" pitchFamily="34" charset="0"/>
                <a:cs typeface="Arial" panose="020B0604020202020204" pitchFamily="34" charset="0"/>
              </a:rPr>
              <a:t>Lack of confidence with the police</a:t>
            </a:r>
            <a:endParaRPr lang="en-GB" sz="18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buClr>
                <a:srgbClr val="C00000"/>
              </a:buClr>
              <a:buFont typeface="Wingdings" panose="05000000000000000000" pitchFamily="2" charset="2"/>
              <a:buChar char="Ø"/>
            </a:pPr>
            <a:r>
              <a:rPr lang="en-GB" sz="1800" dirty="0">
                <a:solidFill>
                  <a:schemeClr val="bg1"/>
                </a:solidFill>
                <a:latin typeface="Arial" panose="020B0604020202020204" pitchFamily="34" charset="0"/>
                <a:cs typeface="Arial" panose="020B0604020202020204" pitchFamily="34" charset="0"/>
              </a:rPr>
              <a:t>Public embarrassment</a:t>
            </a:r>
            <a:endParaRPr lang="en-GB" sz="1800" dirty="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endParaRPr lang="en-GB" sz="1800" dirty="0">
              <a:ln>
                <a:solidFill>
                  <a:prstClr val="black">
                    <a:lumMod val="75000"/>
                    <a:lumOff val="25000"/>
                    <a:alpha val="10000"/>
                  </a:prstClr>
                </a:solidFill>
              </a:ln>
              <a:solidFill>
                <a:schemeClr val="bg1">
                  <a:lumMod val="95000"/>
                  <a:lumOff val="5000"/>
                </a:schemeClr>
              </a:solidFill>
              <a:effectLst>
                <a:outerShdw blurRad="9525" dist="25400" dir="14640000" algn="tl" rotWithShape="0">
                  <a:prstClr val="black">
                    <a:alpha val="30000"/>
                  </a:prstClr>
                </a:outerShdw>
              </a:effectLst>
            </a:endParaRPr>
          </a:p>
        </p:txBody>
      </p:sp>
      <p:sp>
        <p:nvSpPr>
          <p:cNvPr id="7" name="TextBox 6">
            <a:extLst>
              <a:ext uri="{FF2B5EF4-FFF2-40B4-BE49-F238E27FC236}">
                <a16:creationId xmlns:a16="http://schemas.microsoft.com/office/drawing/2014/main" id="{4B0772C8-BD49-E1A1-E20C-3637C9E6E96A}"/>
              </a:ext>
            </a:extLst>
          </p:cNvPr>
          <p:cNvSpPr txBox="1"/>
          <p:nvPr/>
        </p:nvSpPr>
        <p:spPr>
          <a:xfrm>
            <a:off x="0" y="5657671"/>
            <a:ext cx="4362450" cy="1200329"/>
          </a:xfrm>
          <a:prstGeom prst="rect">
            <a:avLst/>
          </a:prstGeom>
          <a:noFill/>
        </p:spPr>
        <p:txBody>
          <a:bodyPr wrap="square" rtlCol="0">
            <a:spAutoFit/>
          </a:bodyPr>
          <a:lstStyle/>
          <a:p>
            <a:r>
              <a:rPr lang="en-GB">
                <a:solidFill>
                  <a:schemeClr val="bg1"/>
                </a:solidFill>
                <a:latin typeface="Arial" panose="020B0604020202020204" pitchFamily="34" charset="0"/>
                <a:cs typeface="Arial" panose="020B0604020202020204" pitchFamily="34" charset="0"/>
              </a:rPr>
              <a:t>Crown Prosecution Service, 2024</a:t>
            </a:r>
          </a:p>
          <a:p>
            <a:r>
              <a:rPr lang="en-GB">
                <a:solidFill>
                  <a:schemeClr val="bg1"/>
                </a:solidFill>
                <a:latin typeface="Arial" panose="020B0604020202020204" pitchFamily="34" charset="0"/>
                <a:cs typeface="Arial" panose="020B0604020202020204" pitchFamily="34" charset="0"/>
              </a:rPr>
              <a:t>Geeks for Geeks, 2023</a:t>
            </a:r>
          </a:p>
          <a:p>
            <a:r>
              <a:rPr lang="en-GB">
                <a:solidFill>
                  <a:schemeClr val="bg1"/>
                </a:solidFill>
                <a:latin typeface="Arial" panose="020B0604020202020204" pitchFamily="34" charset="0"/>
                <a:cs typeface="Arial" panose="020B0604020202020204" pitchFamily="34" charset="0"/>
              </a:rPr>
              <a:t>Curtis and </a:t>
            </a:r>
            <a:r>
              <a:rPr lang="en-GB" err="1">
                <a:solidFill>
                  <a:schemeClr val="bg1"/>
                </a:solidFill>
                <a:latin typeface="Arial" panose="020B0604020202020204" pitchFamily="34" charset="0"/>
                <a:cs typeface="Arial" panose="020B0604020202020204" pitchFamily="34" charset="0"/>
              </a:rPr>
              <a:t>Oxburgh</a:t>
            </a:r>
            <a:r>
              <a:rPr lang="en-GB">
                <a:solidFill>
                  <a:schemeClr val="bg1"/>
                </a:solidFill>
                <a:latin typeface="Arial" panose="020B0604020202020204" pitchFamily="34" charset="0"/>
                <a:cs typeface="Arial" panose="020B0604020202020204" pitchFamily="34" charset="0"/>
              </a:rPr>
              <a:t>, 2022, </a:t>
            </a:r>
            <a:r>
              <a:rPr lang="en-GB" err="1">
                <a:solidFill>
                  <a:schemeClr val="bg1"/>
                </a:solidFill>
                <a:latin typeface="Arial" panose="020B0604020202020204" pitchFamily="34" charset="0"/>
                <a:cs typeface="Arial" panose="020B0604020202020204" pitchFamily="34" charset="0"/>
              </a:rPr>
              <a:t>p.581</a:t>
            </a:r>
            <a:endParaRPr lang="en-GB">
              <a:solidFill>
                <a:schemeClr val="bg1"/>
              </a:solidFill>
              <a:latin typeface="Arial" panose="020B0604020202020204" pitchFamily="34" charset="0"/>
              <a:cs typeface="Arial" panose="020B0604020202020204" pitchFamily="34" charset="0"/>
            </a:endParaRPr>
          </a:p>
          <a:p>
            <a:r>
              <a:rPr lang="en-GB">
                <a:solidFill>
                  <a:schemeClr val="bg1"/>
                </a:solidFill>
                <a:latin typeface="Arial" panose="020B0604020202020204" pitchFamily="34" charset="0"/>
                <a:cs typeface="Arial" panose="020B0604020202020204" pitchFamily="34" charset="0"/>
              </a:rPr>
              <a:t>Kemp et al, 2021, </a:t>
            </a:r>
            <a:r>
              <a:rPr lang="en-GB" err="1">
                <a:solidFill>
                  <a:schemeClr val="bg1"/>
                </a:solidFill>
                <a:latin typeface="Arial" panose="020B0604020202020204" pitchFamily="34" charset="0"/>
                <a:cs typeface="Arial" panose="020B0604020202020204" pitchFamily="34" charset="0"/>
              </a:rPr>
              <a:t>p.470</a:t>
            </a:r>
            <a:endParaRPr lang="en-GB">
              <a:solidFill>
                <a:schemeClr val="bg1"/>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117126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1000"/>
                                        <p:tgtEl>
                                          <p:spTgt spid="6">
                                            <p:txEl>
                                              <p:pRg st="1" end="1"/>
                                            </p:txEl>
                                          </p:spTgt>
                                        </p:tgtEl>
                                      </p:cBhvr>
                                    </p:animEffect>
                                    <p:anim calcmode="lin" valueType="num">
                                      <p:cBhvr>
                                        <p:cTn id="2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Effect transition="in" filter="fade">
                                      <p:cBhvr>
                                        <p:cTn id="42" dur="1000"/>
                                        <p:tgtEl>
                                          <p:spTgt spid="6">
                                            <p:txEl>
                                              <p:pRg st="2" end="2"/>
                                            </p:txEl>
                                          </p:spTgt>
                                        </p:tgtEl>
                                      </p:cBhvr>
                                    </p:animEffect>
                                    <p:anim calcmode="lin" valueType="num">
                                      <p:cBhvr>
                                        <p:cTn id="4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6">
                                            <p:txEl>
                                              <p:pRg st="5" end="5"/>
                                            </p:txEl>
                                          </p:spTgt>
                                        </p:tgtEl>
                                        <p:attrNameLst>
                                          <p:attrName>style.visibility</p:attrName>
                                        </p:attrNameLst>
                                      </p:cBhvr>
                                      <p:to>
                                        <p:strVal val="visible"/>
                                      </p:to>
                                    </p:set>
                                    <p:animEffect transition="in" filter="fade">
                                      <p:cBhvr>
                                        <p:cTn id="70" dur="1000"/>
                                        <p:tgtEl>
                                          <p:spTgt spid="6">
                                            <p:txEl>
                                              <p:pRg st="5" end="5"/>
                                            </p:txEl>
                                          </p:spTgt>
                                        </p:tgtEl>
                                      </p:cBhvr>
                                    </p:animEffect>
                                    <p:anim calcmode="lin" valueType="num">
                                      <p:cBhvr>
                                        <p:cTn id="7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6">
                                            <p:txEl>
                                              <p:pRg st="6" end="6"/>
                                            </p:txEl>
                                          </p:spTgt>
                                        </p:tgtEl>
                                        <p:attrNameLst>
                                          <p:attrName>style.visibility</p:attrName>
                                        </p:attrNameLst>
                                      </p:cBhvr>
                                      <p:to>
                                        <p:strVal val="visible"/>
                                      </p:to>
                                    </p:set>
                                    <p:animEffect transition="in" filter="fade">
                                      <p:cBhvr>
                                        <p:cTn id="77" dur="1000"/>
                                        <p:tgtEl>
                                          <p:spTgt spid="6">
                                            <p:txEl>
                                              <p:pRg st="6" end="6"/>
                                            </p:txEl>
                                          </p:spTgt>
                                        </p:tgtEl>
                                      </p:cBhvr>
                                    </p:animEffect>
                                    <p:anim calcmode="lin" valueType="num">
                                      <p:cBhvr>
                                        <p:cTn id="78"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79"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4BB9-EE68-70E5-B1C4-81A7505DB44C}"/>
              </a:ext>
            </a:extLst>
          </p:cNvPr>
          <p:cNvSpPr>
            <a:spLocks noGrp="1"/>
          </p:cNvSpPr>
          <p:nvPr>
            <p:ph type="title"/>
          </p:nvPr>
        </p:nvSpPr>
        <p:spPr>
          <a:xfrm>
            <a:off x="952500" y="1581462"/>
            <a:ext cx="3690752" cy="3687580"/>
          </a:xfrm>
        </p:spPr>
        <p:txBody>
          <a:bodyPr>
            <a:normAutofit/>
          </a:bodyPr>
          <a:lstStyle/>
          <a:p>
            <a:pPr algn="ctr"/>
            <a:r>
              <a:rPr lang="en-GB"/>
              <a:t>The various forms of cyber threats</a:t>
            </a:r>
          </a:p>
        </p:txBody>
      </p:sp>
      <p:graphicFrame>
        <p:nvGraphicFramePr>
          <p:cNvPr id="5" name="Content Placeholder 2">
            <a:extLst>
              <a:ext uri="{FF2B5EF4-FFF2-40B4-BE49-F238E27FC236}">
                <a16:creationId xmlns:a16="http://schemas.microsoft.com/office/drawing/2014/main" id="{4B0D8E4B-8F60-EF47-1D07-D168CFE9E64C}"/>
              </a:ext>
            </a:extLst>
          </p:cNvPr>
          <p:cNvGraphicFramePr>
            <a:graphicFrameLocks noGrp="1"/>
          </p:cNvGraphicFramePr>
          <p:nvPr>
            <p:ph idx="1"/>
            <p:extLst>
              <p:ext uri="{D42A27DB-BD31-4B8C-83A1-F6EECF244321}">
                <p14:modId xmlns:p14="http://schemas.microsoft.com/office/powerpoint/2010/main" val="704097823"/>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8812FE7-6618-0E6C-A3A9-A48D475A2C5C}"/>
              </a:ext>
            </a:extLst>
          </p:cNvPr>
          <p:cNvSpPr txBox="1"/>
          <p:nvPr/>
        </p:nvSpPr>
        <p:spPr>
          <a:xfrm>
            <a:off x="8490857" y="6488668"/>
            <a:ext cx="3701143" cy="369332"/>
          </a:xfrm>
          <a:prstGeom prst="rect">
            <a:avLst/>
          </a:prstGeom>
          <a:noFill/>
        </p:spPr>
        <p:txBody>
          <a:bodyPr wrap="square" rtlCol="0">
            <a:spAutoFit/>
          </a:bodyPr>
          <a:lstStyle/>
          <a:p>
            <a:pPr algn="r"/>
            <a:r>
              <a:rPr lang="en-GB"/>
              <a:t>National Crime Agency (2024)</a:t>
            </a:r>
          </a:p>
        </p:txBody>
      </p:sp>
    </p:spTree>
    <p:extLst>
      <p:ext uri="{BB962C8B-B14F-4D97-AF65-F5344CB8AC3E}">
        <p14:creationId xmlns:p14="http://schemas.microsoft.com/office/powerpoint/2010/main" val="418092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FDA6F37-F2AB-A44B-A1C1-1BF6D24A030E}"/>
              </a:ext>
            </a:extLst>
          </p:cNvPr>
          <p:cNvPicPr>
            <a:picLocks noChangeAspect="1"/>
          </p:cNvPicPr>
          <p:nvPr/>
        </p:nvPicPr>
        <p:blipFill rotWithShape="1">
          <a:blip r:embed="rId4">
            <a:duotone>
              <a:prstClr val="black"/>
              <a:schemeClr val="tx2">
                <a:tint val="45000"/>
                <a:satMod val="400000"/>
              </a:schemeClr>
            </a:duotone>
            <a:alphaModFix amt="35000"/>
          </a:blip>
          <a:srcRect b="1747"/>
          <a:stretch/>
        </p:blipFill>
        <p:spPr>
          <a:xfrm>
            <a:off x="0" y="10"/>
            <a:ext cx="12191980" cy="6857990"/>
          </a:xfrm>
          <a:prstGeom prst="rect">
            <a:avLst/>
          </a:prstGeom>
        </p:spPr>
      </p:pic>
      <p:sp>
        <p:nvSpPr>
          <p:cNvPr id="3" name="Text Placeholder 2">
            <a:extLst>
              <a:ext uri="{FF2B5EF4-FFF2-40B4-BE49-F238E27FC236}">
                <a16:creationId xmlns:a16="http://schemas.microsoft.com/office/drawing/2014/main" id="{6C5BE00F-70D7-1F5E-78DD-4AE48EE40C3B}"/>
              </a:ext>
            </a:extLst>
          </p:cNvPr>
          <p:cNvSpPr>
            <a:spLocks/>
          </p:cNvSpPr>
          <p:nvPr/>
        </p:nvSpPr>
        <p:spPr>
          <a:xfrm>
            <a:off x="913795" y="609600"/>
            <a:ext cx="10353762" cy="970450"/>
          </a:xfrm>
          <a:prstGeom prst="rect">
            <a:avLst/>
          </a:prstGeom>
        </p:spPr>
        <p:txBody>
          <a:bodyPr vert="horz" lIns="91440" tIns="45720" rIns="91440" bIns="45720" rtlCol="0" anchor="ctr">
            <a:normAutofit/>
          </a:bodyPr>
          <a:lstStyle/>
          <a:p>
            <a:pPr algn="ctr">
              <a:spcBef>
                <a:spcPct val="0"/>
              </a:spcBef>
              <a:spcAft>
                <a:spcPts val="600"/>
              </a:spcAft>
            </a:pPr>
            <a:r>
              <a:rPr lang="en-US" sz="40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Hacking</a:t>
            </a:r>
          </a:p>
        </p:txBody>
      </p:sp>
      <p:sp>
        <p:nvSpPr>
          <p:cNvPr id="4" name="Content Placeholder 3">
            <a:extLst>
              <a:ext uri="{FF2B5EF4-FFF2-40B4-BE49-F238E27FC236}">
                <a16:creationId xmlns:a16="http://schemas.microsoft.com/office/drawing/2014/main" id="{0A7BDC7D-852C-F1CF-7A74-4496DD10C130}"/>
              </a:ext>
            </a:extLst>
          </p:cNvPr>
          <p:cNvSpPr>
            <a:spLocks/>
          </p:cNvSpPr>
          <p:nvPr/>
        </p:nvSpPr>
        <p:spPr>
          <a:xfrm>
            <a:off x="924443" y="1580050"/>
            <a:ext cx="10353762" cy="4058751"/>
          </a:xfrm>
          <a:prstGeom prst="rect">
            <a:avLst/>
          </a:prstGeom>
        </p:spPr>
        <p:txBody>
          <a:bodyPr vert="horz" lIns="91440" tIns="45720" rIns="91440" bIns="45720" rtlCol="0" anchor="ctr">
            <a:normAutofit/>
          </a:bodyPr>
          <a:lstStyle/>
          <a:p>
            <a:pPr algn="ctr">
              <a:spcBef>
                <a:spcPct val="20000"/>
              </a:spcBef>
              <a:spcAft>
                <a:spcPts val="600"/>
              </a:spcAft>
              <a:buClr>
                <a:srgbClr val="DF9789"/>
              </a:buClr>
              <a:buSzPct val="70000"/>
              <a:buFont typeface="Wingdings 2" charset="2"/>
            </a:pPr>
            <a:r>
              <a:rPr lang="en-US" sz="3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Gain access via online without </a:t>
            </a:r>
            <a:r>
              <a:rPr lang="en-GB" sz="3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authorisation</a:t>
            </a:r>
            <a:r>
              <a:rPr lang="en-US" sz="3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or knowledge </a:t>
            </a: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(Lexis Nexis, 2024)</a:t>
            </a:r>
          </a:p>
          <a:p>
            <a:pPr algn="ctr">
              <a:spcBef>
                <a:spcPct val="20000"/>
              </a:spcBef>
              <a:spcAft>
                <a:spcPts val="600"/>
              </a:spcAft>
              <a:buClr>
                <a:srgbClr val="DF9789"/>
              </a:buClr>
              <a:buSzPct val="70000"/>
              <a:buFont typeface="Wingdings 2" charset="2"/>
            </a:pPr>
            <a:r>
              <a:rPr lang="en-US" sz="3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To identify and exploit weaknesses within a computer system or network to try and achieve access to </a:t>
            </a:r>
            <a:r>
              <a:rPr lang="en-GB" sz="3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unauthorized</a:t>
            </a:r>
            <a:r>
              <a:rPr lang="en-US" sz="3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personal or </a:t>
            </a:r>
            <a:r>
              <a:rPr lang="en-US" sz="32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organisational</a:t>
            </a:r>
            <a:r>
              <a:rPr lang="en-US" sz="3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data</a:t>
            </a:r>
            <a:r>
              <a:rPr lang="en-US" sz="1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(Kaspersky, 2024)</a:t>
            </a:r>
            <a:endParaRPr lang="en-US" sz="1400" dirty="0">
              <a:ln>
                <a:solidFill>
                  <a:prstClr val="black">
                    <a:lumMod val="75000"/>
                    <a:lumOff val="25000"/>
                    <a:alpha val="10000"/>
                  </a:prstClr>
                </a:solidFill>
              </a:ln>
              <a:solidFill>
                <a:schemeClr val="tx2"/>
              </a:solidFill>
              <a:effectLst>
                <a:outerShdw blurRad="9525" dist="25400" dir="14640000" algn="tl" rotWithShape="0">
                  <a:prstClr val="black">
                    <a:alpha val="30000"/>
                  </a:prstClr>
                </a:outerShdw>
              </a:effectLst>
            </a:endParaRPr>
          </a:p>
        </p:txBody>
      </p:sp>
    </p:spTree>
    <p:custDataLst>
      <p:tags r:id="rId1"/>
    </p:custDataLst>
    <p:extLst>
      <p:ext uri="{BB962C8B-B14F-4D97-AF65-F5344CB8AC3E}">
        <p14:creationId xmlns:p14="http://schemas.microsoft.com/office/powerpoint/2010/main" val="159037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C90BAAFB-322E-00E8-390B-4C9754A2240E}"/>
              </a:ext>
            </a:extLst>
          </p:cNvPr>
          <p:cNvSpPr>
            <a:spLocks/>
          </p:cNvSpPr>
          <p:nvPr/>
        </p:nvSpPr>
        <p:spPr>
          <a:xfrm>
            <a:off x="913795" y="609600"/>
            <a:ext cx="3078749" cy="970450"/>
          </a:xfrm>
          <a:prstGeom prst="rect">
            <a:avLst/>
          </a:prstGeom>
        </p:spPr>
        <p:txBody>
          <a:bodyPr vert="horz" lIns="91440" tIns="45720" rIns="91440" bIns="45720" rtlCol="0" anchor="b">
            <a:normAutofit/>
          </a:bodyPr>
          <a:lstStyle/>
          <a:p>
            <a:pPr>
              <a:spcBef>
                <a:spcPct val="0"/>
              </a:spcBef>
              <a:spcAft>
                <a:spcPts val="600"/>
              </a:spcAft>
            </a:pPr>
            <a:r>
              <a:rPr lang="en-US" sz="3200">
                <a:ln>
                  <a:solidFill>
                    <a:srgbClr val="404040">
                      <a:alpha val="10000"/>
                    </a:srgbClr>
                  </a:solidFill>
                </a:ln>
                <a:solidFill>
                  <a:srgbClr val="DADADA"/>
                </a:solidFill>
                <a:effectLst>
                  <a:outerShdw blurRad="9525" dist="25400" dir="14640000" algn="tl" rotWithShape="0">
                    <a:schemeClr val="bg1">
                      <a:alpha val="30000"/>
                    </a:schemeClr>
                  </a:outerShdw>
                </a:effectLst>
                <a:latin typeface="+mj-lt"/>
                <a:ea typeface="+mj-ea"/>
              </a:rPr>
              <a:t>Phishing attacks</a:t>
            </a:r>
          </a:p>
        </p:txBody>
      </p:sp>
      <p:sp>
        <p:nvSpPr>
          <p:cNvPr id="6" name="Content Placeholder 5">
            <a:extLst>
              <a:ext uri="{FF2B5EF4-FFF2-40B4-BE49-F238E27FC236}">
                <a16:creationId xmlns:a16="http://schemas.microsoft.com/office/drawing/2014/main" id="{7F072738-A6D5-4080-561F-E36905E9E867}"/>
              </a:ext>
            </a:extLst>
          </p:cNvPr>
          <p:cNvSpPr>
            <a:spLocks/>
          </p:cNvSpPr>
          <p:nvPr/>
        </p:nvSpPr>
        <p:spPr>
          <a:xfrm>
            <a:off x="913795" y="1732449"/>
            <a:ext cx="3992544" cy="4482084"/>
          </a:xfrm>
          <a:prstGeom prst="rect">
            <a:avLst/>
          </a:prstGeom>
        </p:spPr>
        <p:txBody>
          <a:bodyPr vert="horz" lIns="91440" tIns="45720" rIns="91440" bIns="45720" rtlCol="0" anchor="t">
            <a:normAutofit lnSpcReduction="10000"/>
          </a:bodyPr>
          <a:lstStyle/>
          <a:p>
            <a:pPr marL="285750" indent="-285750">
              <a:spcBef>
                <a:spcPct val="20000"/>
              </a:spcBef>
              <a:spcAft>
                <a:spcPts val="600"/>
              </a:spcAft>
              <a:buClr>
                <a:srgbClr val="FF0000"/>
              </a:buClr>
              <a:buSzPct val="70000"/>
              <a:buFont typeface="Wingdings" panose="05000000000000000000" pitchFamily="2" charset="2"/>
              <a:buChar char="q"/>
            </a:pPr>
            <a:r>
              <a:rPr lang="en-US" sz="2400">
                <a:ln>
                  <a:solidFill>
                    <a:srgbClr val="404040">
                      <a:alpha val="10000"/>
                    </a:srgbClr>
                  </a:solidFill>
                </a:ln>
                <a:solidFill>
                  <a:srgbClr val="DADADA"/>
                </a:solidFill>
                <a:effectLst>
                  <a:outerShdw blurRad="9525" dist="25400" dir="14640000" algn="tl" rotWithShape="0">
                    <a:schemeClr val="bg1">
                      <a:alpha val="30000"/>
                    </a:schemeClr>
                  </a:outerShdw>
                </a:effectLst>
              </a:rPr>
              <a:t>A fraudulent message which is sent across to a victim, from emails, text messages, phone calls that contains malware </a:t>
            </a:r>
            <a:r>
              <a:rPr lang="en-US" sz="1400">
                <a:ln>
                  <a:solidFill>
                    <a:srgbClr val="404040">
                      <a:alpha val="10000"/>
                    </a:srgbClr>
                  </a:solidFill>
                </a:ln>
                <a:solidFill>
                  <a:srgbClr val="DADADA"/>
                </a:solidFill>
                <a:effectLst>
                  <a:outerShdw blurRad="9525" dist="25400" dir="14640000" algn="tl" rotWithShape="0">
                    <a:schemeClr val="bg1">
                      <a:alpha val="30000"/>
                    </a:schemeClr>
                  </a:outerShdw>
                </a:effectLst>
              </a:rPr>
              <a:t>(National Cyber Security Centre, 2024)</a:t>
            </a:r>
            <a:endParaRPr lang="en-US" sz="1400">
              <a:ln>
                <a:solidFill>
                  <a:srgbClr val="404040">
                    <a:alpha val="10000"/>
                  </a:srgbClr>
                </a:solidFill>
              </a:ln>
              <a:solidFill>
                <a:srgbClr val="DADADA"/>
              </a:solidFill>
              <a:effectLst>
                <a:outerShdw blurRad="9525" dist="25400" dir="14640000" algn="tl" rotWithShape="0">
                  <a:prstClr val="white">
                    <a:alpha val="30000"/>
                  </a:prstClr>
                </a:outerShdw>
              </a:effectLst>
            </a:endParaRPr>
          </a:p>
          <a:p>
            <a:pPr marL="285750" indent="-285750">
              <a:spcBef>
                <a:spcPct val="20000"/>
              </a:spcBef>
              <a:spcAft>
                <a:spcPts val="600"/>
              </a:spcAft>
              <a:buClr>
                <a:srgbClr val="FF0000"/>
              </a:buClr>
              <a:buSzPct val="70000"/>
              <a:buFont typeface="Wingdings" panose="05000000000000000000" pitchFamily="2" charset="2"/>
              <a:buChar char="q"/>
            </a:pPr>
            <a:r>
              <a:rPr lang="en-US" sz="2400">
                <a:ln>
                  <a:solidFill>
                    <a:srgbClr val="404040">
                      <a:alpha val="10000"/>
                    </a:srgbClr>
                  </a:solidFill>
                </a:ln>
                <a:solidFill>
                  <a:srgbClr val="DADADA"/>
                </a:solidFill>
                <a:effectLst>
                  <a:outerShdw blurRad="9525" dist="25400" dir="14640000" algn="tl" rotWithShape="0">
                    <a:schemeClr val="bg1">
                      <a:alpha val="30000"/>
                    </a:schemeClr>
                  </a:outerShdw>
                </a:effectLst>
              </a:rPr>
              <a:t>Designed to trick victims to gain sensitive user data</a:t>
            </a:r>
            <a:r>
              <a:rPr lang="en-US">
                <a:ln>
                  <a:solidFill>
                    <a:srgbClr val="404040">
                      <a:alpha val="10000"/>
                    </a:srgbClr>
                  </a:solidFill>
                </a:ln>
                <a:solidFill>
                  <a:srgbClr val="DADADA"/>
                </a:solidFill>
                <a:effectLst>
                  <a:outerShdw blurRad="9525" dist="25400" dir="14640000" algn="tl" rotWithShape="0">
                    <a:schemeClr val="bg1">
                      <a:alpha val="30000"/>
                    </a:schemeClr>
                  </a:outerShdw>
                </a:effectLst>
              </a:rPr>
              <a:t> </a:t>
            </a:r>
            <a:r>
              <a:rPr lang="en-US" sz="1400">
                <a:ln>
                  <a:solidFill>
                    <a:srgbClr val="404040">
                      <a:alpha val="10000"/>
                    </a:srgbClr>
                  </a:solidFill>
                </a:ln>
                <a:solidFill>
                  <a:srgbClr val="DADADA"/>
                </a:solidFill>
                <a:effectLst>
                  <a:outerShdw blurRad="9525" dist="25400" dir="14640000" algn="tl" rotWithShape="0">
                    <a:schemeClr val="bg1">
                      <a:alpha val="30000"/>
                    </a:schemeClr>
                  </a:outerShdw>
                </a:effectLst>
              </a:rPr>
              <a:t>(Cloudflare, 2024)</a:t>
            </a:r>
            <a:endParaRPr lang="en-US" sz="1400">
              <a:ln>
                <a:solidFill>
                  <a:srgbClr val="404040">
                    <a:alpha val="10000"/>
                  </a:srgbClr>
                </a:solidFill>
              </a:ln>
              <a:solidFill>
                <a:srgbClr val="DADADA"/>
              </a:solidFill>
              <a:effectLst>
                <a:outerShdw blurRad="9525" dist="25400" dir="14640000" algn="tl" rotWithShape="0">
                  <a:prstClr val="white">
                    <a:alpha val="30000"/>
                  </a:prstClr>
                </a:outerShdw>
              </a:effectLst>
            </a:endParaRPr>
          </a:p>
          <a:p>
            <a:pPr>
              <a:spcBef>
                <a:spcPct val="20000"/>
              </a:spcBef>
              <a:spcAft>
                <a:spcPts val="600"/>
              </a:spcAft>
              <a:buClr>
                <a:schemeClr val="tx2"/>
              </a:buClr>
              <a:buSzPct val="70000"/>
              <a:buFont typeface="Wingdings 2" charset="2"/>
            </a:pPr>
            <a:r>
              <a:rPr lang="en-US" sz="2400">
                <a:ln>
                  <a:solidFill>
                    <a:srgbClr val="404040">
                      <a:alpha val="10000"/>
                    </a:srgbClr>
                  </a:solidFill>
                </a:ln>
                <a:solidFill>
                  <a:srgbClr val="DADADA"/>
                </a:solidFill>
                <a:effectLst>
                  <a:outerShdw blurRad="9525" dist="25400" dir="14640000" algn="tl" rotWithShape="0">
                    <a:schemeClr val="bg1">
                      <a:alpha val="30000"/>
                    </a:schemeClr>
                  </a:outerShdw>
                </a:effectLst>
              </a:rPr>
              <a:t>Can include:</a:t>
            </a:r>
            <a:endParaRPr lang="en-US" sz="2400">
              <a:ln>
                <a:solidFill>
                  <a:srgbClr val="404040">
                    <a:alpha val="10000"/>
                  </a:srgbClr>
                </a:solidFill>
              </a:ln>
              <a:solidFill>
                <a:srgbClr val="DADADA"/>
              </a:solidFill>
              <a:effectLst>
                <a:outerShdw blurRad="9525" dist="25400" dir="14640000" algn="tl" rotWithShape="0">
                  <a:prstClr val="white">
                    <a:alpha val="30000"/>
                  </a:prstClr>
                </a:outerShdw>
              </a:effectLst>
            </a:endParaRPr>
          </a:p>
          <a:p>
            <a:pPr marL="499110" lvl="1" indent="-285750">
              <a:spcBef>
                <a:spcPct val="20000"/>
              </a:spcBef>
              <a:spcAft>
                <a:spcPts val="600"/>
              </a:spcAft>
              <a:buClr>
                <a:srgbClr val="C00000"/>
              </a:buClr>
              <a:buSzPct val="70000"/>
              <a:buFont typeface="Wingdings" panose="05000000000000000000" pitchFamily="2" charset="2"/>
              <a:buChar char="Ø"/>
            </a:pPr>
            <a:r>
              <a:rPr lang="en-US" sz="2400">
                <a:ln>
                  <a:solidFill>
                    <a:srgbClr val="404040">
                      <a:alpha val="10000"/>
                    </a:srgbClr>
                  </a:solidFill>
                </a:ln>
                <a:solidFill>
                  <a:srgbClr val="DADADA"/>
                </a:solidFill>
                <a:effectLst>
                  <a:outerShdw blurRad="9525" dist="25400" dir="14640000" algn="tl" rotWithShape="0">
                    <a:schemeClr val="bg1">
                      <a:alpha val="30000"/>
                    </a:schemeClr>
                  </a:outerShdw>
                </a:effectLst>
              </a:rPr>
              <a:t>Login credentials</a:t>
            </a:r>
            <a:endParaRPr lang="en-US" sz="2400">
              <a:ln>
                <a:solidFill>
                  <a:srgbClr val="404040">
                    <a:alpha val="10000"/>
                  </a:srgbClr>
                </a:solidFill>
              </a:ln>
              <a:solidFill>
                <a:srgbClr val="DADADA"/>
              </a:solidFill>
              <a:effectLst>
                <a:outerShdw blurRad="9525" dist="25400" dir="14640000" algn="tl" rotWithShape="0">
                  <a:prstClr val="white">
                    <a:alpha val="30000"/>
                  </a:prstClr>
                </a:outerShdw>
              </a:effectLst>
            </a:endParaRPr>
          </a:p>
          <a:p>
            <a:pPr marL="499110" lvl="1" indent="-285750">
              <a:spcBef>
                <a:spcPct val="20000"/>
              </a:spcBef>
              <a:spcAft>
                <a:spcPts val="600"/>
              </a:spcAft>
              <a:buClr>
                <a:srgbClr val="C00000"/>
              </a:buClr>
              <a:buSzPct val="70000"/>
              <a:buFont typeface="Wingdings" panose="05000000000000000000" pitchFamily="2" charset="2"/>
              <a:buChar char="Ø"/>
            </a:pPr>
            <a:r>
              <a:rPr lang="en-US" sz="2400">
                <a:ln>
                  <a:solidFill>
                    <a:srgbClr val="404040">
                      <a:alpha val="10000"/>
                    </a:srgbClr>
                  </a:solidFill>
                </a:ln>
                <a:solidFill>
                  <a:srgbClr val="DADADA"/>
                </a:solidFill>
                <a:effectLst>
                  <a:outerShdw blurRad="9525" dist="25400" dir="14640000" algn="tl" rotWithShape="0">
                    <a:schemeClr val="bg1">
                      <a:alpha val="30000"/>
                    </a:schemeClr>
                  </a:outerShdw>
                </a:effectLst>
              </a:rPr>
              <a:t>Credit card numbers</a:t>
            </a:r>
            <a:endParaRPr lang="en-US" sz="2400">
              <a:ln>
                <a:solidFill>
                  <a:srgbClr val="404040">
                    <a:alpha val="10000"/>
                  </a:srgbClr>
                </a:solidFill>
              </a:ln>
              <a:solidFill>
                <a:srgbClr val="DADADA"/>
              </a:solidFill>
              <a:effectLst>
                <a:outerShdw blurRad="9525" dist="25400" dir="14640000" algn="tl" rotWithShape="0">
                  <a:prstClr val="white">
                    <a:alpha val="30000"/>
                  </a:prstClr>
                </a:outerShdw>
              </a:effectLst>
            </a:endParaRPr>
          </a:p>
          <a:p>
            <a:pPr>
              <a:spcBef>
                <a:spcPct val="20000"/>
              </a:spcBef>
              <a:spcAft>
                <a:spcPts val="600"/>
              </a:spcAft>
              <a:buClr>
                <a:schemeClr val="tx2"/>
              </a:buClr>
              <a:buSzPct val="70000"/>
              <a:buFont typeface="Wingdings 2" charset="2"/>
            </a:pPr>
            <a:endParaRPr lang="en-US" sz="1600">
              <a:ln>
                <a:solidFill>
                  <a:srgbClr val="404040">
                    <a:alpha val="10000"/>
                  </a:srgbClr>
                </a:solidFill>
              </a:ln>
              <a:solidFill>
                <a:srgbClr val="DADADA"/>
              </a:solidFill>
              <a:effectLst>
                <a:outerShdw blurRad="9525" dist="25400" dir="14640000" algn="tl" rotWithShape="0">
                  <a:schemeClr val="bg1">
                    <a:alpha val="30000"/>
                  </a:schemeClr>
                </a:outerShdw>
              </a:effectLst>
            </a:endParaRPr>
          </a:p>
        </p:txBody>
      </p:sp>
      <p:pic>
        <p:nvPicPr>
          <p:cNvPr id="12" name="Picture 11">
            <a:extLst>
              <a:ext uri="{FF2B5EF4-FFF2-40B4-BE49-F238E27FC236}">
                <a16:creationId xmlns:a16="http://schemas.microsoft.com/office/drawing/2014/main" id="{F99854BF-A406-B992-7572-9396BE2E0A4D}"/>
              </a:ext>
            </a:extLst>
          </p:cNvPr>
          <p:cNvPicPr>
            <a:picLocks noChangeAspect="1"/>
          </p:cNvPicPr>
          <p:nvPr/>
        </p:nvPicPr>
        <p:blipFill>
          <a:blip r:embed="rId3"/>
          <a:stretch>
            <a:fillRect/>
          </a:stretch>
        </p:blipFill>
        <p:spPr>
          <a:xfrm>
            <a:off x="4906339" y="1120837"/>
            <a:ext cx="6642193" cy="4616324"/>
          </a:xfrm>
          <a:prstGeom prst="rect">
            <a:avLst/>
          </a:prstGeom>
        </p:spPr>
      </p:pic>
    </p:spTree>
    <p:custDataLst>
      <p:tags r:id="rId1"/>
    </p:custDataLst>
    <p:extLst>
      <p:ext uri="{BB962C8B-B14F-4D97-AF65-F5344CB8AC3E}">
        <p14:creationId xmlns:p14="http://schemas.microsoft.com/office/powerpoint/2010/main" val="3474689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1000"/>
                                        <p:tgtEl>
                                          <p:spTgt spid="6">
                                            <p:txEl>
                                              <p:pRg st="3" end="3"/>
                                            </p:txEl>
                                          </p:spTgt>
                                        </p:tgtEl>
                                      </p:cBhvr>
                                    </p:animEffect>
                                    <p:anim calcmode="lin" valueType="num">
                                      <p:cBhvr>
                                        <p:cTn id="2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7EEB557-E045-4967-91EE-5412EB4FA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013883" y="547806"/>
            <a:ext cx="10141799" cy="5670113"/>
          </a:xfrm>
          <a:prstGeom prst="rect">
            <a:avLst/>
          </a:prstGeom>
        </p:spPr>
      </p:pic>
      <p:sp>
        <p:nvSpPr>
          <p:cNvPr id="11" name="Rectangle 10">
            <a:extLst>
              <a:ext uri="{FF2B5EF4-FFF2-40B4-BE49-F238E27FC236}">
                <a16:creationId xmlns:a16="http://schemas.microsoft.com/office/drawing/2014/main" id="{E1B06D72-EEA4-4E56-9D5E-96440C15A1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9806" y="1064806"/>
            <a:ext cx="9149952" cy="46333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Malware vs. Virus: The Difference, and Why It Matters, Explained">
            <a:extLst>
              <a:ext uri="{FF2B5EF4-FFF2-40B4-BE49-F238E27FC236}">
                <a16:creationId xmlns:a16="http://schemas.microsoft.com/office/drawing/2014/main" id="{0AEE5C84-E56F-BE1E-879A-0D7F31FC7E4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1449410" y="1064805"/>
            <a:ext cx="9293180" cy="4633349"/>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6C5BE00F-70D7-1F5E-78DD-4AE48EE40C3B}"/>
              </a:ext>
            </a:extLst>
          </p:cNvPr>
          <p:cNvSpPr>
            <a:spLocks/>
          </p:cNvSpPr>
          <p:nvPr/>
        </p:nvSpPr>
        <p:spPr>
          <a:xfrm>
            <a:off x="2955036" y="480123"/>
            <a:ext cx="6281927" cy="630785"/>
          </a:xfrm>
          <a:prstGeom prst="rect">
            <a:avLst/>
          </a:prstGeom>
        </p:spPr>
        <p:txBody>
          <a:bodyPr/>
          <a:lstStyle/>
          <a:p>
            <a:pPr algn="ctr" defTabSz="365760">
              <a:spcAft>
                <a:spcPts val="600"/>
              </a:spcAft>
            </a:pPr>
            <a:r>
              <a:rPr lang="en-GB" sz="3520" kern="1200">
                <a:latin typeface="+mn-lt"/>
                <a:ea typeface="+mn-ea"/>
                <a:cs typeface="+mn-cs"/>
              </a:rPr>
              <a:t>Malware / Malicious software</a:t>
            </a:r>
            <a:endParaRPr lang="en-GB" sz="4400"/>
          </a:p>
        </p:txBody>
      </p:sp>
      <p:sp>
        <p:nvSpPr>
          <p:cNvPr id="4" name="Content Placeholder 3">
            <a:extLst>
              <a:ext uri="{FF2B5EF4-FFF2-40B4-BE49-F238E27FC236}">
                <a16:creationId xmlns:a16="http://schemas.microsoft.com/office/drawing/2014/main" id="{0A7BDC7D-852C-F1CF-7A74-4496DD10C130}"/>
              </a:ext>
            </a:extLst>
          </p:cNvPr>
          <p:cNvSpPr>
            <a:spLocks/>
          </p:cNvSpPr>
          <p:nvPr/>
        </p:nvSpPr>
        <p:spPr>
          <a:xfrm>
            <a:off x="1211115" y="1054769"/>
            <a:ext cx="4378042" cy="4738425"/>
          </a:xfrm>
          <a:prstGeom prst="rect">
            <a:avLst/>
          </a:prstGeom>
        </p:spPr>
        <p:txBody>
          <a:bodyPr lIns="91440" tIns="45720" rIns="91440" bIns="45720" anchor="t"/>
          <a:lstStyle/>
          <a:p>
            <a:pPr marL="285750" indent="-285750" defTabSz="365760">
              <a:lnSpc>
                <a:spcPct val="150000"/>
              </a:lnSpc>
              <a:spcAft>
                <a:spcPts val="600"/>
              </a:spcAft>
              <a:buClr>
                <a:srgbClr val="C00000"/>
              </a:buClr>
              <a:buFont typeface="Wingdings" panose="05000000000000000000" pitchFamily="2" charset="2"/>
              <a:buChar char="Ø"/>
            </a:pPr>
            <a:r>
              <a:rPr lang="en-GB" sz="2800" kern="1200">
                <a:latin typeface="+mn-lt"/>
                <a:ea typeface="+mn-ea"/>
                <a:cs typeface="+mn-cs"/>
              </a:rPr>
              <a:t>	Infect</a:t>
            </a:r>
            <a:endParaRPr lang="en-GB" sz="2800"/>
          </a:p>
          <a:p>
            <a:pPr marL="285750" indent="-285750" defTabSz="365760">
              <a:lnSpc>
                <a:spcPct val="150000"/>
              </a:lnSpc>
              <a:spcAft>
                <a:spcPts val="600"/>
              </a:spcAft>
              <a:buClr>
                <a:srgbClr val="C00000"/>
              </a:buClr>
              <a:buFont typeface="Wingdings" panose="05000000000000000000" pitchFamily="2" charset="2"/>
              <a:buChar char="Ø"/>
            </a:pPr>
            <a:r>
              <a:rPr lang="en-GB" sz="2800" kern="1200">
                <a:latin typeface="+mn-lt"/>
                <a:ea typeface="+mn-ea"/>
                <a:cs typeface="+mn-cs"/>
              </a:rPr>
              <a:t>	Compromise</a:t>
            </a:r>
            <a:endParaRPr lang="en-GB" sz="2800"/>
          </a:p>
          <a:p>
            <a:pPr marL="285750" indent="-285750" defTabSz="365760">
              <a:lnSpc>
                <a:spcPct val="150000"/>
              </a:lnSpc>
              <a:spcAft>
                <a:spcPts val="600"/>
              </a:spcAft>
              <a:buClr>
                <a:srgbClr val="C00000"/>
              </a:buClr>
              <a:buFont typeface="Wingdings" panose="05000000000000000000" pitchFamily="2" charset="2"/>
              <a:buChar char="Ø"/>
            </a:pPr>
            <a:r>
              <a:rPr lang="en-GB" sz="2800" kern="1200">
                <a:latin typeface="+mn-lt"/>
                <a:ea typeface="+mn-ea"/>
                <a:cs typeface="+mn-cs"/>
              </a:rPr>
              <a:t>	Damage</a:t>
            </a:r>
            <a:endParaRPr lang="en-GB" sz="2800" kern="1200">
              <a:latin typeface="+mn-lt"/>
            </a:endParaRPr>
          </a:p>
          <a:p>
            <a:pPr marL="285750" indent="-285750" defTabSz="365760">
              <a:lnSpc>
                <a:spcPct val="150000"/>
              </a:lnSpc>
              <a:spcAft>
                <a:spcPts val="600"/>
              </a:spcAft>
              <a:buClr>
                <a:srgbClr val="C00000"/>
              </a:buClr>
              <a:buFont typeface="Wingdings" panose="05000000000000000000" pitchFamily="2" charset="2"/>
              <a:buChar char="Ø"/>
            </a:pPr>
            <a:r>
              <a:rPr lang="en-GB" sz="2800" kern="1200">
                <a:latin typeface="+mn-lt"/>
                <a:ea typeface="+mn-ea"/>
                <a:cs typeface="+mn-cs"/>
              </a:rPr>
              <a:t>	Infiltrate a computer/ server/ network without the user’s consent</a:t>
            </a:r>
            <a:endParaRPr lang="en-GB" sz="2800" kern="1200">
              <a:latin typeface="+mn-lt"/>
            </a:endParaRPr>
          </a:p>
          <a:p>
            <a:pPr marL="285750" indent="-285750" defTabSz="365760">
              <a:spcAft>
                <a:spcPts val="600"/>
              </a:spcAft>
              <a:buClr>
                <a:srgbClr val="FF0000"/>
              </a:buClr>
              <a:buFont typeface="Wingdings" panose="05000000000000000000" pitchFamily="2" charset="2"/>
              <a:buChar char="q"/>
            </a:pPr>
            <a:r>
              <a:rPr lang="en-GB" sz="2800" kern="1200">
                <a:latin typeface="+mn-lt"/>
                <a:ea typeface="+mn-ea"/>
                <a:cs typeface="+mn-cs"/>
              </a:rPr>
              <a:t>Profitable gain</a:t>
            </a:r>
            <a:endParaRPr lang="en-GB" sz="2800"/>
          </a:p>
        </p:txBody>
      </p:sp>
      <p:sp>
        <p:nvSpPr>
          <p:cNvPr id="10" name="Content Placeholder 3">
            <a:extLst>
              <a:ext uri="{FF2B5EF4-FFF2-40B4-BE49-F238E27FC236}">
                <a16:creationId xmlns:a16="http://schemas.microsoft.com/office/drawing/2014/main" id="{C243E23C-671B-FA6D-F9D6-943540EAA097}"/>
              </a:ext>
            </a:extLst>
          </p:cNvPr>
          <p:cNvSpPr>
            <a:spLocks/>
          </p:cNvSpPr>
          <p:nvPr/>
        </p:nvSpPr>
        <p:spPr>
          <a:xfrm>
            <a:off x="6076288" y="1066314"/>
            <a:ext cx="4679258" cy="4726880"/>
          </a:xfrm>
          <a:prstGeom prst="rect">
            <a:avLst/>
          </a:prstGeom>
        </p:spPr>
        <p:txBody>
          <a:bodyPr lIns="91440" tIns="45720" rIns="91440" bIns="45720" anchor="t"/>
          <a:lstStyle/>
          <a:p>
            <a:pPr algn="r" defTabSz="365760">
              <a:spcAft>
                <a:spcPts val="600"/>
              </a:spcAft>
            </a:pPr>
            <a:r>
              <a:rPr lang="en-GB" sz="2800" kern="1200">
                <a:latin typeface="+mn-lt"/>
                <a:ea typeface="+mn-ea"/>
                <a:cs typeface="+mn-cs"/>
              </a:rPr>
              <a:t>The Most common types of Malware attacks:</a:t>
            </a:r>
            <a:endParaRPr lang="en-GB" sz="2800" kern="1200">
              <a:latin typeface="+mn-lt"/>
            </a:endParaRPr>
          </a:p>
          <a:p>
            <a:pPr marL="342900" indent="-342900" algn="r" defTabSz="365760">
              <a:lnSpc>
                <a:spcPct val="200000"/>
              </a:lnSpc>
              <a:spcAft>
                <a:spcPts val="600"/>
              </a:spcAft>
              <a:buClr>
                <a:srgbClr val="C00000"/>
              </a:buClr>
              <a:buFont typeface="Wingdings" panose="05000000000000000000" pitchFamily="2" charset="2"/>
              <a:buChar char="Ø"/>
            </a:pPr>
            <a:r>
              <a:rPr lang="en-GB" sz="2800"/>
              <a:t>Viruses</a:t>
            </a:r>
          </a:p>
          <a:p>
            <a:pPr marL="342900" indent="-342900" algn="r" defTabSz="365760">
              <a:lnSpc>
                <a:spcPct val="200000"/>
              </a:lnSpc>
              <a:spcAft>
                <a:spcPts val="600"/>
              </a:spcAft>
              <a:buClr>
                <a:srgbClr val="C00000"/>
              </a:buClr>
              <a:buFont typeface="Wingdings" panose="05000000000000000000" pitchFamily="2" charset="2"/>
              <a:buChar char="Ø"/>
            </a:pPr>
            <a:r>
              <a:rPr lang="en-GB" sz="2800" kern="1200">
                <a:latin typeface="+mn-lt"/>
                <a:ea typeface="+mn-ea"/>
                <a:cs typeface="+mn-cs"/>
              </a:rPr>
              <a:t>Trojan hor</a:t>
            </a:r>
            <a:r>
              <a:rPr lang="en-GB" sz="2800"/>
              <a:t>ses</a:t>
            </a:r>
          </a:p>
          <a:p>
            <a:pPr marL="342900" indent="-342900" algn="r" defTabSz="365760">
              <a:lnSpc>
                <a:spcPct val="200000"/>
              </a:lnSpc>
              <a:spcAft>
                <a:spcPts val="600"/>
              </a:spcAft>
              <a:buClr>
                <a:srgbClr val="C00000"/>
              </a:buClr>
              <a:buFont typeface="Wingdings" panose="05000000000000000000" pitchFamily="2" charset="2"/>
              <a:buChar char="Ø"/>
            </a:pPr>
            <a:r>
              <a:rPr lang="en-GB" sz="2800" kern="1200">
                <a:latin typeface="+mn-lt"/>
                <a:ea typeface="+mn-ea"/>
                <a:cs typeface="+mn-cs"/>
              </a:rPr>
              <a:t>Ransomware</a:t>
            </a:r>
            <a:endParaRPr lang="en-GB" sz="2800" kern="1200">
              <a:latin typeface="+mn-lt"/>
            </a:endParaRPr>
          </a:p>
          <a:p>
            <a:pPr marL="342900" indent="-342900" algn="r" defTabSz="365760">
              <a:lnSpc>
                <a:spcPct val="200000"/>
              </a:lnSpc>
              <a:spcAft>
                <a:spcPts val="600"/>
              </a:spcAft>
              <a:buClr>
                <a:srgbClr val="C00000"/>
              </a:buClr>
              <a:buFont typeface="Wingdings" panose="05000000000000000000" pitchFamily="2" charset="2"/>
              <a:buChar char="Ø"/>
            </a:pPr>
            <a:r>
              <a:rPr lang="en-GB" sz="2800"/>
              <a:t>Spyware</a:t>
            </a:r>
            <a:endParaRPr lang="en-GB" sz="2800" kern="1200">
              <a:latin typeface="+mn-lt"/>
            </a:endParaRPr>
          </a:p>
          <a:p>
            <a:pPr defTabSz="365760">
              <a:spcAft>
                <a:spcPts val="600"/>
              </a:spcAft>
            </a:pPr>
            <a:endParaRPr lang="en-GB" sz="2800" kern="1200">
              <a:latin typeface="+mn-lt"/>
            </a:endParaRPr>
          </a:p>
          <a:p>
            <a:pPr>
              <a:spcAft>
                <a:spcPts val="600"/>
              </a:spcAft>
            </a:pPr>
            <a:endParaRPr lang="en-GB"/>
          </a:p>
        </p:txBody>
      </p:sp>
      <p:sp>
        <p:nvSpPr>
          <p:cNvPr id="12" name="TextBox 11">
            <a:extLst>
              <a:ext uri="{FF2B5EF4-FFF2-40B4-BE49-F238E27FC236}">
                <a16:creationId xmlns:a16="http://schemas.microsoft.com/office/drawing/2014/main" id="{A8166AAE-D5D7-2B4A-0AF5-091FE473C22D}"/>
              </a:ext>
            </a:extLst>
          </p:cNvPr>
          <p:cNvSpPr txBox="1"/>
          <p:nvPr/>
        </p:nvSpPr>
        <p:spPr>
          <a:xfrm>
            <a:off x="10166075" y="6088587"/>
            <a:ext cx="3612875" cy="646331"/>
          </a:xfrm>
          <a:prstGeom prst="rect">
            <a:avLst/>
          </a:prstGeom>
          <a:noFill/>
        </p:spPr>
        <p:txBody>
          <a:bodyPr wrap="square" rtlCol="0">
            <a:spAutoFit/>
          </a:bodyPr>
          <a:lstStyle/>
          <a:p>
            <a:r>
              <a:rPr lang="en-GB"/>
              <a:t>(Acre, 2018, </a:t>
            </a:r>
            <a:r>
              <a:rPr lang="en-GB" err="1"/>
              <a:t>p.1</a:t>
            </a:r>
            <a:r>
              <a:rPr lang="en-GB"/>
              <a:t>)</a:t>
            </a:r>
          </a:p>
          <a:p>
            <a:r>
              <a:rPr lang="en-GB"/>
              <a:t>(</a:t>
            </a:r>
            <a:r>
              <a:rPr lang="en-GB" err="1"/>
              <a:t>Lutkevich</a:t>
            </a:r>
            <a:r>
              <a:rPr lang="en-GB"/>
              <a:t>, 2024)</a:t>
            </a:r>
          </a:p>
        </p:txBody>
      </p:sp>
    </p:spTree>
    <p:custDataLst>
      <p:tags r:id="rId1"/>
    </p:custDataLst>
    <p:extLst>
      <p:ext uri="{BB962C8B-B14F-4D97-AF65-F5344CB8AC3E}">
        <p14:creationId xmlns:p14="http://schemas.microsoft.com/office/powerpoint/2010/main" val="2728141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0">
                                            <p:txEl>
                                              <p:pRg st="0" end="0"/>
                                            </p:txEl>
                                          </p:spTgt>
                                        </p:tgtEl>
                                        <p:attrNameLst>
                                          <p:attrName>style.visibility</p:attrName>
                                        </p:attrNameLst>
                                      </p:cBhvr>
                                      <p:to>
                                        <p:strVal val="visible"/>
                                      </p:to>
                                    </p:set>
                                    <p:animEffect transition="in" filter="fade">
                                      <p:cBhvr>
                                        <p:cTn id="42" dur="1000"/>
                                        <p:tgtEl>
                                          <p:spTgt spid="10">
                                            <p:txEl>
                                              <p:pRg st="0" end="0"/>
                                            </p:txEl>
                                          </p:spTgt>
                                        </p:tgtEl>
                                      </p:cBhvr>
                                    </p:animEffect>
                                    <p:anim calcmode="lin" valueType="num">
                                      <p:cBhvr>
                                        <p:cTn id="43"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0">
                                            <p:txEl>
                                              <p:pRg st="1" end="1"/>
                                            </p:txEl>
                                          </p:spTgt>
                                        </p:tgtEl>
                                        <p:attrNameLst>
                                          <p:attrName>style.visibility</p:attrName>
                                        </p:attrNameLst>
                                      </p:cBhvr>
                                      <p:to>
                                        <p:strVal val="visible"/>
                                      </p:to>
                                    </p:set>
                                    <p:animEffect transition="in" filter="fade">
                                      <p:cBhvr>
                                        <p:cTn id="49" dur="1000"/>
                                        <p:tgtEl>
                                          <p:spTgt spid="10">
                                            <p:txEl>
                                              <p:pRg st="1" end="1"/>
                                            </p:txEl>
                                          </p:spTgt>
                                        </p:tgtEl>
                                      </p:cBhvr>
                                    </p:animEffect>
                                    <p:anim calcmode="lin" valueType="num">
                                      <p:cBhvr>
                                        <p:cTn id="50"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0">
                                            <p:txEl>
                                              <p:pRg st="2" end="2"/>
                                            </p:txEl>
                                          </p:spTgt>
                                        </p:tgtEl>
                                        <p:attrNameLst>
                                          <p:attrName>style.visibility</p:attrName>
                                        </p:attrNameLst>
                                      </p:cBhvr>
                                      <p:to>
                                        <p:strVal val="visible"/>
                                      </p:to>
                                    </p:set>
                                    <p:animEffect transition="in" filter="fade">
                                      <p:cBhvr>
                                        <p:cTn id="56" dur="1000"/>
                                        <p:tgtEl>
                                          <p:spTgt spid="10">
                                            <p:txEl>
                                              <p:pRg st="2" end="2"/>
                                            </p:txEl>
                                          </p:spTgt>
                                        </p:tgtEl>
                                      </p:cBhvr>
                                    </p:animEffect>
                                    <p:anim calcmode="lin" valueType="num">
                                      <p:cBhvr>
                                        <p:cTn id="57"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0">
                                            <p:txEl>
                                              <p:pRg st="3" end="3"/>
                                            </p:txEl>
                                          </p:spTgt>
                                        </p:tgtEl>
                                        <p:attrNameLst>
                                          <p:attrName>style.visibility</p:attrName>
                                        </p:attrNameLst>
                                      </p:cBhvr>
                                      <p:to>
                                        <p:strVal val="visible"/>
                                      </p:to>
                                    </p:set>
                                    <p:animEffect transition="in" filter="fade">
                                      <p:cBhvr>
                                        <p:cTn id="63" dur="1000"/>
                                        <p:tgtEl>
                                          <p:spTgt spid="10">
                                            <p:txEl>
                                              <p:pRg st="3" end="3"/>
                                            </p:txEl>
                                          </p:spTgt>
                                        </p:tgtEl>
                                      </p:cBhvr>
                                    </p:animEffect>
                                    <p:anim calcmode="lin" valueType="num">
                                      <p:cBhvr>
                                        <p:cTn id="64"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65"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10">
                                            <p:txEl>
                                              <p:pRg st="4" end="4"/>
                                            </p:txEl>
                                          </p:spTgt>
                                        </p:tgtEl>
                                        <p:attrNameLst>
                                          <p:attrName>style.visibility</p:attrName>
                                        </p:attrNameLst>
                                      </p:cBhvr>
                                      <p:to>
                                        <p:strVal val="visible"/>
                                      </p:to>
                                    </p:set>
                                    <p:animEffect transition="in" filter="fade">
                                      <p:cBhvr>
                                        <p:cTn id="70" dur="1000"/>
                                        <p:tgtEl>
                                          <p:spTgt spid="10">
                                            <p:txEl>
                                              <p:pRg st="4" end="4"/>
                                            </p:txEl>
                                          </p:spTgt>
                                        </p:tgtEl>
                                      </p:cBhvr>
                                    </p:animEffect>
                                    <p:anim calcmode="lin" valueType="num">
                                      <p:cBhvr>
                                        <p:cTn id="71" dur="1000" fill="hold"/>
                                        <p:tgtEl>
                                          <p:spTgt spid="10">
                                            <p:txEl>
                                              <p:pRg st="4" end="4"/>
                                            </p:txEl>
                                          </p:spTgt>
                                        </p:tgtEl>
                                        <p:attrNameLst>
                                          <p:attrName>ppt_x</p:attrName>
                                        </p:attrNameLst>
                                      </p:cBhvr>
                                      <p:tavLst>
                                        <p:tav tm="0">
                                          <p:val>
                                            <p:strVal val="#ppt_x"/>
                                          </p:val>
                                        </p:tav>
                                        <p:tav tm="100000">
                                          <p:val>
                                            <p:strVal val="#ppt_x"/>
                                          </p:val>
                                        </p:tav>
                                      </p:tavLst>
                                    </p:anim>
                                    <p:anim calcmode="lin" valueType="num">
                                      <p:cBhvr>
                                        <p:cTn id="72" dur="1000" fill="hold"/>
                                        <p:tgtEl>
                                          <p:spTgt spid="1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C90BAAFB-322E-00E8-390B-4C9754A2240E}"/>
              </a:ext>
            </a:extLst>
          </p:cNvPr>
          <p:cNvSpPr>
            <a:spLocks/>
          </p:cNvSpPr>
          <p:nvPr/>
        </p:nvSpPr>
        <p:spPr>
          <a:xfrm>
            <a:off x="453720" y="609600"/>
            <a:ext cx="3538824" cy="970450"/>
          </a:xfrm>
          <a:prstGeom prst="rect">
            <a:avLst/>
          </a:prstGeom>
        </p:spPr>
        <p:txBody>
          <a:bodyPr vert="horz" lIns="91440" tIns="45720" rIns="91440" bIns="45720" rtlCol="0" anchor="b">
            <a:noAutofit/>
          </a:bodyPr>
          <a:lstStyle/>
          <a:p>
            <a:pPr>
              <a:spcBef>
                <a:spcPct val="0"/>
              </a:spcBef>
              <a:spcAft>
                <a:spcPts val="600"/>
              </a:spcAft>
            </a:pPr>
            <a:r>
              <a:rPr lang="en-US" sz="4000">
                <a:ln>
                  <a:solidFill>
                    <a:srgbClr val="404040">
                      <a:alpha val="10000"/>
                    </a:srgbClr>
                  </a:solidFill>
                </a:ln>
                <a:solidFill>
                  <a:srgbClr val="DADADA"/>
                </a:solidFill>
                <a:effectLst>
                  <a:outerShdw blurRad="9525" dist="25400" dir="14640000" algn="tl" rotWithShape="0">
                    <a:schemeClr val="bg1">
                      <a:alpha val="30000"/>
                    </a:schemeClr>
                  </a:outerShdw>
                </a:effectLst>
                <a:latin typeface="+mj-lt"/>
                <a:ea typeface="+mj-ea"/>
              </a:rPr>
              <a:t>DDOS attacks</a:t>
            </a:r>
          </a:p>
        </p:txBody>
      </p:sp>
      <p:sp>
        <p:nvSpPr>
          <p:cNvPr id="6" name="Content Placeholder 5">
            <a:extLst>
              <a:ext uri="{FF2B5EF4-FFF2-40B4-BE49-F238E27FC236}">
                <a16:creationId xmlns:a16="http://schemas.microsoft.com/office/drawing/2014/main" id="{7F072738-A6D5-4080-561F-E36905E9E867}"/>
              </a:ext>
            </a:extLst>
          </p:cNvPr>
          <p:cNvSpPr>
            <a:spLocks/>
          </p:cNvSpPr>
          <p:nvPr/>
        </p:nvSpPr>
        <p:spPr>
          <a:xfrm>
            <a:off x="913795" y="1732449"/>
            <a:ext cx="3486755" cy="4058751"/>
          </a:xfrm>
          <a:prstGeom prst="rect">
            <a:avLst/>
          </a:prstGeom>
        </p:spPr>
        <p:txBody>
          <a:bodyPr vert="horz" lIns="91440" tIns="45720" rIns="91440" bIns="45720" rtlCol="0" anchor="t">
            <a:noAutofit/>
          </a:bodyPr>
          <a:lstStyle/>
          <a:p>
            <a:pPr>
              <a:spcBef>
                <a:spcPct val="20000"/>
              </a:spcBef>
              <a:spcAft>
                <a:spcPts val="600"/>
              </a:spcAft>
              <a:buClr>
                <a:schemeClr val="tx2"/>
              </a:buClr>
              <a:buSzPct val="70000"/>
              <a:buFont typeface="Wingdings 2" charset="2"/>
            </a:pPr>
            <a:r>
              <a:rPr lang="en-US" sz="3200">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Flooding a network to cause it to go offline</a:t>
            </a:r>
            <a:endParaRPr lang="en-US">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a:spcBef>
                <a:spcPct val="20000"/>
              </a:spcBef>
              <a:spcAft>
                <a:spcPts val="600"/>
              </a:spcAft>
              <a:buFont typeface="Wingdings 2" charset="2"/>
            </a:pPr>
            <a:r>
              <a:rPr lang="en-US" sz="3200">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 </a:t>
            </a:r>
            <a:r>
              <a:rPr lang="en-US">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(Microsoft, 2024)</a:t>
            </a:r>
            <a:endParaRPr lang="en-US">
              <a:ln>
                <a:solidFill>
                  <a:srgbClr val="404040">
                    <a:alpha val="10000"/>
                  </a:srgbClr>
                </a:solidFill>
              </a:ln>
              <a:solidFill>
                <a:srgbClr val="DADADA"/>
              </a:solidFill>
              <a:effectLst>
                <a:outerShdw blurRad="9525" dist="25400" dir="14640000" algn="tl" rotWithShape="0">
                  <a:prstClr val="white">
                    <a:alpha val="30000"/>
                  </a:prstClr>
                </a:outerShdw>
              </a:effectLst>
              <a:latin typeface="Arial" panose="020B0604020202020204" pitchFamily="34" charset="0"/>
              <a:cs typeface="Arial" panose="020B0604020202020204" pitchFamily="34" charset="0"/>
            </a:endParaRPr>
          </a:p>
          <a:p>
            <a:pPr>
              <a:spcBef>
                <a:spcPct val="20000"/>
              </a:spcBef>
              <a:spcAft>
                <a:spcPts val="600"/>
              </a:spcAft>
              <a:buClr>
                <a:schemeClr val="tx2"/>
              </a:buClr>
              <a:buSzPct val="70000"/>
              <a:buFont typeface="Wingdings 2" charset="2"/>
            </a:pPr>
            <a:r>
              <a:rPr lang="en-US" sz="3200">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Used as extortion or blackmail </a:t>
            </a:r>
            <a:endParaRPr lang="en-US">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a:p>
            <a:pPr>
              <a:spcBef>
                <a:spcPct val="20000"/>
              </a:spcBef>
              <a:spcAft>
                <a:spcPts val="600"/>
              </a:spcAft>
              <a:buFont typeface="Wingdings 2" charset="2"/>
            </a:pPr>
            <a:r>
              <a:rPr lang="en-US" sz="3200">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 </a:t>
            </a:r>
            <a:r>
              <a:rPr lang="en-US">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a:t>
            </a:r>
            <a:r>
              <a:rPr lang="en-US" err="1">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Sucuri</a:t>
            </a:r>
            <a:r>
              <a:rPr lang="en-US">
                <a:ln>
                  <a:solidFill>
                    <a:srgbClr val="404040">
                      <a:alpha val="10000"/>
                    </a:srgbClr>
                  </a:solidFill>
                </a:ln>
                <a:solidFill>
                  <a:srgbClr val="DADADA"/>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 2024).</a:t>
            </a:r>
            <a:endParaRPr lang="en-US">
              <a:ln>
                <a:solidFill>
                  <a:srgbClr val="404040">
                    <a:alpha val="10000"/>
                  </a:srgbClr>
                </a:solidFill>
              </a:ln>
              <a:solidFill>
                <a:srgbClr val="DADADA"/>
              </a:solidFill>
              <a:effectLst>
                <a:outerShdw blurRad="9525" dist="25400" dir="14640000" algn="tl" rotWithShape="0">
                  <a:prstClr val="white">
                    <a:alpha val="30000"/>
                  </a:prstClr>
                </a:outerShdw>
              </a:effectLst>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BEF75C5D-2BA1-43DF-A7EA-02C7DEC12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bg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236F56D-13FC-8901-5B5D-AD52D6C162D9}"/>
              </a:ext>
            </a:extLst>
          </p:cNvPr>
          <p:cNvPicPr>
            <a:picLocks noChangeAspect="1"/>
          </p:cNvPicPr>
          <p:nvPr/>
        </p:nvPicPr>
        <p:blipFill>
          <a:blip r:embed="rId4"/>
          <a:stretch>
            <a:fillRect/>
          </a:stretch>
        </p:blipFill>
        <p:spPr>
          <a:xfrm>
            <a:off x="5120640" y="1894386"/>
            <a:ext cx="5676236" cy="2923261"/>
          </a:xfrm>
          <a:prstGeom prst="rect">
            <a:avLst/>
          </a:prstGeom>
        </p:spPr>
      </p:pic>
    </p:spTree>
    <p:custDataLst>
      <p:tags r:id="rId1"/>
    </p:custDataLst>
    <p:extLst>
      <p:ext uri="{BB962C8B-B14F-4D97-AF65-F5344CB8AC3E}">
        <p14:creationId xmlns:p14="http://schemas.microsoft.com/office/powerpoint/2010/main" val="4680363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135046-89F2-8293-401C-7FD55C6110DA}"/>
              </a:ext>
            </a:extLst>
          </p:cNvPr>
          <p:cNvSpPr>
            <a:spLocks noGrp="1"/>
          </p:cNvSpPr>
          <p:nvPr>
            <p:ph type="title"/>
          </p:nvPr>
        </p:nvSpPr>
        <p:spPr>
          <a:xfrm>
            <a:off x="613992" y="534650"/>
            <a:ext cx="5978072" cy="970450"/>
          </a:xfrm>
        </p:spPr>
        <p:txBody>
          <a:bodyPr>
            <a:normAutofit/>
          </a:bodyPr>
          <a:lstStyle/>
          <a:p>
            <a:r>
              <a:rPr lang="en-GB"/>
              <a:t>UK Case Study</a:t>
            </a:r>
          </a:p>
        </p:txBody>
      </p:sp>
      <p:sp>
        <p:nvSpPr>
          <p:cNvPr id="8" name="Content Placeholder 7">
            <a:extLst>
              <a:ext uri="{FF2B5EF4-FFF2-40B4-BE49-F238E27FC236}">
                <a16:creationId xmlns:a16="http://schemas.microsoft.com/office/drawing/2014/main" id="{F4E3041F-80F0-BB30-9472-E3EE9CBA6AD3}"/>
              </a:ext>
            </a:extLst>
          </p:cNvPr>
          <p:cNvSpPr>
            <a:spLocks noGrp="1"/>
          </p:cNvSpPr>
          <p:nvPr>
            <p:ph idx="1"/>
          </p:nvPr>
        </p:nvSpPr>
        <p:spPr>
          <a:xfrm>
            <a:off x="209862" y="1334125"/>
            <a:ext cx="7291606" cy="4989225"/>
          </a:xfrm>
        </p:spPr>
        <p:txBody>
          <a:bodyPr anchor="ctr">
            <a:normAutofit fontScale="92500" lnSpcReduction="10000"/>
          </a:bodyPr>
          <a:lstStyle/>
          <a:p>
            <a:pPr>
              <a:buClr>
                <a:srgbClr val="FF0000"/>
              </a:buClr>
            </a:pPr>
            <a:r>
              <a:rPr lang="en-GB" sz="2800"/>
              <a:t>There have been several known cyber-attacks against the UK, one of the UK government organisations who have been attacked occasionally is the NHS</a:t>
            </a:r>
          </a:p>
          <a:p>
            <a:pPr lvl="1">
              <a:buClr>
                <a:srgbClr val="C00000"/>
              </a:buClr>
            </a:pPr>
            <a:r>
              <a:rPr lang="en-GB" sz="2400"/>
              <a:t>2017 (Wannacry ransomware attack)</a:t>
            </a:r>
          </a:p>
          <a:p>
            <a:pPr lvl="1">
              <a:buClr>
                <a:srgbClr val="C00000"/>
              </a:buClr>
            </a:pPr>
            <a:r>
              <a:rPr lang="en-GB" sz="2400"/>
              <a:t>2022 (The attack on the NHS Software developer </a:t>
            </a:r>
            <a:r>
              <a:rPr lang="en-GB" sz="2400" i="1"/>
              <a:t>Advanced)</a:t>
            </a:r>
            <a:endParaRPr lang="en-GB" sz="2400"/>
          </a:p>
          <a:p>
            <a:pPr lvl="1">
              <a:buClr>
                <a:srgbClr val="C00000"/>
              </a:buClr>
            </a:pPr>
            <a:r>
              <a:rPr lang="en-GB" sz="2400"/>
              <a:t>2023 (40 million patients affected)</a:t>
            </a:r>
          </a:p>
          <a:p>
            <a:pPr>
              <a:buClr>
                <a:srgbClr val="FF0000"/>
              </a:buClr>
            </a:pPr>
            <a:r>
              <a:rPr lang="en-GB" sz="2800"/>
              <a:t>They are targeted due to: </a:t>
            </a:r>
          </a:p>
          <a:p>
            <a:pPr lvl="1">
              <a:buClr>
                <a:srgbClr val="FF0000"/>
              </a:buClr>
            </a:pPr>
            <a:r>
              <a:rPr lang="en-GB" sz="2600"/>
              <a:t>Integral function to society</a:t>
            </a:r>
          </a:p>
          <a:p>
            <a:pPr lvl="1">
              <a:buClr>
                <a:srgbClr val="FF0000"/>
              </a:buClr>
            </a:pPr>
            <a:r>
              <a:rPr lang="en-GB" sz="2600"/>
              <a:t>The sensitive data their systems hold</a:t>
            </a:r>
          </a:p>
        </p:txBody>
      </p:sp>
      <p:pic>
        <p:nvPicPr>
          <p:cNvPr id="23" name="Picture 22" descr="Desk with stethoscope and computer keyboard">
            <a:extLst>
              <a:ext uri="{FF2B5EF4-FFF2-40B4-BE49-F238E27FC236}">
                <a16:creationId xmlns:a16="http://schemas.microsoft.com/office/drawing/2014/main" id="{D42353F3-E012-C02E-24AC-578C2A93831A}"/>
              </a:ext>
            </a:extLst>
          </p:cNvPr>
          <p:cNvPicPr>
            <a:picLocks noChangeAspect="1"/>
          </p:cNvPicPr>
          <p:nvPr/>
        </p:nvPicPr>
        <p:blipFill rotWithShape="1">
          <a:blip r:embed="rId4">
            <a:duotone>
              <a:prstClr val="black"/>
              <a:schemeClr val="accent1">
                <a:tint val="45000"/>
                <a:satMod val="400000"/>
              </a:schemeClr>
            </a:duotone>
          </a:blip>
          <a:srcRect l="55228" r="275" b="-1"/>
          <a:stretch/>
        </p:blipFill>
        <p:spPr>
          <a:xfrm>
            <a:off x="7620351" y="10"/>
            <a:ext cx="4571649" cy="6857990"/>
          </a:xfrm>
          <a:prstGeom prst="rect">
            <a:avLst/>
          </a:prstGeom>
        </p:spPr>
      </p:pic>
      <p:pic>
        <p:nvPicPr>
          <p:cNvPr id="27" name="Picture 26">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17" name="TextBox 16">
            <a:extLst>
              <a:ext uri="{FF2B5EF4-FFF2-40B4-BE49-F238E27FC236}">
                <a16:creationId xmlns:a16="http://schemas.microsoft.com/office/drawing/2014/main" id="{44E1D998-8C32-A58C-59C7-9E998AAB76DE}"/>
              </a:ext>
            </a:extLst>
          </p:cNvPr>
          <p:cNvSpPr txBox="1"/>
          <p:nvPr/>
        </p:nvSpPr>
        <p:spPr>
          <a:xfrm>
            <a:off x="5737860" y="6035040"/>
            <a:ext cx="1882491" cy="738664"/>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(NHS England, 2023)</a:t>
            </a:r>
          </a:p>
          <a:p>
            <a:r>
              <a:rPr lang="en-GB" sz="1400">
                <a:latin typeface="Arial" panose="020B0604020202020204" pitchFamily="34" charset="0"/>
                <a:cs typeface="Arial" panose="020B0604020202020204" pitchFamily="34" charset="0"/>
              </a:rPr>
              <a:t>(The Guardian, 2022)</a:t>
            </a:r>
          </a:p>
          <a:p>
            <a:r>
              <a:rPr lang="en-GB" sz="1400">
                <a:latin typeface="Arial" panose="020B0604020202020204" pitchFamily="34" charset="0"/>
                <a:cs typeface="Arial" panose="020B0604020202020204" pitchFamily="34" charset="0"/>
              </a:rPr>
              <a:t>(Airbus, 2023)</a:t>
            </a:r>
          </a:p>
        </p:txBody>
      </p:sp>
    </p:spTree>
    <p:custDataLst>
      <p:tags r:id="rId1"/>
    </p:custDataLst>
    <p:extLst>
      <p:ext uri="{BB962C8B-B14F-4D97-AF65-F5344CB8AC3E}">
        <p14:creationId xmlns:p14="http://schemas.microsoft.com/office/powerpoint/2010/main" val="427010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Effect transition="in" filter="fade">
                                      <p:cBhvr>
                                        <p:cTn id="28" dur="1000"/>
                                        <p:tgtEl>
                                          <p:spTgt spid="8">
                                            <p:txEl>
                                              <p:pRg st="3" end="3"/>
                                            </p:txEl>
                                          </p:spTgt>
                                        </p:tgtEl>
                                      </p:cBhvr>
                                    </p:animEffect>
                                    <p:anim calcmode="lin" valueType="num">
                                      <p:cBhvr>
                                        <p:cTn id="29"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fade">
                                      <p:cBhvr>
                                        <p:cTn id="35" dur="1000"/>
                                        <p:tgtEl>
                                          <p:spTgt spid="8">
                                            <p:txEl>
                                              <p:pRg st="4" end="4"/>
                                            </p:txEl>
                                          </p:spTgt>
                                        </p:tgtEl>
                                      </p:cBhvr>
                                    </p:animEffect>
                                    <p:anim calcmode="lin" valueType="num">
                                      <p:cBhvr>
                                        <p:cTn id="36"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Effect transition="in" filter="fade">
                                      <p:cBhvr>
                                        <p:cTn id="42" dur="1000"/>
                                        <p:tgtEl>
                                          <p:spTgt spid="8">
                                            <p:txEl>
                                              <p:pRg st="5" end="5"/>
                                            </p:txEl>
                                          </p:spTgt>
                                        </p:tgtEl>
                                      </p:cBhvr>
                                    </p:animEffect>
                                    <p:anim calcmode="lin" valueType="num">
                                      <p:cBhvr>
                                        <p:cTn id="43"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Effect transition="in" filter="fade">
                                      <p:cBhvr>
                                        <p:cTn id="49" dur="1000"/>
                                        <p:tgtEl>
                                          <p:spTgt spid="8">
                                            <p:txEl>
                                              <p:pRg st="6" end="6"/>
                                            </p:txEl>
                                          </p:spTgt>
                                        </p:tgtEl>
                                      </p:cBhvr>
                                    </p:animEffect>
                                    <p:anim calcmode="lin" valueType="num">
                                      <p:cBhvr>
                                        <p:cTn id="50"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10D9-390D-4458-8530-945155D87992}"/>
              </a:ext>
            </a:extLst>
          </p:cNvPr>
          <p:cNvSpPr>
            <a:spLocks noGrp="1"/>
          </p:cNvSpPr>
          <p:nvPr>
            <p:ph type="title"/>
          </p:nvPr>
        </p:nvSpPr>
        <p:spPr/>
        <p:txBody>
          <a:bodyPr/>
          <a:lstStyle/>
          <a:p>
            <a:r>
              <a:rPr lang="en-GB">
                <a:cs typeface="Arial" panose="020B0604020202020204" pitchFamily="34" charset="0"/>
              </a:rPr>
              <a:t>The impact of cybercrime</a:t>
            </a:r>
          </a:p>
        </p:txBody>
      </p:sp>
      <p:sp>
        <p:nvSpPr>
          <p:cNvPr id="3" name="Text Placeholder 2">
            <a:extLst>
              <a:ext uri="{FF2B5EF4-FFF2-40B4-BE49-F238E27FC236}">
                <a16:creationId xmlns:a16="http://schemas.microsoft.com/office/drawing/2014/main" id="{E695A4E2-E9AC-7C45-5AA7-002E20016B6F}"/>
              </a:ext>
            </a:extLst>
          </p:cNvPr>
          <p:cNvSpPr>
            <a:spLocks noGrp="1"/>
          </p:cNvSpPr>
          <p:nvPr>
            <p:ph type="body" idx="1"/>
          </p:nvPr>
        </p:nvSpPr>
        <p:spPr>
          <a:xfrm>
            <a:off x="913795" y="3684742"/>
            <a:ext cx="3300984" cy="968807"/>
          </a:xfrm>
        </p:spPr>
        <p:txBody>
          <a:bodyPr/>
          <a:lstStyle/>
          <a:p>
            <a:r>
              <a:rPr lang="en-GB" sz="2800">
                <a:latin typeface="Arial" panose="020B0604020202020204" pitchFamily="34" charset="0"/>
                <a:cs typeface="Arial" panose="020B0604020202020204" pitchFamily="34" charset="0"/>
              </a:rPr>
              <a:t>Economic impact</a:t>
            </a:r>
          </a:p>
        </p:txBody>
      </p:sp>
      <p:pic>
        <p:nvPicPr>
          <p:cNvPr id="13" name="Picture Placeholder 12" descr="A graph with a dollar sign&#10;&#10;Description automatically generated">
            <a:extLst>
              <a:ext uri="{FF2B5EF4-FFF2-40B4-BE49-F238E27FC236}">
                <a16:creationId xmlns:a16="http://schemas.microsoft.com/office/drawing/2014/main" id="{019A3503-A445-F32A-2961-BCECE796EE2D}"/>
              </a:ext>
            </a:extLst>
          </p:cNvPr>
          <p:cNvPicPr>
            <a:picLocks noGrp="1" noChangeAspect="1"/>
          </p:cNvPicPr>
          <p:nvPr>
            <p:ph type="pic" idx="15"/>
          </p:nvPr>
        </p:nvPicPr>
        <p:blipFill>
          <a:blip r:embed="rId4">
            <a:extLst>
              <a:ext uri="{BEBA8EAE-BF5A-486C-A8C5-ECC9F3942E4B}">
                <a14:imgProps xmlns:a14="http://schemas.microsoft.com/office/drawing/2010/main">
                  <a14:imgLayer r:embed="rId5">
                    <a14:imgEffect>
                      <a14:brightnessContrast bright="-40000" contrast="40000"/>
                    </a14:imgEffect>
                  </a14:imgLayer>
                </a14:imgProps>
              </a:ext>
              <a:ext uri="{28A0092B-C50C-407E-A947-70E740481C1C}">
                <a14:useLocalDpi xmlns:a14="http://schemas.microsoft.com/office/drawing/2010/main" val="0"/>
              </a:ext>
            </a:extLst>
          </a:blip>
          <a:srcRect t="26020" b="26020"/>
          <a:stretch>
            <a:fillRect/>
          </a:stretch>
        </p:blipFill>
        <p:spPr/>
      </p:pic>
      <p:sp>
        <p:nvSpPr>
          <p:cNvPr id="5" name="Text Placeholder 4">
            <a:extLst>
              <a:ext uri="{FF2B5EF4-FFF2-40B4-BE49-F238E27FC236}">
                <a16:creationId xmlns:a16="http://schemas.microsoft.com/office/drawing/2014/main" id="{614BB605-C483-3B7B-B199-213B4B740830}"/>
              </a:ext>
            </a:extLst>
          </p:cNvPr>
          <p:cNvSpPr>
            <a:spLocks noGrp="1"/>
          </p:cNvSpPr>
          <p:nvPr>
            <p:ph type="body" sz="half" idx="18"/>
          </p:nvPr>
        </p:nvSpPr>
        <p:spPr>
          <a:xfrm>
            <a:off x="9180338" y="6465125"/>
            <a:ext cx="3391854" cy="387196"/>
          </a:xfrm>
        </p:spPr>
        <p:txBody>
          <a:bodyPr>
            <a:normAutofit fontScale="85000" lnSpcReduction="20000"/>
          </a:bodyPr>
          <a:lstStyle/>
          <a:p>
            <a:r>
              <a:rPr lang="en-GB" sz="2000" kern="100">
                <a:effectLst/>
                <a:latin typeface="Aptos"/>
                <a:ea typeface="Aptos" panose="020B0004020202020204" pitchFamily="34" charset="0"/>
                <a:cs typeface="Times New Roman"/>
              </a:rPr>
              <a:t> Chen et al (2023, p. 1)</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endParaRPr lang="en-GB"/>
          </a:p>
        </p:txBody>
      </p:sp>
      <p:sp>
        <p:nvSpPr>
          <p:cNvPr id="6" name="Text Placeholder 5">
            <a:extLst>
              <a:ext uri="{FF2B5EF4-FFF2-40B4-BE49-F238E27FC236}">
                <a16:creationId xmlns:a16="http://schemas.microsoft.com/office/drawing/2014/main" id="{D548BF6A-71FF-E847-B91E-AE68DDA88EE2}"/>
              </a:ext>
            </a:extLst>
          </p:cNvPr>
          <p:cNvSpPr>
            <a:spLocks noGrp="1"/>
          </p:cNvSpPr>
          <p:nvPr>
            <p:ph type="body" sz="quarter" idx="3"/>
          </p:nvPr>
        </p:nvSpPr>
        <p:spPr>
          <a:xfrm>
            <a:off x="4442788" y="3684742"/>
            <a:ext cx="3300984" cy="968807"/>
          </a:xfrm>
        </p:spPr>
        <p:txBody>
          <a:bodyPr/>
          <a:lstStyle/>
          <a:p>
            <a:r>
              <a:rPr lang="en-GB" sz="2800">
                <a:latin typeface="Arial" panose="020B0604020202020204" pitchFamily="34" charset="0"/>
                <a:cs typeface="Arial" panose="020B0604020202020204" pitchFamily="34" charset="0"/>
              </a:rPr>
              <a:t>Social impact</a:t>
            </a:r>
          </a:p>
        </p:txBody>
      </p:sp>
      <p:pic>
        <p:nvPicPr>
          <p:cNvPr id="15" name="Picture Placeholder 14" descr="A silhouette of a person sitting on the floor&#10;&#10;Description automatically generated">
            <a:extLst>
              <a:ext uri="{FF2B5EF4-FFF2-40B4-BE49-F238E27FC236}">
                <a16:creationId xmlns:a16="http://schemas.microsoft.com/office/drawing/2014/main" id="{FBE4AAF0-EFFC-B184-A492-4BDFDC303F3C}"/>
              </a:ext>
            </a:extLst>
          </p:cNvPr>
          <p:cNvPicPr>
            <a:picLocks noGrp="1" noChangeAspect="1"/>
          </p:cNvPicPr>
          <p:nvPr>
            <p:ph type="pic" idx="21"/>
          </p:nvPr>
        </p:nvPicPr>
        <p:blipFill>
          <a:blip r:embed="rId6">
            <a:extLst>
              <a:ext uri="{28A0092B-C50C-407E-A947-70E740481C1C}">
                <a14:useLocalDpi xmlns:a14="http://schemas.microsoft.com/office/drawing/2010/main" val="0"/>
              </a:ext>
            </a:extLst>
          </a:blip>
          <a:srcRect t="3776" b="3776"/>
          <a:stretch>
            <a:fillRect/>
          </a:stretch>
        </p:blipFill>
        <p:spPr/>
      </p:pic>
      <p:sp>
        <p:nvSpPr>
          <p:cNvPr id="9" name="Text Placeholder 8">
            <a:extLst>
              <a:ext uri="{FF2B5EF4-FFF2-40B4-BE49-F238E27FC236}">
                <a16:creationId xmlns:a16="http://schemas.microsoft.com/office/drawing/2014/main" id="{3A0BFA52-1E1E-3CC0-C7F3-8DE32C4DC95C}"/>
              </a:ext>
            </a:extLst>
          </p:cNvPr>
          <p:cNvSpPr>
            <a:spLocks noGrp="1"/>
          </p:cNvSpPr>
          <p:nvPr>
            <p:ph type="body" sz="quarter" idx="13"/>
          </p:nvPr>
        </p:nvSpPr>
        <p:spPr>
          <a:xfrm>
            <a:off x="7966697" y="3904106"/>
            <a:ext cx="3300984" cy="968807"/>
          </a:xfrm>
        </p:spPr>
        <p:txBody>
          <a:bodyPr/>
          <a:lstStyle/>
          <a:p>
            <a:r>
              <a:rPr lang="en-GB" sz="2800">
                <a:latin typeface="Arial" panose="020B0604020202020204" pitchFamily="34" charset="0"/>
                <a:cs typeface="Arial" panose="020B0604020202020204" pitchFamily="34" charset="0"/>
              </a:rPr>
              <a:t>National Security implications</a:t>
            </a:r>
          </a:p>
        </p:txBody>
      </p:sp>
      <p:pic>
        <p:nvPicPr>
          <p:cNvPr id="17" name="Picture Placeholder 16" descr="A person in a suit&#10;&#10;Description automatically generated">
            <a:extLst>
              <a:ext uri="{FF2B5EF4-FFF2-40B4-BE49-F238E27FC236}">
                <a16:creationId xmlns:a16="http://schemas.microsoft.com/office/drawing/2014/main" id="{DA1DDBCF-691B-655A-8C75-A3C9FC5E9389}"/>
              </a:ext>
            </a:extLst>
          </p:cNvPr>
          <p:cNvPicPr>
            <a:picLocks noGrp="1" noChangeAspect="1"/>
          </p:cNvPicPr>
          <p:nvPr>
            <p:ph type="pic" idx="22"/>
          </p:nvPr>
        </p:nvPicPr>
        <p:blipFill>
          <a:blip r:embed="rId7">
            <a:extLst>
              <a:ext uri="{28A0092B-C50C-407E-A947-70E740481C1C}">
                <a14:useLocalDpi xmlns:a14="http://schemas.microsoft.com/office/drawing/2010/main" val="0"/>
              </a:ext>
            </a:extLst>
          </a:blip>
          <a:srcRect t="3822" b="3822"/>
          <a:stretch>
            <a:fillRect/>
          </a:stretch>
        </p:blipFill>
        <p:spPr/>
      </p:pic>
    </p:spTree>
    <p:custDataLst>
      <p:tags r:id="rId1"/>
    </p:custDataLst>
    <p:extLst>
      <p:ext uri="{BB962C8B-B14F-4D97-AF65-F5344CB8AC3E}">
        <p14:creationId xmlns:p14="http://schemas.microsoft.com/office/powerpoint/2010/main" val="307870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1000"/>
                                        <p:tgtEl>
                                          <p:spTgt spid="6">
                                            <p:txEl>
                                              <p:pRg st="0" end="0"/>
                                            </p:txEl>
                                          </p:spTgt>
                                        </p:tgtEl>
                                      </p:cBhvr>
                                    </p:animEffect>
                                    <p:anim calcmode="lin" valueType="num">
                                      <p:cBhvr>
                                        <p:cTn id="27"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1000"/>
                                        <p:tgtEl>
                                          <p:spTgt spid="15"/>
                                        </p:tgtEl>
                                      </p:cBhvr>
                                    </p:animEffect>
                                    <p:anim calcmode="lin" valueType="num">
                                      <p:cBhvr>
                                        <p:cTn id="32" dur="1000" fill="hold"/>
                                        <p:tgtEl>
                                          <p:spTgt spid="15"/>
                                        </p:tgtEl>
                                        <p:attrNameLst>
                                          <p:attrName>ppt_x</p:attrName>
                                        </p:attrNameLst>
                                      </p:cBhvr>
                                      <p:tavLst>
                                        <p:tav tm="0">
                                          <p:val>
                                            <p:strVal val="#ppt_x"/>
                                          </p:val>
                                        </p:tav>
                                        <p:tav tm="100000">
                                          <p:val>
                                            <p:strVal val="#ppt_x"/>
                                          </p:val>
                                        </p:tav>
                                      </p:tavLst>
                                    </p:anim>
                                    <p:anim calcmode="lin" valueType="num">
                                      <p:cBhvr>
                                        <p:cTn id="3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Effect transition="in" filter="fade">
                                      <p:cBhvr>
                                        <p:cTn id="38" dur="1000"/>
                                        <p:tgtEl>
                                          <p:spTgt spid="9">
                                            <p:txEl>
                                              <p:pRg st="0" end="0"/>
                                            </p:txEl>
                                          </p:spTgt>
                                        </p:tgtEl>
                                      </p:cBhvr>
                                    </p:animEffect>
                                    <p:anim calcmode="lin" valueType="num">
                                      <p:cBhvr>
                                        <p:cTn id="39"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1000"/>
                                        <p:tgtEl>
                                          <p:spTgt spid="17"/>
                                        </p:tgtEl>
                                      </p:cBhvr>
                                    </p:animEffect>
                                    <p:anim calcmode="lin" valueType="num">
                                      <p:cBhvr>
                                        <p:cTn id="44" dur="1000" fill="hold"/>
                                        <p:tgtEl>
                                          <p:spTgt spid="17"/>
                                        </p:tgtEl>
                                        <p:attrNameLst>
                                          <p:attrName>ppt_x</p:attrName>
                                        </p:attrNameLst>
                                      </p:cBhvr>
                                      <p:tavLst>
                                        <p:tav tm="0">
                                          <p:val>
                                            <p:strVal val="#ppt_x"/>
                                          </p:val>
                                        </p:tav>
                                        <p:tav tm="100000">
                                          <p:val>
                                            <p:strVal val="#ppt_x"/>
                                          </p:val>
                                        </p:tav>
                                      </p:tavLst>
                                    </p:anim>
                                    <p:anim calcmode="lin" valueType="num">
                                      <p:cBhvr>
                                        <p:cTn id="4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6" grpId="0" build="p"/>
      <p:bldP spid="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A40B431-18BD-742C-71F6-96003E8F782D}"/>
              </a:ext>
            </a:extLst>
          </p:cNvPr>
          <p:cNvPicPr>
            <a:picLocks noChangeAspect="1"/>
          </p:cNvPicPr>
          <p:nvPr/>
        </p:nvPicPr>
        <p:blipFill>
          <a:blip r:embed="rId3"/>
          <a:stretch>
            <a:fillRect/>
          </a:stretch>
        </p:blipFill>
        <p:spPr>
          <a:xfrm>
            <a:off x="190500" y="1219200"/>
            <a:ext cx="5638800" cy="5638800"/>
          </a:xfrm>
          <a:prstGeom prst="rect">
            <a:avLst/>
          </a:prstGeom>
        </p:spPr>
      </p:pic>
      <p:sp>
        <p:nvSpPr>
          <p:cNvPr id="2" name="Title 1">
            <a:extLst>
              <a:ext uri="{FF2B5EF4-FFF2-40B4-BE49-F238E27FC236}">
                <a16:creationId xmlns:a16="http://schemas.microsoft.com/office/drawing/2014/main" id="{7BE1A79C-85B5-5156-18DB-E32FECCE2C45}"/>
              </a:ext>
            </a:extLst>
          </p:cNvPr>
          <p:cNvSpPr>
            <a:spLocks noGrp="1"/>
          </p:cNvSpPr>
          <p:nvPr>
            <p:ph type="title"/>
          </p:nvPr>
        </p:nvSpPr>
        <p:spPr>
          <a:xfrm>
            <a:off x="913794" y="0"/>
            <a:ext cx="3706889" cy="1821918"/>
          </a:xfrm>
        </p:spPr>
        <p:txBody>
          <a:bodyPr>
            <a:normAutofit/>
          </a:bodyPr>
          <a:lstStyle/>
          <a:p>
            <a:r>
              <a:rPr lang="en-GB" sz="3200" b="1" u="sng">
                <a:cs typeface="Arial" panose="020B0604020202020204" pitchFamily="34" charset="0"/>
              </a:rPr>
              <a:t>Economic impact</a:t>
            </a:r>
          </a:p>
        </p:txBody>
      </p:sp>
      <p:sp>
        <p:nvSpPr>
          <p:cNvPr id="3" name="Content Placeholder 2">
            <a:extLst>
              <a:ext uri="{FF2B5EF4-FFF2-40B4-BE49-F238E27FC236}">
                <a16:creationId xmlns:a16="http://schemas.microsoft.com/office/drawing/2014/main" id="{47484348-0263-010D-FCD0-7A9ED375BD35}"/>
              </a:ext>
            </a:extLst>
          </p:cNvPr>
          <p:cNvSpPr>
            <a:spLocks noGrp="1"/>
          </p:cNvSpPr>
          <p:nvPr>
            <p:ph idx="1"/>
          </p:nvPr>
        </p:nvSpPr>
        <p:spPr>
          <a:xfrm>
            <a:off x="4866282" y="1657350"/>
            <a:ext cx="6411924" cy="3543300"/>
          </a:xfrm>
        </p:spPr>
        <p:txBody>
          <a:bodyPr>
            <a:normAutofit/>
          </a:bodyPr>
          <a:lstStyle/>
          <a:p>
            <a:pPr indent="-305435">
              <a:buClr>
                <a:srgbClr val="FF0000"/>
              </a:buClr>
            </a:pPr>
            <a:r>
              <a:rPr lang="en-GB" sz="2400">
                <a:latin typeface="Arial" panose="020B0604020202020204" pitchFamily="34" charset="0"/>
                <a:cs typeface="Arial" panose="020B0604020202020204" pitchFamily="34" charset="0"/>
              </a:rPr>
              <a:t>Globally in 2021, the economy lost $6 trillion (£4.86 trillion) </a:t>
            </a:r>
            <a:endParaRPr lang="en-US">
              <a:latin typeface="Arial" panose="020B0604020202020204" pitchFamily="34" charset="0"/>
              <a:cs typeface="Arial" panose="020B0604020202020204" pitchFamily="34" charset="0"/>
            </a:endParaRPr>
          </a:p>
          <a:p>
            <a:pPr indent="-305435">
              <a:buClr>
                <a:srgbClr val="FF0000"/>
              </a:buClr>
            </a:pPr>
            <a:r>
              <a:rPr lang="en-US" sz="2400">
                <a:latin typeface="Arial" panose="020B0604020202020204" pitchFamily="34" charset="0"/>
                <a:cs typeface="Arial" panose="020B0604020202020204" pitchFamily="34" charset="0"/>
              </a:rPr>
              <a:t>It is estimated by the year 2026, the global economy will have increased by 1.5 meaning  $20 trillion (£16.2 trillion) will be lost due to cybercrime</a:t>
            </a: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indent="-305435">
              <a:buClr>
                <a:srgbClr val="FF0000"/>
              </a:buClr>
            </a:pPr>
            <a:r>
              <a:rPr lang="en-GB" sz="2400">
                <a:latin typeface="Arial" panose="020B0604020202020204" pitchFamily="34" charset="0"/>
                <a:cs typeface="Arial" panose="020B0604020202020204" pitchFamily="34" charset="0"/>
              </a:rPr>
              <a:t>UK cybercrime is estimated to cost around £27 billion per year</a:t>
            </a: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F418A90-8DDF-D344-6CE1-D687F8C30741}"/>
              </a:ext>
            </a:extLst>
          </p:cNvPr>
          <p:cNvSpPr txBox="1"/>
          <p:nvPr/>
        </p:nvSpPr>
        <p:spPr>
          <a:xfrm>
            <a:off x="8933932" y="5791200"/>
            <a:ext cx="3067568"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(Statista, 2023)</a:t>
            </a:r>
          </a:p>
          <a:p>
            <a:r>
              <a:rPr lang="en-GB">
                <a:latin typeface="Arial" panose="020B0604020202020204" pitchFamily="34" charset="0"/>
                <a:cs typeface="Arial" panose="020B0604020202020204" pitchFamily="34" charset="0"/>
              </a:rPr>
              <a:t>(Twenty IT Services, 2024)</a:t>
            </a:r>
          </a:p>
        </p:txBody>
      </p:sp>
    </p:spTree>
    <p:custDataLst>
      <p:tags r:id="rId1"/>
    </p:custDataLst>
    <p:extLst>
      <p:ext uri="{BB962C8B-B14F-4D97-AF65-F5344CB8AC3E}">
        <p14:creationId xmlns:p14="http://schemas.microsoft.com/office/powerpoint/2010/main" val="347318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4100" name="Picture 4" descr="348 Red Stocks Down Stock Photos - Free &amp; Royalty-Free Stock Photos from  Dreamstime">
            <a:extLst>
              <a:ext uri="{FF2B5EF4-FFF2-40B4-BE49-F238E27FC236}">
                <a16:creationId xmlns:a16="http://schemas.microsoft.com/office/drawing/2014/main" id="{85C0A473-F54F-1666-6224-20450968FF2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17" b="15514"/>
          <a:stretch/>
        </p:blipFill>
        <p:spPr bwMode="auto">
          <a:xfrm>
            <a:off x="0"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05"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6748093" y="1371604"/>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BE1A79C-85B5-5156-18DB-E32FECCE2C45}"/>
              </a:ext>
            </a:extLst>
          </p:cNvPr>
          <p:cNvSpPr>
            <a:spLocks noGrp="1"/>
          </p:cNvSpPr>
          <p:nvPr>
            <p:ph type="title"/>
          </p:nvPr>
        </p:nvSpPr>
        <p:spPr>
          <a:xfrm>
            <a:off x="8163297" y="240207"/>
            <a:ext cx="2542803" cy="979017"/>
          </a:xfrm>
        </p:spPr>
        <p:txBody>
          <a:bodyPr vert="horz" lIns="91440" tIns="45720" rIns="91440" bIns="45720" rtlCol="0" anchor="b">
            <a:normAutofit/>
          </a:bodyPr>
          <a:lstStyle/>
          <a:p>
            <a:pPr algn="l"/>
            <a:r>
              <a:rPr lang="en-US" b="1" u="sng">
                <a:cs typeface="Arial" panose="020B0604020202020204" pitchFamily="34" charset="0"/>
              </a:rPr>
              <a:t>Economic impact</a:t>
            </a:r>
          </a:p>
        </p:txBody>
      </p:sp>
      <p:sp>
        <p:nvSpPr>
          <p:cNvPr id="3" name="Content Placeholder 2">
            <a:extLst>
              <a:ext uri="{FF2B5EF4-FFF2-40B4-BE49-F238E27FC236}">
                <a16:creationId xmlns:a16="http://schemas.microsoft.com/office/drawing/2014/main" id="{47484348-0263-010D-FCD0-7A9ED375BD35}"/>
              </a:ext>
            </a:extLst>
          </p:cNvPr>
          <p:cNvSpPr>
            <a:spLocks/>
          </p:cNvSpPr>
          <p:nvPr/>
        </p:nvSpPr>
        <p:spPr>
          <a:xfrm>
            <a:off x="7590033" y="1219224"/>
            <a:ext cx="3693320" cy="4793388"/>
          </a:xfrm>
          <a:prstGeom prst="rect">
            <a:avLst/>
          </a:prstGeom>
        </p:spPr>
        <p:txBody>
          <a:bodyPr vert="horz" lIns="91440" tIns="45720" rIns="91440" bIns="45720" rtlCol="0" anchor="t">
            <a:normAutofit/>
          </a:bodyPr>
          <a:lstStyle/>
          <a:p>
            <a:pPr marL="285750" indent="-285750">
              <a:lnSpc>
                <a:spcPct val="90000"/>
              </a:lnSpc>
              <a:spcBef>
                <a:spcPct val="20000"/>
              </a:spcBef>
              <a:spcAft>
                <a:spcPts val="600"/>
              </a:spcAft>
              <a:buClr>
                <a:srgbClr val="FF0000"/>
              </a:buClr>
              <a:buSzPct val="70000"/>
              <a:buFont typeface="Wingdings 2" charset="2"/>
              <a:buChar char="q"/>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Williams et al (2019, </a:t>
            </a:r>
            <a:r>
              <a:rPr lang="en-US" sz="20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p.1119</a:t>
            </a: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 argues that cybercrime is one of the biggest threats to economic security</a:t>
            </a:r>
          </a:p>
          <a:p>
            <a:pPr marL="285750" indent="-285750">
              <a:lnSpc>
                <a:spcPct val="90000"/>
              </a:lnSpc>
              <a:spcBef>
                <a:spcPct val="20000"/>
              </a:spcBef>
              <a:spcAft>
                <a:spcPts val="600"/>
              </a:spcAft>
              <a:buClr>
                <a:srgbClr val="FF0000"/>
              </a:buClr>
              <a:buSzPct val="70000"/>
              <a:buFont typeface="Wingdings 2" charset="2"/>
              <a:buChar char="q"/>
            </a:pPr>
            <a:r>
              <a:rPr lang="en-GB"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Organisations</a:t>
            </a: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 who have been hacked and have access to:</a:t>
            </a:r>
          </a:p>
          <a:p>
            <a:pPr marL="601218" lvl="1" indent="-285750">
              <a:lnSpc>
                <a:spcPct val="90000"/>
              </a:lnSpc>
              <a:spcBef>
                <a:spcPct val="20000"/>
              </a:spcBef>
              <a:spcAft>
                <a:spcPts val="600"/>
              </a:spcAft>
              <a:buClr>
                <a:srgbClr val="C00000"/>
              </a:buClr>
              <a:buSzPct val="70000"/>
              <a:buFont typeface="Wingdings 2" charset="2"/>
              <a:buChar char="Ø"/>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Customer or,</a:t>
            </a:r>
          </a:p>
          <a:p>
            <a:pPr marL="601218" lvl="1" indent="-285750">
              <a:lnSpc>
                <a:spcPct val="90000"/>
              </a:lnSpc>
              <a:spcBef>
                <a:spcPct val="20000"/>
              </a:spcBef>
              <a:spcAft>
                <a:spcPts val="600"/>
              </a:spcAft>
              <a:buClr>
                <a:srgbClr val="C00000"/>
              </a:buClr>
              <a:buSzPct val="70000"/>
              <a:buFont typeface="Wingdings 2" charset="2"/>
              <a:buChar char="Ø"/>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Citizen data</a:t>
            </a:r>
          </a:p>
          <a:p>
            <a:pPr marL="285750" indent="-285750">
              <a:lnSpc>
                <a:spcPct val="90000"/>
              </a:lnSpc>
              <a:spcBef>
                <a:spcPct val="20000"/>
              </a:spcBef>
              <a:spcAft>
                <a:spcPts val="600"/>
              </a:spcAft>
              <a:buClr>
                <a:srgbClr val="FF0000"/>
              </a:buClr>
              <a:buSzPct val="70000"/>
              <a:buFont typeface="Wingdings 2" charset="2"/>
              <a:buChar char="q"/>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Could cause distrust with those consumers, which would eventually mean those </a:t>
            </a:r>
            <a:r>
              <a:rPr lang="en-US" sz="20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organisations</a:t>
            </a: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rPr>
              <a:t> paying millions to settle claims.</a:t>
            </a:r>
          </a:p>
          <a:p>
            <a:pPr marL="285750" indent="-285750">
              <a:lnSpc>
                <a:spcPct val="90000"/>
              </a:lnSpc>
              <a:spcBef>
                <a:spcPct val="20000"/>
              </a:spcBef>
              <a:spcAft>
                <a:spcPts val="600"/>
              </a:spcAft>
              <a:buClr>
                <a:schemeClr val="tx2"/>
              </a:buClr>
              <a:buSzPct val="70000"/>
              <a:buFont typeface="Wingdings 2" charset="2"/>
              <a:buChar char="q"/>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F418A90-8DDF-D344-6CE1-D687F8C30741}"/>
              </a:ext>
            </a:extLst>
          </p:cNvPr>
          <p:cNvSpPr txBox="1"/>
          <p:nvPr/>
        </p:nvSpPr>
        <p:spPr>
          <a:xfrm>
            <a:off x="7510095" y="6172201"/>
            <a:ext cx="4100419" cy="685799"/>
          </a:xfrm>
          <a:prstGeom prst="rect">
            <a:avLst/>
          </a:prstGeom>
          <a:solidFill>
            <a:srgbClr val="000000">
              <a:alpha val="50000"/>
            </a:srgbClr>
          </a:solidFill>
          <a:ln>
            <a:noFill/>
          </a:ln>
        </p:spPr>
        <p:txBody>
          <a:bodyPr wrap="square" rtlCol="0">
            <a:noAutofit/>
          </a:bodyPr>
          <a:lstStyle/>
          <a:p>
            <a:pPr algn="ctr" defTabSz="315468">
              <a:spcAft>
                <a:spcPts val="600"/>
              </a:spcAft>
            </a:pPr>
            <a:r>
              <a:rPr lang="en-GB" sz="1300" kern="1200">
                <a:solidFill>
                  <a:srgbClr val="FFFFFF"/>
                </a:solidFill>
                <a:latin typeface="Arial" panose="020B0604020202020204" pitchFamily="34" charset="0"/>
                <a:cs typeface="Arial" panose="020B0604020202020204" pitchFamily="34" charset="0"/>
              </a:rPr>
              <a:t>(University of Portsmouth, 2022)</a:t>
            </a:r>
            <a:endParaRPr lang="en-GB" sz="1300">
              <a:solidFill>
                <a:srgbClr val="FFFFFF"/>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64171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1A79C-85B5-5156-18DB-E32FECCE2C45}"/>
              </a:ext>
            </a:extLst>
          </p:cNvPr>
          <p:cNvSpPr>
            <a:spLocks noGrp="1"/>
          </p:cNvSpPr>
          <p:nvPr>
            <p:ph type="title"/>
          </p:nvPr>
        </p:nvSpPr>
        <p:spPr>
          <a:xfrm>
            <a:off x="913795" y="609600"/>
            <a:ext cx="3078749" cy="970450"/>
          </a:xfrm>
        </p:spPr>
        <p:txBody>
          <a:bodyPr vert="horz" lIns="91440" tIns="45720" rIns="91440" bIns="45720" rtlCol="0" anchor="b">
            <a:normAutofit/>
          </a:bodyPr>
          <a:lstStyle/>
          <a:p>
            <a:pPr algn="l"/>
            <a:r>
              <a:rPr lang="en-US" sz="2800" b="1" u="sng">
                <a:cs typeface="Arial" panose="020B0604020202020204" pitchFamily="34" charset="0"/>
              </a:rPr>
              <a:t>Social impact</a:t>
            </a:r>
          </a:p>
        </p:txBody>
      </p:sp>
      <p:sp>
        <p:nvSpPr>
          <p:cNvPr id="3" name="Content Placeholder 2">
            <a:extLst>
              <a:ext uri="{FF2B5EF4-FFF2-40B4-BE49-F238E27FC236}">
                <a16:creationId xmlns:a16="http://schemas.microsoft.com/office/drawing/2014/main" id="{47484348-0263-010D-FCD0-7A9ED375BD35}"/>
              </a:ext>
            </a:extLst>
          </p:cNvPr>
          <p:cNvSpPr>
            <a:spLocks noGrp="1"/>
          </p:cNvSpPr>
          <p:nvPr>
            <p:ph idx="1"/>
          </p:nvPr>
        </p:nvSpPr>
        <p:spPr>
          <a:xfrm>
            <a:off x="353388" y="1732449"/>
            <a:ext cx="4300907" cy="4839801"/>
          </a:xfrm>
        </p:spPr>
        <p:txBody>
          <a:bodyPr vert="horz" lIns="91440" tIns="45720" rIns="91440" bIns="45720" rtlCol="0" anchor="t">
            <a:normAutofit/>
          </a:bodyPr>
          <a:lstStyle/>
          <a:p>
            <a:pPr indent="-305435">
              <a:lnSpc>
                <a:spcPct val="90000"/>
              </a:lnSpc>
              <a:buClr>
                <a:srgbClr val="FF0000"/>
              </a:buClr>
            </a:pPr>
            <a:r>
              <a:rPr lang="en-US" sz="2400">
                <a:latin typeface="Arial" panose="020B0604020202020204" pitchFamily="34" charset="0"/>
                <a:cs typeface="Arial" panose="020B0604020202020204" pitchFamily="34" charset="0"/>
              </a:rPr>
              <a:t>The public losing trust in online platforms due to phishing attacks </a:t>
            </a:r>
            <a:r>
              <a:rPr lang="en-US" sz="1400">
                <a:latin typeface="Arial" panose="020B0604020202020204" pitchFamily="34" charset="0"/>
                <a:cs typeface="Arial" panose="020B0604020202020204" pitchFamily="34" charset="0"/>
              </a:rPr>
              <a:t>(Carroll, et al., 2022)</a:t>
            </a:r>
          </a:p>
          <a:p>
            <a:pPr indent="-305435">
              <a:lnSpc>
                <a:spcPct val="90000"/>
              </a:lnSpc>
              <a:buClr>
                <a:srgbClr val="FF0000"/>
              </a:buClr>
            </a:pPr>
            <a:r>
              <a:rPr lang="en-US" sz="2400">
                <a:latin typeface="Arial" panose="020B0604020202020204" pitchFamily="34" charset="0"/>
                <a:cs typeface="Arial" panose="020B0604020202020204" pitchFamily="34" charset="0"/>
              </a:rPr>
              <a:t>Victims suffering from poor mental health issues </a:t>
            </a:r>
            <a:r>
              <a:rPr lang="en-US" sz="1400">
                <a:latin typeface="Arial" panose="020B0604020202020204" pitchFamily="34" charset="0"/>
                <a:cs typeface="Arial" panose="020B0604020202020204" pitchFamily="34" charset="0"/>
              </a:rPr>
              <a:t>(</a:t>
            </a:r>
            <a:r>
              <a:rPr lang="en-US" sz="1400" err="1">
                <a:latin typeface="Arial" panose="020B0604020202020204" pitchFamily="34" charset="0"/>
                <a:cs typeface="Arial" panose="020B0604020202020204" pitchFamily="34" charset="0"/>
              </a:rPr>
              <a:t>Sikra</a:t>
            </a:r>
            <a:r>
              <a:rPr lang="en-US" sz="1400">
                <a:latin typeface="Arial" panose="020B0604020202020204" pitchFamily="34" charset="0"/>
                <a:cs typeface="Arial" panose="020B0604020202020204" pitchFamily="34" charset="0"/>
              </a:rPr>
              <a:t>, et al., 2023) </a:t>
            </a:r>
            <a:endParaRPr lang="en-US" sz="14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lnSpc>
                <a:spcPct val="90000"/>
              </a:lnSpc>
              <a:buClr>
                <a:srgbClr val="C00000"/>
              </a:buClr>
            </a:pPr>
            <a:r>
              <a:rPr lang="en-US" sz="2000">
                <a:latin typeface="Arial" panose="020B0604020202020204" pitchFamily="34" charset="0"/>
                <a:cs typeface="Arial" panose="020B0604020202020204" pitchFamily="34" charset="0"/>
              </a:rPr>
              <a:t>Post Traumatic Stress Disorder (PTSD)</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lnSpc>
                <a:spcPct val="90000"/>
              </a:lnSpc>
              <a:buClr>
                <a:srgbClr val="C00000"/>
              </a:buClr>
            </a:pPr>
            <a:r>
              <a:rPr lang="en-US" sz="2000">
                <a:latin typeface="Arial" panose="020B0604020202020204" pitchFamily="34" charset="0"/>
                <a:cs typeface="Arial" panose="020B0604020202020204" pitchFamily="34" charset="0"/>
              </a:rPr>
              <a:t>Depression</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lnSpc>
                <a:spcPct val="90000"/>
              </a:lnSpc>
              <a:buClr>
                <a:srgbClr val="C00000"/>
              </a:buClr>
            </a:pPr>
            <a:r>
              <a:rPr lang="en-US" sz="2000">
                <a:latin typeface="Arial" panose="020B0604020202020204" pitchFamily="34" charset="0"/>
                <a:cs typeface="Arial" panose="020B0604020202020204" pitchFamily="34" charset="0"/>
              </a:rPr>
              <a:t>Insomnia</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lnSpc>
                <a:spcPct val="90000"/>
              </a:lnSpc>
              <a:buClr>
                <a:srgbClr val="C00000"/>
              </a:buClr>
            </a:pPr>
            <a:r>
              <a:rPr lang="en-US" sz="2000">
                <a:latin typeface="Arial" panose="020B0604020202020204" pitchFamily="34" charset="0"/>
                <a:cs typeface="Arial" panose="020B0604020202020204" pitchFamily="34" charset="0"/>
              </a:rPr>
              <a:t>Anxiety, and</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lnSpc>
                <a:spcPct val="90000"/>
              </a:lnSpc>
              <a:buClr>
                <a:srgbClr val="C00000"/>
              </a:buClr>
            </a:pPr>
            <a:r>
              <a:rPr lang="en-US" sz="2000">
                <a:latin typeface="Arial" panose="020B0604020202020204" pitchFamily="34" charset="0"/>
                <a:cs typeface="Arial" panose="020B0604020202020204" pitchFamily="34" charset="0"/>
              </a:rPr>
              <a:t>Panic attacks</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Picture 4">
            <a:extLst>
              <a:ext uri="{FF2B5EF4-FFF2-40B4-BE49-F238E27FC236}">
                <a16:creationId xmlns:a16="http://schemas.microsoft.com/office/drawing/2014/main" id="{ACCE6A3A-B38C-62AB-E858-F741F51D173B}"/>
              </a:ext>
            </a:extLst>
          </p:cNvPr>
          <p:cNvPicPr>
            <a:picLocks noChangeAspect="1"/>
          </p:cNvPicPr>
          <p:nvPr/>
        </p:nvPicPr>
        <p:blipFill rotWithShape="1">
          <a:blip r:embed="rId5"/>
          <a:srcRect l="11181" r="8032" b="-2"/>
          <a:stretch/>
        </p:blipFill>
        <p:spPr>
          <a:xfrm>
            <a:off x="4654295" y="10"/>
            <a:ext cx="7537705" cy="6857990"/>
          </a:xfrm>
          <a:prstGeom prst="rect">
            <a:avLst/>
          </a:prstGeom>
        </p:spPr>
      </p:pic>
      <p:sp>
        <p:nvSpPr>
          <p:cNvPr id="6" name="TextBox 5">
            <a:extLst>
              <a:ext uri="{FF2B5EF4-FFF2-40B4-BE49-F238E27FC236}">
                <a16:creationId xmlns:a16="http://schemas.microsoft.com/office/drawing/2014/main" id="{0CBFFE7E-88FA-0BFB-788D-2C2AEE1EFCAB}"/>
              </a:ext>
            </a:extLst>
          </p:cNvPr>
          <p:cNvSpPr txBox="1"/>
          <p:nvPr/>
        </p:nvSpPr>
        <p:spPr>
          <a:xfrm>
            <a:off x="0" y="6433066"/>
            <a:ext cx="4552950" cy="369332"/>
          </a:xfrm>
          <a:prstGeom prst="rect">
            <a:avLst/>
          </a:prstGeom>
          <a:noFill/>
        </p:spPr>
        <p:txBody>
          <a:bodyPr wrap="square" rtlCol="0">
            <a:spAutoFit/>
          </a:bodyPr>
          <a:lstStyle/>
          <a:p>
            <a:r>
              <a:rPr lang="pt-BR">
                <a:latin typeface="Arial" panose="020B0604020202020204" pitchFamily="34" charset="0"/>
                <a:cs typeface="Arial" panose="020B0604020202020204" pitchFamily="34" charset="0"/>
              </a:rPr>
              <a:t>(Curtis &amp; Oxburgh, 2022, p. 575)</a:t>
            </a:r>
            <a:endParaRPr lang="en-GB">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747097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erson holding a phone surrounded by other people pointing at them&#10;&#10;Description automatically generated">
            <a:extLst>
              <a:ext uri="{FF2B5EF4-FFF2-40B4-BE49-F238E27FC236}">
                <a16:creationId xmlns:a16="http://schemas.microsoft.com/office/drawing/2014/main" id="{1621AA13-274E-CA61-E8CF-2630F5867F34}"/>
              </a:ext>
            </a:extLst>
          </p:cNvPr>
          <p:cNvPicPr>
            <a:picLocks noChangeAspect="1"/>
          </p:cNvPicPr>
          <p:nvPr/>
        </p:nvPicPr>
        <p:blipFill rotWithShape="1">
          <a:blip r:embed="rId4">
            <a:alphaModFix amt="25000"/>
          </a:blip>
          <a:srcRect b="2174"/>
          <a:stretch/>
        </p:blipFill>
        <p:spPr>
          <a:xfrm>
            <a:off x="20" y="10"/>
            <a:ext cx="12191980" cy="6857990"/>
          </a:xfrm>
          <a:prstGeom prst="rect">
            <a:avLst/>
          </a:prstGeom>
        </p:spPr>
      </p:pic>
      <p:sp>
        <p:nvSpPr>
          <p:cNvPr id="2" name="Title 1">
            <a:extLst>
              <a:ext uri="{FF2B5EF4-FFF2-40B4-BE49-F238E27FC236}">
                <a16:creationId xmlns:a16="http://schemas.microsoft.com/office/drawing/2014/main" id="{7BE1A79C-85B5-5156-18DB-E32FECCE2C45}"/>
              </a:ext>
            </a:extLst>
          </p:cNvPr>
          <p:cNvSpPr>
            <a:spLocks noGrp="1"/>
          </p:cNvSpPr>
          <p:nvPr>
            <p:ph type="title"/>
          </p:nvPr>
        </p:nvSpPr>
        <p:spPr>
          <a:xfrm>
            <a:off x="913795" y="609600"/>
            <a:ext cx="10353762" cy="970450"/>
          </a:xfrm>
        </p:spPr>
        <p:txBody>
          <a:bodyPr vert="horz" lIns="91440" tIns="45720" rIns="91440" bIns="45720" rtlCol="0" anchor="ctr">
            <a:normAutofit/>
          </a:bodyPr>
          <a:lstStyle/>
          <a:p>
            <a:r>
              <a:rPr lang="en-US" sz="4000" b="1" u="sng">
                <a:cs typeface="Arial" panose="020B0604020202020204" pitchFamily="34" charset="0"/>
              </a:rPr>
              <a:t>Social impact</a:t>
            </a:r>
          </a:p>
        </p:txBody>
      </p:sp>
      <p:graphicFrame>
        <p:nvGraphicFramePr>
          <p:cNvPr id="6" name="Content Placeholder 2">
            <a:extLst>
              <a:ext uri="{FF2B5EF4-FFF2-40B4-BE49-F238E27FC236}">
                <a16:creationId xmlns:a16="http://schemas.microsoft.com/office/drawing/2014/main" id="{9E586E96-0E4C-214B-CA3B-F2B6027DE545}"/>
              </a:ext>
            </a:extLst>
          </p:cNvPr>
          <p:cNvGraphicFramePr>
            <a:graphicFrameLocks noGrp="1"/>
          </p:cNvGraphicFramePr>
          <p:nvPr>
            <p:ph idx="1"/>
            <p:extLst>
              <p:ext uri="{D42A27DB-BD31-4B8C-83A1-F6EECF244321}">
                <p14:modId xmlns:p14="http://schemas.microsoft.com/office/powerpoint/2010/main" val="3296994268"/>
              </p:ext>
            </p:extLst>
          </p:nvPr>
        </p:nvGraphicFramePr>
        <p:xfrm>
          <a:off x="913795" y="1732449"/>
          <a:ext cx="10353762" cy="40587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TextBox 9">
            <a:extLst>
              <a:ext uri="{FF2B5EF4-FFF2-40B4-BE49-F238E27FC236}">
                <a16:creationId xmlns:a16="http://schemas.microsoft.com/office/drawing/2014/main" id="{F41A4DD4-5F43-ED44-315C-1E792D4845B0}"/>
              </a:ext>
            </a:extLst>
          </p:cNvPr>
          <p:cNvSpPr txBox="1"/>
          <p:nvPr/>
        </p:nvSpPr>
        <p:spPr>
          <a:xfrm>
            <a:off x="8639331" y="6380202"/>
            <a:ext cx="3552669" cy="369332"/>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Curtis and </a:t>
            </a:r>
            <a:r>
              <a:rPr lang="en-US" err="1">
                <a:latin typeface="Arial" panose="020B0604020202020204" pitchFamily="34" charset="0"/>
                <a:cs typeface="Arial" panose="020B0604020202020204" pitchFamily="34" charset="0"/>
              </a:rPr>
              <a:t>Oxburgh</a:t>
            </a:r>
            <a:r>
              <a:rPr lang="en-US">
                <a:latin typeface="Arial" panose="020B0604020202020204" pitchFamily="34" charset="0"/>
                <a:cs typeface="Arial" panose="020B0604020202020204" pitchFamily="34" charset="0"/>
              </a:rPr>
              <a:t>, 2022, </a:t>
            </a:r>
            <a:r>
              <a:rPr lang="en-US" err="1">
                <a:latin typeface="Arial" panose="020B0604020202020204" pitchFamily="34" charset="0"/>
                <a:cs typeface="Arial" panose="020B0604020202020204" pitchFamily="34" charset="0"/>
              </a:rPr>
              <a:t>p.575</a:t>
            </a:r>
            <a:endParaRPr lang="en-US">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80616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3DBB5F6-5AC2-8D9A-2E6C-780F7C64126B}"/>
              </a:ext>
            </a:extLst>
          </p:cNvPr>
          <p:cNvPicPr>
            <a:picLocks noChangeAspect="1"/>
          </p:cNvPicPr>
          <p:nvPr/>
        </p:nvPicPr>
        <p:blipFill rotWithShape="1">
          <a:blip r:embed="rId4"/>
          <a:srcRect l="18816" r="31184"/>
          <a:stretch/>
        </p:blipFill>
        <p:spPr>
          <a:xfrm>
            <a:off x="-8622" y="10"/>
            <a:ext cx="6096000" cy="6857990"/>
          </a:xfrm>
          <a:prstGeom prst="rect">
            <a:avLst/>
          </a:prstGeom>
        </p:spPr>
      </p:pic>
      <p:pic>
        <p:nvPicPr>
          <p:cNvPr id="27" name="Picture 2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174CD50-94BB-D62F-77CC-7016D4E65FB5}"/>
              </a:ext>
            </a:extLst>
          </p:cNvPr>
          <p:cNvSpPr>
            <a:spLocks noGrp="1"/>
          </p:cNvSpPr>
          <p:nvPr>
            <p:ph type="title"/>
          </p:nvPr>
        </p:nvSpPr>
        <p:spPr>
          <a:xfrm>
            <a:off x="6434750" y="282024"/>
            <a:ext cx="6062050" cy="970450"/>
          </a:xfrm>
        </p:spPr>
        <p:txBody>
          <a:bodyPr vert="horz" lIns="91440" tIns="45720" rIns="91440" bIns="45720" rtlCol="0" anchor="b">
            <a:normAutofit/>
          </a:bodyPr>
          <a:lstStyle/>
          <a:p>
            <a:pPr algn="l">
              <a:lnSpc>
                <a:spcPct val="90000"/>
              </a:lnSpc>
            </a:pPr>
            <a:r>
              <a:rPr lang="en-US" b="1" u="sng"/>
              <a:t>National Security implications</a:t>
            </a:r>
          </a:p>
        </p:txBody>
      </p:sp>
      <p:sp>
        <p:nvSpPr>
          <p:cNvPr id="4" name="Text Placeholder 3">
            <a:extLst>
              <a:ext uri="{FF2B5EF4-FFF2-40B4-BE49-F238E27FC236}">
                <a16:creationId xmlns:a16="http://schemas.microsoft.com/office/drawing/2014/main" id="{75EEB8F7-FE41-F170-2E13-D792D280A184}"/>
              </a:ext>
            </a:extLst>
          </p:cNvPr>
          <p:cNvSpPr>
            <a:spLocks noGrp="1"/>
          </p:cNvSpPr>
          <p:nvPr>
            <p:ph type="body" sz="half" idx="2"/>
          </p:nvPr>
        </p:nvSpPr>
        <p:spPr>
          <a:xfrm>
            <a:off x="6582992" y="1580050"/>
            <a:ext cx="5405807" cy="5125550"/>
          </a:xfrm>
        </p:spPr>
        <p:txBody>
          <a:bodyPr vert="horz" lIns="91440" tIns="45720" rIns="91440" bIns="45720" rtlCol="0" anchor="t">
            <a:normAutofit/>
          </a:bodyPr>
          <a:lstStyle/>
          <a:p>
            <a:pPr marL="342900" indent="-342900" algn="l">
              <a:buClr>
                <a:srgbClr val="FF0000"/>
              </a:buClr>
              <a:buFont typeface="Wingdings" panose="05000000000000000000" pitchFamily="2" charset="2"/>
              <a:buChar char="q"/>
            </a:pPr>
            <a:r>
              <a:rPr lang="en-US" sz="2000">
                <a:latin typeface="Arial" panose="020B0604020202020204" pitchFamily="34" charset="0"/>
                <a:cs typeface="Arial" panose="020B0604020202020204" pitchFamily="34" charset="0"/>
              </a:rPr>
              <a:t>Ransomware remains the biggest threat to the UK national security</a:t>
            </a:r>
          </a:p>
          <a:p>
            <a:pPr marL="342900" indent="-342900" algn="l">
              <a:buClr>
                <a:srgbClr val="FF0000"/>
              </a:buClr>
              <a:buFont typeface="Wingdings" panose="05000000000000000000" pitchFamily="2" charset="2"/>
              <a:buChar char="q"/>
            </a:pPr>
            <a:r>
              <a:rPr lang="en-US" sz="2000">
                <a:latin typeface="Arial" panose="020B0604020202020204" pitchFamily="34" charset="0"/>
                <a:cs typeface="Arial" panose="020B0604020202020204" pitchFamily="34" charset="0"/>
              </a:rPr>
              <a:t>Lead victims to losses such as:</a:t>
            </a:r>
          </a:p>
          <a:p>
            <a:pPr marL="800100" lvl="1" indent="-342900">
              <a:buClr>
                <a:srgbClr val="C00000"/>
              </a:buClr>
              <a:buFont typeface="Wingdings" panose="05000000000000000000" pitchFamily="2" charset="2"/>
              <a:buChar char="Ø"/>
            </a:pPr>
            <a:r>
              <a:rPr lang="en-US" sz="2000">
                <a:latin typeface="Arial" panose="020B0604020202020204" pitchFamily="34" charset="0"/>
                <a:cs typeface="Arial" panose="020B0604020202020204" pitchFamily="34" charset="0"/>
              </a:rPr>
              <a:t>Financial 				</a:t>
            </a:r>
          </a:p>
          <a:p>
            <a:pPr marL="800100" lvl="1" indent="-342900">
              <a:buClr>
                <a:srgbClr val="C00000"/>
              </a:buClr>
              <a:buFont typeface="Wingdings" panose="05000000000000000000" pitchFamily="2" charset="2"/>
              <a:buChar char="Ø"/>
            </a:pPr>
            <a:r>
              <a:rPr lang="en-US" sz="2000">
                <a:latin typeface="Arial" panose="020B0604020202020204" pitchFamily="34" charset="0"/>
                <a:cs typeface="Arial" panose="020B0604020202020204" pitchFamily="34" charset="0"/>
              </a:rPr>
              <a:t>Data</a:t>
            </a:r>
          </a:p>
          <a:p>
            <a:pPr marL="800100" lvl="1" indent="-342900">
              <a:buClr>
                <a:srgbClr val="C00000"/>
              </a:buClr>
              <a:buFont typeface="Wingdings" panose="05000000000000000000" pitchFamily="2" charset="2"/>
              <a:buChar char="Ø"/>
            </a:pPr>
            <a:r>
              <a:rPr lang="en-US" sz="2000">
                <a:latin typeface="Arial" panose="020B0604020202020204" pitchFamily="34" charset="0"/>
                <a:cs typeface="Arial" panose="020B0604020202020204" pitchFamily="34" charset="0"/>
              </a:rPr>
              <a:t>Services</a:t>
            </a:r>
          </a:p>
          <a:p>
            <a:pPr marL="342900" indent="-342900" algn="l">
              <a:buClr>
                <a:srgbClr val="FF0000"/>
              </a:buClr>
              <a:buFont typeface="Wingdings" panose="05000000000000000000" pitchFamily="2" charset="2"/>
              <a:buChar char="q"/>
            </a:pPr>
            <a:r>
              <a:rPr lang="en-US" sz="2000">
                <a:latin typeface="Arial"/>
                <a:cs typeface="Arial"/>
              </a:rPr>
              <a:t>The Russian-language criminals have carried out the most high-profile cyber crime attacks against the UK</a:t>
            </a:r>
            <a:endParaRPr lang="en-US" sz="20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endParaRPr>
          </a:p>
          <a:p>
            <a:pPr marL="342900" indent="-342900" algn="l">
              <a:buClr>
                <a:srgbClr val="FF0000"/>
              </a:buClr>
              <a:buFont typeface="Wingdings" panose="05000000000000000000" pitchFamily="2" charset="2"/>
              <a:buChar char="q"/>
            </a:pPr>
            <a:r>
              <a:rPr lang="en-US" sz="2000">
                <a:latin typeface="Arial" panose="020B0604020202020204" pitchFamily="34" charset="0"/>
                <a:cs typeface="Arial" panose="020B0604020202020204" pitchFamily="34" charset="0"/>
              </a:rPr>
              <a:t>Some of these groups have connections with the Russian state </a:t>
            </a:r>
          </a:p>
          <a:p>
            <a:pPr marL="342900" indent="-342900" algn="l">
              <a:buFont typeface="Wingdings 2" charset="2"/>
              <a:buChar char="•"/>
            </a:pPr>
            <a:endParaRPr lang="en-US" sz="1800"/>
          </a:p>
          <a:p>
            <a:pPr marL="342900" indent="-342900" algn="l">
              <a:buFont typeface="Wingdings 2" charset="2"/>
              <a:buChar char="•"/>
            </a:pPr>
            <a:endParaRPr lang="en-US" sz="1800"/>
          </a:p>
          <a:p>
            <a:pPr marL="342900" indent="-342900" algn="l">
              <a:buFont typeface="Wingdings 2" charset="2"/>
              <a:buChar char="•"/>
            </a:pPr>
            <a:endParaRPr lang="en-US" sz="1800"/>
          </a:p>
        </p:txBody>
      </p:sp>
      <p:sp>
        <p:nvSpPr>
          <p:cNvPr id="11" name="TextBox 10">
            <a:extLst>
              <a:ext uri="{FF2B5EF4-FFF2-40B4-BE49-F238E27FC236}">
                <a16:creationId xmlns:a16="http://schemas.microsoft.com/office/drawing/2014/main" id="{3FCC8EC6-49EB-2381-74E7-A2483D2BE37A}"/>
              </a:ext>
            </a:extLst>
          </p:cNvPr>
          <p:cNvSpPr txBox="1"/>
          <p:nvPr/>
        </p:nvSpPr>
        <p:spPr>
          <a:xfrm>
            <a:off x="8487202" y="2634912"/>
            <a:ext cx="3827563" cy="1420325"/>
          </a:xfrm>
          <a:prstGeom prst="rect">
            <a:avLst/>
          </a:prstGeom>
          <a:noFill/>
        </p:spPr>
        <p:txBody>
          <a:bodyPr wrap="square" rtlCol="0">
            <a:spAutoFit/>
          </a:bodyPr>
          <a:lstStyle/>
          <a:p>
            <a:pPr marL="285750" indent="-285750">
              <a:lnSpc>
                <a:spcPct val="150000"/>
              </a:lnSpc>
              <a:buClr>
                <a:srgbClr val="C00000"/>
              </a:buClr>
              <a:buFont typeface="Wingdings" panose="05000000000000000000" pitchFamily="2" charset="2"/>
              <a:buChar char="Ø"/>
            </a:pPr>
            <a:r>
              <a:rPr lang="en-GB" sz="200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closure </a:t>
            </a:r>
          </a:p>
          <a:p>
            <a:pPr marL="285750" indent="-285750">
              <a:lnSpc>
                <a:spcPct val="150000"/>
              </a:lnSpc>
              <a:buClr>
                <a:srgbClr val="C00000"/>
              </a:buClr>
              <a:buFont typeface="Wingdings" panose="05000000000000000000" pitchFamily="2" charset="2"/>
              <a:buChar char="Ø"/>
            </a:pPr>
            <a:r>
              <a:rPr lang="en-GB" sz="200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Inaccessible public services</a:t>
            </a:r>
          </a:p>
          <a:p>
            <a:pPr marL="285750" indent="-285750">
              <a:lnSpc>
                <a:spcPct val="150000"/>
              </a:lnSpc>
              <a:buClr>
                <a:srgbClr val="C00000"/>
              </a:buClr>
              <a:buFont typeface="Wingdings" panose="05000000000000000000" pitchFamily="2" charset="2"/>
              <a:buChar char="Ø"/>
            </a:pPr>
            <a:r>
              <a:rPr lang="en-GB" sz="2000">
                <a:solidFill>
                  <a:schemeClr val="tx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Compromised customer data</a:t>
            </a:r>
          </a:p>
        </p:txBody>
      </p:sp>
      <p:sp>
        <p:nvSpPr>
          <p:cNvPr id="13" name="TextBox 12">
            <a:extLst>
              <a:ext uri="{FF2B5EF4-FFF2-40B4-BE49-F238E27FC236}">
                <a16:creationId xmlns:a16="http://schemas.microsoft.com/office/drawing/2014/main" id="{91D5BA46-A803-91F1-AE40-3D1661BEB7AD}"/>
              </a:ext>
            </a:extLst>
          </p:cNvPr>
          <p:cNvSpPr txBox="1"/>
          <p:nvPr/>
        </p:nvSpPr>
        <p:spPr>
          <a:xfrm>
            <a:off x="9059412" y="6511443"/>
            <a:ext cx="3827563"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National Crime Agency, 2024</a:t>
            </a:r>
          </a:p>
        </p:txBody>
      </p:sp>
    </p:spTree>
    <p:custDataLst>
      <p:tags r:id="rId1"/>
    </p:custDataLst>
    <p:extLst>
      <p:ext uri="{BB962C8B-B14F-4D97-AF65-F5344CB8AC3E}">
        <p14:creationId xmlns:p14="http://schemas.microsoft.com/office/powerpoint/2010/main" val="2694263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1000"/>
                                        <p:tgtEl>
                                          <p:spTgt spid="4">
                                            <p:txEl>
                                              <p:pRg st="3" end="3"/>
                                            </p:txEl>
                                          </p:spTgt>
                                        </p:tgtEl>
                                      </p:cBhvr>
                                    </p:animEffect>
                                    <p:anim calcmode="lin" valueType="num">
                                      <p:cBhvr>
                                        <p:cTn id="2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000"/>
                                        <p:tgtEl>
                                          <p:spTgt spid="4">
                                            <p:txEl>
                                              <p:pRg st="4" end="4"/>
                                            </p:txEl>
                                          </p:spTgt>
                                        </p:tgtEl>
                                      </p:cBhvr>
                                    </p:animEffect>
                                    <p:anim calcmode="lin" valueType="num">
                                      <p:cBhvr>
                                        <p:cTn id="3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11">
                                            <p:txEl>
                                              <p:pRg st="0" end="0"/>
                                            </p:txEl>
                                          </p:spTgt>
                                        </p:tgtEl>
                                        <p:attrNameLst>
                                          <p:attrName>style.visibility</p:attrName>
                                        </p:attrNameLst>
                                      </p:cBhvr>
                                      <p:to>
                                        <p:strVal val="visible"/>
                                      </p:to>
                                    </p:set>
                                    <p:animEffect transition="in" filter="fade">
                                      <p:cBhvr>
                                        <p:cTn id="38" dur="1000"/>
                                        <p:tgtEl>
                                          <p:spTgt spid="11">
                                            <p:txEl>
                                              <p:pRg st="0" end="0"/>
                                            </p:txEl>
                                          </p:spTgt>
                                        </p:tgtEl>
                                      </p:cBhvr>
                                    </p:animEffect>
                                    <p:anim calcmode="lin" valueType="num">
                                      <p:cBhvr>
                                        <p:cTn id="39"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11">
                                            <p:txEl>
                                              <p:pRg st="0" end="0"/>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11">
                                            <p:txEl>
                                              <p:pRg st="1" end="1"/>
                                            </p:txEl>
                                          </p:spTgt>
                                        </p:tgtEl>
                                        <p:attrNameLst>
                                          <p:attrName>style.visibility</p:attrName>
                                        </p:attrNameLst>
                                      </p:cBhvr>
                                      <p:to>
                                        <p:strVal val="visible"/>
                                      </p:to>
                                    </p:set>
                                    <p:animEffect transition="in" filter="fade">
                                      <p:cBhvr>
                                        <p:cTn id="43" dur="1000"/>
                                        <p:tgtEl>
                                          <p:spTgt spid="11">
                                            <p:txEl>
                                              <p:pRg st="1" end="1"/>
                                            </p:txEl>
                                          </p:spTgt>
                                        </p:tgtEl>
                                      </p:cBhvr>
                                    </p:animEffect>
                                    <p:anim calcmode="lin" valueType="num">
                                      <p:cBhvr>
                                        <p:cTn id="44"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11">
                                            <p:txEl>
                                              <p:pRg st="1" end="1"/>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1">
                                            <p:txEl>
                                              <p:pRg st="2" end="2"/>
                                            </p:txEl>
                                          </p:spTgt>
                                        </p:tgtEl>
                                        <p:attrNameLst>
                                          <p:attrName>style.visibility</p:attrName>
                                        </p:attrNameLst>
                                      </p:cBhvr>
                                      <p:to>
                                        <p:strVal val="visible"/>
                                      </p:to>
                                    </p:set>
                                    <p:animEffect transition="in" filter="fade">
                                      <p:cBhvr>
                                        <p:cTn id="48" dur="1000"/>
                                        <p:tgtEl>
                                          <p:spTgt spid="11">
                                            <p:txEl>
                                              <p:pRg st="2" end="2"/>
                                            </p:txEl>
                                          </p:spTgt>
                                        </p:tgtEl>
                                      </p:cBhvr>
                                    </p:animEffect>
                                    <p:anim calcmode="lin" valueType="num">
                                      <p:cBhvr>
                                        <p:cTn id="49"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50"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animEffect transition="in" filter="fade">
                                      <p:cBhvr>
                                        <p:cTn id="55" dur="1000"/>
                                        <p:tgtEl>
                                          <p:spTgt spid="4">
                                            <p:txEl>
                                              <p:pRg st="6" end="6"/>
                                            </p:txEl>
                                          </p:spTgt>
                                        </p:tgtEl>
                                      </p:cBhvr>
                                    </p:animEffect>
                                    <p:anim calcmode="lin" valueType="num">
                                      <p:cBhvr>
                                        <p:cTn id="56"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anim calcmode="lin" valueType="num">
                                      <p:cBhvr>
                                        <p:cTn id="6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ADF968AA-17F1-6F7E-16CA-9E27F0267C94}"/>
              </a:ext>
            </a:extLst>
          </p:cNvPr>
          <p:cNvSpPr>
            <a:spLocks noGrp="1"/>
          </p:cNvSpPr>
          <p:nvPr>
            <p:ph type="title"/>
          </p:nvPr>
        </p:nvSpPr>
        <p:spPr>
          <a:xfrm>
            <a:off x="915089" y="581818"/>
            <a:ext cx="10353675" cy="969963"/>
          </a:xfrm>
        </p:spPr>
        <p:txBody>
          <a:bodyPr>
            <a:normAutofit fontScale="90000"/>
          </a:bodyPr>
          <a:lstStyle/>
          <a:p>
            <a:r>
              <a:rPr lang="en-GB">
                <a:cs typeface="Arial" panose="020B0604020202020204" pitchFamily="34" charset="0"/>
              </a:rPr>
              <a:t>UK Legislation AGAINST cybercrime – </a:t>
            </a:r>
            <a:br>
              <a:rPr lang="en-GB">
                <a:cs typeface="Arial" panose="020B0604020202020204" pitchFamily="34" charset="0"/>
              </a:rPr>
            </a:br>
            <a:r>
              <a:rPr lang="en-GB">
                <a:cs typeface="Arial" panose="020B0604020202020204" pitchFamily="34" charset="0"/>
              </a:rPr>
              <a:t>Computer Misuse Act 1990</a:t>
            </a:r>
          </a:p>
        </p:txBody>
      </p:sp>
      <p:sp>
        <p:nvSpPr>
          <p:cNvPr id="14" name="TextBox 13">
            <a:extLst>
              <a:ext uri="{FF2B5EF4-FFF2-40B4-BE49-F238E27FC236}">
                <a16:creationId xmlns:a16="http://schemas.microsoft.com/office/drawing/2014/main" id="{6441618F-B301-1ED9-D829-58E39CE90EC4}"/>
              </a:ext>
            </a:extLst>
          </p:cNvPr>
          <p:cNvSpPr txBox="1"/>
          <p:nvPr/>
        </p:nvSpPr>
        <p:spPr>
          <a:xfrm>
            <a:off x="434076" y="2990128"/>
            <a:ext cx="11315700" cy="1569660"/>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The Computer Misuse Act 1990 (CMA), focuses on stealing digital material, harassment, extortion, fraud and computer damage </a:t>
            </a:r>
          </a:p>
        </p:txBody>
      </p:sp>
    </p:spTree>
    <p:custDataLst>
      <p:tags r:id="rId1"/>
    </p:custDataLst>
    <p:extLst>
      <p:ext uri="{BB962C8B-B14F-4D97-AF65-F5344CB8AC3E}">
        <p14:creationId xmlns:p14="http://schemas.microsoft.com/office/powerpoint/2010/main" val="3373724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F19D-23A3-AB5A-EBE1-6AC84B8225E4}"/>
              </a:ext>
            </a:extLst>
          </p:cNvPr>
          <p:cNvSpPr>
            <a:spLocks noGrp="1"/>
          </p:cNvSpPr>
          <p:nvPr>
            <p:ph type="title"/>
          </p:nvPr>
        </p:nvSpPr>
        <p:spPr/>
        <p:txBody>
          <a:bodyPr/>
          <a:lstStyle/>
          <a:p>
            <a:r>
              <a:rPr lang="en-GB">
                <a:cs typeface="Arial" panose="020B0604020202020204" pitchFamily="34" charset="0"/>
              </a:rPr>
              <a:t>Concerns about the legislation</a:t>
            </a:r>
          </a:p>
        </p:txBody>
      </p:sp>
      <p:sp>
        <p:nvSpPr>
          <p:cNvPr id="3" name="Content Placeholder 2">
            <a:extLst>
              <a:ext uri="{FF2B5EF4-FFF2-40B4-BE49-F238E27FC236}">
                <a16:creationId xmlns:a16="http://schemas.microsoft.com/office/drawing/2014/main" id="{D364B278-3539-1921-4742-424729C507BC}"/>
              </a:ext>
            </a:extLst>
          </p:cNvPr>
          <p:cNvSpPr>
            <a:spLocks noGrp="1"/>
          </p:cNvSpPr>
          <p:nvPr>
            <p:ph idx="1"/>
          </p:nvPr>
        </p:nvSpPr>
        <p:spPr>
          <a:xfrm>
            <a:off x="913795" y="1709360"/>
            <a:ext cx="10353762" cy="5148854"/>
          </a:xfrm>
        </p:spPr>
        <p:txBody>
          <a:bodyPr>
            <a:normAutofit fontScale="92500"/>
          </a:bodyPr>
          <a:lstStyle/>
          <a:p>
            <a:pPr indent="-305435">
              <a:buClr>
                <a:srgbClr val="FF0000"/>
              </a:buClr>
            </a:pPr>
            <a:r>
              <a:rPr lang="en-GB" sz="2800">
                <a:latin typeface="Arial"/>
                <a:cs typeface="Arial"/>
              </a:rPr>
              <a:t>Due to the evolution of technology, such as AI, there have been debates on whether the legislation is fit for purpose</a:t>
            </a:r>
            <a:endParaRPr lang="en-US">
              <a:latin typeface="Arial"/>
              <a:cs typeface="Arial"/>
            </a:endParaRPr>
          </a:p>
          <a:p>
            <a:pPr indent="-305435">
              <a:buClr>
                <a:srgbClr val="FF0000"/>
              </a:buClr>
            </a:pPr>
            <a:r>
              <a:rPr lang="en-GB" sz="2800">
                <a:latin typeface="Arial"/>
                <a:cs typeface="Arial"/>
              </a:rPr>
              <a:t>The act is not adequately designed as there is a ‘lack of clarity in the applications of crucial concepts’ </a:t>
            </a:r>
            <a:endParaRPr lang="en-GB" sz="28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719455" lvl="1" indent="-269875">
              <a:buClr>
                <a:srgbClr val="FF0000"/>
              </a:buClr>
              <a:buFont typeface="Wingdings" charset="2"/>
              <a:buChar char="Ø"/>
            </a:pPr>
            <a:r>
              <a:rPr lang="en-GB" sz="26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rPr>
              <a:t>Focus on computer focused offences rather those committed via the internet </a:t>
            </a:r>
          </a:p>
          <a:p>
            <a:pPr indent="-305435">
              <a:buClr>
                <a:srgbClr val="FF0000"/>
              </a:buClr>
            </a:pPr>
            <a:r>
              <a:rPr lang="en-GB" sz="2400">
                <a:latin typeface="Arial"/>
                <a:cs typeface="Arial"/>
              </a:rPr>
              <a:t>Despite there being millions of computer misuse offences, evidence shows that Computer misuse related offences and known prosecutions have a large gap.</a:t>
            </a: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endParaRPr>
          </a:p>
          <a:p>
            <a:pPr marL="719455" lvl="1" indent="-269875">
              <a:buClr>
                <a:srgbClr val="FF0000"/>
              </a:buClr>
              <a:buFont typeface="Wingdings" charset="2"/>
              <a:buChar char="Ø"/>
            </a:pPr>
            <a:r>
              <a:rPr lang="en-GB" sz="22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rPr>
              <a:t>384 court proceedings </a:t>
            </a:r>
          </a:p>
          <a:p>
            <a:pPr marL="719455" lvl="1" indent="-269875">
              <a:buClr>
                <a:srgbClr val="FF0000"/>
              </a:buClr>
              <a:buFont typeface="Wingdings" charset="2"/>
              <a:buChar char="Ø"/>
            </a:pPr>
            <a:r>
              <a:rPr lang="en-GB" sz="22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rPr>
              <a:t>309 sentenced </a:t>
            </a:r>
          </a:p>
          <a:p>
            <a:pPr marL="719455" lvl="1" indent="-269875">
              <a:buClr>
                <a:srgbClr val="FF0000"/>
              </a:buClr>
              <a:buFont typeface="Wingdings" charset="2"/>
              <a:buChar char="Ø"/>
            </a:pPr>
            <a:r>
              <a:rPr lang="en-GB" sz="22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rPr>
              <a:t>55 offenders imprisoned (5 per year)</a:t>
            </a:r>
          </a:p>
          <a:p>
            <a:pPr marL="719455" lvl="1" indent="-269875">
              <a:buClr>
                <a:srgbClr val="C00000"/>
              </a:buClr>
              <a:buFont typeface="Wingdings" panose="05000000000000000000" pitchFamily="2" charset="2"/>
              <a:buChar char="Ø"/>
            </a:pPr>
            <a:endParaRPr lang="en-GB" sz="21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4" name="TextBox 3">
            <a:extLst>
              <a:ext uri="{FF2B5EF4-FFF2-40B4-BE49-F238E27FC236}">
                <a16:creationId xmlns:a16="http://schemas.microsoft.com/office/drawing/2014/main" id="{6D6D097A-D9C0-0D59-D18F-EA2AA4C229A9}"/>
              </a:ext>
            </a:extLst>
          </p:cNvPr>
          <p:cNvSpPr txBox="1"/>
          <p:nvPr/>
        </p:nvSpPr>
        <p:spPr>
          <a:xfrm>
            <a:off x="9400657" y="6211669"/>
            <a:ext cx="3733800"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Onyilofor</a:t>
            </a:r>
            <a:r>
              <a:rPr lang="en-GB">
                <a:latin typeface="Arial" panose="020B0604020202020204" pitchFamily="34" charset="0"/>
                <a:cs typeface="Arial" panose="020B0604020202020204" pitchFamily="34" charset="0"/>
              </a:rPr>
              <a:t>, 2014)</a:t>
            </a:r>
          </a:p>
          <a:p>
            <a:r>
              <a:rPr lang="da-DK">
                <a:latin typeface="Arial" panose="020B0604020202020204" pitchFamily="34" charset="0"/>
                <a:cs typeface="Arial" panose="020B0604020202020204" pitchFamily="34" charset="0"/>
              </a:rPr>
              <a:t>(Button, et al., 2022, p. 11)</a:t>
            </a:r>
            <a:endParaRPr lang="en-GB">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848360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92ABE51-98D0-FBCA-0EFE-397898373A14}"/>
              </a:ext>
            </a:extLst>
          </p:cNvPr>
          <p:cNvPicPr>
            <a:picLocks noChangeAspect="1"/>
          </p:cNvPicPr>
          <p:nvPr/>
        </p:nvPicPr>
        <p:blipFill rotWithShape="1">
          <a:blip r:embed="rId2">
            <a:duotone>
              <a:schemeClr val="bg2">
                <a:shade val="45000"/>
                <a:satMod val="135000"/>
              </a:schemeClr>
              <a:prstClr val="white"/>
            </a:duotone>
            <a:extLst>
              <a:ext uri="{BEBA8EAE-BF5A-486C-A8C5-ECC9F3942E4B}">
                <a14:imgProps xmlns:a14="http://schemas.microsoft.com/office/drawing/2010/main">
                  <a14:imgLayer r:embed="rId3">
                    <a14:imgEffect>
                      <a14:artisticPastelsSmooth/>
                    </a14:imgEffect>
                  </a14:imgLayer>
                </a14:imgProps>
              </a:ext>
            </a:extLst>
          </a:blip>
          <a:srcRect t="29503" b="14247"/>
          <a:stretch/>
        </p:blipFill>
        <p:spPr>
          <a:xfrm>
            <a:off x="20" y="10"/>
            <a:ext cx="12191979" cy="6857989"/>
          </a:xfrm>
          <a:prstGeom prst="rect">
            <a:avLst/>
          </a:prstGeom>
        </p:spPr>
      </p:pic>
      <p:sp>
        <p:nvSpPr>
          <p:cNvPr id="2" name="Title 1">
            <a:extLst>
              <a:ext uri="{FF2B5EF4-FFF2-40B4-BE49-F238E27FC236}">
                <a16:creationId xmlns:a16="http://schemas.microsoft.com/office/drawing/2014/main" id="{3D0F4FA4-966F-7B24-680F-10C0DE9B4D67}"/>
              </a:ext>
            </a:extLst>
          </p:cNvPr>
          <p:cNvSpPr>
            <a:spLocks noGrp="1"/>
          </p:cNvSpPr>
          <p:nvPr>
            <p:ph type="title"/>
          </p:nvPr>
        </p:nvSpPr>
        <p:spPr>
          <a:xfrm>
            <a:off x="2101755" y="2253484"/>
            <a:ext cx="7983941" cy="2571001"/>
          </a:xfrm>
        </p:spPr>
        <p:txBody>
          <a:bodyPr vert="horz" lIns="91440" tIns="45720" rIns="91440" bIns="45720" rtlCol="0" anchor="b">
            <a:normAutofit/>
          </a:bodyPr>
          <a:lstStyle/>
          <a:p>
            <a:pPr algn="ctr"/>
            <a:r>
              <a:rPr lang="en-US" sz="4400">
                <a:solidFill>
                  <a:schemeClr val="tx1"/>
                </a:solidFill>
                <a:highlight>
                  <a:srgbClr val="000000"/>
                </a:highlight>
              </a:rPr>
              <a:t>No place to hide – The SOC Strategy 2023-2028</a:t>
            </a:r>
          </a:p>
        </p:txBody>
      </p:sp>
    </p:spTree>
    <p:extLst>
      <p:ext uri="{BB962C8B-B14F-4D97-AF65-F5344CB8AC3E}">
        <p14:creationId xmlns:p14="http://schemas.microsoft.com/office/powerpoint/2010/main" val="417908092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679C-0444-CDD9-6135-C9E05E149777}"/>
              </a:ext>
            </a:extLst>
          </p:cNvPr>
          <p:cNvSpPr>
            <a:spLocks noGrp="1"/>
          </p:cNvSpPr>
          <p:nvPr>
            <p:ph type="title"/>
          </p:nvPr>
        </p:nvSpPr>
        <p:spPr>
          <a:xfrm>
            <a:off x="913795" y="609600"/>
            <a:ext cx="10353762" cy="970450"/>
          </a:xfrm>
        </p:spPr>
        <p:txBody>
          <a:bodyPr>
            <a:normAutofit/>
          </a:bodyPr>
          <a:lstStyle/>
          <a:p>
            <a:r>
              <a:rPr lang="en-GB">
                <a:cs typeface="Arial" panose="020B0604020202020204" pitchFamily="34" charset="0"/>
              </a:rPr>
              <a:t>What is the strategy?</a:t>
            </a:r>
            <a:r>
              <a:rPr lang="en-GB">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4730881-8E59-69DC-B4A2-3B91DE4C8D80}"/>
              </a:ext>
            </a:extLst>
          </p:cNvPr>
          <p:cNvSpPr>
            <a:spLocks noGrp="1"/>
          </p:cNvSpPr>
          <p:nvPr>
            <p:ph idx="1"/>
          </p:nvPr>
        </p:nvSpPr>
        <p:spPr>
          <a:xfrm>
            <a:off x="913794" y="1732449"/>
            <a:ext cx="6152765" cy="4515951"/>
          </a:xfrm>
        </p:spPr>
        <p:txBody>
          <a:bodyPr anchor="ctr">
            <a:normAutofit/>
          </a:bodyPr>
          <a:lstStyle/>
          <a:p>
            <a:pPr indent="-305435">
              <a:lnSpc>
                <a:spcPct val="90000"/>
              </a:lnSpc>
              <a:buClr>
                <a:srgbClr val="00B050"/>
              </a:buClr>
              <a:buFont typeface="Wingdings 2" panose="05020102010507070707" pitchFamily="18" charset="2"/>
              <a:buChar char=""/>
            </a:pPr>
            <a:r>
              <a:rPr lang="en-GB" sz="2800">
                <a:ln>
                  <a:solidFill>
                    <a:prstClr val="black">
                      <a:lumMod val="75000"/>
                      <a:lumOff val="25000"/>
                      <a:alpha val="10000"/>
                    </a:prstClr>
                  </a:solidFill>
                </a:ln>
                <a:effectLst/>
                <a:latin typeface="Arial"/>
                <a:ea typeface="Aptos" panose="020B0004020202020204" pitchFamily="34" charset="0"/>
                <a:cs typeface="Arial"/>
              </a:rPr>
              <a:t>Develop actions to prevent SOC in the future</a:t>
            </a:r>
            <a:endParaRPr lang="en-GB" sz="2800">
              <a:ln>
                <a:solidFill>
                  <a:prstClr val="black">
                    <a:lumMod val="75000"/>
                    <a:lumOff val="25000"/>
                    <a:alpha val="10000"/>
                  </a:prstClr>
                </a:solidFill>
              </a:ln>
              <a:effectLst/>
              <a:latin typeface="Arial" panose="020B0604020202020204" pitchFamily="34" charset="0"/>
              <a:ea typeface="Aptos" panose="020B0004020202020204" pitchFamily="34" charset="0"/>
              <a:cs typeface="Arial" panose="020B0604020202020204" pitchFamily="34" charset="0"/>
            </a:endParaRPr>
          </a:p>
          <a:p>
            <a:pPr indent="-305435">
              <a:lnSpc>
                <a:spcPct val="90000"/>
              </a:lnSpc>
              <a:buClr>
                <a:srgbClr val="00B050"/>
              </a:buClr>
            </a:pPr>
            <a:r>
              <a:rPr lang="en-GB" sz="2800">
                <a:latin typeface="Arial"/>
                <a:cs typeface="Arial"/>
              </a:rPr>
              <a:t>Increased investment in anti SOC agencies (HM Government, </a:t>
            </a:r>
            <a:r>
              <a:rPr lang="en-GB" sz="2800" err="1">
                <a:latin typeface="Arial"/>
                <a:cs typeface="Arial"/>
              </a:rPr>
              <a:t>p.6</a:t>
            </a:r>
            <a:r>
              <a:rPr lang="en-GB" sz="2800">
                <a:latin typeface="Arial"/>
                <a:cs typeface="Arial"/>
              </a:rPr>
              <a:t>). </a:t>
            </a:r>
            <a:endParaRPr lang="en-GB" sz="28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marL="560070" lvl="1" indent="-285750">
              <a:lnSpc>
                <a:spcPct val="90000"/>
              </a:lnSpc>
              <a:buClr>
                <a:srgbClr val="00B050"/>
              </a:buClr>
              <a:buFont typeface="Wingdings" panose="05000000000000000000" pitchFamily="2" charset="2"/>
              <a:buChar char="Ø"/>
            </a:pPr>
            <a:r>
              <a:rPr lang="en-GB" sz="2800">
                <a:latin typeface="Arial"/>
                <a:cs typeface="Arial"/>
              </a:rPr>
              <a:t> </a:t>
            </a:r>
            <a:r>
              <a:rPr lang="en-GB" sz="2800" err="1">
                <a:latin typeface="Arial"/>
                <a:cs typeface="Arial"/>
              </a:rPr>
              <a:t>NCA</a:t>
            </a:r>
            <a:r>
              <a:rPr lang="en-GB" sz="2800">
                <a:latin typeface="Arial"/>
                <a:cs typeface="Arial"/>
              </a:rPr>
              <a:t> budget increased by 21 per cent to £860 million in 2023-2024</a:t>
            </a:r>
            <a:endParaRPr lang="en-GB" sz="28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endParaRPr>
          </a:p>
          <a:p>
            <a:pPr marL="560070" lvl="1" indent="-285750">
              <a:lnSpc>
                <a:spcPct val="90000"/>
              </a:lnSpc>
              <a:buClr>
                <a:srgbClr val="00B050"/>
              </a:buClr>
              <a:buFont typeface="Wingdings" panose="05000000000000000000" pitchFamily="2" charset="2"/>
              <a:buChar char="Ø"/>
            </a:pPr>
            <a:r>
              <a:rPr lang="en-GB" sz="2800">
                <a:latin typeface="Arial"/>
                <a:cs typeface="Arial"/>
              </a:rPr>
              <a:t>Government investing £300 million over three years  as part of the 10-year Drug strategy</a:t>
            </a:r>
            <a:endParaRPr lang="en-GB" sz="28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38E789F-84A8-52BD-934E-F72404D43275}"/>
              </a:ext>
            </a:extLst>
          </p:cNvPr>
          <p:cNvPicPr>
            <a:picLocks noChangeAspect="1"/>
          </p:cNvPicPr>
          <p:nvPr/>
        </p:nvPicPr>
        <p:blipFill rotWithShape="1">
          <a:blip r:embed="rId4"/>
          <a:srcRect l="7790" t="17109" r="7576" b="17822"/>
          <a:stretch/>
        </p:blipFill>
        <p:spPr>
          <a:xfrm>
            <a:off x="7066560" y="2718641"/>
            <a:ext cx="4065464" cy="2086367"/>
          </a:xfrm>
          <a:prstGeom prst="rect">
            <a:avLst/>
          </a:prstGeom>
        </p:spPr>
      </p:pic>
    </p:spTree>
    <p:custDataLst>
      <p:tags r:id="rId1"/>
    </p:custDataLst>
    <p:extLst>
      <p:ext uri="{BB962C8B-B14F-4D97-AF65-F5344CB8AC3E}">
        <p14:creationId xmlns:p14="http://schemas.microsoft.com/office/powerpoint/2010/main" val="3255498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A2F73-BB3C-45AB-A935-EE6B2C565541}"/>
              </a:ext>
            </a:extLst>
          </p:cNvPr>
          <p:cNvSpPr>
            <a:spLocks noGrp="1"/>
          </p:cNvSpPr>
          <p:nvPr>
            <p:ph type="title"/>
          </p:nvPr>
        </p:nvSpPr>
        <p:spPr>
          <a:xfrm>
            <a:off x="5279472" y="609600"/>
            <a:ext cx="5844759" cy="970450"/>
          </a:xfrm>
        </p:spPr>
        <p:txBody>
          <a:bodyPr>
            <a:normAutofit/>
          </a:bodyPr>
          <a:lstStyle/>
          <a:p>
            <a:pPr>
              <a:lnSpc>
                <a:spcPct val="90000"/>
              </a:lnSpc>
            </a:pPr>
            <a:r>
              <a:rPr lang="en-GB" sz="3100">
                <a:cs typeface="Arial" panose="020B0604020202020204" pitchFamily="34" charset="0"/>
              </a:rPr>
              <a:t>What is the strategy doing for cybercrime?</a:t>
            </a:r>
          </a:p>
        </p:txBody>
      </p:sp>
      <p:pic>
        <p:nvPicPr>
          <p:cNvPr id="2054" name="Picture 2053">
            <a:extLst>
              <a:ext uri="{FF2B5EF4-FFF2-40B4-BE49-F238E27FC236}">
                <a16:creationId xmlns:a16="http://schemas.microsoft.com/office/drawing/2014/main" id="{E67A036B-F109-477D-A092-D947533E27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2050" name="Picture 2" descr="Cyber crime - National Crime Agency">
            <a:extLst>
              <a:ext uri="{FF2B5EF4-FFF2-40B4-BE49-F238E27FC236}">
                <a16:creationId xmlns:a16="http://schemas.microsoft.com/office/drawing/2014/main" id="{A6C1EBEA-AF83-1097-86AB-B49E1EC0D2D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0769" r="25079" b="1"/>
          <a:stretch/>
        </p:blipFill>
        <p:spPr bwMode="auto">
          <a:xfrm>
            <a:off x="632815" y="643465"/>
            <a:ext cx="4003193" cy="51033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672EAE5-8AF0-F8C6-17EF-E32A862C1611}"/>
              </a:ext>
            </a:extLst>
          </p:cNvPr>
          <p:cNvSpPr>
            <a:spLocks noGrp="1"/>
          </p:cNvSpPr>
          <p:nvPr>
            <p:ph idx="1"/>
          </p:nvPr>
        </p:nvSpPr>
        <p:spPr>
          <a:xfrm>
            <a:off x="5279472" y="1828800"/>
            <a:ext cx="5844760" cy="4766871"/>
          </a:xfrm>
        </p:spPr>
        <p:txBody>
          <a:bodyPr anchor="ctr">
            <a:normAutofit/>
          </a:bodyPr>
          <a:lstStyle/>
          <a:p>
            <a:pPr indent="-305435">
              <a:lnSpc>
                <a:spcPct val="90000"/>
              </a:lnSpc>
              <a:buClr>
                <a:srgbClr val="31D266"/>
              </a:buClr>
            </a:pPr>
            <a:r>
              <a:rPr lang="en-GB" sz="2400">
                <a:latin typeface="Arial"/>
                <a:cs typeface="Arial"/>
              </a:rPr>
              <a:t>Investing in units such as the </a:t>
            </a:r>
            <a:r>
              <a:rPr lang="en-GB" sz="2400" err="1">
                <a:latin typeface="Arial"/>
                <a:cs typeface="Arial"/>
              </a:rPr>
              <a:t>NCA</a:t>
            </a:r>
            <a:r>
              <a:rPr lang="en-GB" sz="2400">
                <a:latin typeface="Arial"/>
                <a:cs typeface="Arial"/>
              </a:rPr>
              <a:t> National Cyber Crime Unit</a:t>
            </a:r>
            <a:endParaRPr lang="en-US" sz="240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endParaRPr>
          </a:p>
          <a:p>
            <a:pPr indent="-305435">
              <a:lnSpc>
                <a:spcPct val="90000"/>
              </a:lnSpc>
              <a:buClr>
                <a:srgbClr val="31D266"/>
              </a:buClr>
            </a:pPr>
            <a:r>
              <a:rPr lang="en-GB" sz="2400">
                <a:latin typeface="Arial"/>
                <a:cs typeface="Arial"/>
              </a:rPr>
              <a:t>Provide Regional Cyber Crime Units as part of the Regional Organised Crime Units (</a:t>
            </a:r>
            <a:r>
              <a:rPr lang="en-GB" sz="2400" err="1">
                <a:latin typeface="Arial"/>
                <a:cs typeface="Arial"/>
              </a:rPr>
              <a:t>ROCU</a:t>
            </a:r>
            <a:r>
              <a:rPr lang="en-GB" sz="2400">
                <a:latin typeface="Arial"/>
                <a:cs typeface="Arial"/>
              </a:rPr>
              <a:t>) network </a:t>
            </a:r>
          </a:p>
          <a:p>
            <a:pPr indent="-305435">
              <a:lnSpc>
                <a:spcPct val="90000"/>
              </a:lnSpc>
              <a:buClr>
                <a:srgbClr val="31D266"/>
              </a:buClr>
            </a:pPr>
            <a:r>
              <a:rPr lang="en-GB" sz="2400">
                <a:latin typeface="Arial"/>
                <a:cs typeface="Arial"/>
              </a:rPr>
              <a:t>The network enables the police to support local partners, businesses and charities to increase their resilience to cybercrime.</a:t>
            </a:r>
          </a:p>
          <a:p>
            <a:pPr marL="560070" lvl="1" indent="-285750">
              <a:lnSpc>
                <a:spcPct val="90000"/>
              </a:lnSpc>
              <a:buClr>
                <a:srgbClr val="31D266"/>
              </a:buClr>
              <a:buFont typeface="Wingdings" panose="05000000000000000000" pitchFamily="2" charset="2"/>
              <a:buChar char="Ø"/>
            </a:pPr>
            <a:endParaRPr lang="en-GB" sz="200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B5300C1-BCA2-EF0C-F883-8AC48168B754}"/>
              </a:ext>
            </a:extLst>
          </p:cNvPr>
          <p:cNvSpPr txBox="1"/>
          <p:nvPr/>
        </p:nvSpPr>
        <p:spPr>
          <a:xfrm>
            <a:off x="8639175" y="6353175"/>
            <a:ext cx="3552825" cy="400110"/>
          </a:xfrm>
          <a:prstGeom prst="rect">
            <a:avLst/>
          </a:prstGeom>
          <a:noFill/>
        </p:spPr>
        <p:txBody>
          <a:bodyPr wrap="square" rtlCol="0">
            <a:spAutoFit/>
          </a:bodyPr>
          <a:lstStyle/>
          <a:p>
            <a:r>
              <a:rPr kumimoji="0" lang="en-GB" sz="2000" b="0" i="0" u="none" strike="noStrike" kern="1200" cap="none" spc="0" normalizeH="0" baseline="0" noProof="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uLnTx/>
                <a:uFillTx/>
                <a:latin typeface="Arial" panose="020B0604020202020204" pitchFamily="34" charset="0"/>
                <a:ea typeface="+mn-ea"/>
                <a:cs typeface="Arial" panose="020B0604020202020204" pitchFamily="34" charset="0"/>
              </a:rPr>
              <a:t>(HM Government, 2023, p.18)</a:t>
            </a:r>
            <a:endParaRPr lang="en-GB"/>
          </a:p>
        </p:txBody>
      </p:sp>
    </p:spTree>
    <p:custDataLst>
      <p:tags r:id="rId1"/>
    </p:custDataLst>
    <p:extLst>
      <p:ext uri="{BB962C8B-B14F-4D97-AF65-F5344CB8AC3E}">
        <p14:creationId xmlns:p14="http://schemas.microsoft.com/office/powerpoint/2010/main" val="3947505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EA8A-030B-A685-6DEE-4E7080C04241}"/>
              </a:ext>
            </a:extLst>
          </p:cNvPr>
          <p:cNvSpPr>
            <a:spLocks noGrp="1"/>
          </p:cNvSpPr>
          <p:nvPr>
            <p:ph type="title"/>
          </p:nvPr>
        </p:nvSpPr>
        <p:spPr>
          <a:xfrm>
            <a:off x="913795" y="609600"/>
            <a:ext cx="10353762" cy="970450"/>
          </a:xfrm>
        </p:spPr>
        <p:txBody>
          <a:bodyPr>
            <a:normAutofit/>
          </a:bodyPr>
          <a:lstStyle/>
          <a:p>
            <a:r>
              <a:rPr lang="en-GB">
                <a:cs typeface="Arial" panose="020B0604020202020204" pitchFamily="34" charset="0"/>
              </a:rPr>
              <a:t>What is the strategy doing for cybercrime? </a:t>
            </a:r>
          </a:p>
        </p:txBody>
      </p:sp>
      <p:sp>
        <p:nvSpPr>
          <p:cNvPr id="3" name="Content Placeholder 2">
            <a:extLst>
              <a:ext uri="{FF2B5EF4-FFF2-40B4-BE49-F238E27FC236}">
                <a16:creationId xmlns:a16="http://schemas.microsoft.com/office/drawing/2014/main" id="{78A30A4E-7EE1-7513-5BBD-E5FE63D764A1}"/>
              </a:ext>
            </a:extLst>
          </p:cNvPr>
          <p:cNvSpPr>
            <a:spLocks noGrp="1"/>
          </p:cNvSpPr>
          <p:nvPr>
            <p:ph idx="1"/>
          </p:nvPr>
        </p:nvSpPr>
        <p:spPr>
          <a:xfrm>
            <a:off x="614597" y="1732449"/>
            <a:ext cx="6086006" cy="4058751"/>
          </a:xfrm>
        </p:spPr>
        <p:txBody>
          <a:bodyPr anchor="ctr">
            <a:normAutofit fontScale="92500" lnSpcReduction="10000"/>
          </a:bodyPr>
          <a:lstStyle/>
          <a:p>
            <a:pPr indent="-305435">
              <a:lnSpc>
                <a:spcPct val="90000"/>
              </a:lnSpc>
              <a:buClr>
                <a:srgbClr val="00B050"/>
              </a:buClr>
            </a:pPr>
            <a:r>
              <a:rPr lang="en-GB" sz="2200" dirty="0">
                <a:latin typeface="Arial"/>
                <a:cs typeface="Arial"/>
              </a:rPr>
              <a:t>Maximise the use of the Active Cyber Defence (</a:t>
            </a:r>
            <a:r>
              <a:rPr lang="en-GB" sz="2200" dirty="0" err="1">
                <a:latin typeface="Arial"/>
                <a:cs typeface="Arial"/>
              </a:rPr>
              <a:t>ACD</a:t>
            </a:r>
            <a:r>
              <a:rPr lang="en-GB" sz="2200" dirty="0">
                <a:latin typeface="Arial"/>
                <a:cs typeface="Arial"/>
              </a:rPr>
              <a:t>) initiative </a:t>
            </a:r>
            <a:endParaRPr lang="en-US" dirty="0">
              <a:latin typeface="Arial"/>
              <a:cs typeface="Arial"/>
            </a:endParaRPr>
          </a:p>
          <a:p>
            <a:pPr marL="719455" lvl="1" indent="-269875">
              <a:lnSpc>
                <a:spcPct val="90000"/>
              </a:lnSpc>
              <a:buClr>
                <a:srgbClr val="00B050"/>
              </a:buClr>
              <a:buFont typeface="Wingdings" panose="05000000000000000000" pitchFamily="2" charset="2"/>
              <a:buChar char="Ø"/>
            </a:pPr>
            <a:r>
              <a:rPr lang="en-GB" sz="2200" dirty="0" err="1">
                <a:effectLst/>
                <a:latin typeface="Arial"/>
                <a:ea typeface="Aptos" panose="020B0004020202020204" pitchFamily="34" charset="0"/>
                <a:cs typeface="Arial"/>
              </a:rPr>
              <a:t>ACD</a:t>
            </a:r>
            <a:r>
              <a:rPr lang="en-GB" sz="2200" dirty="0">
                <a:effectLst/>
                <a:latin typeface="Arial"/>
                <a:ea typeface="Aptos" panose="020B0004020202020204" pitchFamily="34" charset="0"/>
                <a:cs typeface="Arial"/>
              </a:rPr>
              <a:t> is a technical programme which disrupts economic and cybercrime upstream, blocking malicious digital communications before they reach UK IP addresses </a:t>
            </a:r>
            <a:endParaRPr lang="en-GB" sz="2200" dirty="0">
              <a:ln>
                <a:solidFill>
                  <a:prstClr val="black">
                    <a:lumMod val="75000"/>
                    <a:lumOff val="25000"/>
                    <a:alpha val="10000"/>
                  </a:prstClr>
                </a:solidFill>
              </a:ln>
              <a:effectLst/>
              <a:latin typeface="Arial"/>
              <a:ea typeface="Aptos" panose="020B0004020202020204" pitchFamily="34" charset="0"/>
              <a:cs typeface="Arial"/>
            </a:endParaRPr>
          </a:p>
          <a:p>
            <a:pPr indent="-305435">
              <a:lnSpc>
                <a:spcPct val="90000"/>
              </a:lnSpc>
              <a:buClr>
                <a:srgbClr val="00B050"/>
              </a:buClr>
            </a:pPr>
            <a:r>
              <a:rPr lang="en-GB" sz="2200" dirty="0">
                <a:effectLst/>
                <a:latin typeface="Arial" panose="020B0604020202020204" pitchFamily="34" charset="0"/>
                <a:ea typeface="Aptos" panose="020B0004020202020204" pitchFamily="34" charset="0"/>
                <a:cs typeface="Arial" panose="020B0604020202020204" pitchFamily="34" charset="0"/>
              </a:rPr>
              <a:t>Government focus on this would:</a:t>
            </a:r>
            <a:endParaRPr lang="en-GB" sz="2200" dirty="0">
              <a:ln>
                <a:solidFill>
                  <a:prstClr val="black">
                    <a:lumMod val="75000"/>
                    <a:lumOff val="25000"/>
                    <a:alpha val="10000"/>
                  </a:prstClr>
                </a:solidFill>
              </a:ln>
              <a:effectLst/>
              <a:latin typeface="Arial" panose="020B0604020202020204" pitchFamily="34" charset="0"/>
              <a:ea typeface="Aptos" panose="020B0004020202020204" pitchFamily="34" charset="0"/>
              <a:cs typeface="Arial" panose="020B0604020202020204" pitchFamily="34" charset="0"/>
            </a:endParaRPr>
          </a:p>
          <a:p>
            <a:pPr marL="719455" lvl="1" indent="-269875">
              <a:lnSpc>
                <a:spcPct val="90000"/>
              </a:lnSpc>
              <a:buClr>
                <a:srgbClr val="00B050"/>
              </a:buClr>
              <a:buFont typeface="Wingdings" panose="05000000000000000000" pitchFamily="2" charset="2"/>
              <a:buChar char="Ø"/>
            </a:pPr>
            <a:r>
              <a:rPr lang="en-US" sz="2200" dirty="0">
                <a:effectLst/>
                <a:latin typeface="Arial"/>
                <a:ea typeface="Aptos" panose="020B0004020202020204" pitchFamily="34" charset="0"/>
                <a:cs typeface="Arial"/>
              </a:rPr>
              <a:t>reduce malware and malicious content from overseas </a:t>
            </a:r>
            <a:r>
              <a:rPr lang="en-US" sz="2200" dirty="0" err="1">
                <a:effectLst/>
                <a:latin typeface="Arial"/>
                <a:ea typeface="Aptos" panose="020B0004020202020204" pitchFamily="34" charset="0"/>
                <a:cs typeface="Arial"/>
              </a:rPr>
              <a:t>organised</a:t>
            </a:r>
            <a:r>
              <a:rPr lang="en-US" sz="2200" dirty="0">
                <a:effectLst/>
                <a:latin typeface="Arial"/>
                <a:ea typeface="Aptos" panose="020B0004020202020204" pitchFamily="34" charset="0"/>
                <a:cs typeface="Arial"/>
              </a:rPr>
              <a:t> criminals</a:t>
            </a:r>
            <a:endParaRPr lang="en-US" sz="2200" dirty="0">
              <a:ln>
                <a:solidFill>
                  <a:prstClr val="black">
                    <a:lumMod val="75000"/>
                    <a:lumOff val="25000"/>
                    <a:alpha val="10000"/>
                  </a:prstClr>
                </a:solidFill>
              </a:ln>
              <a:effectLst/>
              <a:latin typeface="Arial"/>
              <a:ea typeface="Aptos" panose="020B0004020202020204" pitchFamily="34" charset="0"/>
              <a:cs typeface="Arial"/>
            </a:endParaRPr>
          </a:p>
          <a:p>
            <a:pPr marL="719455" lvl="1" indent="-269875">
              <a:lnSpc>
                <a:spcPct val="90000"/>
              </a:lnSpc>
              <a:buClr>
                <a:srgbClr val="00B050"/>
              </a:buClr>
              <a:buFont typeface="Wingdings" panose="05000000000000000000" pitchFamily="2" charset="2"/>
              <a:buChar char="Ø"/>
            </a:pPr>
            <a:r>
              <a:rPr lang="en-US" sz="2200" dirty="0">
                <a:effectLst/>
                <a:latin typeface="Arial"/>
                <a:ea typeface="Aptos" panose="020B0004020202020204" pitchFamily="34" charset="0"/>
                <a:cs typeface="Arial"/>
              </a:rPr>
              <a:t>reduce the number of fraud and cybercrimes and reduce harm at scale, and</a:t>
            </a:r>
            <a:endParaRPr lang="en-US" sz="2200" dirty="0">
              <a:ln>
                <a:solidFill>
                  <a:prstClr val="black">
                    <a:lumMod val="75000"/>
                    <a:lumOff val="25000"/>
                    <a:alpha val="10000"/>
                  </a:prstClr>
                </a:solidFill>
              </a:ln>
              <a:effectLst/>
              <a:latin typeface="Arial"/>
              <a:ea typeface="Aptos" panose="020B0004020202020204" pitchFamily="34" charset="0"/>
              <a:cs typeface="Arial"/>
            </a:endParaRPr>
          </a:p>
          <a:p>
            <a:pPr marL="719455" lvl="1" indent="-269875">
              <a:lnSpc>
                <a:spcPct val="90000"/>
              </a:lnSpc>
              <a:buClr>
                <a:srgbClr val="00B050"/>
              </a:buClr>
              <a:buFont typeface="Wingdings" panose="05000000000000000000" pitchFamily="2" charset="2"/>
              <a:buChar char="Ø"/>
            </a:pPr>
            <a:r>
              <a:rPr lang="en-US" sz="2200" dirty="0">
                <a:effectLst/>
                <a:latin typeface="Arial"/>
                <a:ea typeface="Aptos" panose="020B0004020202020204" pitchFamily="34" charset="0"/>
                <a:cs typeface="Arial"/>
              </a:rPr>
              <a:t>prevent high-volume attacks from ever reaching the UK</a:t>
            </a:r>
            <a:endParaRPr lang="en-GB" sz="2200" dirty="0">
              <a:ln>
                <a:solidFill>
                  <a:prstClr val="black">
                    <a:lumMod val="75000"/>
                    <a:lumOff val="25000"/>
                    <a:alpha val="10000"/>
                  </a:prstClr>
                </a:solidFill>
              </a:ln>
              <a:effectLst/>
              <a:latin typeface="Arial" panose="020B0604020202020204" pitchFamily="34" charset="0"/>
              <a:ea typeface="Aptos" panose="020B0004020202020204" pitchFamily="34" charset="0"/>
              <a:cs typeface="Arial" panose="020B0604020202020204" pitchFamily="34" charset="0"/>
            </a:endParaRPr>
          </a:p>
          <a:p>
            <a:pPr marL="449580" lvl="1" indent="0">
              <a:lnSpc>
                <a:spcPct val="90000"/>
              </a:lnSpc>
              <a:buClr>
                <a:srgbClr val="FF0054"/>
              </a:buClr>
              <a:buNone/>
            </a:pPr>
            <a:endParaRPr lang="en-GB" sz="1500" dirty="0">
              <a:ln>
                <a:solidFill>
                  <a:prstClr val="black">
                    <a:lumMod val="75000"/>
                    <a:lumOff val="25000"/>
                    <a:alpha val="10000"/>
                  </a:prstClr>
                </a:solidFill>
              </a:ln>
              <a:effectLst/>
              <a:latin typeface="Arial" panose="020B0604020202020204" pitchFamily="34" charset="0"/>
              <a:ea typeface="Aptos" panose="020B0004020202020204" pitchFamily="34" charset="0"/>
              <a:cs typeface="Arial" panose="020B0604020202020204" pitchFamily="34" charset="0"/>
            </a:endParaRPr>
          </a:p>
        </p:txBody>
      </p:sp>
      <p:pic>
        <p:nvPicPr>
          <p:cNvPr id="3074" name="Picture 2" descr="Introduction - NCSC.GOV.UK">
            <a:extLst>
              <a:ext uri="{FF2B5EF4-FFF2-40B4-BE49-F238E27FC236}">
                <a16:creationId xmlns:a16="http://schemas.microsoft.com/office/drawing/2014/main" id="{5B65EAA2-091B-8693-9233-3F0421E0B3B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71687" y="2055674"/>
            <a:ext cx="4882938" cy="274665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84C202C-9746-CCB1-F774-0D07E8BE3BE9}"/>
              </a:ext>
            </a:extLst>
          </p:cNvPr>
          <p:cNvSpPr txBox="1"/>
          <p:nvPr/>
        </p:nvSpPr>
        <p:spPr>
          <a:xfrm>
            <a:off x="913795" y="5879068"/>
            <a:ext cx="10353762" cy="369332"/>
          </a:xfrm>
          <a:prstGeom prst="rect">
            <a:avLst/>
          </a:prstGeom>
          <a:noFill/>
        </p:spPr>
        <p:txBody>
          <a:bodyPr wrap="square" rtlCol="0">
            <a:spAutoFit/>
          </a:bodyPr>
          <a:lstStyle/>
          <a:p>
            <a:pPr algn="ctr">
              <a:spcAft>
                <a:spcPts val="600"/>
              </a:spcAft>
            </a:pPr>
            <a:r>
              <a:rPr lang="en-GB">
                <a:solidFill>
                  <a:schemeClr val="tx2"/>
                </a:solidFill>
                <a:latin typeface="Arial" panose="020B0604020202020204" pitchFamily="34" charset="0"/>
                <a:cs typeface="Arial" panose="020B0604020202020204" pitchFamily="34" charset="0"/>
              </a:rPr>
              <a:t>In 2021, 2.3 million cyber-facilitated campaigns were removed due to the initiative</a:t>
            </a:r>
          </a:p>
        </p:txBody>
      </p:sp>
      <p:sp>
        <p:nvSpPr>
          <p:cNvPr id="7" name="TextBox 6">
            <a:extLst>
              <a:ext uri="{FF2B5EF4-FFF2-40B4-BE49-F238E27FC236}">
                <a16:creationId xmlns:a16="http://schemas.microsoft.com/office/drawing/2014/main" id="{A4349D94-689C-E2AC-A84D-3A408AB01EF8}"/>
              </a:ext>
            </a:extLst>
          </p:cNvPr>
          <p:cNvSpPr txBox="1"/>
          <p:nvPr/>
        </p:nvSpPr>
        <p:spPr>
          <a:xfrm>
            <a:off x="9125565" y="6485063"/>
            <a:ext cx="3516708"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HM Government (2023, </a:t>
            </a:r>
            <a:r>
              <a:rPr lang="en-GB" err="1">
                <a:latin typeface="Arial" panose="020B0604020202020204" pitchFamily="34" charset="0"/>
                <a:cs typeface="Arial" panose="020B0604020202020204" pitchFamily="34" charset="0"/>
              </a:rPr>
              <a:t>p.33</a:t>
            </a:r>
            <a:r>
              <a:rPr lang="en-GB">
                <a:latin typeface="Arial" panose="020B0604020202020204" pitchFamily="34" charset="0"/>
                <a:cs typeface="Arial" panose="020B0604020202020204" pitchFamily="34" charset="0"/>
              </a:rPr>
              <a:t>)</a:t>
            </a:r>
          </a:p>
        </p:txBody>
      </p:sp>
    </p:spTree>
    <p:custDataLst>
      <p:tags r:id="rId1"/>
    </p:custDataLst>
    <p:extLst>
      <p:ext uri="{BB962C8B-B14F-4D97-AF65-F5344CB8AC3E}">
        <p14:creationId xmlns:p14="http://schemas.microsoft.com/office/powerpoint/2010/main" val="3016477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1000"/>
                                        <p:tgtEl>
                                          <p:spTgt spid="6"/>
                                        </p:tgtEl>
                                      </p:cBhvr>
                                    </p:animEffect>
                                    <p:anim calcmode="lin" valueType="num">
                                      <p:cBhvr>
                                        <p:cTn id="44" dur="1000" fill="hold"/>
                                        <p:tgtEl>
                                          <p:spTgt spid="6"/>
                                        </p:tgtEl>
                                        <p:attrNameLst>
                                          <p:attrName>ppt_x</p:attrName>
                                        </p:attrNameLst>
                                      </p:cBhvr>
                                      <p:tavLst>
                                        <p:tav tm="0">
                                          <p:val>
                                            <p:strVal val="#ppt_x"/>
                                          </p:val>
                                        </p:tav>
                                        <p:tav tm="100000">
                                          <p:val>
                                            <p:strVal val="#ppt_x"/>
                                          </p:val>
                                        </p:tav>
                                      </p:tavLst>
                                    </p:anim>
                                    <p:anim calcmode="lin" valueType="num">
                                      <p:cBhvr>
                                        <p:cTn id="4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26448-E6F6-CA02-D174-5B20AE1BB47A}"/>
              </a:ext>
            </a:extLst>
          </p:cNvPr>
          <p:cNvSpPr>
            <a:spLocks noGrp="1"/>
          </p:cNvSpPr>
          <p:nvPr>
            <p:ph type="title"/>
          </p:nvPr>
        </p:nvSpPr>
        <p:spPr/>
        <p:txBody>
          <a:bodyPr>
            <a:normAutofit/>
          </a:bodyPr>
          <a:lstStyle/>
          <a:p>
            <a:r>
              <a:rPr lang="en-GB"/>
              <a:t>Summary</a:t>
            </a:r>
          </a:p>
        </p:txBody>
      </p:sp>
      <p:sp>
        <p:nvSpPr>
          <p:cNvPr id="3" name="Content Placeholder 2">
            <a:extLst>
              <a:ext uri="{FF2B5EF4-FFF2-40B4-BE49-F238E27FC236}">
                <a16:creationId xmlns:a16="http://schemas.microsoft.com/office/drawing/2014/main" id="{642EF78F-8179-C4D8-A5D6-EEFB8B6FF2EA}"/>
              </a:ext>
            </a:extLst>
          </p:cNvPr>
          <p:cNvSpPr>
            <a:spLocks noGrp="1"/>
          </p:cNvSpPr>
          <p:nvPr>
            <p:ph idx="1"/>
          </p:nvPr>
        </p:nvSpPr>
        <p:spPr>
          <a:xfrm>
            <a:off x="913795" y="1732449"/>
            <a:ext cx="10353762" cy="4750647"/>
          </a:xfrm>
        </p:spPr>
        <p:txBody>
          <a:bodyPr>
            <a:normAutofit/>
          </a:bodyPr>
          <a:lstStyle/>
          <a:p>
            <a:pPr indent="-305435">
              <a:buClr>
                <a:srgbClr val="0070C0"/>
              </a:buClr>
            </a:pPr>
            <a:r>
              <a:rPr lang="en-GB" sz="2400" dirty="0">
                <a:latin typeface="Arial"/>
                <a:cs typeface="Arial"/>
              </a:rPr>
              <a:t>Prior to the SOC strategy, there were debates about whether UK law enforcement was able to control cybercrime as </a:t>
            </a:r>
            <a:r>
              <a:rPr lang="en-US" sz="2400" dirty="0">
                <a:latin typeface="Arial"/>
                <a:cs typeface="Arial"/>
              </a:rPr>
              <a:t>Curtis and </a:t>
            </a:r>
            <a:r>
              <a:rPr lang="en-US" sz="2400" dirty="0" err="1">
                <a:latin typeface="Arial"/>
                <a:cs typeface="Arial"/>
              </a:rPr>
              <a:t>Oxburgh</a:t>
            </a:r>
            <a:r>
              <a:rPr lang="en-US" sz="2400" dirty="0">
                <a:latin typeface="Arial"/>
                <a:cs typeface="Arial"/>
              </a:rPr>
              <a:t> (2022, p. 573)</a:t>
            </a:r>
            <a:r>
              <a:rPr lang="en-GB" sz="2400" dirty="0">
                <a:latin typeface="Arial"/>
                <a:cs typeface="Arial"/>
              </a:rPr>
              <a:t> argue, that the public does not agree that the police are well equipped when it comes to tackling this crime.</a:t>
            </a:r>
            <a:endParaRPr lang="en-US" dirty="0">
              <a:latin typeface="Arial"/>
              <a:cs typeface="Arial"/>
            </a:endParaRPr>
          </a:p>
          <a:p>
            <a:pPr indent="-305435">
              <a:buClr>
                <a:srgbClr val="FF0000"/>
              </a:buClr>
            </a:pPr>
            <a:r>
              <a:rPr lang="en-GB" sz="2400" dirty="0">
                <a:latin typeface="Arial"/>
                <a:cs typeface="Arial"/>
              </a:rPr>
              <a:t>It is hard to establish whether cybercrime / computer misuse offences are increasing or decreasing due to sources being unclear</a:t>
            </a:r>
            <a:endParaRPr lang="en-GB" sz="24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endParaRPr>
          </a:p>
          <a:p>
            <a:pPr indent="-305435">
              <a:buClr>
                <a:srgbClr val="FF0000"/>
              </a:buClr>
            </a:pPr>
            <a:r>
              <a:rPr lang="en-GB" sz="2400" dirty="0">
                <a:latin typeface="Arial"/>
                <a:cs typeface="Arial"/>
              </a:rPr>
              <a:t>The Computer Misuse Act 1990 is outdated leading to offenders slipping away </a:t>
            </a:r>
            <a:endParaRPr lang="en-GB" sz="24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panose="020B0604020202020204" pitchFamily="34" charset="0"/>
              <a:cs typeface="Arial" panose="020B0604020202020204" pitchFamily="34" charset="0"/>
            </a:endParaRPr>
          </a:p>
          <a:p>
            <a:pPr indent="-305435">
              <a:buClr>
                <a:srgbClr val="00B050"/>
              </a:buClr>
            </a:pPr>
            <a:r>
              <a:rPr lang="en-GB" sz="2400" dirty="0">
                <a:latin typeface="Arial"/>
                <a:cs typeface="Arial"/>
              </a:rPr>
              <a:t>The SOC strategy seems to be effective against cyber-crime as the </a:t>
            </a:r>
            <a:r>
              <a:rPr lang="en-GB" sz="2400" dirty="0" err="1">
                <a:latin typeface="Arial"/>
                <a:cs typeface="Arial"/>
              </a:rPr>
              <a:t>ACD</a:t>
            </a:r>
            <a:r>
              <a:rPr lang="en-GB" sz="2400" dirty="0">
                <a:latin typeface="Arial"/>
                <a:cs typeface="Arial"/>
              </a:rPr>
              <a:t> initiative managed to remove 2.3 million cyber-facilitated campaigns when it was tested in 2021</a:t>
            </a:r>
            <a:endParaRPr lang="en-GB" sz="24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a:cs typeface="Arial"/>
            </a:endParaRPr>
          </a:p>
        </p:txBody>
      </p:sp>
    </p:spTree>
    <p:custDataLst>
      <p:tags r:id="rId1"/>
    </p:custDataLst>
    <p:extLst>
      <p:ext uri="{BB962C8B-B14F-4D97-AF65-F5344CB8AC3E}">
        <p14:creationId xmlns:p14="http://schemas.microsoft.com/office/powerpoint/2010/main" val="113506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9343-CB33-4902-EB3C-FE35F7A8ABD3}"/>
              </a:ext>
            </a:extLst>
          </p:cNvPr>
          <p:cNvSpPr>
            <a:spLocks noGrp="1"/>
          </p:cNvSpPr>
          <p:nvPr>
            <p:ph type="title"/>
          </p:nvPr>
        </p:nvSpPr>
        <p:spPr>
          <a:xfrm>
            <a:off x="919119" y="0"/>
            <a:ext cx="10353762" cy="970450"/>
          </a:xfrm>
        </p:spPr>
        <p:txBody>
          <a:bodyPr/>
          <a:lstStyle/>
          <a:p>
            <a:r>
              <a:rPr lang="en-GB"/>
              <a:t>References</a:t>
            </a:r>
          </a:p>
        </p:txBody>
      </p:sp>
      <p:sp>
        <p:nvSpPr>
          <p:cNvPr id="3" name="Content Placeholder 2">
            <a:extLst>
              <a:ext uri="{FF2B5EF4-FFF2-40B4-BE49-F238E27FC236}">
                <a16:creationId xmlns:a16="http://schemas.microsoft.com/office/drawing/2014/main" id="{C40F2893-874F-B1B2-5BCB-11B08C68D39A}"/>
              </a:ext>
            </a:extLst>
          </p:cNvPr>
          <p:cNvSpPr>
            <a:spLocks noGrp="1"/>
          </p:cNvSpPr>
          <p:nvPr>
            <p:ph idx="1"/>
          </p:nvPr>
        </p:nvSpPr>
        <p:spPr>
          <a:xfrm>
            <a:off x="0" y="970451"/>
            <a:ext cx="12192000" cy="5727530"/>
          </a:xfrm>
        </p:spPr>
        <p:txBody>
          <a:bodyPr>
            <a:normAutofit fontScale="85000" lnSpcReduction="20000"/>
          </a:bodyPr>
          <a:lstStyle/>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Airbus</a:t>
            </a:r>
            <a:r>
              <a:rPr lang="en-GB" kern="100">
                <a:effectLst/>
                <a:latin typeface="Aptos"/>
                <a:ea typeface="Aptos" panose="020B0004020202020204" pitchFamily="34" charset="0"/>
                <a:cs typeface="Times New Roman"/>
              </a:rPr>
              <a:t> (2023) </a:t>
            </a:r>
            <a:r>
              <a:rPr lang="en-GB" i="1" kern="100">
                <a:effectLst/>
                <a:latin typeface="Aptos"/>
                <a:ea typeface="Aptos" panose="020B0004020202020204" pitchFamily="34" charset="0"/>
                <a:cs typeface="Times New Roman"/>
              </a:rPr>
              <a:t>A</a:t>
            </a:r>
            <a:r>
              <a:rPr lang="en-GB" sz="2000" i="1" kern="100">
                <a:effectLst/>
                <a:latin typeface="Aptos"/>
                <a:ea typeface="Aptos" panose="020B0004020202020204" pitchFamily="34" charset="0"/>
                <a:cs typeface="Times New Roman"/>
              </a:rPr>
              <a:t> year on from the NHS Ransomware Attack.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https://www.protect.airbus.com/blog/a-year-on-from-the-nhs-ransomware-attack/#:~:text=Introduction%20to%20NHS%20Ransomware%20Attack,-A%20year%20has&amp;text=The%20largest%20system%20of%20which,ransomware%20attack%20in%20June%202023.</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30 April 2024].</a:t>
            </a:r>
            <a:endParaRPr lang="en-US">
              <a:latin typeface="Aptos"/>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Arce, D. G</a:t>
            </a:r>
            <a:r>
              <a:rPr lang="en-GB" kern="100">
                <a:effectLst/>
                <a:latin typeface="Aptos"/>
                <a:ea typeface="Aptos" panose="020B0004020202020204" pitchFamily="34" charset="0"/>
                <a:cs typeface="Times New Roman"/>
              </a:rPr>
              <a:t>. m(</a:t>
            </a:r>
            <a:r>
              <a:rPr lang="en-GB" sz="2000" kern="100">
                <a:effectLst/>
                <a:latin typeface="Aptos"/>
                <a:ea typeface="Aptos" panose="020B0004020202020204" pitchFamily="34" charset="0"/>
                <a:cs typeface="Times New Roman"/>
              </a:rPr>
              <a:t>2018</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Malware and market share. </a:t>
            </a:r>
            <a:r>
              <a:rPr lang="en-GB" sz="2000" i="1" kern="100">
                <a:effectLst/>
                <a:latin typeface="Aptos"/>
                <a:ea typeface="Aptos" panose="020B0004020202020204" pitchFamily="34" charset="0"/>
                <a:cs typeface="Times New Roman"/>
              </a:rPr>
              <a:t>Journal of Cybersecurity, </a:t>
            </a:r>
            <a:r>
              <a:rPr lang="en-GB" sz="2000" kern="100">
                <a:effectLst/>
                <a:latin typeface="Aptos"/>
                <a:ea typeface="Aptos" panose="020B0004020202020204" pitchFamily="34" charset="0"/>
                <a:cs typeface="Times New Roman"/>
              </a:rPr>
              <a:t>4(1), pp. 1-6.</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Button, M., Shepherd, D. &amp; Wang, V</a:t>
            </a:r>
            <a:r>
              <a:rPr lang="en-GB" kern="100">
                <a:effectLst/>
                <a:latin typeface="Aptos"/>
                <a:ea typeface="Aptos" panose="020B0004020202020204" pitchFamily="34" charset="0"/>
                <a:cs typeface="Times New Roman"/>
              </a:rPr>
              <a:t>. (</a:t>
            </a:r>
            <a:r>
              <a:rPr lang="en-GB" sz="2000" kern="100">
                <a:effectLst/>
                <a:latin typeface="Aptos"/>
                <a:ea typeface="Aptos" panose="020B0004020202020204" pitchFamily="34" charset="0"/>
                <a:cs typeface="Times New Roman"/>
              </a:rPr>
              <a:t>2022</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Assessing the seriousness of cybercrime: The case of computer misuse crime int he United Kingdom and the victims' perspective. </a:t>
            </a:r>
            <a:r>
              <a:rPr lang="en-GB" sz="2000" i="1" kern="100">
                <a:effectLst/>
                <a:latin typeface="Aptos"/>
                <a:ea typeface="Aptos" panose="020B0004020202020204" pitchFamily="34" charset="0"/>
                <a:cs typeface="Times New Roman"/>
              </a:rPr>
              <a:t>Criminology and Criminal Justice, </a:t>
            </a:r>
            <a:r>
              <a:rPr lang="en-GB" sz="2000" kern="100">
                <a:effectLst/>
                <a:latin typeface="Aptos"/>
                <a:ea typeface="Aptos" panose="020B0004020202020204" pitchFamily="34" charset="0"/>
                <a:cs typeface="Times New Roman"/>
              </a:rPr>
              <a:t>0(0), pp. 1-22.</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panose="020B0004020202020204" pitchFamily="34" charset="0"/>
                <a:ea typeface="Aptos" panose="020B0004020202020204" pitchFamily="34" charset="0"/>
                <a:cs typeface="Times New Roman" panose="02020603050405020304" pitchFamily="18" charset="0"/>
              </a:rPr>
              <a:t>Carroll, F., </a:t>
            </a:r>
            <a:r>
              <a:rPr lang="en-GB" sz="2000" kern="100" err="1">
                <a:effectLst/>
                <a:latin typeface="Aptos" panose="020B0004020202020204" pitchFamily="34" charset="0"/>
                <a:ea typeface="Aptos" panose="020B0004020202020204" pitchFamily="34" charset="0"/>
                <a:cs typeface="Times New Roman" panose="02020603050405020304" pitchFamily="18" charset="0"/>
              </a:rPr>
              <a:t>Adejobi</a:t>
            </a:r>
            <a:r>
              <a:rPr lang="en-GB" sz="2000" kern="100">
                <a:effectLst/>
                <a:latin typeface="Aptos" panose="020B0004020202020204" pitchFamily="34" charset="0"/>
                <a:ea typeface="Aptos" panose="020B0004020202020204" pitchFamily="34" charset="0"/>
                <a:cs typeface="Times New Roman" panose="02020603050405020304" pitchFamily="18" charset="0"/>
              </a:rPr>
              <a:t>, J. A. &amp; </a:t>
            </a:r>
            <a:r>
              <a:rPr lang="en-GB" sz="2000" kern="100" err="1">
                <a:effectLst/>
                <a:latin typeface="Aptos" panose="020B0004020202020204" pitchFamily="34" charset="0"/>
                <a:ea typeface="Aptos" panose="020B0004020202020204" pitchFamily="34" charset="0"/>
                <a:cs typeface="Times New Roman" panose="02020603050405020304" pitchFamily="18" charset="0"/>
              </a:rPr>
              <a:t>Montasari</a:t>
            </a:r>
            <a:r>
              <a:rPr lang="en-GB" sz="2000" kern="100">
                <a:effectLst/>
                <a:latin typeface="Aptos" panose="020B0004020202020204" pitchFamily="34" charset="0"/>
                <a:ea typeface="Aptos" panose="020B0004020202020204" pitchFamily="34" charset="0"/>
                <a:cs typeface="Times New Roman" panose="02020603050405020304" pitchFamily="18" charset="0"/>
              </a:rPr>
              <a:t>, R., 2022. How Good Are We at Detecting a Phishing Attack? Investigating the Evolving Phishing Attack Email and Why It Continues to Successfully Deceive Society. </a:t>
            </a:r>
            <a:r>
              <a:rPr lang="en-GB" sz="2000" i="1" kern="100">
                <a:effectLst/>
                <a:latin typeface="Aptos" panose="020B0004020202020204" pitchFamily="34" charset="0"/>
                <a:ea typeface="Aptos" panose="020B0004020202020204" pitchFamily="34" charset="0"/>
                <a:cs typeface="Times New Roman" panose="02020603050405020304" pitchFamily="18" charset="0"/>
              </a:rPr>
              <a:t>SN Computer Sci, </a:t>
            </a:r>
            <a:r>
              <a:rPr lang="en-GB" sz="2000" kern="100">
                <a:effectLst/>
                <a:latin typeface="Aptos" panose="020B0004020202020204" pitchFamily="34" charset="0"/>
                <a:ea typeface="Aptos" panose="020B0004020202020204" pitchFamily="34" charset="0"/>
                <a:cs typeface="Times New Roman" panose="02020603050405020304" pitchFamily="18" charset="0"/>
              </a:rPr>
              <a:t>3(2), p. 170.</a:t>
            </a:r>
            <a:endParaRPr lang="en-GB" sz="2000" kern="100">
              <a:ln>
                <a:solidFill>
                  <a:prstClr val="black">
                    <a:lumMod val="75000"/>
                    <a:lumOff val="25000"/>
                    <a:alpha val="10000"/>
                  </a:prstClr>
                </a:solidFill>
              </a:ln>
              <a:effectLst/>
              <a:latin typeface="Aptos" panose="020B0004020202020204" pitchFamily="34" charset="0"/>
              <a:ea typeface="Aptos" panose="020B0004020202020204" pitchFamily="34" charset="0"/>
              <a:cs typeface="Times New Roman" panose="02020603050405020304" pitchFamily="18" charset="0"/>
            </a:endParaRPr>
          </a:p>
          <a:p>
            <a:pPr indent="-305435">
              <a:lnSpc>
                <a:spcPct val="107000"/>
              </a:lnSpc>
              <a:spcAft>
                <a:spcPts val="800"/>
              </a:spcAft>
              <a:buClr>
                <a:srgbClr val="0070C0"/>
              </a:buClr>
            </a:pPr>
            <a:r>
              <a:rPr lang="en-GB" sz="2000" kern="100">
                <a:effectLst/>
                <a:latin typeface="Aptos" panose="020B0004020202020204" pitchFamily="34" charset="0"/>
                <a:ea typeface="Aptos" panose="020B0004020202020204" pitchFamily="34" charset="0"/>
                <a:cs typeface="Times New Roman" panose="02020603050405020304" pitchFamily="18" charset="0"/>
              </a:rPr>
              <a:t>Chen, S. et al., 2023. Exploring the global geography of cybercrime and its driving forces. </a:t>
            </a:r>
            <a:r>
              <a:rPr lang="en-GB" sz="2000" i="1" kern="100">
                <a:effectLst/>
                <a:latin typeface="Aptos" panose="020B0004020202020204" pitchFamily="34" charset="0"/>
                <a:ea typeface="Aptos" panose="020B0004020202020204" pitchFamily="34" charset="0"/>
                <a:cs typeface="Times New Roman" panose="02020603050405020304" pitchFamily="18" charset="0"/>
              </a:rPr>
              <a:t>Humanity Soc Sci Common, </a:t>
            </a:r>
            <a:r>
              <a:rPr lang="en-GB" sz="2000" kern="100">
                <a:effectLst/>
                <a:latin typeface="Aptos" panose="020B0004020202020204" pitchFamily="34" charset="0"/>
                <a:ea typeface="Aptos" panose="020B0004020202020204" pitchFamily="34" charset="0"/>
                <a:cs typeface="Times New Roman" panose="02020603050405020304" pitchFamily="18" charset="0"/>
              </a:rPr>
              <a:t>10(1), pp. 1-10.</a:t>
            </a:r>
            <a:endParaRPr lang="en-GB" sz="2000" kern="100">
              <a:ln>
                <a:solidFill>
                  <a:prstClr val="black">
                    <a:lumMod val="75000"/>
                    <a:lumOff val="25000"/>
                    <a:alpha val="10000"/>
                  </a:prstClr>
                </a:solidFill>
              </a:ln>
              <a:effectLst/>
              <a:latin typeface="Aptos" panose="020B0004020202020204" pitchFamily="34" charset="0"/>
              <a:ea typeface="Aptos" panose="020B0004020202020204" pitchFamily="34" charset="0"/>
              <a:cs typeface="Times New Roman" panose="02020603050405020304" pitchFamily="18" charset="0"/>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Cloudflare, 2024. </a:t>
            </a:r>
            <a:r>
              <a:rPr lang="en-GB" sz="2000" i="1" kern="100">
                <a:effectLst/>
                <a:latin typeface="Aptos"/>
                <a:ea typeface="Aptos" panose="020B0004020202020204" pitchFamily="34" charset="0"/>
                <a:cs typeface="Times New Roman"/>
              </a:rPr>
              <a:t>What is a phishing attack.</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u="sng" kern="100">
                <a:effectLst/>
                <a:latin typeface="Aptos"/>
                <a:ea typeface="Aptos" panose="020B0004020202020204" pitchFamily="34" charset="0"/>
                <a:cs typeface="Times New Roman"/>
              </a:rPr>
              <a:t>https://www.cloudflare.com/learning/access-management/phishing-attack/</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panose="020B0004020202020204" pitchFamily="34" charset="0"/>
                <a:ea typeface="Aptos" panose="020B0004020202020204" pitchFamily="34" charset="0"/>
                <a:cs typeface="Times New Roman" panose="02020603050405020304" pitchFamily="18" charset="0"/>
              </a:rPr>
              <a:t>Crown Prosecution Service, 2024. </a:t>
            </a:r>
            <a:r>
              <a:rPr lang="en-GB" sz="2000" i="1" kern="100">
                <a:effectLst/>
                <a:latin typeface="Aptos" panose="020B0004020202020204" pitchFamily="34" charset="0"/>
                <a:ea typeface="Aptos" panose="020B0004020202020204" pitchFamily="34" charset="0"/>
                <a:cs typeface="Times New Roman" panose="02020603050405020304" pitchFamily="18" charset="0"/>
              </a:rPr>
              <a:t>Cyber / online crime.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panose="020B0004020202020204" pitchFamily="34" charset="0"/>
                <a:ea typeface="Aptos" panose="020B0004020202020204" pitchFamily="34" charset="0"/>
                <a:cs typeface="Times New Roman" panose="02020603050405020304" pitchFamily="18" charset="0"/>
              </a:rPr>
              <a:t>Available at: </a:t>
            </a:r>
            <a:r>
              <a:rPr lang="en-GB" sz="2000" u="sng" kern="100">
                <a:effectLst/>
                <a:latin typeface="Aptos" panose="020B0004020202020204" pitchFamily="34" charset="0"/>
                <a:ea typeface="Aptos" panose="020B0004020202020204" pitchFamily="34" charset="0"/>
                <a:cs typeface="Times New Roman" panose="02020603050405020304" pitchFamily="18" charset="0"/>
              </a:rPr>
              <a:t>https://www.cps.gov.uk/crime-info/cyber-online-crime</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panose="020B0004020202020204" pitchFamily="34" charset="0"/>
                <a:ea typeface="Aptos" panose="020B0004020202020204" pitchFamily="34" charset="0"/>
                <a:cs typeface="Times New Roman" panose="02020603050405020304" pitchFamily="18" charset="0"/>
              </a:rPr>
              <a:t>[Accessed 7 April 2024].</a:t>
            </a:r>
            <a:endParaRPr lang="en-GB" sz="2000" kern="100">
              <a:ln>
                <a:solidFill>
                  <a:prstClr val="black">
                    <a:lumMod val="75000"/>
                    <a:lumOff val="25000"/>
                    <a:alpha val="10000"/>
                  </a:prstClr>
                </a:solidFill>
              </a:ln>
              <a:effectLst/>
              <a:latin typeface="Aptos" panose="020B0004020202020204" pitchFamily="34" charset="0"/>
              <a:ea typeface="Aptos" panose="020B0004020202020204" pitchFamily="34" charset="0"/>
              <a:cs typeface="Times New Roman" panose="02020603050405020304" pitchFamily="18" charset="0"/>
            </a:endParaRPr>
          </a:p>
          <a:p>
            <a:pPr indent="-305435">
              <a:lnSpc>
                <a:spcPct val="107000"/>
              </a:lnSpc>
              <a:spcAft>
                <a:spcPts val="800"/>
              </a:spcAft>
              <a:buClr>
                <a:srgbClr val="0070C0"/>
              </a:buClr>
            </a:pPr>
            <a:r>
              <a:rPr lang="en-GB" sz="2000" kern="100">
                <a:effectLst/>
                <a:latin typeface="Aptos" panose="020B0004020202020204" pitchFamily="34" charset="0"/>
                <a:ea typeface="Aptos" panose="020B0004020202020204" pitchFamily="34" charset="0"/>
                <a:cs typeface="Times New Roman" panose="02020603050405020304" pitchFamily="18" charset="0"/>
              </a:rPr>
              <a:t>Curtis, J. &amp; </a:t>
            </a:r>
            <a:r>
              <a:rPr lang="en-GB" sz="2000" kern="100" err="1">
                <a:effectLst/>
                <a:latin typeface="Aptos" panose="020B0004020202020204" pitchFamily="34" charset="0"/>
                <a:ea typeface="Aptos" panose="020B0004020202020204" pitchFamily="34" charset="0"/>
                <a:cs typeface="Times New Roman" panose="02020603050405020304" pitchFamily="18" charset="0"/>
              </a:rPr>
              <a:t>Oxburgh</a:t>
            </a:r>
            <a:r>
              <a:rPr lang="en-GB" sz="2000" kern="100">
                <a:effectLst/>
                <a:latin typeface="Aptos" panose="020B0004020202020204" pitchFamily="34" charset="0"/>
                <a:ea typeface="Aptos" panose="020B0004020202020204" pitchFamily="34" charset="0"/>
                <a:cs typeface="Times New Roman" panose="02020603050405020304" pitchFamily="18" charset="0"/>
              </a:rPr>
              <a:t>, G., 2022. Understanding cybercrime in 'real world' policing and law enforcement. </a:t>
            </a:r>
            <a:r>
              <a:rPr lang="en-GB" sz="2000" i="1" kern="100">
                <a:effectLst/>
                <a:latin typeface="Aptos" panose="020B0004020202020204" pitchFamily="34" charset="0"/>
                <a:ea typeface="Aptos" panose="020B0004020202020204" pitchFamily="34" charset="0"/>
                <a:cs typeface="Times New Roman" panose="02020603050405020304" pitchFamily="18" charset="0"/>
              </a:rPr>
              <a:t>The Police Journal: Theory, Practice and Principles, </a:t>
            </a:r>
            <a:r>
              <a:rPr lang="en-GB" sz="2000" kern="100">
                <a:effectLst/>
                <a:latin typeface="Aptos" panose="020B0004020202020204" pitchFamily="34" charset="0"/>
                <a:ea typeface="Aptos" panose="020B0004020202020204" pitchFamily="34" charset="0"/>
                <a:cs typeface="Times New Roman" panose="02020603050405020304" pitchFamily="18" charset="0"/>
              </a:rPr>
              <a:t>96(4), pp. 573-592.</a:t>
            </a:r>
            <a:endParaRPr lang="en-GB" sz="2000" kern="100">
              <a:ln>
                <a:solidFill>
                  <a:prstClr val="black">
                    <a:lumMod val="75000"/>
                    <a:lumOff val="25000"/>
                    <a:alpha val="10000"/>
                  </a:prstClr>
                </a:solidFill>
              </a:ln>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78956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9343-CB33-4902-EB3C-FE35F7A8ABD3}"/>
              </a:ext>
            </a:extLst>
          </p:cNvPr>
          <p:cNvSpPr>
            <a:spLocks noGrp="1"/>
          </p:cNvSpPr>
          <p:nvPr>
            <p:ph type="title"/>
          </p:nvPr>
        </p:nvSpPr>
        <p:spPr>
          <a:xfrm>
            <a:off x="919119" y="0"/>
            <a:ext cx="10353762" cy="970450"/>
          </a:xfrm>
        </p:spPr>
        <p:txBody>
          <a:bodyPr/>
          <a:lstStyle/>
          <a:p>
            <a:r>
              <a:rPr lang="en-GB"/>
              <a:t>References</a:t>
            </a:r>
          </a:p>
        </p:txBody>
      </p:sp>
      <p:sp>
        <p:nvSpPr>
          <p:cNvPr id="3" name="Content Placeholder 2">
            <a:extLst>
              <a:ext uri="{FF2B5EF4-FFF2-40B4-BE49-F238E27FC236}">
                <a16:creationId xmlns:a16="http://schemas.microsoft.com/office/drawing/2014/main" id="{C40F2893-874F-B1B2-5BCB-11B08C68D39A}"/>
              </a:ext>
            </a:extLst>
          </p:cNvPr>
          <p:cNvSpPr>
            <a:spLocks noGrp="1"/>
          </p:cNvSpPr>
          <p:nvPr>
            <p:ph idx="1"/>
          </p:nvPr>
        </p:nvSpPr>
        <p:spPr>
          <a:xfrm>
            <a:off x="0" y="970451"/>
            <a:ext cx="12192000" cy="5887550"/>
          </a:xfrm>
        </p:spPr>
        <p:txBody>
          <a:bodyPr>
            <a:normAutofit fontScale="85000" lnSpcReduction="10000"/>
          </a:bodyPr>
          <a:lstStyle/>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Farrier, E</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Your guide to 5 types of cybercrime and how to stay safe online.</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https://uk.norton.com/blog/how-to/your-guide-to-5-types-of-cybercrime-and-how-to-stay-safe-online</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1 April 2024].</a:t>
            </a:r>
            <a:endParaRPr lang="en-US">
              <a:latin typeface="Aptos"/>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Geeks for Geeks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Difference Between Conventional Crime and Cybercrime.</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https://www.geeksforgeeks.org/difference-between-conventional-crime-and-cybercrime/</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7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HM Government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No Place to Hide: Serious and Organised Crime Strategy 2023-2028.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https://assets.publishing.service.gov.uk/media/65798633254aaa0010050bdc/SOC_Strategy_23-28_V9_Web_Accessible.pdf</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3 April 2023].</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Home Office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Official Statistics: Cyber security breaches survey 2023.</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https://www.gov.uk/government/statistics/cyber-security-breaches-survey-2023/cyber-security-breaches-survey-2023</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kern="100">
                <a:effectLst/>
                <a:latin typeface="Aptos"/>
                <a:ea typeface="Aptos" panose="020B0004020202020204" pitchFamily="34" charset="0"/>
                <a:cs typeface="Times New Roman"/>
              </a:rPr>
              <a:t>Kaspersky (2024) </a:t>
            </a:r>
            <a:r>
              <a:rPr lang="en-GB" sz="2000" i="1" kern="100">
                <a:effectLst/>
                <a:latin typeface="Aptos"/>
                <a:ea typeface="Aptos" panose="020B0004020202020204" pitchFamily="34" charset="0"/>
                <a:cs typeface="Times New Roman"/>
              </a:rPr>
              <a:t>What is hacking? And how to prevent it.</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https://www.kaspersky.com/resource-center/definitions/what-is-hacking</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Kemp, S., Buil-Gil, D., Lord, N. &amp; Miro, F. L</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2021</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When do businesses report cybercrime? Findings from a UK study. </a:t>
            </a:r>
            <a:r>
              <a:rPr lang="en-GB" sz="2000" i="1" kern="100">
                <a:effectLst/>
                <a:latin typeface="Aptos"/>
                <a:ea typeface="Aptos" panose="020B0004020202020204" pitchFamily="34" charset="0"/>
                <a:cs typeface="Times New Roman"/>
              </a:rPr>
              <a:t>Criminology and Criminal Justice, </a:t>
            </a:r>
            <a:r>
              <a:rPr lang="en-GB" sz="2000" kern="100">
                <a:effectLst/>
                <a:latin typeface="Aptos"/>
                <a:ea typeface="Aptos" panose="020B0004020202020204" pitchFamily="34" charset="0"/>
                <a:cs typeface="Times New Roman"/>
              </a:rPr>
              <a:t>23(3), pp. 468-489.</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endParaRPr lang="en-GB">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206763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9343-CB33-4902-EB3C-FE35F7A8ABD3}"/>
              </a:ext>
            </a:extLst>
          </p:cNvPr>
          <p:cNvSpPr>
            <a:spLocks noGrp="1"/>
          </p:cNvSpPr>
          <p:nvPr>
            <p:ph type="title"/>
          </p:nvPr>
        </p:nvSpPr>
        <p:spPr>
          <a:xfrm>
            <a:off x="919119" y="0"/>
            <a:ext cx="10353762" cy="970450"/>
          </a:xfrm>
        </p:spPr>
        <p:txBody>
          <a:bodyPr/>
          <a:lstStyle/>
          <a:p>
            <a:r>
              <a:rPr lang="en-GB"/>
              <a:t>References</a:t>
            </a:r>
          </a:p>
        </p:txBody>
      </p:sp>
      <p:sp>
        <p:nvSpPr>
          <p:cNvPr id="3" name="Content Placeholder 2">
            <a:extLst>
              <a:ext uri="{FF2B5EF4-FFF2-40B4-BE49-F238E27FC236}">
                <a16:creationId xmlns:a16="http://schemas.microsoft.com/office/drawing/2014/main" id="{C40F2893-874F-B1B2-5BCB-11B08C68D39A}"/>
              </a:ext>
            </a:extLst>
          </p:cNvPr>
          <p:cNvSpPr>
            <a:spLocks noGrp="1"/>
          </p:cNvSpPr>
          <p:nvPr>
            <p:ph idx="1"/>
          </p:nvPr>
        </p:nvSpPr>
        <p:spPr>
          <a:xfrm>
            <a:off x="0" y="970451"/>
            <a:ext cx="12192000" cy="5887550"/>
          </a:xfrm>
        </p:spPr>
        <p:txBody>
          <a:bodyPr>
            <a:normAutofit fontScale="85000" lnSpcReduction="20000"/>
          </a:bodyPr>
          <a:lstStyle/>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Lexis Nexis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2024</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Hacking.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https://www.lexisnexis.co.uk/legal/glossary/hacking</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US">
              <a:latin typeface="Aptos"/>
              <a:cs typeface="Times New Roman"/>
            </a:endParaRPr>
          </a:p>
          <a:p>
            <a:pPr indent="-305435">
              <a:lnSpc>
                <a:spcPct val="107000"/>
              </a:lnSpc>
              <a:spcAft>
                <a:spcPts val="800"/>
              </a:spcAft>
              <a:buClr>
                <a:srgbClr val="0070C0"/>
              </a:buClr>
            </a:pPr>
            <a:r>
              <a:rPr lang="en-GB" sz="2000" kern="100" err="1">
                <a:effectLst/>
                <a:latin typeface="Aptos"/>
                <a:ea typeface="Aptos" panose="020B0004020202020204" pitchFamily="34" charset="0"/>
                <a:cs typeface="Times New Roman"/>
              </a:rPr>
              <a:t>Lutkevich</a:t>
            </a:r>
            <a:r>
              <a:rPr lang="en-GB" sz="2000" kern="100">
                <a:effectLst/>
                <a:latin typeface="Aptos"/>
                <a:ea typeface="Aptos" panose="020B0004020202020204" pitchFamily="34" charset="0"/>
                <a:cs typeface="Times New Roman"/>
              </a:rPr>
              <a:t>, B</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2024</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Malware.</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https://www.techtarget.com/searchsecurity/definition/malware#:~:text=Types%20of%20malware%20include%20computer,monitor%20end%20users'%20computer%20activity.</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Microsoft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2024</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What is a DDOS attack?.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https://www.microsoft.com/en-gb/security/business/security-101/what-is-a-ddos-attack</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National Crime Agency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National Crime Agency: Annual Report and Accounts 2022 - 2023.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https://assets.publishing.service.gov.uk/media/64ccdcfe995827000dc1e90b/National_Crime_Agency_Annual_Report_2022-23_-_web_accessible_version.pdf</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8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National Crime </a:t>
            </a:r>
            <a:r>
              <a:rPr lang="en-GB" kern="100">
                <a:effectLst/>
                <a:latin typeface="Aptos"/>
                <a:ea typeface="Aptos" panose="020B0004020202020204" pitchFamily="34" charset="0"/>
                <a:cs typeface="Times New Roman"/>
              </a:rPr>
              <a:t>Agency (2024) </a:t>
            </a:r>
            <a:r>
              <a:rPr lang="en-GB" sz="2000" i="1" kern="100">
                <a:effectLst/>
                <a:latin typeface="Aptos"/>
                <a:ea typeface="Aptos" panose="020B0004020202020204" pitchFamily="34" charset="0"/>
                <a:cs typeface="Times New Roman"/>
              </a:rPr>
              <a:t>Cyber crime.</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https://www.nationalcrimeagency.gov.uk/what-we-do/crime-threats/cyber-crime</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National Cyber Security Centre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2024</a:t>
            </a:r>
            <a:r>
              <a:rPr lang="en-GB" kern="100">
                <a:effectLst/>
                <a:latin typeface="Aptos"/>
                <a:ea typeface="Aptos" panose="020B0004020202020204" pitchFamily="34" charset="0"/>
                <a:cs typeface="Times New Roman"/>
              </a:rPr>
              <a:t>) </a:t>
            </a:r>
            <a:r>
              <a:rPr lang="en-GB" i="1" kern="100">
                <a:effectLst/>
                <a:latin typeface="Aptos"/>
                <a:ea typeface="Aptos" panose="020B0004020202020204" pitchFamily="34" charset="0"/>
                <a:cs typeface="Times New Roman"/>
              </a:rPr>
              <a:t>Phishing</a:t>
            </a:r>
            <a:r>
              <a:rPr lang="en-GB" sz="2000" i="1" kern="100">
                <a:effectLst/>
                <a:latin typeface="Aptos"/>
                <a:ea typeface="Aptos" panose="020B0004020202020204" pitchFamily="34" charset="0"/>
                <a:cs typeface="Times New Roman"/>
              </a:rPr>
              <a:t> attacks: defending your organisation.</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https://www.ncsc.gov.uk/guidance/phishing</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p:txBody>
      </p:sp>
    </p:spTree>
    <p:extLst>
      <p:ext uri="{BB962C8B-B14F-4D97-AF65-F5344CB8AC3E}">
        <p14:creationId xmlns:p14="http://schemas.microsoft.com/office/powerpoint/2010/main" val="444233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9343-CB33-4902-EB3C-FE35F7A8ABD3}"/>
              </a:ext>
            </a:extLst>
          </p:cNvPr>
          <p:cNvSpPr>
            <a:spLocks noGrp="1"/>
          </p:cNvSpPr>
          <p:nvPr>
            <p:ph type="title"/>
          </p:nvPr>
        </p:nvSpPr>
        <p:spPr>
          <a:xfrm>
            <a:off x="919119" y="0"/>
            <a:ext cx="10353762" cy="970450"/>
          </a:xfrm>
        </p:spPr>
        <p:txBody>
          <a:bodyPr/>
          <a:lstStyle/>
          <a:p>
            <a:r>
              <a:rPr lang="en-GB"/>
              <a:t>References</a:t>
            </a:r>
          </a:p>
        </p:txBody>
      </p:sp>
      <p:sp>
        <p:nvSpPr>
          <p:cNvPr id="3" name="Content Placeholder 2">
            <a:extLst>
              <a:ext uri="{FF2B5EF4-FFF2-40B4-BE49-F238E27FC236}">
                <a16:creationId xmlns:a16="http://schemas.microsoft.com/office/drawing/2014/main" id="{C40F2893-874F-B1B2-5BCB-11B08C68D39A}"/>
              </a:ext>
            </a:extLst>
          </p:cNvPr>
          <p:cNvSpPr>
            <a:spLocks noGrp="1"/>
          </p:cNvSpPr>
          <p:nvPr>
            <p:ph idx="1"/>
          </p:nvPr>
        </p:nvSpPr>
        <p:spPr>
          <a:xfrm>
            <a:off x="0" y="970451"/>
            <a:ext cx="12192000" cy="5887550"/>
          </a:xfrm>
        </p:spPr>
        <p:txBody>
          <a:bodyPr>
            <a:normAutofit fontScale="92500" lnSpcReduction="10000"/>
          </a:bodyPr>
          <a:lstStyle/>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NHS England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NHS England business continuity management toolkit case study: WannaCry attack.</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https://www.england.nhs.uk/long-read/case-study-wannacry-attack/</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30 April 2024].</a:t>
            </a:r>
            <a:endParaRPr lang="en-US">
              <a:latin typeface="Aptos"/>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Office for National Statistics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Crime in England and Wales: year ending June 2023.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https://www.ons.gov.uk/peoplepopulationandcommunity/crimeandjustice/bulletins/crimeinenglandandwales/yearendingjune2023</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4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err="1">
                <a:effectLst/>
                <a:latin typeface="Aptos"/>
                <a:ea typeface="Aptos" panose="020B0004020202020204" pitchFamily="34" charset="0"/>
                <a:cs typeface="Times New Roman"/>
              </a:rPr>
              <a:t>Onyilofor</a:t>
            </a:r>
            <a:r>
              <a:rPr lang="en-GB" sz="2000" kern="100">
                <a:effectLst/>
                <a:latin typeface="Aptos"/>
                <a:ea typeface="Aptos" panose="020B0004020202020204" pitchFamily="34" charset="0"/>
                <a:cs typeface="Times New Roman"/>
              </a:rPr>
              <a:t>, E</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2014</a:t>
            </a:r>
            <a:r>
              <a:rPr lang="en-GB"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The Effectiveness or Otherwise of the Computer Misuse Act 1990: Technological Development and Technology Neutrality.</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https://dx.doi.org/10.2139/ssrn.2760024</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4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Sikra, J., Renaud, K. V. &amp; Thomas, D. R</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2023</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UK: Cybercrime, Victims and Reporting: A Systematic Review. </a:t>
            </a:r>
            <a:r>
              <a:rPr lang="en-GB" sz="2000" i="1" kern="100">
                <a:effectLst/>
                <a:latin typeface="Aptos"/>
                <a:ea typeface="Aptos" panose="020B0004020202020204" pitchFamily="34" charset="0"/>
                <a:cs typeface="Times New Roman"/>
              </a:rPr>
              <a:t>The Commonwealth</a:t>
            </a:r>
            <a:r>
              <a:rPr lang="en-GB" sz="2000" kern="100">
                <a:effectLst/>
                <a:latin typeface="Aptos"/>
                <a:ea typeface="Aptos" panose="020B0004020202020204" pitchFamily="34" charset="0"/>
                <a:cs typeface="Times New Roman"/>
              </a:rPr>
              <a:t>, 30 March, pp. 28-59.</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buClr>
                <a:srgbClr val="0070C0"/>
              </a:buClr>
            </a:pPr>
            <a:r>
              <a:rPr lang="en-GB" sz="2000">
                <a:effectLst/>
                <a:latin typeface="Aptos"/>
                <a:ea typeface="Aptos" panose="020B0004020202020204" pitchFamily="34" charset="0"/>
                <a:cs typeface="Times New Roman"/>
              </a:rPr>
              <a:t>Statista, </a:t>
            </a:r>
            <a:r>
              <a:rPr lang="en-GB">
                <a:effectLst/>
                <a:latin typeface="Aptos"/>
                <a:ea typeface="Aptos" panose="020B0004020202020204" pitchFamily="34" charset="0"/>
                <a:cs typeface="Times New Roman"/>
              </a:rPr>
              <a:t>(</a:t>
            </a:r>
            <a:r>
              <a:rPr lang="en-GB" sz="2000">
                <a:effectLst/>
                <a:latin typeface="Aptos"/>
                <a:ea typeface="Aptos" panose="020B0004020202020204" pitchFamily="34" charset="0"/>
                <a:cs typeface="Times New Roman"/>
              </a:rPr>
              <a:t>2023</a:t>
            </a:r>
            <a:r>
              <a:rPr lang="en-GB">
                <a:effectLst/>
                <a:latin typeface="Aptos"/>
                <a:ea typeface="Aptos" panose="020B0004020202020204" pitchFamily="34" charset="0"/>
                <a:cs typeface="Times New Roman"/>
              </a:rPr>
              <a:t>) </a:t>
            </a:r>
            <a:r>
              <a:rPr lang="en-GB" sz="2000" i="1">
                <a:effectLst/>
                <a:latin typeface="Aptos"/>
                <a:ea typeface="Aptos" panose="020B0004020202020204" pitchFamily="34" charset="0"/>
                <a:cs typeface="Times New Roman"/>
              </a:rPr>
              <a:t>Estimated cost of cybercrime worldwide 2017-2018. </a:t>
            </a:r>
            <a:br>
              <a:rPr lang="en-GB" sz="2000">
                <a:effectLst/>
                <a:latin typeface="Aptos" panose="020B0004020202020204" pitchFamily="34" charset="0"/>
                <a:ea typeface="Aptos" panose="020B0004020202020204" pitchFamily="34" charset="0"/>
                <a:cs typeface="Times New Roman" panose="02020603050405020304" pitchFamily="18" charset="0"/>
              </a:rPr>
            </a:br>
            <a:r>
              <a:rPr lang="en-GB" sz="2000">
                <a:effectLst/>
                <a:latin typeface="Aptos"/>
                <a:ea typeface="Aptos" panose="020B0004020202020204" pitchFamily="34" charset="0"/>
                <a:cs typeface="Times New Roman"/>
              </a:rPr>
              <a:t>Available at: </a:t>
            </a:r>
            <a:r>
              <a:rPr lang="en-GB" sz="2000" u="sng">
                <a:effectLst/>
                <a:latin typeface="Aptos"/>
                <a:ea typeface="Aptos" panose="020B0004020202020204" pitchFamily="34" charset="0"/>
                <a:cs typeface="Times New Roman"/>
              </a:rPr>
              <a:t>https://www.statista.com/forecasts/1280009/cost-cybercrime-worldwide</a:t>
            </a:r>
            <a:br>
              <a:rPr lang="en-GB" sz="2000">
                <a:effectLst/>
                <a:latin typeface="Aptos" panose="020B0004020202020204" pitchFamily="34" charset="0"/>
                <a:ea typeface="Aptos" panose="020B0004020202020204" pitchFamily="34" charset="0"/>
                <a:cs typeface="Times New Roman" panose="02020603050405020304" pitchFamily="18" charset="0"/>
              </a:rPr>
            </a:br>
            <a:r>
              <a:rPr lang="en-GB" sz="2000">
                <a:effectLst/>
                <a:latin typeface="Aptos"/>
                <a:ea typeface="Aptos" panose="020B0004020202020204" pitchFamily="34" charset="0"/>
                <a:cs typeface="Times New Roman"/>
              </a:rPr>
              <a:t>[Accessed 22 April 2024].</a:t>
            </a:r>
            <a:endParaRPr lang="en-GB">
              <a:ln>
                <a:solidFill>
                  <a:prstClr val="black">
                    <a:lumMod val="75000"/>
                    <a:lumOff val="25000"/>
                    <a:alpha val="10000"/>
                  </a:prstClr>
                </a:solidFill>
              </a:ln>
              <a:effectLst>
                <a:outerShdw blurRad="9525" dist="25400" dir="14640000" algn="tl" rotWithShape="0">
                  <a:prstClr val="black">
                    <a:alpha val="30000"/>
                  </a:prstClr>
                </a:outerShdw>
              </a:effectLst>
              <a:latin typeface="Aptos"/>
              <a:cs typeface="Times New Roman"/>
            </a:endParaRPr>
          </a:p>
        </p:txBody>
      </p:sp>
    </p:spTree>
    <p:extLst>
      <p:ext uri="{BB962C8B-B14F-4D97-AF65-F5344CB8AC3E}">
        <p14:creationId xmlns:p14="http://schemas.microsoft.com/office/powerpoint/2010/main" val="12449660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9343-CB33-4902-EB3C-FE35F7A8ABD3}"/>
              </a:ext>
            </a:extLst>
          </p:cNvPr>
          <p:cNvSpPr>
            <a:spLocks noGrp="1"/>
          </p:cNvSpPr>
          <p:nvPr>
            <p:ph type="title"/>
          </p:nvPr>
        </p:nvSpPr>
        <p:spPr>
          <a:xfrm>
            <a:off x="919119" y="0"/>
            <a:ext cx="10353762" cy="970450"/>
          </a:xfrm>
        </p:spPr>
        <p:txBody>
          <a:bodyPr/>
          <a:lstStyle/>
          <a:p>
            <a:r>
              <a:rPr lang="en-GB"/>
              <a:t>References</a:t>
            </a:r>
          </a:p>
        </p:txBody>
      </p:sp>
      <p:sp>
        <p:nvSpPr>
          <p:cNvPr id="3" name="Content Placeholder 2">
            <a:extLst>
              <a:ext uri="{FF2B5EF4-FFF2-40B4-BE49-F238E27FC236}">
                <a16:creationId xmlns:a16="http://schemas.microsoft.com/office/drawing/2014/main" id="{C40F2893-874F-B1B2-5BCB-11B08C68D39A}"/>
              </a:ext>
            </a:extLst>
          </p:cNvPr>
          <p:cNvSpPr>
            <a:spLocks noGrp="1"/>
          </p:cNvSpPr>
          <p:nvPr>
            <p:ph idx="1"/>
          </p:nvPr>
        </p:nvSpPr>
        <p:spPr>
          <a:xfrm>
            <a:off x="0" y="970451"/>
            <a:ext cx="12192000" cy="5887550"/>
          </a:xfrm>
        </p:spPr>
        <p:txBody>
          <a:bodyPr>
            <a:normAutofit fontScale="92500" lnSpcReduction="20000"/>
          </a:bodyPr>
          <a:lstStyle/>
          <a:p>
            <a:pPr indent="-305435">
              <a:lnSpc>
                <a:spcPct val="107000"/>
              </a:lnSpc>
              <a:spcAft>
                <a:spcPts val="800"/>
              </a:spcAft>
              <a:buClr>
                <a:srgbClr val="0070C0"/>
              </a:buClr>
            </a:pPr>
            <a:r>
              <a:rPr lang="en-GB" sz="2000" kern="100" err="1">
                <a:effectLst/>
                <a:latin typeface="Aptos"/>
                <a:ea typeface="Aptos" panose="020B0004020202020204" pitchFamily="34" charset="0"/>
                <a:cs typeface="Times New Roman"/>
              </a:rPr>
              <a:t>Sucuri</a:t>
            </a:r>
            <a:r>
              <a:rPr lang="en-GB" sz="2000" kern="100">
                <a:effectLst/>
                <a:latin typeface="Aptos"/>
                <a:ea typeface="Aptos" panose="020B0004020202020204" pitchFamily="34" charset="0"/>
                <a:cs typeface="Times New Roman"/>
              </a:rPr>
              <a: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2024</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What is a DDOS Attack?.</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https://sucuri.net/guides/what-is-a-ddos-attack/#:~:text=The%20sole%20purpose%20of%20a,to%20stop%20a%20DDoS%20attack.</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US">
              <a:latin typeface="Aptos"/>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The Guardian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2022</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NHS ransomware attack: what happened and how bad is it?.</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https://www.theguardian.com/technology/2022/aug/11/nhs-ransomware-attack-what-happened-and-how-bad-is-it</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30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Twenty IT Services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2024</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UK Cybercrime Statistics 2024.</a:t>
            </a:r>
            <a:r>
              <a:rPr lang="en-GB" sz="2000" kern="100">
                <a:effectLst/>
                <a:latin typeface="Aptos"/>
                <a:ea typeface="Aptos" panose="020B0004020202020204" pitchFamily="34" charset="0"/>
                <a:cs typeface="Times New Roman"/>
              </a:rPr>
              <a:t>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https://www.twenty-four.it/services/cyber-security-services/cyber-crime-prevention/cybercrime-statistics-uk/#:~:text=More%20than%20400%2C000%20cases%20of,for%2044%25%20of%20all%20incidents.</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University of Portsmouth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2022</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sz="2000" i="1" kern="100">
                <a:effectLst/>
                <a:latin typeface="Aptos"/>
                <a:ea typeface="Aptos" panose="020B0004020202020204" pitchFamily="34" charset="0"/>
                <a:cs typeface="Times New Roman"/>
              </a:rPr>
              <a:t>What is the impact of cybercrime on society and the economy?. </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Available at: </a:t>
            </a:r>
            <a:r>
              <a:rPr lang="en-GB" sz="2000" u="sng" kern="100">
                <a:effectLst/>
                <a:latin typeface="Aptos"/>
                <a:ea typeface="Aptos" panose="020B0004020202020204" pitchFamily="34" charset="0"/>
                <a:cs typeface="Times New Roman"/>
              </a:rPr>
              <a:t>https://studyonline.port.ac.uk/blog/what-is-the-impact-of-cybercrime-on-society-and-the-economy#:~:text=Collectively%2C%20as%20a%20society%2C%20we,cybercrime%20when%20not%20protected%20properly.</a:t>
            </a:r>
            <a:br>
              <a:rPr lang="en-GB" sz="2000" kern="100">
                <a:effectLst/>
                <a:latin typeface="Aptos" panose="020B0004020202020204" pitchFamily="34" charset="0"/>
                <a:ea typeface="Aptos" panose="020B0004020202020204" pitchFamily="34" charset="0"/>
                <a:cs typeface="Times New Roman" panose="02020603050405020304" pitchFamily="18" charset="0"/>
              </a:rPr>
            </a:br>
            <a:r>
              <a:rPr lang="en-GB" sz="2000" kern="100">
                <a:effectLst/>
                <a:latin typeface="Aptos"/>
                <a:ea typeface="Aptos" panose="020B0004020202020204" pitchFamily="34" charset="0"/>
                <a:cs typeface="Times New Roman"/>
              </a:rPr>
              <a:t>[Accessed 22 April 2024].</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a:p>
            <a:pPr indent="-305435">
              <a:lnSpc>
                <a:spcPct val="107000"/>
              </a:lnSpc>
              <a:spcAft>
                <a:spcPts val="800"/>
              </a:spcAft>
              <a:buClr>
                <a:srgbClr val="0070C0"/>
              </a:buClr>
            </a:pPr>
            <a:r>
              <a:rPr lang="en-GB" sz="2000" kern="100">
                <a:effectLst/>
                <a:latin typeface="Aptos"/>
                <a:ea typeface="Aptos" panose="020B0004020202020204" pitchFamily="34" charset="0"/>
                <a:cs typeface="Times New Roman"/>
              </a:rPr>
              <a:t>Williams , M. L., Levi, M. &amp; Burnap, P</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2019</a:t>
            </a:r>
            <a:r>
              <a:rPr lang="en-GB" kern="100">
                <a:effectLst/>
                <a:latin typeface="Aptos"/>
                <a:ea typeface="Aptos" panose="020B0004020202020204" pitchFamily="34" charset="0"/>
                <a:cs typeface="Times New Roman"/>
              </a:rPr>
              <a:t>)</a:t>
            </a:r>
            <a:r>
              <a:rPr lang="en-GB" sz="2000" kern="100">
                <a:effectLst/>
                <a:latin typeface="Aptos"/>
                <a:ea typeface="Aptos" panose="020B0004020202020204" pitchFamily="34" charset="0"/>
                <a:cs typeface="Times New Roman"/>
              </a:rPr>
              <a:t> Under the corporate radar: Examining insider business cybercrime victimization through the application of routine activities theory. </a:t>
            </a:r>
            <a:r>
              <a:rPr lang="en-GB" sz="2000" i="1" kern="100">
                <a:effectLst/>
                <a:latin typeface="Aptos"/>
                <a:ea typeface="Aptos" panose="020B0004020202020204" pitchFamily="34" charset="0"/>
                <a:cs typeface="Times New Roman"/>
              </a:rPr>
              <a:t>Deviant behaviour, </a:t>
            </a:r>
            <a:r>
              <a:rPr lang="en-GB" sz="2000" kern="100">
                <a:effectLst/>
                <a:latin typeface="Aptos"/>
                <a:ea typeface="Aptos" panose="020B0004020202020204" pitchFamily="34" charset="0"/>
                <a:cs typeface="Times New Roman"/>
              </a:rPr>
              <a:t>40(9), pp. 1119-1131.</a:t>
            </a:r>
            <a:endParaRPr lang="en-GB" sz="2000" kern="100">
              <a:ln>
                <a:solidFill>
                  <a:prstClr val="black">
                    <a:lumMod val="75000"/>
                    <a:lumOff val="25000"/>
                    <a:alpha val="10000"/>
                  </a:prstClr>
                </a:solidFill>
              </a:ln>
              <a:effectLst/>
              <a:latin typeface="Aptos"/>
              <a:ea typeface="Aptos" panose="020B0004020202020204" pitchFamily="34" charset="0"/>
              <a:cs typeface="Times New Roman"/>
            </a:endParaRPr>
          </a:p>
        </p:txBody>
      </p:sp>
    </p:spTree>
    <p:extLst>
      <p:ext uri="{BB962C8B-B14F-4D97-AF65-F5344CB8AC3E}">
        <p14:creationId xmlns:p14="http://schemas.microsoft.com/office/powerpoint/2010/main" val="12127245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7|13.9|8.6|7.5"/>
</p:tagLst>
</file>

<file path=ppt/tags/tag2.xml><?xml version="1.0" encoding="utf-8"?>
<p:tagLst xmlns:a="http://schemas.openxmlformats.org/drawingml/2006/main" xmlns:r="http://schemas.openxmlformats.org/officeDocument/2006/relationships" xmlns:p="http://schemas.openxmlformats.org/presentationml/2006/main">
  <p:tag name="TIMING" val="|1.9"/>
</p:tagLst>
</file>

<file path=ppt/tags/tag3.xml><?xml version="1.0" encoding="utf-8"?>
<p:tagLst xmlns:a="http://schemas.openxmlformats.org/drawingml/2006/main" xmlns:r="http://schemas.openxmlformats.org/officeDocument/2006/relationships" xmlns:p="http://schemas.openxmlformats.org/presentationml/2006/main">
  <p:tag name="TIMING" val="|2.7|12.3"/>
</p:tagLst>
</file>

<file path=ppt/tags/tag4.xml><?xml version="1.0" encoding="utf-8"?>
<p:tagLst xmlns:a="http://schemas.openxmlformats.org/drawingml/2006/main" xmlns:r="http://schemas.openxmlformats.org/officeDocument/2006/relationships" xmlns:p="http://schemas.openxmlformats.org/presentationml/2006/main">
  <p:tag name="TIMING" val="|2.3|15.4|12.7"/>
</p:tagLst>
</file>

<file path=ppt/tags/tag5.xml><?xml version="1.0" encoding="utf-8"?>
<p:tagLst xmlns:a="http://schemas.openxmlformats.org/drawingml/2006/main" xmlns:r="http://schemas.openxmlformats.org/officeDocument/2006/relationships" xmlns:p="http://schemas.openxmlformats.org/presentationml/2006/main">
  <p:tag name="TIMING" val="|1.7|9.5|14.5|11.8"/>
</p:tagLst>
</file>

<file path=ppt/tags/tag6.xml><?xml version="1.0" encoding="utf-8"?>
<p:tagLst xmlns:a="http://schemas.openxmlformats.org/drawingml/2006/main" xmlns:r="http://schemas.openxmlformats.org/officeDocument/2006/relationships" xmlns:p="http://schemas.openxmlformats.org/presentationml/2006/main">
  <p:tag name="TIMING" val="|3.2|4.7|10.2|7|10.5|11.9|7.6|11.4|2.5|1.9|2.9"/>
</p:tagLst>
</file>

<file path=ppt/tags/tag7.xml><?xml version="1.0" encoding="utf-8"?>
<p:tagLst xmlns:a="http://schemas.openxmlformats.org/drawingml/2006/main" xmlns:r="http://schemas.openxmlformats.org/officeDocument/2006/relationships" xmlns:p="http://schemas.openxmlformats.org/presentationml/2006/main">
  <p:tag name="TIMING" val="|1.6|7.9"/>
</p:tagLst>
</file>

<file path=ppt/tags/tag8.xml><?xml version="1.0" encoding="utf-8"?>
<p:tagLst xmlns:a="http://schemas.openxmlformats.org/drawingml/2006/main" xmlns:r="http://schemas.openxmlformats.org/officeDocument/2006/relationships" xmlns:p="http://schemas.openxmlformats.org/presentationml/2006/main">
  <p:tag name="TIMING" val="|1.9|10.6|6"/>
</p:tagLst>
</file>

<file path=ppt/tags/tag9.xml><?xml version="1.0" encoding="utf-8"?>
<p:tagLst xmlns:a="http://schemas.openxmlformats.org/drawingml/2006/main" xmlns:r="http://schemas.openxmlformats.org/officeDocument/2006/relationships" xmlns:p="http://schemas.openxmlformats.org/presentationml/2006/main">
  <p:tag name="TIMING" val="|2.9|1.3|1.2|1.4|4.4|4.5|2.7|10|15.3|25"/>
</p:tagLst>
</file>

<file path=ppt/tags/tag10.xml><?xml version="1.0" encoding="utf-8"?>
<p:tagLst xmlns:a="http://schemas.openxmlformats.org/drawingml/2006/main" xmlns:r="http://schemas.openxmlformats.org/officeDocument/2006/relationships" xmlns:p="http://schemas.openxmlformats.org/presentationml/2006/main">
  <p:tag name="TIMING" val="|0.1|28.1"/>
</p:tagLst>
</file>

<file path=ppt/tags/tag11.xml><?xml version="1.0" encoding="utf-8"?>
<p:tagLst xmlns:a="http://schemas.openxmlformats.org/drawingml/2006/main" xmlns:r="http://schemas.openxmlformats.org/officeDocument/2006/relationships" xmlns:p="http://schemas.openxmlformats.org/presentationml/2006/main">
  <p:tag name="TIMING" val="|2.2|14|5.1|24.5|12.4|2.1|10.8"/>
</p:tagLst>
</file>

<file path=ppt/tags/tag12.xml><?xml version="1.0" encoding="utf-8"?>
<p:tagLst xmlns:a="http://schemas.openxmlformats.org/drawingml/2006/main" xmlns:r="http://schemas.openxmlformats.org/officeDocument/2006/relationships" xmlns:p="http://schemas.openxmlformats.org/presentationml/2006/main">
  <p:tag name="TIMING" val="|1.2|1|1.4|0.9"/>
</p:tagLst>
</file>

<file path=ppt/tags/tag13.xml><?xml version="1.0" encoding="utf-8"?>
<p:tagLst xmlns:a="http://schemas.openxmlformats.org/drawingml/2006/main" xmlns:r="http://schemas.openxmlformats.org/officeDocument/2006/relationships" xmlns:p="http://schemas.openxmlformats.org/presentationml/2006/main">
  <p:tag name="TIMING" val="|0.6|8.5|11.3"/>
</p:tagLst>
</file>

<file path=ppt/tags/tag14.xml><?xml version="1.0" encoding="utf-8"?>
<p:tagLst xmlns:a="http://schemas.openxmlformats.org/drawingml/2006/main" xmlns:r="http://schemas.openxmlformats.org/officeDocument/2006/relationships" xmlns:p="http://schemas.openxmlformats.org/presentationml/2006/main">
  <p:tag name="TIMING" val="|1|6.2|7.3|3.4"/>
</p:tagLst>
</file>

<file path=ppt/tags/tag15.xml><?xml version="1.0" encoding="utf-8"?>
<p:tagLst xmlns:a="http://schemas.openxmlformats.org/drawingml/2006/main" xmlns:r="http://schemas.openxmlformats.org/officeDocument/2006/relationships" xmlns:p="http://schemas.openxmlformats.org/presentationml/2006/main">
  <p:tag name="TIMING" val="|1.5|5.6|4.9"/>
</p:tagLst>
</file>

<file path=ppt/tags/tag16.xml><?xml version="1.0" encoding="utf-8"?>
<p:tagLst xmlns:a="http://schemas.openxmlformats.org/drawingml/2006/main" xmlns:r="http://schemas.openxmlformats.org/officeDocument/2006/relationships" xmlns:p="http://schemas.openxmlformats.org/presentationml/2006/main">
  <p:tag name="TIMING" val="|2"/>
</p:tagLst>
</file>

<file path=ppt/tags/tag17.xml><?xml version="1.0" encoding="utf-8"?>
<p:tagLst xmlns:a="http://schemas.openxmlformats.org/drawingml/2006/main" xmlns:r="http://schemas.openxmlformats.org/officeDocument/2006/relationships" xmlns:p="http://schemas.openxmlformats.org/presentationml/2006/main">
  <p:tag name="TIMING" val="|3.1|5.6|1.1|3.8|8.1|1.2"/>
</p:tagLst>
</file>

<file path=ppt/tags/tag18.xml><?xml version="1.0" encoding="utf-8"?>
<p:tagLst xmlns:a="http://schemas.openxmlformats.org/drawingml/2006/main" xmlns:r="http://schemas.openxmlformats.org/officeDocument/2006/relationships" xmlns:p="http://schemas.openxmlformats.org/presentationml/2006/main">
  <p:tag name="TIMING" val="|6.2"/>
</p:tagLst>
</file>

<file path=ppt/tags/tag19.xml><?xml version="1.0" encoding="utf-8"?>
<p:tagLst xmlns:a="http://schemas.openxmlformats.org/drawingml/2006/main" xmlns:r="http://schemas.openxmlformats.org/officeDocument/2006/relationships" xmlns:p="http://schemas.openxmlformats.org/presentationml/2006/main">
  <p:tag name="TIMING" val="|0.9|5|10|12.1|17.2|7.5|2.7"/>
</p:tagLst>
</file>

<file path=ppt/tags/tag20.xml><?xml version="1.0" encoding="utf-8"?>
<p:tagLst xmlns:a="http://schemas.openxmlformats.org/drawingml/2006/main" xmlns:r="http://schemas.openxmlformats.org/officeDocument/2006/relationships" xmlns:p="http://schemas.openxmlformats.org/presentationml/2006/main">
  <p:tag name="TIMING" val="|1.1|12"/>
</p:tagLst>
</file>

<file path=ppt/tags/tag21.xml><?xml version="1.0" encoding="utf-8"?>
<p:tagLst xmlns:a="http://schemas.openxmlformats.org/drawingml/2006/main" xmlns:r="http://schemas.openxmlformats.org/officeDocument/2006/relationships" xmlns:p="http://schemas.openxmlformats.org/presentationml/2006/main">
  <p:tag name="TIMING" val="|3.3|6"/>
</p:tagLst>
</file>

<file path=ppt/tags/tag22.xml><?xml version="1.0" encoding="utf-8"?>
<p:tagLst xmlns:a="http://schemas.openxmlformats.org/drawingml/2006/main" xmlns:r="http://schemas.openxmlformats.org/officeDocument/2006/relationships" xmlns:p="http://schemas.openxmlformats.org/presentationml/2006/main">
  <p:tag name="TIMING" val="|4.9|1.6|10.1|15.3"/>
</p:tagLst>
</file>

<file path=ppt/tags/tag23.xml><?xml version="1.0" encoding="utf-8"?>
<p:tagLst xmlns:a="http://schemas.openxmlformats.org/drawingml/2006/main" xmlns:r="http://schemas.openxmlformats.org/officeDocument/2006/relationships" xmlns:p="http://schemas.openxmlformats.org/presentationml/2006/main">
  <p:tag name="TIMING" val="|2.1|16.2|7.4|8.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181AF36A088648B94A0D3D5D8ABD3B" ma:contentTypeVersion="6" ma:contentTypeDescription="Create a new document." ma:contentTypeScope="" ma:versionID="f6058fef8d7eadcbd5c25e7c47638638">
  <xsd:schema xmlns:xsd="http://www.w3.org/2001/XMLSchema" xmlns:xs="http://www.w3.org/2001/XMLSchema" xmlns:p="http://schemas.microsoft.com/office/2006/metadata/properties" xmlns:ns2="4c9d9f85-2581-457a-b162-7e5491a2c746" targetNamespace="http://schemas.microsoft.com/office/2006/metadata/properties" ma:root="true" ma:fieldsID="0512a1689511533e13024446716e93bb" ns2:_="">
    <xsd:import namespace="4c9d9f85-2581-457a-b162-7e5491a2c74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9d9f85-2581-457a-b162-7e5491a2c7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D83513-8AB5-4196-9EC4-5078E823D480}">
  <ds:schemaRefs>
    <ds:schemaRef ds:uri="http://purl.org/dc/dcmitype/"/>
    <ds:schemaRef ds:uri="http://schemas.microsoft.com/office/2006/documentManagement/types"/>
    <ds:schemaRef ds:uri="http://www.w3.org/XML/1998/namespace"/>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4c9d9f85-2581-457a-b162-7e5491a2c746"/>
  </ds:schemaRefs>
</ds:datastoreItem>
</file>

<file path=customXml/itemProps2.xml><?xml version="1.0" encoding="utf-8"?>
<ds:datastoreItem xmlns:ds="http://schemas.openxmlformats.org/officeDocument/2006/customXml" ds:itemID="{06B8086C-9CC8-4036-BB92-6027A31FA7FA}">
  <ds:schemaRefs>
    <ds:schemaRef ds:uri="http://schemas.microsoft.com/sharepoint/v3/contenttype/forms"/>
  </ds:schemaRefs>
</ds:datastoreItem>
</file>

<file path=customXml/itemProps3.xml><?xml version="1.0" encoding="utf-8"?>
<ds:datastoreItem xmlns:ds="http://schemas.openxmlformats.org/officeDocument/2006/customXml" ds:itemID="{3E5BF7D7-E187-4117-90C1-CBB336AA3A03}">
  <ds:schemaRefs>
    <ds:schemaRef ds:uri="4c9d9f85-2581-457a-b162-7e5491a2c74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TM04033929[[fn=Slate]]</Template>
  <TotalTime>22</TotalTime>
  <Words>3072</Words>
  <Application>Microsoft Office PowerPoint</Application>
  <PresentationFormat>Widescreen</PresentationFormat>
  <Paragraphs>225</Paragraphs>
  <Slides>31</Slides>
  <Notes>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Aptos</vt:lpstr>
      <vt:lpstr>Arial</vt:lpstr>
      <vt:lpstr>Calibri</vt:lpstr>
      <vt:lpstr>Calisto MT</vt:lpstr>
      <vt:lpstr>Courier New</vt:lpstr>
      <vt:lpstr>Wingdings</vt:lpstr>
      <vt:lpstr>Wingdings 2</vt:lpstr>
      <vt:lpstr>Wingdings,Sans-Serif</vt:lpstr>
      <vt:lpstr>Slate</vt:lpstr>
      <vt:lpstr>UK Cyber crime</vt:lpstr>
      <vt:lpstr>Introduction</vt:lpstr>
      <vt:lpstr>What is cybercrime?</vt:lpstr>
      <vt:lpstr>The TWO different types of cybercrime</vt:lpstr>
      <vt:lpstr>How has Cybercrime changed in the UK?</vt:lpstr>
      <vt:lpstr>Statistic and trends </vt:lpstr>
      <vt:lpstr>How does Cybercrime differ from other traditional crimes?</vt:lpstr>
      <vt:lpstr>The various forms of cyber threats</vt:lpstr>
      <vt:lpstr>PowerPoint Presentation</vt:lpstr>
      <vt:lpstr>PowerPoint Presentation</vt:lpstr>
      <vt:lpstr>PowerPoint Presentation</vt:lpstr>
      <vt:lpstr>PowerPoint Presentation</vt:lpstr>
      <vt:lpstr>UK Case Study</vt:lpstr>
      <vt:lpstr>The impact of cybercrime</vt:lpstr>
      <vt:lpstr>Economic impact</vt:lpstr>
      <vt:lpstr>Economic impact</vt:lpstr>
      <vt:lpstr>Social impact</vt:lpstr>
      <vt:lpstr>Social impact</vt:lpstr>
      <vt:lpstr>National Security implications</vt:lpstr>
      <vt:lpstr>UK Legislation AGAINST cybercrime –  Computer Misuse Act 1990</vt:lpstr>
      <vt:lpstr>Concerns about the legislation</vt:lpstr>
      <vt:lpstr>No place to hide – The SOC Strategy 2023-2028</vt:lpstr>
      <vt:lpstr>What is the strategy?  </vt:lpstr>
      <vt:lpstr>What is the strategy doing for cybercrime?</vt:lpstr>
      <vt:lpstr>What is the strategy doing for cybercrime? </vt:lpstr>
      <vt:lpstr>Summary</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Cyber crime</dc:title>
  <dc:creator>Jamie Dick (2103999)</dc:creator>
  <cp:lastModifiedBy>Jamie Dick (2103999)</cp:lastModifiedBy>
  <cp:revision>2</cp:revision>
  <dcterms:created xsi:type="dcterms:W3CDTF">2024-03-31T23:12:44Z</dcterms:created>
  <dcterms:modified xsi:type="dcterms:W3CDTF">2024-05-02T12:59:11Z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0x010100AD181AF36A088648B94A0D3D5D8ABD3B</vt:lpwstr>
  </property>
</Properties>
</file>