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</p:sldIdLst>
  <p:sldSz cx="18288000" cy="10287000"/>
  <p:notesSz cx="6858000" cy="9144000"/>
  <p:embeddedFontLst>
    <p:embeddedFont>
      <p:font typeface="Biff Bam Boom Outline" charset="1" panose="00000000000000000000"/>
      <p:regular r:id="rId16"/>
    </p:embeddedFont>
    <p:embeddedFont>
      <p:font typeface="Cinzel Bold" charset="1" panose="00000800000000000000"/>
      <p:regular r:id="rId17"/>
    </p:embeddedFont>
    <p:embeddedFont>
      <p:font typeface="Cinzel" charset="1" panose="00000500000000000000"/>
      <p:regular r:id="rId18"/>
    </p:embeddedFont>
    <p:embeddedFont>
      <p:font typeface="Canva Sans" charset="1" panose="020B0503030501040103"/>
      <p:regular r:id="rId19"/>
    </p:embeddedFont>
    <p:embeddedFont>
      <p:font typeface="Canva Sans Italics" charset="1" panose="020B0503030501040103"/>
      <p:regular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fonts/font16.fntdata" Type="http://schemas.openxmlformats.org/officeDocument/2006/relationships/font"/><Relationship Id="rId17" Target="fonts/font17.fntdata" Type="http://schemas.openxmlformats.org/officeDocument/2006/relationships/font"/><Relationship Id="rId18" Target="fonts/font18.fntdata" Type="http://schemas.openxmlformats.org/officeDocument/2006/relationships/font"/><Relationship Id="rId19" Target="fonts/font19.fntdata" Type="http://schemas.openxmlformats.org/officeDocument/2006/relationships/font"/><Relationship Id="rId2" Target="presProps.xml" Type="http://schemas.openxmlformats.org/officeDocument/2006/relationships/presProps"/><Relationship Id="rId20" Target="fonts/font20.fntdata" Type="http://schemas.openxmlformats.org/officeDocument/2006/relationships/font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2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.jpeg" Type="http://schemas.openxmlformats.org/officeDocument/2006/relationships/image"/><Relationship Id="rId3" Target="../media/image4.png" Type="http://schemas.openxmlformats.org/officeDocument/2006/relationships/image"/><Relationship Id="rId4" Target="../media/image5.svg" Type="http://schemas.openxmlformats.org/officeDocument/2006/relationships/image"/><Relationship Id="rId5" Target="../media/image6.png" Type="http://schemas.openxmlformats.org/officeDocument/2006/relationships/image"/><Relationship Id="rId6" Target="../media/image7.sv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jpeg" Type="http://schemas.openxmlformats.org/officeDocument/2006/relationships/image"/><Relationship Id="rId3" Target="../media/image9.png" Type="http://schemas.openxmlformats.org/officeDocument/2006/relationships/image"/><Relationship Id="rId4" Target="../media/image10.svg" Type="http://schemas.openxmlformats.org/officeDocument/2006/relationships/image"/><Relationship Id="rId5" Target="../media/image11.png" Type="http://schemas.openxmlformats.org/officeDocument/2006/relationships/image"/><Relationship Id="rId6" Target="../media/image12.sv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3.png" Type="http://schemas.openxmlformats.org/officeDocument/2006/relationships/image"/><Relationship Id="rId3" Target="../media/image14.png" Type="http://schemas.openxmlformats.org/officeDocument/2006/relationships/image"/><Relationship Id="rId4" Target="../media/image15.svg" Type="http://schemas.openxmlformats.org/officeDocument/2006/relationships/image"/><Relationship Id="rId5" Target="../media/image16.png" Type="http://schemas.openxmlformats.org/officeDocument/2006/relationships/image"/><Relationship Id="rId6" Target="../media/image17.sv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8.png" Type="http://schemas.openxmlformats.org/officeDocument/2006/relationships/image"/><Relationship Id="rId3" Target="../media/image19.svg" Type="http://schemas.openxmlformats.org/officeDocument/2006/relationships/image"/><Relationship Id="rId4" Target="../media/image20.pn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1.png" Type="http://schemas.openxmlformats.org/officeDocument/2006/relationships/image"/><Relationship Id="rId3" Target="../media/image22.svg" Type="http://schemas.openxmlformats.org/officeDocument/2006/relationships/image"/><Relationship Id="rId4" Target="../media/image23.png" Type="http://schemas.openxmlformats.org/officeDocument/2006/relationships/image"/><Relationship Id="rId5" Target="../media/image24.svg" Type="http://schemas.openxmlformats.org/officeDocument/2006/relationships/image"/><Relationship Id="rId6" Target="../media/image25.png" Type="http://schemas.openxmlformats.org/officeDocument/2006/relationships/image"/><Relationship Id="rId7" Target="../media/image26.svg" Type="http://schemas.openxmlformats.org/officeDocument/2006/relationships/image"/><Relationship Id="rId8" Target="../media/image27.png" Type="http://schemas.openxmlformats.org/officeDocument/2006/relationships/image"/><Relationship Id="rId9" Target="../media/image28.sv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9.png" Type="http://schemas.openxmlformats.org/officeDocument/2006/relationships/image"/><Relationship Id="rId3" Target="../media/image30.jpeg" Type="http://schemas.openxmlformats.org/officeDocument/2006/relationships/image"/><Relationship Id="rId4" Target="../media/image31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2.jpe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3555" r="0" b="-13555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5298" y="2911818"/>
            <a:ext cx="9351733" cy="5377246"/>
          </a:xfrm>
          <a:custGeom>
            <a:avLst/>
            <a:gdLst/>
            <a:ahLst/>
            <a:cxnLst/>
            <a:rect r="r" b="b" t="t" l="l"/>
            <a:pathLst>
              <a:path h="5377246" w="9351733">
                <a:moveTo>
                  <a:pt x="0" y="0"/>
                </a:moveTo>
                <a:lnTo>
                  <a:pt x="9351732" y="0"/>
                </a:lnTo>
                <a:lnTo>
                  <a:pt x="9351732" y="5377246"/>
                </a:lnTo>
                <a:lnTo>
                  <a:pt x="0" y="537724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4772025" y="4352925"/>
            <a:ext cx="1428750" cy="1428750"/>
            <a:chOff x="0" y="0"/>
            <a:chExt cx="1905000" cy="19050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905000" cy="1905000"/>
            </a:xfrm>
            <a:custGeom>
              <a:avLst/>
              <a:gdLst/>
              <a:ahLst/>
              <a:cxnLst/>
              <a:rect r="r" b="b" t="t" l="l"/>
              <a:pathLst>
                <a:path h="1905000" w="1905000">
                  <a:moveTo>
                    <a:pt x="952500" y="0"/>
                  </a:moveTo>
                  <a:cubicBezTo>
                    <a:pt x="426449" y="0"/>
                    <a:pt x="0" y="426449"/>
                    <a:pt x="0" y="952500"/>
                  </a:cubicBezTo>
                  <a:cubicBezTo>
                    <a:pt x="0" y="1478551"/>
                    <a:pt x="426449" y="1905000"/>
                    <a:pt x="952500" y="1905000"/>
                  </a:cubicBezTo>
                  <a:cubicBezTo>
                    <a:pt x="1478551" y="1905000"/>
                    <a:pt x="1905000" y="1478551"/>
                    <a:pt x="1905000" y="952500"/>
                  </a:cubicBezTo>
                  <a:cubicBezTo>
                    <a:pt x="1905000" y="426449"/>
                    <a:pt x="1478551" y="0"/>
                    <a:pt x="9525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sq">
              <a:solidFill>
                <a:srgbClr val="000000">
                  <a:alpha val="0"/>
                </a:srgbClr>
              </a:solidFill>
              <a:prstDash val="solid"/>
              <a:miter/>
            </a:ln>
          </p:spPr>
        </p:sp>
        <p:sp>
          <p:nvSpPr>
            <p:cNvPr name="TextBox 6" id="6"/>
            <p:cNvSpPr txBox="true"/>
            <p:nvPr/>
          </p:nvSpPr>
          <p:spPr>
            <a:xfrm>
              <a:off x="0" y="-38100"/>
              <a:ext cx="1905000" cy="19431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grpSp>
        <p:nvGrpSpPr>
          <p:cNvPr name="Group 7" id="7"/>
          <p:cNvGrpSpPr/>
          <p:nvPr/>
        </p:nvGrpSpPr>
        <p:grpSpPr>
          <a:xfrm rot="0">
            <a:off x="13240142" y="7978814"/>
            <a:ext cx="1279486" cy="1279486"/>
            <a:chOff x="0" y="0"/>
            <a:chExt cx="647700" cy="64770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647700" cy="647700"/>
            </a:xfrm>
            <a:custGeom>
              <a:avLst/>
              <a:gdLst/>
              <a:ahLst/>
              <a:cxnLst/>
              <a:rect r="r" b="b" t="t" l="l"/>
              <a:pathLst>
                <a:path h="647700" w="647700">
                  <a:moveTo>
                    <a:pt x="477520" y="21590"/>
                  </a:moveTo>
                  <a:lnTo>
                    <a:pt x="374650" y="269240"/>
                  </a:lnTo>
                  <a:lnTo>
                    <a:pt x="623570" y="166370"/>
                  </a:lnTo>
                  <a:lnTo>
                    <a:pt x="647700" y="219710"/>
                  </a:lnTo>
                  <a:lnTo>
                    <a:pt x="397510" y="322580"/>
                  </a:lnTo>
                  <a:lnTo>
                    <a:pt x="647700" y="425450"/>
                  </a:lnTo>
                  <a:lnTo>
                    <a:pt x="623570" y="477520"/>
                  </a:lnTo>
                  <a:lnTo>
                    <a:pt x="374650" y="374650"/>
                  </a:lnTo>
                  <a:lnTo>
                    <a:pt x="477520" y="623570"/>
                  </a:lnTo>
                  <a:lnTo>
                    <a:pt x="425450" y="647700"/>
                  </a:lnTo>
                  <a:lnTo>
                    <a:pt x="322580" y="397510"/>
                  </a:lnTo>
                  <a:lnTo>
                    <a:pt x="219710" y="647700"/>
                  </a:lnTo>
                  <a:lnTo>
                    <a:pt x="167640" y="623570"/>
                  </a:lnTo>
                  <a:lnTo>
                    <a:pt x="269240" y="374650"/>
                  </a:lnTo>
                  <a:lnTo>
                    <a:pt x="21590" y="477520"/>
                  </a:lnTo>
                  <a:lnTo>
                    <a:pt x="0" y="425450"/>
                  </a:lnTo>
                  <a:lnTo>
                    <a:pt x="247650" y="322580"/>
                  </a:lnTo>
                  <a:lnTo>
                    <a:pt x="0" y="219710"/>
                  </a:lnTo>
                  <a:lnTo>
                    <a:pt x="21590" y="167640"/>
                  </a:lnTo>
                  <a:lnTo>
                    <a:pt x="269240" y="269240"/>
                  </a:lnTo>
                  <a:lnTo>
                    <a:pt x="167640" y="21590"/>
                  </a:lnTo>
                  <a:lnTo>
                    <a:pt x="219710" y="0"/>
                  </a:lnTo>
                  <a:lnTo>
                    <a:pt x="322580" y="247650"/>
                  </a:lnTo>
                  <a:lnTo>
                    <a:pt x="425450" y="0"/>
                  </a:lnTo>
                  <a:lnTo>
                    <a:pt x="477520" y="21590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152400" y="114300"/>
              <a:ext cx="342900" cy="3810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10" id="10"/>
          <p:cNvSpPr txBox="true"/>
          <p:nvPr/>
        </p:nvSpPr>
        <p:spPr>
          <a:xfrm rot="0">
            <a:off x="8388107" y="6958691"/>
            <a:ext cx="6326201" cy="173121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953"/>
              </a:lnSpc>
            </a:pPr>
            <a:r>
              <a:rPr lang="en-US" sz="4966">
                <a:solidFill>
                  <a:srgbClr val="000000"/>
                </a:solidFill>
                <a:latin typeface="Biff Bam Boom Outline"/>
                <a:ea typeface="Biff Bam Boom Outline"/>
                <a:cs typeface="Biff Bam Boom Outline"/>
                <a:sym typeface="Biff Bam Boom Outline"/>
              </a:rPr>
              <a:t>Digit</a:t>
            </a:r>
          </a:p>
          <a:p>
            <a:pPr algn="ctr">
              <a:lnSpc>
                <a:spcPts val="6953"/>
              </a:lnSpc>
            </a:pPr>
            <a:r>
              <a:rPr lang="en-US" sz="4966">
                <a:solidFill>
                  <a:srgbClr val="000000"/>
                </a:solidFill>
                <a:latin typeface="Biff Bam Boom Outline"/>
                <a:ea typeface="Biff Bam Boom Outline"/>
                <a:cs typeface="Biff Bam Boom Outline"/>
                <a:sym typeface="Biff Bam Boom Outline"/>
              </a:rPr>
              <a:t> Network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5148985" y="308368"/>
            <a:ext cx="7736769" cy="30270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831"/>
              </a:lnSpc>
            </a:pPr>
            <a:r>
              <a:rPr lang="en-US" sz="3451" b="true">
                <a:solidFill>
                  <a:srgbClr val="95995F"/>
                </a:solidFill>
                <a:latin typeface="Cinzel Bold"/>
                <a:ea typeface="Cinzel Bold"/>
                <a:cs typeface="Cinzel Bold"/>
                <a:sym typeface="Cinzel Bold"/>
              </a:rPr>
              <a:t>Delivery drivers are what we do !</a:t>
            </a:r>
          </a:p>
          <a:p>
            <a:pPr algn="ctr">
              <a:lnSpc>
                <a:spcPts val="4831"/>
              </a:lnSpc>
            </a:pPr>
            <a:r>
              <a:rPr lang="en-US" sz="3451" b="true">
                <a:solidFill>
                  <a:srgbClr val="95995F"/>
                </a:solidFill>
                <a:latin typeface="Cinzel Bold"/>
                <a:ea typeface="Cinzel Bold"/>
                <a:cs typeface="Cinzel Bold"/>
                <a:sym typeface="Cinzel Bold"/>
              </a:rPr>
              <a:t>Together we make it better</a:t>
            </a:r>
          </a:p>
          <a:p>
            <a:pPr algn="ctr">
              <a:lnSpc>
                <a:spcPts val="4831"/>
              </a:lnSpc>
            </a:pPr>
          </a:p>
          <a:p>
            <a:pPr algn="ctr">
              <a:lnSpc>
                <a:spcPts val="4831"/>
              </a:lnSpc>
              <a:spcBef>
                <a:spcPct val="0"/>
              </a:spcBef>
            </a:pPr>
          </a:p>
        </p:txBody>
      </p:sp>
      <p:sp>
        <p:nvSpPr>
          <p:cNvPr name="TextBox 12" id="12"/>
          <p:cNvSpPr txBox="true"/>
          <p:nvPr/>
        </p:nvSpPr>
        <p:spPr>
          <a:xfrm rot="0">
            <a:off x="7393789" y="4991100"/>
            <a:ext cx="812994" cy="65742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831"/>
              </a:lnSpc>
            </a:pPr>
            <a:r>
              <a:rPr lang="en-US" sz="3451">
                <a:solidFill>
                  <a:srgbClr val="000000"/>
                </a:solidFill>
                <a:latin typeface="Biff Bam Boom Outline"/>
                <a:ea typeface="Biff Bam Boom Outline"/>
                <a:cs typeface="Biff Bam Boom Outline"/>
                <a:sym typeface="Biff Bam Boom Outline"/>
              </a:rPr>
              <a:t>D</a:t>
            </a:r>
          </a:p>
          <a:p>
            <a:pPr algn="ctr">
              <a:lnSpc>
                <a:spcPts val="4831"/>
              </a:lnSpc>
              <a:spcBef>
                <a:spcPct val="0"/>
              </a:spcBef>
            </a:pPr>
            <a:r>
              <a:rPr lang="en-US" sz="3451">
                <a:solidFill>
                  <a:srgbClr val="000000"/>
                </a:solidFill>
                <a:latin typeface="Biff Bam Boom Outline"/>
                <a:ea typeface="Biff Bam Boom Outline"/>
                <a:cs typeface="Biff Bam Boom Outline"/>
                <a:sym typeface="Biff Bam Boom Outline"/>
              </a:rPr>
              <a:t>N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4682C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400050" y="3648075"/>
            <a:ext cx="8134350" cy="6143625"/>
            <a:chOff x="0" y="0"/>
            <a:chExt cx="10845800" cy="81915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0845800" cy="8191500"/>
            </a:xfrm>
            <a:custGeom>
              <a:avLst/>
              <a:gdLst/>
              <a:ahLst/>
              <a:cxnLst/>
              <a:rect r="r" b="b" t="t" l="l"/>
              <a:pathLst>
                <a:path h="8191500" w="10845800">
                  <a:moveTo>
                    <a:pt x="819150" y="0"/>
                  </a:moveTo>
                  <a:lnTo>
                    <a:pt x="10026650" y="0"/>
                  </a:lnTo>
                  <a:cubicBezTo>
                    <a:pt x="10479054" y="0"/>
                    <a:pt x="10845800" y="366746"/>
                    <a:pt x="10845800" y="819150"/>
                  </a:cubicBezTo>
                  <a:lnTo>
                    <a:pt x="10845800" y="7372350"/>
                  </a:lnTo>
                  <a:cubicBezTo>
                    <a:pt x="10845800" y="7824754"/>
                    <a:pt x="10479054" y="8191500"/>
                    <a:pt x="10026650" y="8191500"/>
                  </a:cubicBezTo>
                  <a:lnTo>
                    <a:pt x="819150" y="8191500"/>
                  </a:lnTo>
                  <a:cubicBezTo>
                    <a:pt x="366746" y="8191500"/>
                    <a:pt x="0" y="7824754"/>
                    <a:pt x="0" y="7372350"/>
                  </a:cubicBezTo>
                  <a:lnTo>
                    <a:pt x="0" y="819150"/>
                  </a:lnTo>
                  <a:cubicBezTo>
                    <a:pt x="0" y="366746"/>
                    <a:pt x="366746" y="0"/>
                    <a:pt x="819150" y="0"/>
                  </a:cubicBezTo>
                  <a:close/>
                </a:path>
              </a:pathLst>
            </a:custGeom>
            <a:solidFill>
              <a:srgbClr val="4682CA">
                <a:alpha val="0"/>
              </a:srgbClr>
            </a:solidFill>
            <a:ln w="28575" cap="sq">
              <a:solidFill>
                <a:srgbClr val="99E17A">
                  <a:alpha val="0"/>
                </a:srgbClr>
              </a:solidFill>
              <a:prstDash val="solid"/>
              <a:miter/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10845800" cy="82296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400050" y="3648075"/>
            <a:ext cx="8134350" cy="6143625"/>
            <a:chOff x="0" y="0"/>
            <a:chExt cx="10845800" cy="81915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0845800" cy="8191500"/>
            </a:xfrm>
            <a:custGeom>
              <a:avLst/>
              <a:gdLst/>
              <a:ahLst/>
              <a:cxnLst/>
              <a:rect r="r" b="b" t="t" l="l"/>
              <a:pathLst>
                <a:path h="8191500" w="10845800">
                  <a:moveTo>
                    <a:pt x="0" y="0"/>
                  </a:moveTo>
                  <a:lnTo>
                    <a:pt x="10845800" y="0"/>
                  </a:lnTo>
                  <a:lnTo>
                    <a:pt x="10845800" y="8191500"/>
                  </a:lnTo>
                  <a:lnTo>
                    <a:pt x="0" y="819150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8100" cap="sq">
              <a:solidFill>
                <a:srgbClr val="000000">
                  <a:alpha val="0"/>
                </a:srgbClr>
              </a:solidFill>
              <a:prstDash val="solid"/>
              <a:miter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38100"/>
              <a:ext cx="10845800" cy="82296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400050" y="3648075"/>
            <a:ext cx="8134350" cy="6143625"/>
            <a:chOff x="0" y="0"/>
            <a:chExt cx="10845800" cy="819150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0845800" cy="8191500"/>
            </a:xfrm>
            <a:custGeom>
              <a:avLst/>
              <a:gdLst/>
              <a:ahLst/>
              <a:cxnLst/>
              <a:rect r="r" b="b" t="t" l="l"/>
              <a:pathLst>
                <a:path h="8191500" w="10845800">
                  <a:moveTo>
                    <a:pt x="819150" y="0"/>
                  </a:moveTo>
                  <a:lnTo>
                    <a:pt x="10026650" y="0"/>
                  </a:lnTo>
                  <a:cubicBezTo>
                    <a:pt x="10479054" y="0"/>
                    <a:pt x="10845800" y="366746"/>
                    <a:pt x="10845800" y="819150"/>
                  </a:cubicBezTo>
                  <a:lnTo>
                    <a:pt x="10845800" y="7372350"/>
                  </a:lnTo>
                  <a:cubicBezTo>
                    <a:pt x="10845800" y="7824754"/>
                    <a:pt x="10479054" y="8191500"/>
                    <a:pt x="10026650" y="8191500"/>
                  </a:cubicBezTo>
                  <a:lnTo>
                    <a:pt x="819150" y="8191500"/>
                  </a:lnTo>
                  <a:cubicBezTo>
                    <a:pt x="366746" y="8191500"/>
                    <a:pt x="0" y="7824754"/>
                    <a:pt x="0" y="7372350"/>
                  </a:cubicBezTo>
                  <a:lnTo>
                    <a:pt x="0" y="819150"/>
                  </a:lnTo>
                  <a:cubicBezTo>
                    <a:pt x="0" y="366746"/>
                    <a:pt x="366746" y="0"/>
                    <a:pt x="819150" y="0"/>
                  </a:cubicBezTo>
                  <a:close/>
                </a:path>
              </a:pathLst>
            </a:custGeom>
            <a:solidFill>
              <a:srgbClr val="4682CA">
                <a:alpha val="0"/>
              </a:srgbClr>
            </a:solidFill>
            <a:ln w="28575" cap="sq">
              <a:solidFill>
                <a:srgbClr val="99E17A">
                  <a:alpha val="0"/>
                </a:srgbClr>
              </a:solidFill>
              <a:prstDash val="solid"/>
              <a:miter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-38100"/>
              <a:ext cx="10845800" cy="82296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1679"/>
                </a:lnSpc>
              </a:pPr>
            </a:p>
          </p:txBody>
        </p:sp>
      </p:grpSp>
      <p:sp>
        <p:nvSpPr>
          <p:cNvPr name="Freeform 11" id="11"/>
          <p:cNvSpPr/>
          <p:nvPr/>
        </p:nvSpPr>
        <p:spPr>
          <a:xfrm flipH="false" flipV="false" rot="0">
            <a:off x="8550701" y="423382"/>
            <a:ext cx="9241483" cy="6145586"/>
          </a:xfrm>
          <a:custGeom>
            <a:avLst/>
            <a:gdLst/>
            <a:ahLst/>
            <a:cxnLst/>
            <a:rect r="r" b="b" t="t" l="l"/>
            <a:pathLst>
              <a:path h="6145586" w="9241483">
                <a:moveTo>
                  <a:pt x="0" y="0"/>
                </a:moveTo>
                <a:lnTo>
                  <a:pt x="9241483" y="0"/>
                </a:lnTo>
                <a:lnTo>
                  <a:pt x="9241483" y="6145586"/>
                </a:lnTo>
                <a:lnTo>
                  <a:pt x="0" y="614558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  <a:ln w="38100" cap="sq">
            <a:solidFill>
              <a:srgbClr val="000000"/>
            </a:solidFill>
            <a:prstDash val="solid"/>
            <a:miter/>
          </a:ln>
        </p:spPr>
      </p:sp>
      <p:grpSp>
        <p:nvGrpSpPr>
          <p:cNvPr name="Group 12" id="12"/>
          <p:cNvGrpSpPr/>
          <p:nvPr/>
        </p:nvGrpSpPr>
        <p:grpSpPr>
          <a:xfrm rot="0">
            <a:off x="400050" y="3648075"/>
            <a:ext cx="7696955" cy="5610225"/>
            <a:chOff x="0" y="0"/>
            <a:chExt cx="2027182" cy="1477590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2027181" cy="1477590"/>
            </a:xfrm>
            <a:custGeom>
              <a:avLst/>
              <a:gdLst/>
              <a:ahLst/>
              <a:cxnLst/>
              <a:rect r="r" b="b" t="t" l="l"/>
              <a:pathLst>
                <a:path h="1477590" w="2027181">
                  <a:moveTo>
                    <a:pt x="0" y="0"/>
                  </a:moveTo>
                  <a:lnTo>
                    <a:pt x="2027181" y="0"/>
                  </a:lnTo>
                  <a:lnTo>
                    <a:pt x="2027181" y="1477590"/>
                  </a:lnTo>
                  <a:lnTo>
                    <a:pt x="0" y="1477590"/>
                  </a:lnTo>
                  <a:close/>
                </a:path>
              </a:pathLst>
            </a:custGeom>
            <a:solidFill>
              <a:srgbClr val="FF914D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14" id="14"/>
            <p:cNvSpPr txBox="true"/>
            <p:nvPr/>
          </p:nvSpPr>
          <p:spPr>
            <a:xfrm>
              <a:off x="0" y="-38100"/>
              <a:ext cx="2027182" cy="151569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5" id="15"/>
          <p:cNvGrpSpPr/>
          <p:nvPr/>
        </p:nvGrpSpPr>
        <p:grpSpPr>
          <a:xfrm rot="0">
            <a:off x="15715167" y="8086740"/>
            <a:ext cx="1544133" cy="1544133"/>
            <a:chOff x="0" y="0"/>
            <a:chExt cx="647700" cy="647700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647700" cy="647700"/>
            </a:xfrm>
            <a:custGeom>
              <a:avLst/>
              <a:gdLst/>
              <a:ahLst/>
              <a:cxnLst/>
              <a:rect r="r" b="b" t="t" l="l"/>
              <a:pathLst>
                <a:path h="647700" w="647700">
                  <a:moveTo>
                    <a:pt x="477520" y="21590"/>
                  </a:moveTo>
                  <a:lnTo>
                    <a:pt x="374650" y="269240"/>
                  </a:lnTo>
                  <a:lnTo>
                    <a:pt x="623570" y="166370"/>
                  </a:lnTo>
                  <a:lnTo>
                    <a:pt x="647700" y="219710"/>
                  </a:lnTo>
                  <a:lnTo>
                    <a:pt x="397510" y="322580"/>
                  </a:lnTo>
                  <a:lnTo>
                    <a:pt x="647700" y="425450"/>
                  </a:lnTo>
                  <a:lnTo>
                    <a:pt x="623570" y="477520"/>
                  </a:lnTo>
                  <a:lnTo>
                    <a:pt x="374650" y="374650"/>
                  </a:lnTo>
                  <a:lnTo>
                    <a:pt x="477520" y="623570"/>
                  </a:lnTo>
                  <a:lnTo>
                    <a:pt x="425450" y="647700"/>
                  </a:lnTo>
                  <a:lnTo>
                    <a:pt x="322580" y="397510"/>
                  </a:lnTo>
                  <a:lnTo>
                    <a:pt x="219710" y="647700"/>
                  </a:lnTo>
                  <a:lnTo>
                    <a:pt x="167640" y="623570"/>
                  </a:lnTo>
                  <a:lnTo>
                    <a:pt x="269240" y="374650"/>
                  </a:lnTo>
                  <a:lnTo>
                    <a:pt x="21590" y="477520"/>
                  </a:lnTo>
                  <a:lnTo>
                    <a:pt x="0" y="425450"/>
                  </a:lnTo>
                  <a:lnTo>
                    <a:pt x="247650" y="322580"/>
                  </a:lnTo>
                  <a:lnTo>
                    <a:pt x="0" y="219710"/>
                  </a:lnTo>
                  <a:lnTo>
                    <a:pt x="21590" y="167640"/>
                  </a:lnTo>
                  <a:lnTo>
                    <a:pt x="269240" y="269240"/>
                  </a:lnTo>
                  <a:lnTo>
                    <a:pt x="167640" y="21590"/>
                  </a:lnTo>
                  <a:lnTo>
                    <a:pt x="219710" y="0"/>
                  </a:lnTo>
                  <a:lnTo>
                    <a:pt x="322580" y="247650"/>
                  </a:lnTo>
                  <a:lnTo>
                    <a:pt x="425450" y="0"/>
                  </a:lnTo>
                  <a:lnTo>
                    <a:pt x="477520" y="21590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17" id="17"/>
            <p:cNvSpPr txBox="true"/>
            <p:nvPr/>
          </p:nvSpPr>
          <p:spPr>
            <a:xfrm>
              <a:off x="152400" y="114300"/>
              <a:ext cx="342900" cy="3810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18" id="18"/>
          <p:cNvSpPr/>
          <p:nvPr/>
        </p:nvSpPr>
        <p:spPr>
          <a:xfrm flipH="false" flipV="false" rot="0">
            <a:off x="9547556" y="7273520"/>
            <a:ext cx="2771086" cy="2771086"/>
          </a:xfrm>
          <a:custGeom>
            <a:avLst/>
            <a:gdLst/>
            <a:ahLst/>
            <a:cxnLst/>
            <a:rect r="r" b="b" t="t" l="l"/>
            <a:pathLst>
              <a:path h="2771086" w="2771086">
                <a:moveTo>
                  <a:pt x="0" y="0"/>
                </a:moveTo>
                <a:lnTo>
                  <a:pt x="2771087" y="0"/>
                </a:lnTo>
                <a:lnTo>
                  <a:pt x="2771087" y="2771086"/>
                </a:lnTo>
                <a:lnTo>
                  <a:pt x="0" y="277108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9" id="19"/>
          <p:cNvSpPr/>
          <p:nvPr/>
        </p:nvSpPr>
        <p:spPr>
          <a:xfrm flipH="false" flipV="false" rot="0">
            <a:off x="16105307" y="634263"/>
            <a:ext cx="1153993" cy="1303947"/>
          </a:xfrm>
          <a:custGeom>
            <a:avLst/>
            <a:gdLst/>
            <a:ahLst/>
            <a:cxnLst/>
            <a:rect r="r" b="b" t="t" l="l"/>
            <a:pathLst>
              <a:path h="1303947" w="1153993">
                <a:moveTo>
                  <a:pt x="0" y="0"/>
                </a:moveTo>
                <a:lnTo>
                  <a:pt x="1153993" y="0"/>
                </a:lnTo>
                <a:lnTo>
                  <a:pt x="1153993" y="1303947"/>
                </a:lnTo>
                <a:lnTo>
                  <a:pt x="0" y="1303947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20" id="20"/>
          <p:cNvGrpSpPr/>
          <p:nvPr/>
        </p:nvGrpSpPr>
        <p:grpSpPr>
          <a:xfrm rot="0">
            <a:off x="556193" y="3804568"/>
            <a:ext cx="7827164" cy="5826305"/>
            <a:chOff x="0" y="0"/>
            <a:chExt cx="10436218" cy="7768407"/>
          </a:xfrm>
        </p:grpSpPr>
        <p:sp>
          <p:nvSpPr>
            <p:cNvPr name="TextBox 21" id="21"/>
            <p:cNvSpPr txBox="true"/>
            <p:nvPr/>
          </p:nvSpPr>
          <p:spPr>
            <a:xfrm rot="0">
              <a:off x="0" y="-104775"/>
              <a:ext cx="6796942" cy="1311279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8399"/>
                </a:lnSpc>
                <a:spcBef>
                  <a:spcPct val="0"/>
                </a:spcBef>
              </a:pPr>
              <a:r>
                <a:rPr lang="en-US" b="true" sz="5999" u="sng">
                  <a:solidFill>
                    <a:srgbClr val="99E17A"/>
                  </a:solidFill>
                  <a:latin typeface="Cinzel Bold"/>
                  <a:ea typeface="Cinzel Bold"/>
                  <a:cs typeface="Cinzel Bold"/>
                  <a:sym typeface="Cinzel Bold"/>
                </a:rPr>
                <a:t>Contents</a:t>
              </a:r>
            </a:p>
          </p:txBody>
        </p:sp>
        <p:sp>
          <p:nvSpPr>
            <p:cNvPr name="TextBox 22" id="22"/>
            <p:cNvSpPr txBox="true"/>
            <p:nvPr/>
          </p:nvSpPr>
          <p:spPr>
            <a:xfrm rot="0">
              <a:off x="0" y="1414860"/>
              <a:ext cx="10436218" cy="6353546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just">
                <a:lnSpc>
                  <a:spcPts val="5768"/>
                </a:lnSpc>
              </a:pPr>
              <a:r>
                <a:rPr lang="en-US" sz="4120">
                  <a:solidFill>
                    <a:srgbClr val="99E17A"/>
                  </a:solidFill>
                  <a:latin typeface="Cinzel"/>
                  <a:ea typeface="Cinzel"/>
                  <a:cs typeface="Cinzel"/>
                  <a:sym typeface="Cinzel"/>
                </a:rPr>
                <a:t>1)  Business Overview</a:t>
              </a:r>
            </a:p>
            <a:p>
              <a:pPr algn="just">
                <a:lnSpc>
                  <a:spcPts val="5768"/>
                </a:lnSpc>
              </a:pPr>
              <a:r>
                <a:rPr lang="en-US" sz="4120">
                  <a:solidFill>
                    <a:srgbClr val="99E17A"/>
                  </a:solidFill>
                  <a:latin typeface="Cinzel"/>
                  <a:ea typeface="Cinzel"/>
                  <a:cs typeface="Cinzel"/>
                  <a:sym typeface="Cinzel"/>
                </a:rPr>
                <a:t>2)  Uninque Selling Points</a:t>
              </a:r>
            </a:p>
            <a:p>
              <a:pPr algn="just">
                <a:lnSpc>
                  <a:spcPts val="5768"/>
                </a:lnSpc>
              </a:pPr>
              <a:r>
                <a:rPr lang="en-US" sz="4120">
                  <a:solidFill>
                    <a:srgbClr val="99E17A"/>
                  </a:solidFill>
                  <a:latin typeface="Cinzel"/>
                  <a:ea typeface="Cinzel"/>
                  <a:cs typeface="Cinzel"/>
                  <a:sym typeface="Cinzel"/>
                </a:rPr>
                <a:t>3)  Management Structure    </a:t>
              </a:r>
            </a:p>
            <a:p>
              <a:pPr algn="just">
                <a:lnSpc>
                  <a:spcPts val="5768"/>
                </a:lnSpc>
              </a:pPr>
              <a:r>
                <a:rPr lang="en-US" sz="4120">
                  <a:solidFill>
                    <a:srgbClr val="99E17A"/>
                  </a:solidFill>
                  <a:latin typeface="Cinzel"/>
                  <a:ea typeface="Cinzel"/>
                  <a:cs typeface="Cinzel"/>
                  <a:sym typeface="Cinzel"/>
                </a:rPr>
                <a:t>4)  Pestel Analysis</a:t>
              </a:r>
            </a:p>
            <a:p>
              <a:pPr algn="just">
                <a:lnSpc>
                  <a:spcPts val="5908"/>
                </a:lnSpc>
              </a:pPr>
              <a:r>
                <a:rPr lang="en-US" sz="4220">
                  <a:solidFill>
                    <a:srgbClr val="99E17A"/>
                  </a:solidFill>
                  <a:latin typeface="Cinzel"/>
                  <a:ea typeface="Cinzel"/>
                  <a:cs typeface="Cinzel"/>
                  <a:sym typeface="Cinzel"/>
                </a:rPr>
                <a:t>5)  Marketing Strategies</a:t>
              </a:r>
            </a:p>
            <a:p>
              <a:pPr algn="just">
                <a:lnSpc>
                  <a:spcPts val="5768"/>
                </a:lnSpc>
              </a:pPr>
              <a:r>
                <a:rPr lang="en-US" sz="4120">
                  <a:solidFill>
                    <a:srgbClr val="99E17A"/>
                  </a:solidFill>
                  <a:latin typeface="Cinzel"/>
                  <a:ea typeface="Cinzel"/>
                  <a:cs typeface="Cinzel"/>
                  <a:sym typeface="Cinzel"/>
                </a:rPr>
                <a:t>6)  Funding allocation</a:t>
              </a:r>
            </a:p>
            <a:p>
              <a:pPr algn="just">
                <a:lnSpc>
                  <a:spcPts val="3388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23" id="23"/>
          <p:cNvSpPr txBox="true"/>
          <p:nvPr/>
        </p:nvSpPr>
        <p:spPr>
          <a:xfrm rot="0">
            <a:off x="10933099" y="7168745"/>
            <a:ext cx="6326201" cy="173121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953"/>
              </a:lnSpc>
            </a:pPr>
            <a:r>
              <a:rPr lang="en-US" sz="4966">
                <a:solidFill>
                  <a:srgbClr val="000000"/>
                </a:solidFill>
                <a:latin typeface="Biff Bam Boom Outline"/>
                <a:ea typeface="Biff Bam Boom Outline"/>
                <a:cs typeface="Biff Bam Boom Outline"/>
                <a:sym typeface="Biff Bam Boom Outline"/>
              </a:rPr>
              <a:t>Digit</a:t>
            </a:r>
          </a:p>
          <a:p>
            <a:pPr algn="ctr">
              <a:lnSpc>
                <a:spcPts val="6953"/>
              </a:lnSpc>
            </a:pPr>
            <a:r>
              <a:rPr lang="en-US" sz="4966">
                <a:solidFill>
                  <a:srgbClr val="000000"/>
                </a:solidFill>
                <a:latin typeface="Biff Bam Boom Outline"/>
                <a:ea typeface="Biff Bam Boom Outline"/>
                <a:cs typeface="Biff Bam Boom Outline"/>
                <a:sym typeface="Biff Bam Boom Outline"/>
              </a:rPr>
              <a:t> Network</a:t>
            </a:r>
          </a:p>
        </p:txBody>
      </p:sp>
    </p:spTree>
  </p:cSld>
  <p:clrMapOvr>
    <a:masterClrMapping/>
  </p:clrMapOvr>
  <p:transition spd="slow">
    <p:circle/>
  </p:transition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4682C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AutoShape 2" id="2"/>
          <p:cNvSpPr/>
          <p:nvPr/>
        </p:nvSpPr>
        <p:spPr>
          <a:xfrm>
            <a:off x="1728516" y="9239250"/>
            <a:ext cx="10398315" cy="0"/>
          </a:xfrm>
          <a:prstGeom prst="line">
            <a:avLst/>
          </a:prstGeom>
          <a:ln cap="flat" w="38100">
            <a:solidFill>
              <a:srgbClr val="3697D7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3" id="3"/>
          <p:cNvSpPr/>
          <p:nvPr/>
        </p:nvSpPr>
        <p:spPr>
          <a:xfrm flipH="false" flipV="false" rot="1365780">
            <a:off x="12916136" y="3898000"/>
            <a:ext cx="3689216" cy="5533825"/>
          </a:xfrm>
          <a:custGeom>
            <a:avLst/>
            <a:gdLst/>
            <a:ahLst/>
            <a:cxnLst/>
            <a:rect r="r" b="b" t="t" l="l"/>
            <a:pathLst>
              <a:path h="5533825" w="3689216">
                <a:moveTo>
                  <a:pt x="0" y="0"/>
                </a:moveTo>
                <a:lnTo>
                  <a:pt x="3689216" y="0"/>
                </a:lnTo>
                <a:lnTo>
                  <a:pt x="3689216" y="5533825"/>
                </a:lnTo>
                <a:lnTo>
                  <a:pt x="0" y="553382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77000"/>
            </a:blip>
            <a:stretch>
              <a:fillRect l="-30645" t="0" r="-30645" b="0"/>
            </a:stretch>
          </a:blipFill>
          <a:ln w="38100" cap="sq">
            <a:solidFill>
              <a:srgbClr val="000000">
                <a:alpha val="76863"/>
              </a:srgbClr>
            </a:solidFill>
            <a:prstDash val="solid"/>
            <a:miter/>
          </a:ln>
        </p:spPr>
      </p:sp>
      <p:grpSp>
        <p:nvGrpSpPr>
          <p:cNvPr name="Group 4" id="4"/>
          <p:cNvGrpSpPr/>
          <p:nvPr/>
        </p:nvGrpSpPr>
        <p:grpSpPr>
          <a:xfrm rot="0">
            <a:off x="12126831" y="306618"/>
            <a:ext cx="1478049" cy="1478049"/>
            <a:chOff x="0" y="0"/>
            <a:chExt cx="647700" cy="6477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647700" cy="647700"/>
            </a:xfrm>
            <a:custGeom>
              <a:avLst/>
              <a:gdLst/>
              <a:ahLst/>
              <a:cxnLst/>
              <a:rect r="r" b="b" t="t" l="l"/>
              <a:pathLst>
                <a:path h="647700" w="647700">
                  <a:moveTo>
                    <a:pt x="477520" y="21590"/>
                  </a:moveTo>
                  <a:lnTo>
                    <a:pt x="374650" y="269240"/>
                  </a:lnTo>
                  <a:lnTo>
                    <a:pt x="623570" y="166370"/>
                  </a:lnTo>
                  <a:lnTo>
                    <a:pt x="647700" y="219710"/>
                  </a:lnTo>
                  <a:lnTo>
                    <a:pt x="397510" y="322580"/>
                  </a:lnTo>
                  <a:lnTo>
                    <a:pt x="647700" y="425450"/>
                  </a:lnTo>
                  <a:lnTo>
                    <a:pt x="623570" y="477520"/>
                  </a:lnTo>
                  <a:lnTo>
                    <a:pt x="374650" y="374650"/>
                  </a:lnTo>
                  <a:lnTo>
                    <a:pt x="477520" y="623570"/>
                  </a:lnTo>
                  <a:lnTo>
                    <a:pt x="425450" y="647700"/>
                  </a:lnTo>
                  <a:lnTo>
                    <a:pt x="322580" y="397510"/>
                  </a:lnTo>
                  <a:lnTo>
                    <a:pt x="219710" y="647700"/>
                  </a:lnTo>
                  <a:lnTo>
                    <a:pt x="167640" y="623570"/>
                  </a:lnTo>
                  <a:lnTo>
                    <a:pt x="269240" y="374650"/>
                  </a:lnTo>
                  <a:lnTo>
                    <a:pt x="21590" y="477520"/>
                  </a:lnTo>
                  <a:lnTo>
                    <a:pt x="0" y="425450"/>
                  </a:lnTo>
                  <a:lnTo>
                    <a:pt x="247650" y="322580"/>
                  </a:lnTo>
                  <a:lnTo>
                    <a:pt x="0" y="219710"/>
                  </a:lnTo>
                  <a:lnTo>
                    <a:pt x="21590" y="167640"/>
                  </a:lnTo>
                  <a:lnTo>
                    <a:pt x="269240" y="269240"/>
                  </a:lnTo>
                  <a:lnTo>
                    <a:pt x="167640" y="21590"/>
                  </a:lnTo>
                  <a:lnTo>
                    <a:pt x="219710" y="0"/>
                  </a:lnTo>
                  <a:lnTo>
                    <a:pt x="322580" y="247650"/>
                  </a:lnTo>
                  <a:lnTo>
                    <a:pt x="425450" y="0"/>
                  </a:lnTo>
                  <a:lnTo>
                    <a:pt x="477520" y="21590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6" id="6"/>
            <p:cNvSpPr txBox="true"/>
            <p:nvPr/>
          </p:nvSpPr>
          <p:spPr>
            <a:xfrm>
              <a:off x="152400" y="114300"/>
              <a:ext cx="342900" cy="3810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7" id="7"/>
          <p:cNvSpPr/>
          <p:nvPr/>
        </p:nvSpPr>
        <p:spPr>
          <a:xfrm flipH="false" flipV="false" rot="0">
            <a:off x="2190786" y="7074711"/>
            <a:ext cx="4045868" cy="2164539"/>
          </a:xfrm>
          <a:custGeom>
            <a:avLst/>
            <a:gdLst/>
            <a:ahLst/>
            <a:cxnLst/>
            <a:rect r="r" b="b" t="t" l="l"/>
            <a:pathLst>
              <a:path h="2164539" w="4045868">
                <a:moveTo>
                  <a:pt x="0" y="0"/>
                </a:moveTo>
                <a:lnTo>
                  <a:pt x="4045868" y="0"/>
                </a:lnTo>
                <a:lnTo>
                  <a:pt x="4045868" y="2164539"/>
                </a:lnTo>
                <a:lnTo>
                  <a:pt x="0" y="216453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4019669" y="7383025"/>
            <a:ext cx="1126665" cy="1149658"/>
          </a:xfrm>
          <a:custGeom>
            <a:avLst/>
            <a:gdLst/>
            <a:ahLst/>
            <a:cxnLst/>
            <a:rect r="r" b="b" t="t" l="l"/>
            <a:pathLst>
              <a:path h="1149658" w="1126665">
                <a:moveTo>
                  <a:pt x="0" y="0"/>
                </a:moveTo>
                <a:lnTo>
                  <a:pt x="1126665" y="0"/>
                </a:lnTo>
                <a:lnTo>
                  <a:pt x="1126665" y="1149659"/>
                </a:lnTo>
                <a:lnTo>
                  <a:pt x="0" y="114965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636704" y="3056890"/>
            <a:ext cx="9740527" cy="470885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481"/>
              </a:lnSpc>
            </a:pPr>
          </a:p>
          <a:p>
            <a:pPr algn="ctr">
              <a:lnSpc>
                <a:spcPts val="6281"/>
              </a:lnSpc>
              <a:spcBef>
                <a:spcPct val="0"/>
              </a:spcBef>
            </a:pPr>
            <a:r>
              <a:rPr lang="en-US" b="true" sz="4487">
                <a:solidFill>
                  <a:srgbClr val="FF914D"/>
                </a:solidFill>
                <a:latin typeface="Cinzel Bold"/>
                <a:ea typeface="Cinzel Bold"/>
                <a:cs typeface="Cinzel Bold"/>
                <a:sym typeface="Cinzel Bold"/>
              </a:rPr>
              <a:t>the mission </a:t>
            </a:r>
          </a:p>
          <a:p>
            <a:pPr algn="l" marL="536974" indent="-268487" lvl="1">
              <a:lnSpc>
                <a:spcPts val="3481"/>
              </a:lnSpc>
              <a:buFont typeface="Arial"/>
              <a:buChar char="•"/>
            </a:pPr>
            <a:r>
              <a:rPr lang="en-US" sz="2487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T</a:t>
            </a:r>
            <a:r>
              <a:rPr lang="en-US" sz="2487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o give drivers a real opportunity to </a:t>
            </a:r>
            <a:r>
              <a:rPr lang="en-US" sz="2487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maximise their earning potential</a:t>
            </a:r>
          </a:p>
          <a:p>
            <a:pPr algn="l" marL="536974" indent="-268487" lvl="1">
              <a:lnSpc>
                <a:spcPts val="3481"/>
              </a:lnSpc>
              <a:buFont typeface="Arial"/>
              <a:buChar char="•"/>
            </a:pPr>
            <a:r>
              <a:rPr lang="en-US" sz="2487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Keeping operational costs low</a:t>
            </a:r>
          </a:p>
          <a:p>
            <a:pPr algn="l" marL="536974" indent="-268487" lvl="1">
              <a:lnSpc>
                <a:spcPts val="3481"/>
              </a:lnSpc>
              <a:buFont typeface="Arial"/>
              <a:buChar char="•"/>
            </a:pPr>
            <a:r>
              <a:rPr lang="en-US" sz="2487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Opening greater diversity in how they earn</a:t>
            </a:r>
          </a:p>
          <a:p>
            <a:pPr algn="l" marL="536974" indent="-268487" lvl="1">
              <a:lnSpc>
                <a:spcPts val="3481"/>
              </a:lnSpc>
              <a:spcBef>
                <a:spcPct val="0"/>
              </a:spcBef>
              <a:buFont typeface="Arial"/>
              <a:buChar char="•"/>
            </a:pPr>
            <a:r>
              <a:rPr lang="en-US" sz="2487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Ensuring full control of income</a:t>
            </a:r>
          </a:p>
          <a:p>
            <a:pPr algn="ctr">
              <a:lnSpc>
                <a:spcPts val="3481"/>
              </a:lnSpc>
              <a:spcBef>
                <a:spcPct val="0"/>
              </a:spcBef>
            </a:pPr>
          </a:p>
          <a:p>
            <a:pPr algn="ctr">
              <a:lnSpc>
                <a:spcPts val="3481"/>
              </a:lnSpc>
              <a:spcBef>
                <a:spcPct val="0"/>
              </a:spcBef>
            </a:pPr>
          </a:p>
          <a:p>
            <a:pPr algn="ctr">
              <a:lnSpc>
                <a:spcPts val="3481"/>
              </a:lnSpc>
              <a:spcBef>
                <a:spcPct val="0"/>
              </a:spcBef>
            </a:pPr>
          </a:p>
        </p:txBody>
      </p:sp>
      <p:sp>
        <p:nvSpPr>
          <p:cNvPr name="TextBox 10" id="10"/>
          <p:cNvSpPr txBox="true"/>
          <p:nvPr/>
        </p:nvSpPr>
        <p:spPr>
          <a:xfrm rot="0">
            <a:off x="1028700" y="9527734"/>
            <a:ext cx="8503137" cy="10631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83"/>
              </a:lnSpc>
            </a:pPr>
            <a:r>
              <a:rPr lang="en-US" b="true" sz="1845">
                <a:solidFill>
                  <a:srgbClr val="FF914D"/>
                </a:solidFill>
                <a:latin typeface="Cinzel Bold"/>
                <a:ea typeface="Cinzel Bold"/>
                <a:cs typeface="Cinzel Bold"/>
                <a:sym typeface="Cinzel Bold"/>
              </a:rPr>
              <a:t>Monica de Carvalho is the founder and CEO of Digit Network.</a:t>
            </a:r>
          </a:p>
          <a:p>
            <a:pPr algn="ctr">
              <a:lnSpc>
                <a:spcPts val="2023"/>
              </a:lnSpc>
            </a:pPr>
          </a:p>
          <a:p>
            <a:pPr algn="ctr">
              <a:lnSpc>
                <a:spcPts val="2023"/>
              </a:lnSpc>
            </a:pPr>
          </a:p>
          <a:p>
            <a:pPr algn="ctr">
              <a:lnSpc>
                <a:spcPts val="2023"/>
              </a:lnSpc>
              <a:spcBef>
                <a:spcPct val="0"/>
              </a:spcBef>
            </a:pPr>
          </a:p>
        </p:txBody>
      </p:sp>
      <p:sp>
        <p:nvSpPr>
          <p:cNvPr name="TextBox 11" id="11"/>
          <p:cNvSpPr txBox="true"/>
          <p:nvPr/>
        </p:nvSpPr>
        <p:spPr>
          <a:xfrm rot="0">
            <a:off x="425154" y="436245"/>
            <a:ext cx="16834146" cy="26587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79"/>
              </a:lnSpc>
            </a:pPr>
          </a:p>
          <a:p>
            <a:pPr algn="ctr">
              <a:lnSpc>
                <a:spcPts val="8679"/>
              </a:lnSpc>
            </a:pPr>
            <a:r>
              <a:rPr lang="en-US" b="true" sz="6199" u="sng">
                <a:solidFill>
                  <a:srgbClr val="99E17A"/>
                </a:solidFill>
                <a:latin typeface="Cinzel Bold"/>
                <a:ea typeface="Cinzel Bold"/>
                <a:cs typeface="Cinzel Bold"/>
                <a:sym typeface="Cinzel Bold"/>
              </a:rPr>
              <a:t>What is Digit</a:t>
            </a:r>
            <a:r>
              <a:rPr lang="en-US" sz="6199" b="true">
                <a:solidFill>
                  <a:srgbClr val="99E17A"/>
                </a:solidFill>
                <a:latin typeface="Cinzel Bold"/>
                <a:ea typeface="Cinzel Bold"/>
                <a:cs typeface="Cinzel Bold"/>
                <a:sym typeface="Cinzel Bold"/>
              </a:rPr>
              <a:t> ?</a:t>
            </a:r>
          </a:p>
          <a:p>
            <a:pPr algn="ctr">
              <a:lnSpc>
                <a:spcPts val="3219"/>
              </a:lnSpc>
              <a:spcBef>
                <a:spcPct val="0"/>
              </a:spcBef>
            </a:pPr>
            <a:r>
              <a:rPr lang="en-US" sz="2299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Digit Netw</a:t>
            </a:r>
            <a:r>
              <a:rPr lang="en-US" sz="2299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ork is a tier-based membership created specifically for self-employed delivery drivers who work with parcel companies such as Evri, Amazon, DPD, ParcelForce, Royal Mail and others.</a:t>
            </a:r>
          </a:p>
          <a:p>
            <a:pPr algn="ctr">
              <a:lnSpc>
                <a:spcPts val="3079"/>
              </a:lnSpc>
              <a:spcBef>
                <a:spcPct val="0"/>
              </a:spcBef>
            </a:pPr>
          </a:p>
        </p:txBody>
      </p:sp>
    </p:spTree>
  </p:cSld>
  <p:clrMapOvr>
    <a:masterClrMapping/>
  </p:clrMapOvr>
  <p:transition spd="slow">
    <p:push dir="l"/>
  </p:transition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4682C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801397" y="6131456"/>
            <a:ext cx="1502869" cy="1732763"/>
          </a:xfrm>
          <a:custGeom>
            <a:avLst/>
            <a:gdLst/>
            <a:ahLst/>
            <a:cxnLst/>
            <a:rect r="r" b="b" t="t" l="l"/>
            <a:pathLst>
              <a:path h="1732763" w="1502869">
                <a:moveTo>
                  <a:pt x="0" y="0"/>
                </a:moveTo>
                <a:lnTo>
                  <a:pt x="1502869" y="0"/>
                </a:lnTo>
                <a:lnTo>
                  <a:pt x="1502869" y="1732764"/>
                </a:lnTo>
                <a:lnTo>
                  <a:pt x="0" y="173276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4834" t="-6232" r="-14834" b="-6232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3585000" y="614584"/>
            <a:ext cx="4354286" cy="4114800"/>
          </a:xfrm>
          <a:custGeom>
            <a:avLst/>
            <a:gdLst/>
            <a:ahLst/>
            <a:cxnLst/>
            <a:rect r="r" b="b" t="t" l="l"/>
            <a:pathLst>
              <a:path h="4114800" w="4354286">
                <a:moveTo>
                  <a:pt x="0" y="0"/>
                </a:moveTo>
                <a:lnTo>
                  <a:pt x="4354286" y="0"/>
                </a:lnTo>
                <a:lnTo>
                  <a:pt x="435428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3585000" y="5546134"/>
            <a:ext cx="4089308" cy="2903409"/>
          </a:xfrm>
          <a:custGeom>
            <a:avLst/>
            <a:gdLst/>
            <a:ahLst/>
            <a:cxnLst/>
            <a:rect r="r" b="b" t="t" l="l"/>
            <a:pathLst>
              <a:path h="2903409" w="4089308">
                <a:moveTo>
                  <a:pt x="0" y="0"/>
                </a:moveTo>
                <a:lnTo>
                  <a:pt x="4089308" y="0"/>
                </a:lnTo>
                <a:lnTo>
                  <a:pt x="4089308" y="2903408"/>
                </a:lnTo>
                <a:lnTo>
                  <a:pt x="0" y="290340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309977" y="981075"/>
            <a:ext cx="12337315" cy="507687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683"/>
              </a:lnSpc>
            </a:pPr>
          </a:p>
          <a:p>
            <a:pPr algn="l" marL="567981" indent="-283991" lvl="1">
              <a:lnSpc>
                <a:spcPts val="3683"/>
              </a:lnSpc>
              <a:buFont typeface="Arial"/>
              <a:buChar char="•"/>
            </a:pPr>
            <a:r>
              <a:rPr lang="en-US" sz="2630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Aims to save drivers up to 25% on BUSINESS EXPENSES</a:t>
            </a:r>
          </a:p>
          <a:p>
            <a:pPr algn="l" marL="567981" indent="-283991" lvl="1">
              <a:lnSpc>
                <a:spcPts val="3683"/>
              </a:lnSpc>
              <a:buFont typeface="Arial"/>
              <a:buChar char="•"/>
            </a:pPr>
            <a:r>
              <a:rPr lang="en-US" sz="2630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Connects members with trusted suppliers</a:t>
            </a:r>
          </a:p>
          <a:p>
            <a:pPr algn="l" marL="567981" indent="-283991" lvl="1">
              <a:lnSpc>
                <a:spcPts val="3683"/>
              </a:lnSpc>
              <a:buFont typeface="Arial"/>
              <a:buChar char="•"/>
            </a:pPr>
            <a:r>
              <a:rPr lang="en-US" sz="2630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Provides practical advice and resources</a:t>
            </a:r>
          </a:p>
          <a:p>
            <a:pPr algn="l" marL="567981" indent="-283991" lvl="1">
              <a:lnSpc>
                <a:spcPts val="3683"/>
              </a:lnSpc>
              <a:buFont typeface="Arial"/>
              <a:buChar char="•"/>
            </a:pPr>
            <a:r>
              <a:rPr lang="en-US" sz="2630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Builds a sense of community </a:t>
            </a:r>
          </a:p>
          <a:p>
            <a:pPr algn="l" marL="567981" indent="-283991" lvl="1">
              <a:lnSpc>
                <a:spcPts val="3683"/>
              </a:lnSpc>
              <a:buFont typeface="Arial"/>
              <a:buChar char="•"/>
            </a:pPr>
            <a:r>
              <a:rPr lang="en-US" sz="2630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Always keep drivers at the centre of everything it does</a:t>
            </a:r>
          </a:p>
          <a:p>
            <a:pPr algn="l" marL="567981" indent="-283991" lvl="1">
              <a:lnSpc>
                <a:spcPts val="3683"/>
              </a:lnSpc>
              <a:buFont typeface="Arial"/>
              <a:buChar char="•"/>
            </a:pPr>
            <a:r>
              <a:rPr lang="en-US" sz="2630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Grows stronger as more members join meaning better deals and more value services over time</a:t>
            </a:r>
          </a:p>
          <a:p>
            <a:pPr algn="l" marL="567981" indent="-283991" lvl="1">
              <a:lnSpc>
                <a:spcPts val="3683"/>
              </a:lnSpc>
              <a:buFont typeface="Arial"/>
              <a:buChar char="•"/>
            </a:pPr>
            <a:r>
              <a:rPr lang="en-US" sz="2630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Increases revenue for suppliers that partner with the membership</a:t>
            </a:r>
          </a:p>
          <a:p>
            <a:pPr algn="l">
              <a:lnSpc>
                <a:spcPts val="3683"/>
              </a:lnSpc>
            </a:pPr>
          </a:p>
        </p:txBody>
      </p:sp>
      <p:grpSp>
        <p:nvGrpSpPr>
          <p:cNvPr name="Group 6" id="6"/>
          <p:cNvGrpSpPr/>
          <p:nvPr/>
        </p:nvGrpSpPr>
        <p:grpSpPr>
          <a:xfrm rot="0">
            <a:off x="2512460" y="5945609"/>
            <a:ext cx="1059515" cy="1059515"/>
            <a:chOff x="0" y="0"/>
            <a:chExt cx="647700" cy="6477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647700" cy="647700"/>
            </a:xfrm>
            <a:custGeom>
              <a:avLst/>
              <a:gdLst/>
              <a:ahLst/>
              <a:cxnLst/>
              <a:rect r="r" b="b" t="t" l="l"/>
              <a:pathLst>
                <a:path h="647700" w="647700">
                  <a:moveTo>
                    <a:pt x="477520" y="21590"/>
                  </a:moveTo>
                  <a:lnTo>
                    <a:pt x="374650" y="269240"/>
                  </a:lnTo>
                  <a:lnTo>
                    <a:pt x="623570" y="166370"/>
                  </a:lnTo>
                  <a:lnTo>
                    <a:pt x="647700" y="219710"/>
                  </a:lnTo>
                  <a:lnTo>
                    <a:pt x="397510" y="322580"/>
                  </a:lnTo>
                  <a:lnTo>
                    <a:pt x="647700" y="425450"/>
                  </a:lnTo>
                  <a:lnTo>
                    <a:pt x="623570" y="477520"/>
                  </a:lnTo>
                  <a:lnTo>
                    <a:pt x="374650" y="374650"/>
                  </a:lnTo>
                  <a:lnTo>
                    <a:pt x="477520" y="623570"/>
                  </a:lnTo>
                  <a:lnTo>
                    <a:pt x="425450" y="647700"/>
                  </a:lnTo>
                  <a:lnTo>
                    <a:pt x="322580" y="397510"/>
                  </a:lnTo>
                  <a:lnTo>
                    <a:pt x="219710" y="647700"/>
                  </a:lnTo>
                  <a:lnTo>
                    <a:pt x="167640" y="623570"/>
                  </a:lnTo>
                  <a:lnTo>
                    <a:pt x="269240" y="374650"/>
                  </a:lnTo>
                  <a:lnTo>
                    <a:pt x="21590" y="477520"/>
                  </a:lnTo>
                  <a:lnTo>
                    <a:pt x="0" y="425450"/>
                  </a:lnTo>
                  <a:lnTo>
                    <a:pt x="247650" y="322580"/>
                  </a:lnTo>
                  <a:lnTo>
                    <a:pt x="0" y="219710"/>
                  </a:lnTo>
                  <a:lnTo>
                    <a:pt x="21590" y="167640"/>
                  </a:lnTo>
                  <a:lnTo>
                    <a:pt x="269240" y="269240"/>
                  </a:lnTo>
                  <a:lnTo>
                    <a:pt x="167640" y="21590"/>
                  </a:lnTo>
                  <a:lnTo>
                    <a:pt x="219710" y="0"/>
                  </a:lnTo>
                  <a:lnTo>
                    <a:pt x="322580" y="247650"/>
                  </a:lnTo>
                  <a:lnTo>
                    <a:pt x="425450" y="0"/>
                  </a:lnTo>
                  <a:lnTo>
                    <a:pt x="477520" y="21590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152400" y="114300"/>
              <a:ext cx="342900" cy="3810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9" id="9"/>
          <p:cNvSpPr txBox="true"/>
          <p:nvPr/>
        </p:nvSpPr>
        <p:spPr>
          <a:xfrm rot="0">
            <a:off x="309977" y="8073954"/>
            <a:ext cx="15068731" cy="20404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29652" indent="-314826" lvl="1">
              <a:lnSpc>
                <a:spcPts val="4082"/>
              </a:lnSpc>
              <a:buFont typeface="Arial"/>
              <a:buChar char="•"/>
            </a:pPr>
            <a:r>
              <a:rPr lang="en-US" sz="2916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Parcel volumes reached 4.2 billion items in 2024-25</a:t>
            </a:r>
          </a:p>
          <a:p>
            <a:pPr algn="l" marL="629652" indent="-314826" lvl="1">
              <a:lnSpc>
                <a:spcPts val="4082"/>
              </a:lnSpc>
              <a:buFont typeface="Arial"/>
              <a:buChar char="•"/>
            </a:pPr>
            <a:r>
              <a:rPr lang="en-US" sz="2916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7.1% increase compared with the previous year</a:t>
            </a:r>
          </a:p>
          <a:p>
            <a:pPr algn="l" marL="629652" indent="-314826" lvl="1">
              <a:lnSpc>
                <a:spcPts val="4082"/>
              </a:lnSpc>
              <a:buFont typeface="Arial"/>
              <a:buChar char="•"/>
            </a:pPr>
            <a:r>
              <a:rPr lang="en-US" sz="2916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£13.2 billion in 2024-25 (Ofcom 2025)</a:t>
            </a:r>
          </a:p>
          <a:p>
            <a:pPr algn="ctr">
              <a:lnSpc>
                <a:spcPts val="4082"/>
              </a:lnSpc>
              <a:spcBef>
                <a:spcPct val="0"/>
              </a:spcBef>
            </a:pPr>
          </a:p>
        </p:txBody>
      </p:sp>
      <p:sp>
        <p:nvSpPr>
          <p:cNvPr name="TextBox 10" id="10"/>
          <p:cNvSpPr txBox="true"/>
          <p:nvPr/>
        </p:nvSpPr>
        <p:spPr>
          <a:xfrm rot="0">
            <a:off x="309977" y="365759"/>
            <a:ext cx="6128492" cy="6629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459"/>
              </a:lnSpc>
              <a:spcBef>
                <a:spcPct val="0"/>
              </a:spcBef>
            </a:pPr>
            <a:r>
              <a:rPr lang="en-US" b="true" sz="3899" u="sng">
                <a:solidFill>
                  <a:srgbClr val="FF914D"/>
                </a:solidFill>
                <a:latin typeface="Cinzel Bold"/>
                <a:ea typeface="Cinzel Bold"/>
                <a:cs typeface="Cinzel Bold"/>
                <a:sym typeface="Cinzel Bold"/>
              </a:rPr>
              <a:t>Unique Selling Points</a:t>
            </a:r>
          </a:p>
        </p:txBody>
      </p:sp>
    </p:spTree>
  </p:cSld>
  <p:clrMapOvr>
    <a:masterClrMapping/>
  </p:clrMapOvr>
  <p:transition spd="slow">
    <p:push dir="l"/>
  </p:transition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4682C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2450261" y="2796195"/>
            <a:ext cx="4809039" cy="5313855"/>
          </a:xfrm>
          <a:custGeom>
            <a:avLst/>
            <a:gdLst/>
            <a:ahLst/>
            <a:cxnLst/>
            <a:rect r="r" b="b" t="t" l="l"/>
            <a:pathLst>
              <a:path h="5313855" w="4809039">
                <a:moveTo>
                  <a:pt x="0" y="0"/>
                </a:moveTo>
                <a:lnTo>
                  <a:pt x="4809039" y="0"/>
                </a:lnTo>
                <a:lnTo>
                  <a:pt x="4809039" y="5313856"/>
                </a:lnTo>
                <a:lnTo>
                  <a:pt x="0" y="531385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6472595" y="6616360"/>
            <a:ext cx="2271061" cy="729094"/>
            <a:chOff x="0" y="0"/>
            <a:chExt cx="598139" cy="192025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598139" cy="192025"/>
            </a:xfrm>
            <a:custGeom>
              <a:avLst/>
              <a:gdLst/>
              <a:ahLst/>
              <a:cxnLst/>
              <a:rect r="r" b="b" t="t" l="l"/>
              <a:pathLst>
                <a:path h="192025" w="598139">
                  <a:moveTo>
                    <a:pt x="0" y="0"/>
                  </a:moveTo>
                  <a:lnTo>
                    <a:pt x="598139" y="0"/>
                  </a:lnTo>
                  <a:lnTo>
                    <a:pt x="598139" y="192025"/>
                  </a:lnTo>
                  <a:lnTo>
                    <a:pt x="0" y="192025"/>
                  </a:lnTo>
                  <a:close/>
                </a:path>
              </a:pathLst>
            </a:custGeom>
            <a:solidFill>
              <a:srgbClr val="3697D7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0" y="-38100"/>
              <a:ext cx="598139" cy="230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  <a:r>
                <a:rPr lang="en-US" sz="18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Marketing</a:t>
              </a: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3610985" y="6616360"/>
            <a:ext cx="2271061" cy="729094"/>
            <a:chOff x="0" y="0"/>
            <a:chExt cx="598139" cy="192025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598139" cy="192025"/>
            </a:xfrm>
            <a:custGeom>
              <a:avLst/>
              <a:gdLst/>
              <a:ahLst/>
              <a:cxnLst/>
              <a:rect r="r" b="b" t="t" l="l"/>
              <a:pathLst>
                <a:path h="192025" w="598139">
                  <a:moveTo>
                    <a:pt x="0" y="0"/>
                  </a:moveTo>
                  <a:lnTo>
                    <a:pt x="598139" y="0"/>
                  </a:lnTo>
                  <a:lnTo>
                    <a:pt x="598139" y="192025"/>
                  </a:lnTo>
                  <a:lnTo>
                    <a:pt x="0" y="192025"/>
                  </a:lnTo>
                  <a:close/>
                </a:path>
              </a:pathLst>
            </a:custGeom>
            <a:solidFill>
              <a:srgbClr val="3697D7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8" id="8"/>
            <p:cNvSpPr txBox="true"/>
            <p:nvPr/>
          </p:nvSpPr>
          <p:spPr>
            <a:xfrm>
              <a:off x="0" y="-38100"/>
              <a:ext cx="598139" cy="230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  <a:r>
                <a:rPr lang="en-US" sz="18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Finace</a:t>
              </a: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748955" y="6616360"/>
            <a:ext cx="2271061" cy="729094"/>
            <a:chOff x="0" y="0"/>
            <a:chExt cx="598139" cy="192025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598139" cy="192025"/>
            </a:xfrm>
            <a:custGeom>
              <a:avLst/>
              <a:gdLst/>
              <a:ahLst/>
              <a:cxnLst/>
              <a:rect r="r" b="b" t="t" l="l"/>
              <a:pathLst>
                <a:path h="192025" w="598139">
                  <a:moveTo>
                    <a:pt x="0" y="0"/>
                  </a:moveTo>
                  <a:lnTo>
                    <a:pt x="598139" y="0"/>
                  </a:lnTo>
                  <a:lnTo>
                    <a:pt x="598139" y="192025"/>
                  </a:lnTo>
                  <a:lnTo>
                    <a:pt x="0" y="192025"/>
                  </a:lnTo>
                  <a:close/>
                </a:path>
              </a:pathLst>
            </a:custGeom>
            <a:solidFill>
              <a:srgbClr val="3697D7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11" id="11"/>
            <p:cNvSpPr txBox="true"/>
            <p:nvPr/>
          </p:nvSpPr>
          <p:spPr>
            <a:xfrm>
              <a:off x="0" y="-38100"/>
              <a:ext cx="598139" cy="230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  <a:r>
                <a:rPr lang="en-US" sz="18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Legal</a:t>
              </a:r>
            </a:p>
          </p:txBody>
        </p:sp>
      </p:grpSp>
      <p:grpSp>
        <p:nvGrpSpPr>
          <p:cNvPr name="Group 12" id="12"/>
          <p:cNvGrpSpPr/>
          <p:nvPr/>
        </p:nvGrpSpPr>
        <p:grpSpPr>
          <a:xfrm rot="0">
            <a:off x="3610985" y="5483852"/>
            <a:ext cx="2271061" cy="729094"/>
            <a:chOff x="0" y="0"/>
            <a:chExt cx="598139" cy="192025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598139" cy="192025"/>
            </a:xfrm>
            <a:custGeom>
              <a:avLst/>
              <a:gdLst/>
              <a:ahLst/>
              <a:cxnLst/>
              <a:rect r="r" b="b" t="t" l="l"/>
              <a:pathLst>
                <a:path h="192025" w="598139">
                  <a:moveTo>
                    <a:pt x="0" y="0"/>
                  </a:moveTo>
                  <a:lnTo>
                    <a:pt x="598139" y="0"/>
                  </a:lnTo>
                  <a:lnTo>
                    <a:pt x="598139" y="192025"/>
                  </a:lnTo>
                  <a:lnTo>
                    <a:pt x="0" y="192025"/>
                  </a:lnTo>
                  <a:close/>
                </a:path>
              </a:pathLst>
            </a:custGeom>
            <a:solidFill>
              <a:srgbClr val="3697D7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14" id="14"/>
            <p:cNvSpPr txBox="true"/>
            <p:nvPr/>
          </p:nvSpPr>
          <p:spPr>
            <a:xfrm>
              <a:off x="0" y="-38100"/>
              <a:ext cx="598139" cy="230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15" id="15"/>
          <p:cNvGrpSpPr/>
          <p:nvPr/>
        </p:nvGrpSpPr>
        <p:grpSpPr>
          <a:xfrm rot="0">
            <a:off x="3614948" y="4354708"/>
            <a:ext cx="2271061" cy="729094"/>
            <a:chOff x="0" y="0"/>
            <a:chExt cx="598139" cy="192025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598139" cy="192025"/>
            </a:xfrm>
            <a:custGeom>
              <a:avLst/>
              <a:gdLst/>
              <a:ahLst/>
              <a:cxnLst/>
              <a:rect r="r" b="b" t="t" l="l"/>
              <a:pathLst>
                <a:path h="192025" w="598139">
                  <a:moveTo>
                    <a:pt x="0" y="0"/>
                  </a:moveTo>
                  <a:lnTo>
                    <a:pt x="598139" y="0"/>
                  </a:lnTo>
                  <a:lnTo>
                    <a:pt x="598139" y="192025"/>
                  </a:lnTo>
                  <a:lnTo>
                    <a:pt x="0" y="192025"/>
                  </a:lnTo>
                  <a:close/>
                </a:path>
              </a:pathLst>
            </a:custGeom>
            <a:solidFill>
              <a:srgbClr val="3697D7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17" id="17"/>
            <p:cNvSpPr txBox="true"/>
            <p:nvPr/>
          </p:nvSpPr>
          <p:spPr>
            <a:xfrm>
              <a:off x="0" y="-38100"/>
              <a:ext cx="598139" cy="230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  <a:r>
                <a:rPr lang="en-US" sz="18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Ceo</a:t>
              </a:r>
            </a:p>
          </p:txBody>
        </p:sp>
      </p:grpSp>
      <p:grpSp>
        <p:nvGrpSpPr>
          <p:cNvPr name="Group 18" id="18"/>
          <p:cNvGrpSpPr/>
          <p:nvPr/>
        </p:nvGrpSpPr>
        <p:grpSpPr>
          <a:xfrm rot="0">
            <a:off x="3610985" y="8874648"/>
            <a:ext cx="2271061" cy="729094"/>
            <a:chOff x="0" y="0"/>
            <a:chExt cx="598139" cy="192025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598139" cy="192025"/>
            </a:xfrm>
            <a:custGeom>
              <a:avLst/>
              <a:gdLst/>
              <a:ahLst/>
              <a:cxnLst/>
              <a:rect r="r" b="b" t="t" l="l"/>
              <a:pathLst>
                <a:path h="192025" w="598139">
                  <a:moveTo>
                    <a:pt x="0" y="0"/>
                  </a:moveTo>
                  <a:lnTo>
                    <a:pt x="598139" y="0"/>
                  </a:lnTo>
                  <a:lnTo>
                    <a:pt x="598139" y="192025"/>
                  </a:lnTo>
                  <a:lnTo>
                    <a:pt x="0" y="192025"/>
                  </a:lnTo>
                  <a:close/>
                </a:path>
              </a:pathLst>
            </a:custGeom>
            <a:solidFill>
              <a:srgbClr val="3697D7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20" id="20"/>
            <p:cNvSpPr txBox="true"/>
            <p:nvPr/>
          </p:nvSpPr>
          <p:spPr>
            <a:xfrm>
              <a:off x="0" y="-38100"/>
              <a:ext cx="598139" cy="230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  <a:r>
                <a:rPr lang="en-US" sz="18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Supervisor</a:t>
              </a:r>
            </a:p>
          </p:txBody>
        </p:sp>
      </p:grpSp>
      <p:grpSp>
        <p:nvGrpSpPr>
          <p:cNvPr name="Group 21" id="21"/>
          <p:cNvGrpSpPr/>
          <p:nvPr/>
        </p:nvGrpSpPr>
        <p:grpSpPr>
          <a:xfrm rot="0">
            <a:off x="3610985" y="7745504"/>
            <a:ext cx="2271061" cy="729094"/>
            <a:chOff x="0" y="0"/>
            <a:chExt cx="598139" cy="192025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598139" cy="192025"/>
            </a:xfrm>
            <a:custGeom>
              <a:avLst/>
              <a:gdLst/>
              <a:ahLst/>
              <a:cxnLst/>
              <a:rect r="r" b="b" t="t" l="l"/>
              <a:pathLst>
                <a:path h="192025" w="598139">
                  <a:moveTo>
                    <a:pt x="0" y="0"/>
                  </a:moveTo>
                  <a:lnTo>
                    <a:pt x="598139" y="0"/>
                  </a:lnTo>
                  <a:lnTo>
                    <a:pt x="598139" y="192025"/>
                  </a:lnTo>
                  <a:lnTo>
                    <a:pt x="0" y="192025"/>
                  </a:lnTo>
                  <a:close/>
                </a:path>
              </a:pathLst>
            </a:custGeom>
            <a:solidFill>
              <a:srgbClr val="3697D7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23" id="23"/>
            <p:cNvSpPr txBox="true"/>
            <p:nvPr/>
          </p:nvSpPr>
          <p:spPr>
            <a:xfrm>
              <a:off x="0" y="-38100"/>
              <a:ext cx="598139" cy="230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  <a:r>
                <a:rPr lang="en-US" sz="18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Operations</a:t>
              </a:r>
            </a:p>
          </p:txBody>
        </p:sp>
      </p:grpSp>
      <p:grpSp>
        <p:nvGrpSpPr>
          <p:cNvPr name="Group 24" id="24"/>
          <p:cNvGrpSpPr/>
          <p:nvPr/>
        </p:nvGrpSpPr>
        <p:grpSpPr>
          <a:xfrm rot="0">
            <a:off x="3610985" y="3225564"/>
            <a:ext cx="2271061" cy="729094"/>
            <a:chOff x="0" y="0"/>
            <a:chExt cx="598139" cy="192025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598139" cy="192025"/>
            </a:xfrm>
            <a:custGeom>
              <a:avLst/>
              <a:gdLst/>
              <a:ahLst/>
              <a:cxnLst/>
              <a:rect r="r" b="b" t="t" l="l"/>
              <a:pathLst>
                <a:path h="192025" w="598139">
                  <a:moveTo>
                    <a:pt x="0" y="0"/>
                  </a:moveTo>
                  <a:lnTo>
                    <a:pt x="598139" y="0"/>
                  </a:lnTo>
                  <a:lnTo>
                    <a:pt x="598139" y="192025"/>
                  </a:lnTo>
                  <a:lnTo>
                    <a:pt x="0" y="192025"/>
                  </a:lnTo>
                  <a:close/>
                </a:path>
              </a:pathLst>
            </a:custGeom>
            <a:solidFill>
              <a:srgbClr val="3697D7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26" id="26"/>
            <p:cNvSpPr txBox="true"/>
            <p:nvPr/>
          </p:nvSpPr>
          <p:spPr>
            <a:xfrm>
              <a:off x="0" y="-38100"/>
              <a:ext cx="598139" cy="230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AutoShape 27" id="27"/>
          <p:cNvSpPr/>
          <p:nvPr/>
        </p:nvSpPr>
        <p:spPr>
          <a:xfrm>
            <a:off x="4739881" y="3956517"/>
            <a:ext cx="0" cy="400050"/>
          </a:xfrm>
          <a:prstGeom prst="line">
            <a:avLst/>
          </a:prstGeom>
          <a:ln cap="flat" w="28575">
            <a:solidFill>
              <a:srgbClr val="FFFFFF"/>
            </a:solidFill>
            <a:prstDash val="solid"/>
            <a:headEnd type="none" len="sm" w="sm"/>
            <a:tailEnd type="triangle" len="med" w="lg"/>
          </a:ln>
        </p:spPr>
      </p:sp>
      <p:sp>
        <p:nvSpPr>
          <p:cNvPr name="AutoShape 28" id="28"/>
          <p:cNvSpPr/>
          <p:nvPr/>
        </p:nvSpPr>
        <p:spPr>
          <a:xfrm>
            <a:off x="4739881" y="5089992"/>
            <a:ext cx="0" cy="390525"/>
          </a:xfrm>
          <a:prstGeom prst="line">
            <a:avLst/>
          </a:prstGeom>
          <a:ln cap="flat" w="28575">
            <a:solidFill>
              <a:srgbClr val="FFFFFF"/>
            </a:solidFill>
            <a:prstDash val="solid"/>
            <a:headEnd type="none" len="sm" w="sm"/>
            <a:tailEnd type="triangle" len="med" w="lg"/>
          </a:ln>
        </p:spPr>
      </p:sp>
      <p:sp>
        <p:nvSpPr>
          <p:cNvPr name="AutoShape 29" id="29"/>
          <p:cNvSpPr/>
          <p:nvPr/>
        </p:nvSpPr>
        <p:spPr>
          <a:xfrm>
            <a:off x="4739881" y="6213942"/>
            <a:ext cx="0" cy="400050"/>
          </a:xfrm>
          <a:prstGeom prst="line">
            <a:avLst/>
          </a:prstGeom>
          <a:ln cap="flat" w="28575">
            <a:solidFill>
              <a:srgbClr val="FFFFFF"/>
            </a:solidFill>
            <a:prstDash val="solid"/>
            <a:headEnd type="none" len="sm" w="sm"/>
            <a:tailEnd type="triangle" len="med" w="lg"/>
          </a:ln>
        </p:spPr>
      </p:sp>
      <p:sp>
        <p:nvSpPr>
          <p:cNvPr name="AutoShape 30" id="30"/>
          <p:cNvSpPr/>
          <p:nvPr/>
        </p:nvSpPr>
        <p:spPr>
          <a:xfrm flipH="true">
            <a:off x="1882381" y="6213942"/>
            <a:ext cx="2857500" cy="400050"/>
          </a:xfrm>
          <a:prstGeom prst="line">
            <a:avLst/>
          </a:prstGeom>
          <a:ln cap="flat" w="28575">
            <a:solidFill>
              <a:srgbClr val="FFFFFF"/>
            </a:solidFill>
            <a:prstDash val="solid"/>
            <a:headEnd type="none" len="sm" w="sm"/>
            <a:tailEnd type="triangle" len="med" w="lg"/>
          </a:ln>
        </p:spPr>
      </p:sp>
      <p:sp>
        <p:nvSpPr>
          <p:cNvPr name="AutoShape 31" id="31"/>
          <p:cNvSpPr/>
          <p:nvPr/>
        </p:nvSpPr>
        <p:spPr>
          <a:xfrm>
            <a:off x="4739881" y="6213942"/>
            <a:ext cx="2867025" cy="400050"/>
          </a:xfrm>
          <a:prstGeom prst="line">
            <a:avLst/>
          </a:prstGeom>
          <a:ln cap="flat" w="28575">
            <a:solidFill>
              <a:srgbClr val="FFFFFF"/>
            </a:solidFill>
            <a:prstDash val="solid"/>
            <a:headEnd type="none" len="sm" w="sm"/>
            <a:tailEnd type="triangle" len="med" w="lg"/>
          </a:ln>
        </p:spPr>
      </p:sp>
      <p:sp>
        <p:nvSpPr>
          <p:cNvPr name="AutoShape 32" id="32"/>
          <p:cNvSpPr/>
          <p:nvPr/>
        </p:nvSpPr>
        <p:spPr>
          <a:xfrm>
            <a:off x="4739881" y="7347417"/>
            <a:ext cx="0" cy="400050"/>
          </a:xfrm>
          <a:prstGeom prst="line">
            <a:avLst/>
          </a:prstGeom>
          <a:ln cap="flat" w="28575">
            <a:solidFill>
              <a:srgbClr val="FFFFFF"/>
            </a:solidFill>
            <a:prstDash val="solid"/>
            <a:headEnd type="none" len="sm" w="sm"/>
            <a:tailEnd type="triangle" len="med" w="lg"/>
          </a:ln>
        </p:spPr>
      </p:sp>
      <p:sp>
        <p:nvSpPr>
          <p:cNvPr name="AutoShape 33" id="33"/>
          <p:cNvSpPr/>
          <p:nvPr/>
        </p:nvSpPr>
        <p:spPr>
          <a:xfrm>
            <a:off x="4739881" y="8480892"/>
            <a:ext cx="0" cy="390525"/>
          </a:xfrm>
          <a:prstGeom prst="line">
            <a:avLst/>
          </a:prstGeom>
          <a:ln cap="flat" w="28575">
            <a:solidFill>
              <a:srgbClr val="FFFFFF"/>
            </a:solidFill>
            <a:prstDash val="solid"/>
            <a:headEnd type="none" len="sm" w="sm"/>
            <a:tailEnd type="triangle" len="med" w="lg"/>
          </a:ln>
        </p:spPr>
      </p:sp>
      <p:sp>
        <p:nvSpPr>
          <p:cNvPr name="Freeform 34" id="34"/>
          <p:cNvSpPr/>
          <p:nvPr/>
        </p:nvSpPr>
        <p:spPr>
          <a:xfrm flipH="false" flipV="false" rot="774438">
            <a:off x="8444668" y="3913113"/>
            <a:ext cx="5386027" cy="8099288"/>
          </a:xfrm>
          <a:custGeom>
            <a:avLst/>
            <a:gdLst/>
            <a:ahLst/>
            <a:cxnLst/>
            <a:rect r="r" b="b" t="t" l="l"/>
            <a:pathLst>
              <a:path h="8099288" w="5386027">
                <a:moveTo>
                  <a:pt x="0" y="0"/>
                </a:moveTo>
                <a:lnTo>
                  <a:pt x="5386026" y="0"/>
                </a:lnTo>
                <a:lnTo>
                  <a:pt x="5386026" y="8099288"/>
                </a:lnTo>
                <a:lnTo>
                  <a:pt x="0" y="809928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52000"/>
            </a:blip>
            <a:stretch>
              <a:fillRect l="-2362" t="-2264" r="-2362" b="-2264"/>
            </a:stretch>
          </a:blipFill>
        </p:spPr>
      </p:sp>
      <p:grpSp>
        <p:nvGrpSpPr>
          <p:cNvPr name="Group 35" id="35"/>
          <p:cNvGrpSpPr/>
          <p:nvPr/>
        </p:nvGrpSpPr>
        <p:grpSpPr>
          <a:xfrm rot="0">
            <a:off x="16437227" y="296754"/>
            <a:ext cx="822073" cy="731946"/>
            <a:chOff x="0" y="0"/>
            <a:chExt cx="948863" cy="844836"/>
          </a:xfrm>
        </p:grpSpPr>
        <p:sp>
          <p:nvSpPr>
            <p:cNvPr name="Freeform 36" id="36"/>
            <p:cNvSpPr/>
            <p:nvPr/>
          </p:nvSpPr>
          <p:spPr>
            <a:xfrm flipH="false" flipV="false" rot="0">
              <a:off x="0" y="0"/>
              <a:ext cx="948863" cy="844836"/>
            </a:xfrm>
            <a:custGeom>
              <a:avLst/>
              <a:gdLst/>
              <a:ahLst/>
              <a:cxnLst/>
              <a:rect r="r" b="b" t="t" l="l"/>
              <a:pathLst>
                <a:path h="844836" w="948863">
                  <a:moveTo>
                    <a:pt x="699554" y="28161"/>
                  </a:moveTo>
                  <a:lnTo>
                    <a:pt x="548852" y="351187"/>
                  </a:lnTo>
                  <a:lnTo>
                    <a:pt x="913514" y="217007"/>
                  </a:lnTo>
                  <a:lnTo>
                    <a:pt x="948863" y="286582"/>
                  </a:lnTo>
                  <a:lnTo>
                    <a:pt x="582342" y="420761"/>
                  </a:lnTo>
                  <a:lnTo>
                    <a:pt x="948863" y="554941"/>
                  </a:lnTo>
                  <a:lnTo>
                    <a:pt x="913514" y="622859"/>
                  </a:lnTo>
                  <a:lnTo>
                    <a:pt x="548852" y="488680"/>
                  </a:lnTo>
                  <a:lnTo>
                    <a:pt x="699554" y="813362"/>
                  </a:lnTo>
                  <a:lnTo>
                    <a:pt x="623273" y="844836"/>
                  </a:lnTo>
                  <a:lnTo>
                    <a:pt x="472571" y="518497"/>
                  </a:lnTo>
                  <a:lnTo>
                    <a:pt x="321869" y="844836"/>
                  </a:lnTo>
                  <a:lnTo>
                    <a:pt x="245588" y="813362"/>
                  </a:lnTo>
                  <a:lnTo>
                    <a:pt x="394430" y="488680"/>
                  </a:lnTo>
                  <a:lnTo>
                    <a:pt x="31629" y="622859"/>
                  </a:lnTo>
                  <a:lnTo>
                    <a:pt x="0" y="554941"/>
                  </a:lnTo>
                  <a:lnTo>
                    <a:pt x="362801" y="420761"/>
                  </a:lnTo>
                  <a:lnTo>
                    <a:pt x="0" y="286582"/>
                  </a:lnTo>
                  <a:lnTo>
                    <a:pt x="31629" y="218663"/>
                  </a:lnTo>
                  <a:lnTo>
                    <a:pt x="394430" y="351187"/>
                  </a:lnTo>
                  <a:lnTo>
                    <a:pt x="245588" y="28161"/>
                  </a:lnTo>
                  <a:lnTo>
                    <a:pt x="321869" y="0"/>
                  </a:lnTo>
                  <a:lnTo>
                    <a:pt x="472571" y="323025"/>
                  </a:lnTo>
                  <a:lnTo>
                    <a:pt x="623273" y="0"/>
                  </a:lnTo>
                  <a:lnTo>
                    <a:pt x="699554" y="28161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37" id="37"/>
            <p:cNvSpPr txBox="true"/>
            <p:nvPr/>
          </p:nvSpPr>
          <p:spPr>
            <a:xfrm>
              <a:off x="223262" y="160685"/>
              <a:ext cx="502339" cy="48536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38" id="38"/>
          <p:cNvSpPr txBox="true"/>
          <p:nvPr/>
        </p:nvSpPr>
        <p:spPr>
          <a:xfrm rot="0">
            <a:off x="-2012147" y="1370729"/>
            <a:ext cx="15641574" cy="3892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219"/>
              </a:lnSpc>
              <a:spcBef>
                <a:spcPct val="0"/>
              </a:spcBef>
            </a:pPr>
            <a:r>
              <a:rPr lang="en-US" sz="2299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Digit Network is set up as a Private Limited Company (PTY LTD)</a:t>
            </a:r>
          </a:p>
        </p:txBody>
      </p:sp>
      <p:sp>
        <p:nvSpPr>
          <p:cNvPr name="TextBox 39" id="39"/>
          <p:cNvSpPr txBox="true"/>
          <p:nvPr/>
        </p:nvSpPr>
        <p:spPr>
          <a:xfrm rot="0">
            <a:off x="748955" y="1712359"/>
            <a:ext cx="9608931" cy="7893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219"/>
              </a:lnSpc>
              <a:spcBef>
                <a:spcPct val="0"/>
              </a:spcBef>
            </a:pPr>
            <a:r>
              <a:rPr lang="en-US" sz="2299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This legal format will potentially allow for growth as the business gains traction so will investment opportunities.</a:t>
            </a:r>
          </a:p>
        </p:txBody>
      </p:sp>
      <p:sp>
        <p:nvSpPr>
          <p:cNvPr name="TextBox 40" id="40"/>
          <p:cNvSpPr txBox="true"/>
          <p:nvPr/>
        </p:nvSpPr>
        <p:spPr>
          <a:xfrm rot="0">
            <a:off x="3692317" y="3242766"/>
            <a:ext cx="2116324" cy="6565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59"/>
              </a:lnSpc>
            </a:pPr>
            <a:r>
              <a:rPr lang="en-US" sz="18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?</a:t>
            </a:r>
          </a:p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Investor/Partner</a:t>
            </a:r>
          </a:p>
        </p:txBody>
      </p:sp>
      <p:sp>
        <p:nvSpPr>
          <p:cNvPr name="TextBox 41" id="41"/>
          <p:cNvSpPr txBox="true"/>
          <p:nvPr/>
        </p:nvSpPr>
        <p:spPr>
          <a:xfrm rot="0">
            <a:off x="3604351" y="5667741"/>
            <a:ext cx="2271061" cy="3232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Senior Manager</a:t>
            </a:r>
            <a:r>
              <a:rPr lang="en-US" sz="18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</a:p>
        </p:txBody>
      </p:sp>
      <p:sp>
        <p:nvSpPr>
          <p:cNvPr name="TextBox 42" id="42"/>
          <p:cNvSpPr txBox="true"/>
          <p:nvPr/>
        </p:nvSpPr>
        <p:spPr>
          <a:xfrm rot="0">
            <a:off x="218561" y="365759"/>
            <a:ext cx="9917324" cy="6629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459"/>
              </a:lnSpc>
              <a:spcBef>
                <a:spcPct val="0"/>
              </a:spcBef>
            </a:pPr>
            <a:r>
              <a:rPr lang="en-US" b="true" sz="3899" u="sng">
                <a:solidFill>
                  <a:srgbClr val="FF914D"/>
                </a:solidFill>
                <a:latin typeface="Cinzel Bold"/>
                <a:ea typeface="Cinzel Bold"/>
                <a:cs typeface="Cinzel Bold"/>
                <a:sym typeface="Cinzel Bold"/>
              </a:rPr>
              <a:t>Management And Legal format</a:t>
            </a:r>
          </a:p>
        </p:txBody>
      </p:sp>
      <p:sp>
        <p:nvSpPr>
          <p:cNvPr name="TextBox 43" id="43"/>
          <p:cNvSpPr txBox="true"/>
          <p:nvPr/>
        </p:nvSpPr>
        <p:spPr>
          <a:xfrm rot="0">
            <a:off x="12083101" y="398341"/>
            <a:ext cx="6326201" cy="173121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953"/>
              </a:lnSpc>
            </a:pPr>
            <a:r>
              <a:rPr lang="en-US" sz="4966">
                <a:solidFill>
                  <a:srgbClr val="000000"/>
                </a:solidFill>
                <a:latin typeface="Biff Bam Boom Outline"/>
                <a:ea typeface="Biff Bam Boom Outline"/>
                <a:cs typeface="Biff Bam Boom Outline"/>
                <a:sym typeface="Biff Bam Boom Outline"/>
              </a:rPr>
              <a:t>Digit</a:t>
            </a:r>
          </a:p>
          <a:p>
            <a:pPr algn="ctr">
              <a:lnSpc>
                <a:spcPts val="6953"/>
              </a:lnSpc>
            </a:pPr>
            <a:r>
              <a:rPr lang="en-US" sz="4966">
                <a:solidFill>
                  <a:srgbClr val="000000"/>
                </a:solidFill>
                <a:latin typeface="Biff Bam Boom Outline"/>
                <a:ea typeface="Biff Bam Boom Outline"/>
                <a:cs typeface="Biff Bam Boom Outline"/>
                <a:sym typeface="Biff Bam Boom Outline"/>
              </a:rPr>
              <a:t> Network..LTD</a:t>
            </a:r>
          </a:p>
        </p:txBody>
      </p:sp>
    </p:spTree>
  </p:cSld>
  <p:clrMapOvr>
    <a:masterClrMapping/>
  </p:clrMapOvr>
  <p:transition spd="slow">
    <p:push dir="l"/>
  </p:transition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4682C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3717169" y="317367"/>
            <a:ext cx="4135477" cy="4114800"/>
          </a:xfrm>
          <a:custGeom>
            <a:avLst/>
            <a:gdLst/>
            <a:ahLst/>
            <a:cxnLst/>
            <a:rect r="r" b="b" t="t" l="l"/>
            <a:pathLst>
              <a:path h="4114800" w="4135477">
                <a:moveTo>
                  <a:pt x="0" y="0"/>
                </a:moveTo>
                <a:lnTo>
                  <a:pt x="4135477" y="0"/>
                </a:lnTo>
                <a:lnTo>
                  <a:pt x="413547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1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5302437" y="8765141"/>
            <a:ext cx="1460415" cy="1460415"/>
          </a:xfrm>
          <a:custGeom>
            <a:avLst/>
            <a:gdLst/>
            <a:ahLst/>
            <a:cxnLst/>
            <a:rect r="r" b="b" t="t" l="l"/>
            <a:pathLst>
              <a:path h="1460415" w="1460415">
                <a:moveTo>
                  <a:pt x="0" y="0"/>
                </a:moveTo>
                <a:lnTo>
                  <a:pt x="1460415" y="0"/>
                </a:lnTo>
                <a:lnTo>
                  <a:pt x="1460415" y="1460415"/>
                </a:lnTo>
                <a:lnTo>
                  <a:pt x="0" y="146041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7835495" y="8738473"/>
            <a:ext cx="1308505" cy="1548527"/>
          </a:xfrm>
          <a:custGeom>
            <a:avLst/>
            <a:gdLst/>
            <a:ahLst/>
            <a:cxnLst/>
            <a:rect r="r" b="b" t="t" l="l"/>
            <a:pathLst>
              <a:path h="1548527" w="1308505">
                <a:moveTo>
                  <a:pt x="0" y="0"/>
                </a:moveTo>
                <a:lnTo>
                  <a:pt x="1308505" y="0"/>
                </a:lnTo>
                <a:lnTo>
                  <a:pt x="1308505" y="1548527"/>
                </a:lnTo>
                <a:lnTo>
                  <a:pt x="0" y="154852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10290843" y="8897350"/>
            <a:ext cx="1465206" cy="1230773"/>
          </a:xfrm>
          <a:custGeom>
            <a:avLst/>
            <a:gdLst/>
            <a:ahLst/>
            <a:cxnLst/>
            <a:rect r="r" b="b" t="t" l="l"/>
            <a:pathLst>
              <a:path h="1230773" w="1465206">
                <a:moveTo>
                  <a:pt x="0" y="0"/>
                </a:moveTo>
                <a:lnTo>
                  <a:pt x="1465205" y="0"/>
                </a:lnTo>
                <a:lnTo>
                  <a:pt x="1465205" y="1230773"/>
                </a:lnTo>
                <a:lnTo>
                  <a:pt x="0" y="123077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242309" y="4239132"/>
            <a:ext cx="17006712" cy="25012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b="true" sz="2399">
                <a:solidFill>
                  <a:srgbClr val="99E17A"/>
                </a:solidFill>
                <a:latin typeface="Cinzel Bold"/>
                <a:ea typeface="Cinzel Bold"/>
                <a:cs typeface="Cinzel Bold"/>
                <a:sym typeface="Cinzel Bold"/>
              </a:rPr>
              <a:t> </a:t>
            </a:r>
            <a:r>
              <a:rPr lang="en-US" b="true" sz="2399">
                <a:solidFill>
                  <a:srgbClr val="99E17A"/>
                </a:solidFill>
                <a:latin typeface="Cinzel Bold"/>
                <a:ea typeface="Cinzel Bold"/>
                <a:cs typeface="Cinzel Bold"/>
                <a:sym typeface="Cinzel Bold"/>
              </a:rPr>
              <a:t>Environmental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sz="2399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Businesses can take lead on sustainability, using energy saving infrastructure at their locations and in member services-lowering negative environmental impact 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sz="2399">
                <a:solidFill>
                  <a:srgbClr val="000000"/>
                </a:solidFill>
                <a:latin typeface="Cinzel"/>
                <a:ea typeface="Cinzel"/>
                <a:cs typeface="Cinzel"/>
                <a:sym typeface="Cinzel"/>
              </a:rPr>
              <a:t>As the network grows, it will also look to introduce energy-saving infrastructure, making it an environmentally friendly business.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</a:p>
        </p:txBody>
      </p:sp>
      <p:grpSp>
        <p:nvGrpSpPr>
          <p:cNvPr name="Group 7" id="7"/>
          <p:cNvGrpSpPr/>
          <p:nvPr/>
        </p:nvGrpSpPr>
        <p:grpSpPr>
          <a:xfrm rot="0">
            <a:off x="178452" y="178452"/>
            <a:ext cx="850248" cy="850248"/>
            <a:chOff x="0" y="0"/>
            <a:chExt cx="647700" cy="64770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647700" cy="647700"/>
            </a:xfrm>
            <a:custGeom>
              <a:avLst/>
              <a:gdLst/>
              <a:ahLst/>
              <a:cxnLst/>
              <a:rect r="r" b="b" t="t" l="l"/>
              <a:pathLst>
                <a:path h="647700" w="647700">
                  <a:moveTo>
                    <a:pt x="477520" y="21590"/>
                  </a:moveTo>
                  <a:lnTo>
                    <a:pt x="374650" y="269240"/>
                  </a:lnTo>
                  <a:lnTo>
                    <a:pt x="623570" y="166370"/>
                  </a:lnTo>
                  <a:lnTo>
                    <a:pt x="647700" y="219710"/>
                  </a:lnTo>
                  <a:lnTo>
                    <a:pt x="397510" y="322580"/>
                  </a:lnTo>
                  <a:lnTo>
                    <a:pt x="647700" y="425450"/>
                  </a:lnTo>
                  <a:lnTo>
                    <a:pt x="623570" y="477520"/>
                  </a:lnTo>
                  <a:lnTo>
                    <a:pt x="374650" y="374650"/>
                  </a:lnTo>
                  <a:lnTo>
                    <a:pt x="477520" y="623570"/>
                  </a:lnTo>
                  <a:lnTo>
                    <a:pt x="425450" y="647700"/>
                  </a:lnTo>
                  <a:lnTo>
                    <a:pt x="322580" y="397510"/>
                  </a:lnTo>
                  <a:lnTo>
                    <a:pt x="219710" y="647700"/>
                  </a:lnTo>
                  <a:lnTo>
                    <a:pt x="167640" y="623570"/>
                  </a:lnTo>
                  <a:lnTo>
                    <a:pt x="269240" y="374650"/>
                  </a:lnTo>
                  <a:lnTo>
                    <a:pt x="21590" y="477520"/>
                  </a:lnTo>
                  <a:lnTo>
                    <a:pt x="0" y="425450"/>
                  </a:lnTo>
                  <a:lnTo>
                    <a:pt x="247650" y="322580"/>
                  </a:lnTo>
                  <a:lnTo>
                    <a:pt x="0" y="219710"/>
                  </a:lnTo>
                  <a:lnTo>
                    <a:pt x="21590" y="167640"/>
                  </a:lnTo>
                  <a:lnTo>
                    <a:pt x="269240" y="269240"/>
                  </a:lnTo>
                  <a:lnTo>
                    <a:pt x="167640" y="21590"/>
                  </a:lnTo>
                  <a:lnTo>
                    <a:pt x="219710" y="0"/>
                  </a:lnTo>
                  <a:lnTo>
                    <a:pt x="322580" y="247650"/>
                  </a:lnTo>
                  <a:lnTo>
                    <a:pt x="425450" y="0"/>
                  </a:lnTo>
                  <a:lnTo>
                    <a:pt x="477520" y="21590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152400" y="114300"/>
              <a:ext cx="342900" cy="3810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10" id="10"/>
          <p:cNvSpPr txBox="true"/>
          <p:nvPr/>
        </p:nvSpPr>
        <p:spPr>
          <a:xfrm rot="0">
            <a:off x="1368070" y="663981"/>
            <a:ext cx="4421862" cy="71247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879"/>
              </a:lnSpc>
              <a:spcBef>
                <a:spcPct val="0"/>
              </a:spcBef>
            </a:pPr>
            <a:r>
              <a:rPr lang="en-US" b="true" sz="4199" u="sng">
                <a:solidFill>
                  <a:srgbClr val="FF914D"/>
                </a:solidFill>
                <a:latin typeface="Cinzel Bold"/>
                <a:ea typeface="Cinzel Bold"/>
                <a:cs typeface="Cinzel Bold"/>
                <a:sym typeface="Cinzel Bold"/>
              </a:rPr>
              <a:t>Macro Factors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242309" y="1918955"/>
            <a:ext cx="17034044" cy="208205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66"/>
              </a:lnSpc>
              <a:spcBef>
                <a:spcPct val="0"/>
              </a:spcBef>
            </a:pPr>
            <a:r>
              <a:rPr lang="en-US" b="true" sz="2404">
                <a:solidFill>
                  <a:srgbClr val="99E17A"/>
                </a:solidFill>
                <a:latin typeface="Cinzel Bold"/>
                <a:ea typeface="Cinzel Bold"/>
                <a:cs typeface="Cinzel Bold"/>
                <a:sym typeface="Cinzel Bold"/>
              </a:rPr>
              <a:t> Legal</a:t>
            </a:r>
          </a:p>
          <a:p>
            <a:pPr algn="l">
              <a:lnSpc>
                <a:spcPts val="3366"/>
              </a:lnSpc>
              <a:spcBef>
                <a:spcPct val="0"/>
              </a:spcBef>
            </a:pPr>
            <a:r>
              <a:rPr lang="en-US" sz="2404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GDPR rules must be followed when collecting subscribers’ personal data.  Digit Network also needs and clear and strict data protection policies for any affiliated companies. </a:t>
            </a:r>
          </a:p>
          <a:p>
            <a:pPr algn="l">
              <a:lnSpc>
                <a:spcPts val="3366"/>
              </a:lnSpc>
              <a:spcBef>
                <a:spcPct val="0"/>
              </a:spcBef>
            </a:pPr>
            <a:r>
              <a:rPr lang="en-US" sz="2404">
                <a:solidFill>
                  <a:srgbClr val="000000"/>
                </a:solidFill>
                <a:latin typeface="Cinzel"/>
                <a:ea typeface="Cinzel"/>
                <a:cs typeface="Cinzel"/>
                <a:sym typeface="Cinzel"/>
              </a:rPr>
              <a:t>Important that all users know the network will safegaurd and protect privacy </a:t>
            </a:r>
          </a:p>
          <a:p>
            <a:pPr algn="l">
              <a:lnSpc>
                <a:spcPts val="3366"/>
              </a:lnSpc>
              <a:spcBef>
                <a:spcPct val="0"/>
              </a:spcBef>
            </a:pPr>
          </a:p>
        </p:txBody>
      </p:sp>
      <p:sp>
        <p:nvSpPr>
          <p:cNvPr name="TextBox 12" id="12"/>
          <p:cNvSpPr txBox="true"/>
          <p:nvPr/>
        </p:nvSpPr>
        <p:spPr>
          <a:xfrm rot="0">
            <a:off x="242309" y="6978523"/>
            <a:ext cx="18045691" cy="20821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359"/>
              </a:lnSpc>
            </a:pPr>
            <a:r>
              <a:rPr lang="en-US" sz="2399" b="true">
                <a:solidFill>
                  <a:srgbClr val="99E17A"/>
                </a:solidFill>
                <a:latin typeface="Cinzel Bold"/>
                <a:ea typeface="Cinzel Bold"/>
                <a:cs typeface="Cinzel Bold"/>
                <a:sym typeface="Cinzel Bold"/>
              </a:rPr>
              <a:t>Economic</a:t>
            </a:r>
          </a:p>
          <a:p>
            <a:pPr algn="just">
              <a:lnSpc>
                <a:spcPts val="3359"/>
              </a:lnSpc>
              <a:spcBef>
                <a:spcPct val="0"/>
              </a:spcBef>
            </a:pPr>
            <a:r>
              <a:rPr lang="en-US" sz="2399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I</a:t>
            </a:r>
            <a:r>
              <a:rPr lang="en-US" sz="2399">
                <a:solidFill>
                  <a:srgbClr val="99E17A"/>
                </a:solidFill>
                <a:latin typeface="Cinzel"/>
                <a:ea typeface="Cinzel"/>
                <a:cs typeface="Cinzel"/>
                <a:sym typeface="Cinzel"/>
              </a:rPr>
              <a:t>nterest rates and inflation is making self -employed drivers harder to buy and maintain their vans. High costs  for repairs</a:t>
            </a:r>
          </a:p>
          <a:p>
            <a:pPr algn="just">
              <a:lnSpc>
                <a:spcPts val="3359"/>
              </a:lnSpc>
              <a:spcBef>
                <a:spcPct val="0"/>
              </a:spcBef>
            </a:pPr>
            <a:r>
              <a:rPr lang="en-US" sz="2399">
                <a:solidFill>
                  <a:srgbClr val="000000"/>
                </a:solidFill>
                <a:latin typeface="Cinzel"/>
                <a:ea typeface="Cinzel"/>
                <a:cs typeface="Cinzel"/>
                <a:sym typeface="Cinzel"/>
              </a:rPr>
              <a:t>Digit wants to take the angst out of anxiety for drivers when things get tough.</a:t>
            </a:r>
          </a:p>
          <a:p>
            <a:pPr algn="just">
              <a:lnSpc>
                <a:spcPts val="3359"/>
              </a:lnSpc>
              <a:spcBef>
                <a:spcPct val="0"/>
              </a:spcBef>
            </a:pPr>
          </a:p>
        </p:txBody>
      </p:sp>
    </p:spTree>
  </p:cSld>
  <p:clrMapOvr>
    <a:masterClrMapping/>
  </p:clrMapOvr>
  <p:transition spd="slow">
    <p:push dir="l"/>
  </p:transition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4682C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462081" y="4813519"/>
            <a:ext cx="4287315" cy="2851065"/>
          </a:xfrm>
          <a:custGeom>
            <a:avLst/>
            <a:gdLst/>
            <a:ahLst/>
            <a:cxnLst/>
            <a:rect r="r" b="b" t="t" l="l"/>
            <a:pathLst>
              <a:path h="2851065" w="4287315">
                <a:moveTo>
                  <a:pt x="0" y="0"/>
                </a:moveTo>
                <a:lnTo>
                  <a:pt x="4287315" y="0"/>
                </a:lnTo>
                <a:lnTo>
                  <a:pt x="4287315" y="2851065"/>
                </a:lnTo>
                <a:lnTo>
                  <a:pt x="0" y="285106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4749396" y="683993"/>
            <a:ext cx="11454229" cy="7707518"/>
          </a:xfrm>
          <a:custGeom>
            <a:avLst/>
            <a:gdLst/>
            <a:ahLst/>
            <a:cxnLst/>
            <a:rect r="r" b="b" t="t" l="l"/>
            <a:pathLst>
              <a:path h="7707518" w="11454229">
                <a:moveTo>
                  <a:pt x="0" y="0"/>
                </a:moveTo>
                <a:lnTo>
                  <a:pt x="11454229" y="0"/>
                </a:lnTo>
                <a:lnTo>
                  <a:pt x="11454229" y="7707518"/>
                </a:lnTo>
                <a:lnTo>
                  <a:pt x="0" y="770751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  <a:ln w="161925" cap="sq">
            <a:solidFill>
              <a:srgbClr val="FF914D"/>
            </a:solidFill>
            <a:prstDash val="solid"/>
            <a:miter/>
          </a:ln>
        </p:spPr>
      </p:sp>
      <p:sp>
        <p:nvSpPr>
          <p:cNvPr name="Freeform 4" id="4"/>
          <p:cNvSpPr/>
          <p:nvPr/>
        </p:nvSpPr>
        <p:spPr>
          <a:xfrm flipH="false" flipV="false" rot="0">
            <a:off x="14327219" y="7041136"/>
            <a:ext cx="4615999" cy="3069640"/>
          </a:xfrm>
          <a:custGeom>
            <a:avLst/>
            <a:gdLst/>
            <a:ahLst/>
            <a:cxnLst/>
            <a:rect r="r" b="b" t="t" l="l"/>
            <a:pathLst>
              <a:path h="3069640" w="4615999">
                <a:moveTo>
                  <a:pt x="0" y="0"/>
                </a:moveTo>
                <a:lnTo>
                  <a:pt x="4616000" y="0"/>
                </a:lnTo>
                <a:lnTo>
                  <a:pt x="4616000" y="3069639"/>
                </a:lnTo>
                <a:lnTo>
                  <a:pt x="0" y="306963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5" id="5"/>
          <p:cNvGrpSpPr/>
          <p:nvPr/>
        </p:nvGrpSpPr>
        <p:grpSpPr>
          <a:xfrm rot="0">
            <a:off x="3966314" y="7851872"/>
            <a:ext cx="2293089" cy="2293089"/>
            <a:chOff x="0" y="0"/>
            <a:chExt cx="647700" cy="6477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647700" cy="647700"/>
            </a:xfrm>
            <a:custGeom>
              <a:avLst/>
              <a:gdLst/>
              <a:ahLst/>
              <a:cxnLst/>
              <a:rect r="r" b="b" t="t" l="l"/>
              <a:pathLst>
                <a:path h="647700" w="647700">
                  <a:moveTo>
                    <a:pt x="477520" y="21590"/>
                  </a:moveTo>
                  <a:lnTo>
                    <a:pt x="374650" y="269240"/>
                  </a:lnTo>
                  <a:lnTo>
                    <a:pt x="623570" y="166370"/>
                  </a:lnTo>
                  <a:lnTo>
                    <a:pt x="647700" y="219710"/>
                  </a:lnTo>
                  <a:lnTo>
                    <a:pt x="397510" y="322580"/>
                  </a:lnTo>
                  <a:lnTo>
                    <a:pt x="647700" y="425450"/>
                  </a:lnTo>
                  <a:lnTo>
                    <a:pt x="623570" y="477520"/>
                  </a:lnTo>
                  <a:lnTo>
                    <a:pt x="374650" y="374650"/>
                  </a:lnTo>
                  <a:lnTo>
                    <a:pt x="477520" y="623570"/>
                  </a:lnTo>
                  <a:lnTo>
                    <a:pt x="425450" y="647700"/>
                  </a:lnTo>
                  <a:lnTo>
                    <a:pt x="322580" y="397510"/>
                  </a:lnTo>
                  <a:lnTo>
                    <a:pt x="219710" y="647700"/>
                  </a:lnTo>
                  <a:lnTo>
                    <a:pt x="167640" y="623570"/>
                  </a:lnTo>
                  <a:lnTo>
                    <a:pt x="269240" y="374650"/>
                  </a:lnTo>
                  <a:lnTo>
                    <a:pt x="21590" y="477520"/>
                  </a:lnTo>
                  <a:lnTo>
                    <a:pt x="0" y="425450"/>
                  </a:lnTo>
                  <a:lnTo>
                    <a:pt x="247650" y="322580"/>
                  </a:lnTo>
                  <a:lnTo>
                    <a:pt x="0" y="219710"/>
                  </a:lnTo>
                  <a:lnTo>
                    <a:pt x="21590" y="167640"/>
                  </a:lnTo>
                  <a:lnTo>
                    <a:pt x="269240" y="269240"/>
                  </a:lnTo>
                  <a:lnTo>
                    <a:pt x="167640" y="21590"/>
                  </a:lnTo>
                  <a:lnTo>
                    <a:pt x="219710" y="0"/>
                  </a:lnTo>
                  <a:lnTo>
                    <a:pt x="322580" y="247650"/>
                  </a:lnTo>
                  <a:lnTo>
                    <a:pt x="425450" y="0"/>
                  </a:lnTo>
                  <a:lnTo>
                    <a:pt x="477520" y="21590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152400" y="114300"/>
              <a:ext cx="342900" cy="3810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</p:spTree>
  </p:cSld>
  <p:clrMapOvr>
    <a:masterClrMapping/>
  </p:clrMapOvr>
  <p:transition spd="slow">
    <p:push dir="l"/>
  </p:transition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4682C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914400" y="457200"/>
            <a:ext cx="16459200" cy="1095223"/>
            <a:chOff x="0" y="0"/>
            <a:chExt cx="21945600" cy="1460297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1945600" cy="1460297"/>
            </a:xfrm>
            <a:custGeom>
              <a:avLst/>
              <a:gdLst/>
              <a:ahLst/>
              <a:cxnLst/>
              <a:rect r="r" b="b" t="t" l="l"/>
              <a:pathLst>
                <a:path h="1460297" w="21945600">
                  <a:moveTo>
                    <a:pt x="0" y="0"/>
                  </a:moveTo>
                  <a:lnTo>
                    <a:pt x="21945600" y="0"/>
                  </a:lnTo>
                  <a:lnTo>
                    <a:pt x="21945600" y="1460297"/>
                  </a:lnTo>
                  <a:lnTo>
                    <a:pt x="0" y="1460297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251079" r="0" b="-234569"/>
              </a:stretch>
            </a:blipFill>
          </p:spPr>
        </p:sp>
        <p:sp>
          <p:nvSpPr>
            <p:cNvPr name="TextBox 4" id="4"/>
            <p:cNvSpPr txBox="true"/>
            <p:nvPr/>
          </p:nvSpPr>
          <p:spPr>
            <a:xfrm>
              <a:off x="0" y="-9525"/>
              <a:ext cx="21945600" cy="146982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6720"/>
                </a:lnSpc>
              </a:pPr>
              <a:r>
                <a:rPr lang="en-US" b="true" sz="5600" u="sng">
                  <a:solidFill>
                    <a:srgbClr val="FF914D"/>
                  </a:solidFill>
                  <a:latin typeface="Cinzel Bold"/>
                  <a:ea typeface="Cinzel Bold"/>
                  <a:cs typeface="Cinzel Bold"/>
                  <a:sym typeface="Cinzel Bold"/>
                </a:rPr>
                <a:t>Funding Requirements &amp; Allocation</a:t>
              </a: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3725804" y="1357640"/>
            <a:ext cx="17316693" cy="602605"/>
            <a:chOff x="0" y="0"/>
            <a:chExt cx="21945600" cy="763687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1945600" cy="763687"/>
            </a:xfrm>
            <a:custGeom>
              <a:avLst/>
              <a:gdLst/>
              <a:ahLst/>
              <a:cxnLst/>
              <a:rect r="r" b="b" t="t" l="l"/>
              <a:pathLst>
                <a:path h="763687" w="21945600">
                  <a:moveTo>
                    <a:pt x="0" y="0"/>
                  </a:moveTo>
                  <a:lnTo>
                    <a:pt x="21945600" y="0"/>
                  </a:lnTo>
                  <a:lnTo>
                    <a:pt x="21945600" y="763687"/>
                  </a:lnTo>
                  <a:lnTo>
                    <a:pt x="0" y="763687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512035" r="0" b="-507823"/>
              </a:stretch>
            </a:blipFill>
          </p:spPr>
        </p:sp>
        <p:sp>
          <p:nvSpPr>
            <p:cNvPr name="TextBox 7" id="7"/>
            <p:cNvSpPr txBox="true"/>
            <p:nvPr/>
          </p:nvSpPr>
          <p:spPr>
            <a:xfrm>
              <a:off x="0" y="9525"/>
              <a:ext cx="21945600" cy="75416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359"/>
                </a:lnSpc>
              </a:pPr>
              <a:r>
                <a:rPr lang="en-US" sz="2799">
                  <a:solidFill>
                    <a:srgbClr val="99E17A"/>
                  </a:solidFill>
                  <a:latin typeface="Cinzel"/>
                  <a:ea typeface="Cinzel"/>
                  <a:cs typeface="Cinzel"/>
                  <a:sym typeface="Cinzel"/>
                </a:rPr>
                <a:t>Phase 1</a:t>
              </a: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1097280" y="2377440"/>
            <a:ext cx="7498080" cy="640080"/>
            <a:chOff x="0" y="0"/>
            <a:chExt cx="9997440" cy="85344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9997440" cy="853440"/>
            </a:xfrm>
            <a:custGeom>
              <a:avLst/>
              <a:gdLst/>
              <a:ahLst/>
              <a:cxnLst/>
              <a:rect r="r" b="b" t="t" l="l"/>
              <a:pathLst>
                <a:path h="853440" w="9997440">
                  <a:moveTo>
                    <a:pt x="0" y="0"/>
                  </a:moveTo>
                  <a:lnTo>
                    <a:pt x="9997440" y="0"/>
                  </a:lnTo>
                  <a:lnTo>
                    <a:pt x="9997440" y="853440"/>
                  </a:lnTo>
                  <a:lnTo>
                    <a:pt x="0" y="85344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178253" r="0" b="-178253"/>
              </a:stretch>
            </a:blipFill>
          </p:spPr>
        </p:sp>
        <p:sp>
          <p:nvSpPr>
            <p:cNvPr name="TextBox 10" id="10"/>
            <p:cNvSpPr txBox="true"/>
            <p:nvPr/>
          </p:nvSpPr>
          <p:spPr>
            <a:xfrm>
              <a:off x="0" y="0"/>
              <a:ext cx="9997440" cy="85344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840"/>
                </a:lnSpc>
              </a:pPr>
              <a:r>
                <a:rPr lang="en-US" sz="3200" b="true">
                  <a:solidFill>
                    <a:srgbClr val="1E3A5F"/>
                  </a:solidFill>
                  <a:latin typeface="Cinzel Bold"/>
                  <a:ea typeface="Cinzel Bold"/>
                  <a:cs typeface="Cinzel Bold"/>
                  <a:sym typeface="Cinzel Bold"/>
                </a:rPr>
                <a:t>Startup Costs</a:t>
              </a: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1097280" y="3017520"/>
            <a:ext cx="7498080" cy="1095223"/>
            <a:chOff x="0" y="0"/>
            <a:chExt cx="9997440" cy="1460297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9997440" cy="1460297"/>
            </a:xfrm>
            <a:custGeom>
              <a:avLst/>
              <a:gdLst/>
              <a:ahLst/>
              <a:cxnLst/>
              <a:rect r="r" b="b" t="t" l="l"/>
              <a:pathLst>
                <a:path h="1460297" w="9997440">
                  <a:moveTo>
                    <a:pt x="0" y="0"/>
                  </a:moveTo>
                  <a:lnTo>
                    <a:pt x="9997440" y="0"/>
                  </a:lnTo>
                  <a:lnTo>
                    <a:pt x="9997440" y="1460297"/>
                  </a:lnTo>
                  <a:lnTo>
                    <a:pt x="0" y="1460297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95827" r="0" b="-70968"/>
              </a:stretch>
            </a:blipFill>
          </p:spPr>
        </p:sp>
        <p:sp>
          <p:nvSpPr>
            <p:cNvPr name="TextBox 13" id="13"/>
            <p:cNvSpPr txBox="true"/>
            <p:nvPr/>
          </p:nvSpPr>
          <p:spPr>
            <a:xfrm>
              <a:off x="0" y="-9525"/>
              <a:ext cx="9997440" cy="146982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6720"/>
                </a:lnSpc>
              </a:pPr>
              <a:r>
                <a:rPr lang="en-US" b="true" sz="5600">
                  <a:solidFill>
                    <a:srgbClr val="99E17A"/>
                  </a:solidFill>
                  <a:latin typeface="Cinzel Bold"/>
                  <a:ea typeface="Cinzel Bold"/>
                  <a:cs typeface="Cinzel Bold"/>
                  <a:sym typeface="Cinzel Bold"/>
                </a:rPr>
                <a:t>£6,850</a:t>
              </a:r>
            </a:p>
          </p:txBody>
        </p:sp>
      </p:grpSp>
      <p:grpSp>
        <p:nvGrpSpPr>
          <p:cNvPr name="Group 14" id="14"/>
          <p:cNvGrpSpPr/>
          <p:nvPr/>
        </p:nvGrpSpPr>
        <p:grpSpPr>
          <a:xfrm rot="0">
            <a:off x="1280160" y="4114800"/>
            <a:ext cx="5120640" cy="640080"/>
            <a:chOff x="0" y="0"/>
            <a:chExt cx="6827520" cy="853440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6827520" cy="853440"/>
            </a:xfrm>
            <a:custGeom>
              <a:avLst/>
              <a:gdLst/>
              <a:ahLst/>
              <a:cxnLst/>
              <a:rect r="r" b="b" t="t" l="l"/>
              <a:pathLst>
                <a:path h="853440" w="6827520">
                  <a:moveTo>
                    <a:pt x="0" y="0"/>
                  </a:moveTo>
                  <a:lnTo>
                    <a:pt x="6827520" y="0"/>
                  </a:lnTo>
                  <a:lnTo>
                    <a:pt x="6827520" y="853440"/>
                  </a:lnTo>
                  <a:lnTo>
                    <a:pt x="0" y="85344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105880" r="0" b="-105880"/>
              </a:stretch>
            </a:blipFill>
          </p:spPr>
        </p:sp>
        <p:sp>
          <p:nvSpPr>
            <p:cNvPr name="TextBox 16" id="16"/>
            <p:cNvSpPr txBox="true"/>
            <p:nvPr/>
          </p:nvSpPr>
          <p:spPr>
            <a:xfrm>
              <a:off x="0" y="0"/>
              <a:ext cx="6827520" cy="85344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>
                  <a:solidFill>
                    <a:srgbClr val="334155"/>
                  </a:solidFill>
                  <a:latin typeface="Cinzel"/>
                  <a:ea typeface="Cinzel"/>
                  <a:cs typeface="Cinzel"/>
                  <a:sym typeface="Cinzel"/>
                </a:rPr>
                <a:t>Website / Mobile Platform</a:t>
              </a:r>
            </a:p>
          </p:txBody>
        </p:sp>
      </p:grpSp>
      <p:grpSp>
        <p:nvGrpSpPr>
          <p:cNvPr name="Group 17" id="17"/>
          <p:cNvGrpSpPr/>
          <p:nvPr/>
        </p:nvGrpSpPr>
        <p:grpSpPr>
          <a:xfrm rot="0">
            <a:off x="6400800" y="4114800"/>
            <a:ext cx="2194560" cy="640080"/>
            <a:chOff x="0" y="0"/>
            <a:chExt cx="2926080" cy="853440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2926080" cy="853440"/>
            </a:xfrm>
            <a:custGeom>
              <a:avLst/>
              <a:gdLst/>
              <a:ahLst/>
              <a:cxnLst/>
              <a:rect r="r" b="b" t="t" l="l"/>
              <a:pathLst>
                <a:path h="853440" w="2926080">
                  <a:moveTo>
                    <a:pt x="0" y="0"/>
                  </a:moveTo>
                  <a:lnTo>
                    <a:pt x="2926080" y="0"/>
                  </a:lnTo>
                  <a:lnTo>
                    <a:pt x="2926080" y="853440"/>
                  </a:lnTo>
                  <a:lnTo>
                    <a:pt x="0" y="85344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16805" r="0" b="-16805"/>
              </a:stretch>
            </a:blipFill>
          </p:spPr>
        </p:sp>
        <p:sp>
          <p:nvSpPr>
            <p:cNvPr name="TextBox 19" id="19"/>
            <p:cNvSpPr txBox="true"/>
            <p:nvPr/>
          </p:nvSpPr>
          <p:spPr>
            <a:xfrm>
              <a:off x="0" y="0"/>
              <a:ext cx="2926080" cy="85344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r">
                <a:lnSpc>
                  <a:spcPts val="3120"/>
                </a:lnSpc>
              </a:pPr>
              <a:r>
                <a:rPr lang="en-US" b="true" sz="2600">
                  <a:solidFill>
                    <a:srgbClr val="99E17A"/>
                  </a:solidFill>
                  <a:latin typeface="Cinzel Bold"/>
                  <a:ea typeface="Cinzel Bold"/>
                  <a:cs typeface="Cinzel Bold"/>
                  <a:sym typeface="Cinzel Bold"/>
                </a:rPr>
                <a:t>£2,150</a:t>
              </a:r>
            </a:p>
          </p:txBody>
        </p:sp>
      </p:grpSp>
      <p:grpSp>
        <p:nvGrpSpPr>
          <p:cNvPr name="Group 20" id="20"/>
          <p:cNvGrpSpPr/>
          <p:nvPr/>
        </p:nvGrpSpPr>
        <p:grpSpPr>
          <a:xfrm rot="0">
            <a:off x="1280160" y="4992624"/>
            <a:ext cx="5120640" cy="640080"/>
            <a:chOff x="0" y="0"/>
            <a:chExt cx="6827520" cy="853440"/>
          </a:xfrm>
        </p:grpSpPr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6827520" cy="853440"/>
            </a:xfrm>
            <a:custGeom>
              <a:avLst/>
              <a:gdLst/>
              <a:ahLst/>
              <a:cxnLst/>
              <a:rect r="r" b="b" t="t" l="l"/>
              <a:pathLst>
                <a:path h="853440" w="6827520">
                  <a:moveTo>
                    <a:pt x="0" y="0"/>
                  </a:moveTo>
                  <a:lnTo>
                    <a:pt x="6827520" y="0"/>
                  </a:lnTo>
                  <a:lnTo>
                    <a:pt x="6827520" y="853440"/>
                  </a:lnTo>
                  <a:lnTo>
                    <a:pt x="0" y="85344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105880" r="0" b="-105880"/>
              </a:stretch>
            </a:blipFill>
          </p:spPr>
        </p:sp>
        <p:sp>
          <p:nvSpPr>
            <p:cNvPr name="TextBox 22" id="22"/>
            <p:cNvSpPr txBox="true"/>
            <p:nvPr/>
          </p:nvSpPr>
          <p:spPr>
            <a:xfrm>
              <a:off x="0" y="0"/>
              <a:ext cx="6827520" cy="85344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>
                  <a:solidFill>
                    <a:srgbClr val="334155"/>
                  </a:solidFill>
                  <a:latin typeface="Cinzel"/>
                  <a:ea typeface="Cinzel"/>
                  <a:cs typeface="Cinzel"/>
                  <a:sym typeface="Cinzel"/>
                </a:rPr>
                <a:t>Legal Representation</a:t>
              </a:r>
            </a:p>
          </p:txBody>
        </p:sp>
      </p:grpSp>
      <p:grpSp>
        <p:nvGrpSpPr>
          <p:cNvPr name="Group 23" id="23"/>
          <p:cNvGrpSpPr/>
          <p:nvPr/>
        </p:nvGrpSpPr>
        <p:grpSpPr>
          <a:xfrm rot="0">
            <a:off x="6400800" y="4992624"/>
            <a:ext cx="2194560" cy="640080"/>
            <a:chOff x="0" y="0"/>
            <a:chExt cx="2926080" cy="853440"/>
          </a:xfrm>
        </p:grpSpPr>
        <p:sp>
          <p:nvSpPr>
            <p:cNvPr name="Freeform 24" id="24"/>
            <p:cNvSpPr/>
            <p:nvPr/>
          </p:nvSpPr>
          <p:spPr>
            <a:xfrm flipH="false" flipV="false" rot="0">
              <a:off x="0" y="0"/>
              <a:ext cx="2926080" cy="853440"/>
            </a:xfrm>
            <a:custGeom>
              <a:avLst/>
              <a:gdLst/>
              <a:ahLst/>
              <a:cxnLst/>
              <a:rect r="r" b="b" t="t" l="l"/>
              <a:pathLst>
                <a:path h="853440" w="2926080">
                  <a:moveTo>
                    <a:pt x="0" y="0"/>
                  </a:moveTo>
                  <a:lnTo>
                    <a:pt x="2926080" y="0"/>
                  </a:lnTo>
                  <a:lnTo>
                    <a:pt x="2926080" y="853440"/>
                  </a:lnTo>
                  <a:lnTo>
                    <a:pt x="0" y="85344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16805" r="0" b="-16805"/>
              </a:stretch>
            </a:blipFill>
          </p:spPr>
        </p:sp>
        <p:sp>
          <p:nvSpPr>
            <p:cNvPr name="TextBox 25" id="25"/>
            <p:cNvSpPr txBox="true"/>
            <p:nvPr/>
          </p:nvSpPr>
          <p:spPr>
            <a:xfrm>
              <a:off x="0" y="0"/>
              <a:ext cx="2926080" cy="85344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r">
                <a:lnSpc>
                  <a:spcPts val="3120"/>
                </a:lnSpc>
              </a:pPr>
              <a:r>
                <a:rPr lang="en-US" b="true" sz="2600">
                  <a:solidFill>
                    <a:srgbClr val="99E17A"/>
                  </a:solidFill>
                  <a:latin typeface="Cinzel Bold"/>
                  <a:ea typeface="Cinzel Bold"/>
                  <a:cs typeface="Cinzel Bold"/>
                  <a:sym typeface="Cinzel Bold"/>
                </a:rPr>
                <a:t>£1,500</a:t>
              </a:r>
            </a:p>
          </p:txBody>
        </p:sp>
      </p:grpSp>
      <p:grpSp>
        <p:nvGrpSpPr>
          <p:cNvPr name="Group 26" id="26"/>
          <p:cNvGrpSpPr/>
          <p:nvPr/>
        </p:nvGrpSpPr>
        <p:grpSpPr>
          <a:xfrm rot="0">
            <a:off x="1280160" y="5870448"/>
            <a:ext cx="5120640" cy="895960"/>
            <a:chOff x="0" y="0"/>
            <a:chExt cx="6827520" cy="1194613"/>
          </a:xfrm>
        </p:grpSpPr>
        <p:sp>
          <p:nvSpPr>
            <p:cNvPr name="Freeform 27" id="27"/>
            <p:cNvSpPr/>
            <p:nvPr/>
          </p:nvSpPr>
          <p:spPr>
            <a:xfrm flipH="false" flipV="false" rot="0">
              <a:off x="0" y="0"/>
              <a:ext cx="6827520" cy="1194613"/>
            </a:xfrm>
            <a:custGeom>
              <a:avLst/>
              <a:gdLst/>
              <a:ahLst/>
              <a:cxnLst/>
              <a:rect r="r" b="b" t="t" l="l"/>
              <a:pathLst>
                <a:path h="1194613" w="6827520">
                  <a:moveTo>
                    <a:pt x="0" y="0"/>
                  </a:moveTo>
                  <a:lnTo>
                    <a:pt x="6827520" y="0"/>
                  </a:lnTo>
                  <a:lnTo>
                    <a:pt x="6827520" y="1194613"/>
                  </a:lnTo>
                  <a:lnTo>
                    <a:pt x="0" y="1194613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75641" r="0" b="-47082"/>
              </a:stretch>
            </a:blipFill>
          </p:spPr>
        </p:sp>
        <p:sp>
          <p:nvSpPr>
            <p:cNvPr name="TextBox 28" id="28"/>
            <p:cNvSpPr txBox="true"/>
            <p:nvPr/>
          </p:nvSpPr>
          <p:spPr>
            <a:xfrm>
              <a:off x="0" y="0"/>
              <a:ext cx="6827520" cy="119461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>
                  <a:solidFill>
                    <a:srgbClr val="334155"/>
                  </a:solidFill>
                  <a:latin typeface="Cinzel"/>
                  <a:ea typeface="Cinzel"/>
                  <a:cs typeface="Cinzel"/>
                  <a:sym typeface="Cinzel"/>
                </a:rPr>
                <a:t>Business Tools (phone, laptop…)</a:t>
              </a:r>
            </a:p>
          </p:txBody>
        </p:sp>
      </p:grpSp>
      <p:grpSp>
        <p:nvGrpSpPr>
          <p:cNvPr name="Group 29" id="29"/>
          <p:cNvGrpSpPr/>
          <p:nvPr/>
        </p:nvGrpSpPr>
        <p:grpSpPr>
          <a:xfrm rot="0">
            <a:off x="6400800" y="5870448"/>
            <a:ext cx="2194560" cy="640080"/>
            <a:chOff x="0" y="0"/>
            <a:chExt cx="2926080" cy="853440"/>
          </a:xfrm>
        </p:grpSpPr>
        <p:sp>
          <p:nvSpPr>
            <p:cNvPr name="Freeform 30" id="30"/>
            <p:cNvSpPr/>
            <p:nvPr/>
          </p:nvSpPr>
          <p:spPr>
            <a:xfrm flipH="false" flipV="false" rot="0">
              <a:off x="0" y="0"/>
              <a:ext cx="2926080" cy="853440"/>
            </a:xfrm>
            <a:custGeom>
              <a:avLst/>
              <a:gdLst/>
              <a:ahLst/>
              <a:cxnLst/>
              <a:rect r="r" b="b" t="t" l="l"/>
              <a:pathLst>
                <a:path h="853440" w="2926080">
                  <a:moveTo>
                    <a:pt x="0" y="0"/>
                  </a:moveTo>
                  <a:lnTo>
                    <a:pt x="2926080" y="0"/>
                  </a:lnTo>
                  <a:lnTo>
                    <a:pt x="2926080" y="853440"/>
                  </a:lnTo>
                  <a:lnTo>
                    <a:pt x="0" y="85344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16805" r="0" b="-16805"/>
              </a:stretch>
            </a:blipFill>
          </p:spPr>
        </p:sp>
        <p:sp>
          <p:nvSpPr>
            <p:cNvPr name="TextBox 31" id="31"/>
            <p:cNvSpPr txBox="true"/>
            <p:nvPr/>
          </p:nvSpPr>
          <p:spPr>
            <a:xfrm>
              <a:off x="0" y="0"/>
              <a:ext cx="2926080" cy="85344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r">
                <a:lnSpc>
                  <a:spcPts val="3120"/>
                </a:lnSpc>
              </a:pPr>
              <a:r>
                <a:rPr lang="en-US" b="true" sz="2600">
                  <a:solidFill>
                    <a:srgbClr val="99E17A"/>
                  </a:solidFill>
                  <a:latin typeface="Cinzel Bold"/>
                  <a:ea typeface="Cinzel Bold"/>
                  <a:cs typeface="Cinzel Bold"/>
                  <a:sym typeface="Cinzel Bold"/>
                </a:rPr>
                <a:t>£2,000</a:t>
              </a:r>
            </a:p>
          </p:txBody>
        </p:sp>
      </p:grpSp>
      <p:grpSp>
        <p:nvGrpSpPr>
          <p:cNvPr name="Group 32" id="32"/>
          <p:cNvGrpSpPr/>
          <p:nvPr/>
        </p:nvGrpSpPr>
        <p:grpSpPr>
          <a:xfrm rot="0">
            <a:off x="1280160" y="6748272"/>
            <a:ext cx="5120640" cy="895960"/>
            <a:chOff x="0" y="0"/>
            <a:chExt cx="6827520" cy="1194613"/>
          </a:xfrm>
        </p:grpSpPr>
        <p:sp>
          <p:nvSpPr>
            <p:cNvPr name="Freeform 33" id="33"/>
            <p:cNvSpPr/>
            <p:nvPr/>
          </p:nvSpPr>
          <p:spPr>
            <a:xfrm flipH="false" flipV="false" rot="0">
              <a:off x="0" y="0"/>
              <a:ext cx="6827520" cy="1194613"/>
            </a:xfrm>
            <a:custGeom>
              <a:avLst/>
              <a:gdLst/>
              <a:ahLst/>
              <a:cxnLst/>
              <a:rect r="r" b="b" t="t" l="l"/>
              <a:pathLst>
                <a:path h="1194613" w="6827520">
                  <a:moveTo>
                    <a:pt x="0" y="0"/>
                  </a:moveTo>
                  <a:lnTo>
                    <a:pt x="6827520" y="0"/>
                  </a:lnTo>
                  <a:lnTo>
                    <a:pt x="6827520" y="1194613"/>
                  </a:lnTo>
                  <a:lnTo>
                    <a:pt x="0" y="1194613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75641" r="0" b="-47082"/>
              </a:stretch>
            </a:blipFill>
          </p:spPr>
        </p:sp>
        <p:sp>
          <p:nvSpPr>
            <p:cNvPr name="TextBox 34" id="34"/>
            <p:cNvSpPr txBox="true"/>
            <p:nvPr/>
          </p:nvSpPr>
          <p:spPr>
            <a:xfrm>
              <a:off x="0" y="0"/>
              <a:ext cx="6827520" cy="119461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>
                  <a:solidFill>
                    <a:srgbClr val="334155"/>
                  </a:solidFill>
                  <a:latin typeface="Cinzel"/>
                  <a:ea typeface="Cinzel"/>
                  <a:cs typeface="Cinzel"/>
                  <a:sym typeface="Cinzel"/>
                </a:rPr>
                <a:t>Financial Advisor / Accountant</a:t>
              </a:r>
            </a:p>
          </p:txBody>
        </p:sp>
      </p:grpSp>
      <p:grpSp>
        <p:nvGrpSpPr>
          <p:cNvPr name="Group 35" id="35"/>
          <p:cNvGrpSpPr/>
          <p:nvPr/>
        </p:nvGrpSpPr>
        <p:grpSpPr>
          <a:xfrm rot="0">
            <a:off x="6400800" y="6748272"/>
            <a:ext cx="2194560" cy="640080"/>
            <a:chOff x="0" y="0"/>
            <a:chExt cx="2926080" cy="853440"/>
          </a:xfrm>
        </p:grpSpPr>
        <p:sp>
          <p:nvSpPr>
            <p:cNvPr name="Freeform 36" id="36"/>
            <p:cNvSpPr/>
            <p:nvPr/>
          </p:nvSpPr>
          <p:spPr>
            <a:xfrm flipH="false" flipV="false" rot="0">
              <a:off x="0" y="0"/>
              <a:ext cx="2926080" cy="853440"/>
            </a:xfrm>
            <a:custGeom>
              <a:avLst/>
              <a:gdLst/>
              <a:ahLst/>
              <a:cxnLst/>
              <a:rect r="r" b="b" t="t" l="l"/>
              <a:pathLst>
                <a:path h="853440" w="2926080">
                  <a:moveTo>
                    <a:pt x="0" y="0"/>
                  </a:moveTo>
                  <a:lnTo>
                    <a:pt x="2926080" y="0"/>
                  </a:lnTo>
                  <a:lnTo>
                    <a:pt x="2926080" y="853440"/>
                  </a:lnTo>
                  <a:lnTo>
                    <a:pt x="0" y="85344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16805" r="0" b="-16805"/>
              </a:stretch>
            </a:blipFill>
          </p:spPr>
        </p:sp>
        <p:sp>
          <p:nvSpPr>
            <p:cNvPr name="TextBox 37" id="37"/>
            <p:cNvSpPr txBox="true"/>
            <p:nvPr/>
          </p:nvSpPr>
          <p:spPr>
            <a:xfrm>
              <a:off x="0" y="0"/>
              <a:ext cx="2926080" cy="85344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r">
                <a:lnSpc>
                  <a:spcPts val="3120"/>
                </a:lnSpc>
              </a:pPr>
              <a:r>
                <a:rPr lang="en-US" b="true" sz="2600">
                  <a:solidFill>
                    <a:srgbClr val="99E17A"/>
                  </a:solidFill>
                  <a:latin typeface="Cinzel Bold"/>
                  <a:ea typeface="Cinzel Bold"/>
                  <a:cs typeface="Cinzel Bold"/>
                  <a:sym typeface="Cinzel Bold"/>
                </a:rPr>
                <a:t>£1,000</a:t>
              </a:r>
            </a:p>
          </p:txBody>
        </p:sp>
      </p:grpSp>
      <p:grpSp>
        <p:nvGrpSpPr>
          <p:cNvPr name="Group 38" id="38"/>
          <p:cNvGrpSpPr/>
          <p:nvPr/>
        </p:nvGrpSpPr>
        <p:grpSpPr>
          <a:xfrm rot="0">
            <a:off x="1280160" y="7626096"/>
            <a:ext cx="5120640" cy="640080"/>
            <a:chOff x="0" y="0"/>
            <a:chExt cx="6827520" cy="853440"/>
          </a:xfrm>
        </p:grpSpPr>
        <p:sp>
          <p:nvSpPr>
            <p:cNvPr name="Freeform 39" id="39"/>
            <p:cNvSpPr/>
            <p:nvPr/>
          </p:nvSpPr>
          <p:spPr>
            <a:xfrm flipH="false" flipV="false" rot="0">
              <a:off x="0" y="0"/>
              <a:ext cx="6827520" cy="853440"/>
            </a:xfrm>
            <a:custGeom>
              <a:avLst/>
              <a:gdLst/>
              <a:ahLst/>
              <a:cxnLst/>
              <a:rect r="r" b="b" t="t" l="l"/>
              <a:pathLst>
                <a:path h="853440" w="6827520">
                  <a:moveTo>
                    <a:pt x="0" y="0"/>
                  </a:moveTo>
                  <a:lnTo>
                    <a:pt x="6827520" y="0"/>
                  </a:lnTo>
                  <a:lnTo>
                    <a:pt x="6827520" y="853440"/>
                  </a:lnTo>
                  <a:lnTo>
                    <a:pt x="0" y="85344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105880" r="0" b="-105880"/>
              </a:stretch>
            </a:blipFill>
          </p:spPr>
        </p:sp>
        <p:sp>
          <p:nvSpPr>
            <p:cNvPr name="TextBox 40" id="40"/>
            <p:cNvSpPr txBox="true"/>
            <p:nvPr/>
          </p:nvSpPr>
          <p:spPr>
            <a:xfrm>
              <a:off x="0" y="0"/>
              <a:ext cx="6827520" cy="85344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>
                  <a:solidFill>
                    <a:srgbClr val="334155"/>
                  </a:solidFill>
                  <a:latin typeface="Cinzel"/>
                  <a:ea typeface="Cinzel"/>
                  <a:cs typeface="Cinzel"/>
                  <a:sym typeface="Cinzel"/>
                </a:rPr>
                <a:t>Branding &amp; Basic Materials</a:t>
              </a:r>
            </a:p>
          </p:txBody>
        </p:sp>
      </p:grpSp>
      <p:grpSp>
        <p:nvGrpSpPr>
          <p:cNvPr name="Group 41" id="41"/>
          <p:cNvGrpSpPr/>
          <p:nvPr/>
        </p:nvGrpSpPr>
        <p:grpSpPr>
          <a:xfrm rot="0">
            <a:off x="6400800" y="7626096"/>
            <a:ext cx="2194560" cy="640080"/>
            <a:chOff x="0" y="0"/>
            <a:chExt cx="2926080" cy="853440"/>
          </a:xfrm>
        </p:grpSpPr>
        <p:sp>
          <p:nvSpPr>
            <p:cNvPr name="Freeform 42" id="42"/>
            <p:cNvSpPr/>
            <p:nvPr/>
          </p:nvSpPr>
          <p:spPr>
            <a:xfrm flipH="false" flipV="false" rot="0">
              <a:off x="0" y="0"/>
              <a:ext cx="2926080" cy="853440"/>
            </a:xfrm>
            <a:custGeom>
              <a:avLst/>
              <a:gdLst/>
              <a:ahLst/>
              <a:cxnLst/>
              <a:rect r="r" b="b" t="t" l="l"/>
              <a:pathLst>
                <a:path h="853440" w="2926080">
                  <a:moveTo>
                    <a:pt x="0" y="0"/>
                  </a:moveTo>
                  <a:lnTo>
                    <a:pt x="2926080" y="0"/>
                  </a:lnTo>
                  <a:lnTo>
                    <a:pt x="2926080" y="853440"/>
                  </a:lnTo>
                  <a:lnTo>
                    <a:pt x="0" y="85344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16805" r="0" b="-16805"/>
              </a:stretch>
            </a:blipFill>
          </p:spPr>
        </p:sp>
        <p:sp>
          <p:nvSpPr>
            <p:cNvPr name="TextBox 43" id="43"/>
            <p:cNvSpPr txBox="true"/>
            <p:nvPr/>
          </p:nvSpPr>
          <p:spPr>
            <a:xfrm>
              <a:off x="0" y="0"/>
              <a:ext cx="2926080" cy="85344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r">
                <a:lnSpc>
                  <a:spcPts val="3120"/>
                </a:lnSpc>
              </a:pPr>
              <a:r>
                <a:rPr lang="en-US" b="true" sz="2600">
                  <a:solidFill>
                    <a:srgbClr val="99E17A"/>
                  </a:solidFill>
                  <a:latin typeface="Cinzel Bold"/>
                  <a:ea typeface="Cinzel Bold"/>
                  <a:cs typeface="Cinzel Bold"/>
                  <a:sym typeface="Cinzel Bold"/>
                </a:rPr>
                <a:t>£200</a:t>
              </a:r>
            </a:p>
          </p:txBody>
        </p:sp>
      </p:grpSp>
      <p:grpSp>
        <p:nvGrpSpPr>
          <p:cNvPr name="Group 44" id="44"/>
          <p:cNvGrpSpPr/>
          <p:nvPr/>
        </p:nvGrpSpPr>
        <p:grpSpPr>
          <a:xfrm rot="0">
            <a:off x="9784080" y="2377440"/>
            <a:ext cx="7406640" cy="640080"/>
            <a:chOff x="0" y="0"/>
            <a:chExt cx="9875520" cy="853440"/>
          </a:xfrm>
        </p:grpSpPr>
        <p:sp>
          <p:nvSpPr>
            <p:cNvPr name="Freeform 45" id="45"/>
            <p:cNvSpPr/>
            <p:nvPr/>
          </p:nvSpPr>
          <p:spPr>
            <a:xfrm flipH="false" flipV="false" rot="0">
              <a:off x="0" y="0"/>
              <a:ext cx="9875520" cy="853440"/>
            </a:xfrm>
            <a:custGeom>
              <a:avLst/>
              <a:gdLst/>
              <a:ahLst/>
              <a:cxnLst/>
              <a:rect r="r" b="b" t="t" l="l"/>
              <a:pathLst>
                <a:path h="853440" w="9875520">
                  <a:moveTo>
                    <a:pt x="0" y="0"/>
                  </a:moveTo>
                  <a:lnTo>
                    <a:pt x="9875520" y="0"/>
                  </a:lnTo>
                  <a:lnTo>
                    <a:pt x="9875520" y="853440"/>
                  </a:lnTo>
                  <a:lnTo>
                    <a:pt x="0" y="85344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175469" r="0" b="-175469"/>
              </a:stretch>
            </a:blipFill>
          </p:spPr>
        </p:sp>
        <p:sp>
          <p:nvSpPr>
            <p:cNvPr name="TextBox 46" id="46"/>
            <p:cNvSpPr txBox="true"/>
            <p:nvPr/>
          </p:nvSpPr>
          <p:spPr>
            <a:xfrm>
              <a:off x="0" y="0"/>
              <a:ext cx="9875520" cy="853440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840"/>
                </a:lnSpc>
              </a:pPr>
              <a:r>
                <a:rPr lang="en-US" sz="3200" b="true">
                  <a:solidFill>
                    <a:srgbClr val="1E3A5F"/>
                  </a:solidFill>
                  <a:latin typeface="Cinzel Bold"/>
                  <a:ea typeface="Cinzel Bold"/>
                  <a:cs typeface="Cinzel Bold"/>
                  <a:sym typeface="Cinzel Bold"/>
                </a:rPr>
                <a:t>Total Investment Needed</a:t>
              </a:r>
            </a:p>
          </p:txBody>
        </p:sp>
      </p:grpSp>
      <p:grpSp>
        <p:nvGrpSpPr>
          <p:cNvPr name="Group 47" id="47"/>
          <p:cNvGrpSpPr/>
          <p:nvPr/>
        </p:nvGrpSpPr>
        <p:grpSpPr>
          <a:xfrm rot="0">
            <a:off x="9784080" y="3017520"/>
            <a:ext cx="7406640" cy="1095223"/>
            <a:chOff x="0" y="0"/>
            <a:chExt cx="9875520" cy="1460297"/>
          </a:xfrm>
        </p:grpSpPr>
        <p:sp>
          <p:nvSpPr>
            <p:cNvPr name="Freeform 48" id="48"/>
            <p:cNvSpPr/>
            <p:nvPr/>
          </p:nvSpPr>
          <p:spPr>
            <a:xfrm flipH="false" flipV="false" rot="0">
              <a:off x="0" y="0"/>
              <a:ext cx="9875520" cy="1460297"/>
            </a:xfrm>
            <a:custGeom>
              <a:avLst/>
              <a:gdLst/>
              <a:ahLst/>
              <a:cxnLst/>
              <a:rect r="r" b="b" t="t" l="l"/>
              <a:pathLst>
                <a:path h="1460297" w="9875520">
                  <a:moveTo>
                    <a:pt x="0" y="0"/>
                  </a:moveTo>
                  <a:lnTo>
                    <a:pt x="9875520" y="0"/>
                  </a:lnTo>
                  <a:lnTo>
                    <a:pt x="9875520" y="1460297"/>
                  </a:lnTo>
                  <a:lnTo>
                    <a:pt x="0" y="1460297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94200" r="0" b="-69341"/>
              </a:stretch>
            </a:blipFill>
          </p:spPr>
        </p:sp>
        <p:sp>
          <p:nvSpPr>
            <p:cNvPr name="TextBox 49" id="49"/>
            <p:cNvSpPr txBox="true"/>
            <p:nvPr/>
          </p:nvSpPr>
          <p:spPr>
            <a:xfrm>
              <a:off x="0" y="-9525"/>
              <a:ext cx="9875520" cy="1469822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6720"/>
                </a:lnSpc>
              </a:pPr>
              <a:r>
                <a:rPr lang="en-US" b="true" sz="5600">
                  <a:solidFill>
                    <a:srgbClr val="99E17A"/>
                  </a:solidFill>
                  <a:latin typeface="Cinzel Bold"/>
                  <a:ea typeface="Cinzel Bold"/>
                  <a:cs typeface="Cinzel Bold"/>
                  <a:sym typeface="Cinzel Bold"/>
                </a:rPr>
                <a:t>£23,920</a:t>
              </a:r>
            </a:p>
          </p:txBody>
        </p:sp>
      </p:grpSp>
      <p:grpSp>
        <p:nvGrpSpPr>
          <p:cNvPr name="Group 50" id="50"/>
          <p:cNvGrpSpPr/>
          <p:nvPr/>
        </p:nvGrpSpPr>
        <p:grpSpPr>
          <a:xfrm rot="0">
            <a:off x="10241280" y="4754880"/>
            <a:ext cx="4206240" cy="585216"/>
            <a:chOff x="0" y="0"/>
            <a:chExt cx="5608320" cy="780288"/>
          </a:xfrm>
        </p:grpSpPr>
        <p:sp>
          <p:nvSpPr>
            <p:cNvPr name="Freeform 51" id="51"/>
            <p:cNvSpPr/>
            <p:nvPr/>
          </p:nvSpPr>
          <p:spPr>
            <a:xfrm flipH="false" flipV="false" rot="0">
              <a:off x="0" y="0"/>
              <a:ext cx="5608320" cy="780288"/>
            </a:xfrm>
            <a:custGeom>
              <a:avLst/>
              <a:gdLst/>
              <a:ahLst/>
              <a:cxnLst/>
              <a:rect r="r" b="b" t="t" l="l"/>
              <a:pathLst>
                <a:path h="780288" w="5608320">
                  <a:moveTo>
                    <a:pt x="0" y="0"/>
                  </a:moveTo>
                  <a:lnTo>
                    <a:pt x="5608320" y="0"/>
                  </a:lnTo>
                  <a:lnTo>
                    <a:pt x="5608320" y="780288"/>
                  </a:lnTo>
                  <a:lnTo>
                    <a:pt x="0" y="780288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90048" r="0" b="-90048"/>
              </a:stretch>
            </a:blipFill>
          </p:spPr>
        </p:sp>
        <p:sp>
          <p:nvSpPr>
            <p:cNvPr name="TextBox 52" id="52"/>
            <p:cNvSpPr txBox="true"/>
            <p:nvPr/>
          </p:nvSpPr>
          <p:spPr>
            <a:xfrm>
              <a:off x="0" y="0"/>
              <a:ext cx="5608320" cy="78028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>
                  <a:solidFill>
                    <a:srgbClr val="334155"/>
                  </a:solidFill>
                  <a:latin typeface="Cinzel"/>
                  <a:ea typeface="Cinzel"/>
                  <a:cs typeface="Cinzel"/>
                  <a:sym typeface="Cinzel"/>
                </a:rPr>
                <a:t>Startup Costs</a:t>
              </a:r>
            </a:p>
          </p:txBody>
        </p:sp>
      </p:grpSp>
      <p:grpSp>
        <p:nvGrpSpPr>
          <p:cNvPr name="Group 53" id="53"/>
          <p:cNvGrpSpPr/>
          <p:nvPr/>
        </p:nvGrpSpPr>
        <p:grpSpPr>
          <a:xfrm rot="0">
            <a:off x="14447520" y="4754880"/>
            <a:ext cx="2194560" cy="585216"/>
            <a:chOff x="0" y="0"/>
            <a:chExt cx="2926080" cy="780288"/>
          </a:xfrm>
        </p:grpSpPr>
        <p:sp>
          <p:nvSpPr>
            <p:cNvPr name="Freeform 54" id="54"/>
            <p:cNvSpPr/>
            <p:nvPr/>
          </p:nvSpPr>
          <p:spPr>
            <a:xfrm flipH="false" flipV="false" rot="0">
              <a:off x="0" y="0"/>
              <a:ext cx="2926080" cy="780288"/>
            </a:xfrm>
            <a:custGeom>
              <a:avLst/>
              <a:gdLst/>
              <a:ahLst/>
              <a:cxnLst/>
              <a:rect r="r" b="b" t="t" l="l"/>
              <a:pathLst>
                <a:path h="780288" w="2926080">
                  <a:moveTo>
                    <a:pt x="0" y="0"/>
                  </a:moveTo>
                  <a:lnTo>
                    <a:pt x="2926080" y="0"/>
                  </a:lnTo>
                  <a:lnTo>
                    <a:pt x="2926080" y="780288"/>
                  </a:lnTo>
                  <a:lnTo>
                    <a:pt x="0" y="780288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23068" r="0" b="-23068"/>
              </a:stretch>
            </a:blipFill>
          </p:spPr>
        </p:sp>
        <p:sp>
          <p:nvSpPr>
            <p:cNvPr name="TextBox 55" id="55"/>
            <p:cNvSpPr txBox="true"/>
            <p:nvPr/>
          </p:nvSpPr>
          <p:spPr>
            <a:xfrm>
              <a:off x="0" y="0"/>
              <a:ext cx="2926080" cy="78028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r">
                <a:lnSpc>
                  <a:spcPts val="3120"/>
                </a:lnSpc>
              </a:pPr>
              <a:r>
                <a:rPr lang="en-US" b="true" sz="2600">
                  <a:solidFill>
                    <a:srgbClr val="99E17A"/>
                  </a:solidFill>
                  <a:latin typeface="Cinzel Bold"/>
                  <a:ea typeface="Cinzel Bold"/>
                  <a:cs typeface="Cinzel Bold"/>
                  <a:sym typeface="Cinzel Bold"/>
                </a:rPr>
                <a:t>£6,850</a:t>
              </a:r>
            </a:p>
          </p:txBody>
        </p:sp>
      </p:grpSp>
      <p:grpSp>
        <p:nvGrpSpPr>
          <p:cNvPr name="Group 56" id="56"/>
          <p:cNvGrpSpPr/>
          <p:nvPr/>
        </p:nvGrpSpPr>
        <p:grpSpPr>
          <a:xfrm rot="0">
            <a:off x="10241280" y="5669280"/>
            <a:ext cx="4206240" cy="585216"/>
            <a:chOff x="0" y="0"/>
            <a:chExt cx="5608320" cy="780288"/>
          </a:xfrm>
        </p:grpSpPr>
        <p:sp>
          <p:nvSpPr>
            <p:cNvPr name="Freeform 57" id="57"/>
            <p:cNvSpPr/>
            <p:nvPr/>
          </p:nvSpPr>
          <p:spPr>
            <a:xfrm flipH="false" flipV="false" rot="0">
              <a:off x="0" y="0"/>
              <a:ext cx="5608320" cy="780288"/>
            </a:xfrm>
            <a:custGeom>
              <a:avLst/>
              <a:gdLst/>
              <a:ahLst/>
              <a:cxnLst/>
              <a:rect r="r" b="b" t="t" l="l"/>
              <a:pathLst>
                <a:path h="780288" w="5608320">
                  <a:moveTo>
                    <a:pt x="0" y="0"/>
                  </a:moveTo>
                  <a:lnTo>
                    <a:pt x="5608320" y="0"/>
                  </a:lnTo>
                  <a:lnTo>
                    <a:pt x="5608320" y="780288"/>
                  </a:lnTo>
                  <a:lnTo>
                    <a:pt x="0" y="780288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90048" r="0" b="-90048"/>
              </a:stretch>
            </a:blipFill>
          </p:spPr>
        </p:sp>
        <p:sp>
          <p:nvSpPr>
            <p:cNvPr name="TextBox 58" id="58"/>
            <p:cNvSpPr txBox="true"/>
            <p:nvPr/>
          </p:nvSpPr>
          <p:spPr>
            <a:xfrm>
              <a:off x="0" y="0"/>
              <a:ext cx="5608320" cy="78028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>
                  <a:solidFill>
                    <a:srgbClr val="334155"/>
                  </a:solidFill>
                  <a:latin typeface="Cinzel"/>
                  <a:ea typeface="Cinzel"/>
                  <a:cs typeface="Cinzel"/>
                  <a:sym typeface="Cinzel"/>
                </a:rPr>
                <a:t>Fixed Costs (6 months)</a:t>
              </a:r>
            </a:p>
          </p:txBody>
        </p:sp>
      </p:grpSp>
      <p:grpSp>
        <p:nvGrpSpPr>
          <p:cNvPr name="Group 59" id="59"/>
          <p:cNvGrpSpPr/>
          <p:nvPr/>
        </p:nvGrpSpPr>
        <p:grpSpPr>
          <a:xfrm rot="0">
            <a:off x="14447520" y="5669280"/>
            <a:ext cx="2194560" cy="585216"/>
            <a:chOff x="0" y="0"/>
            <a:chExt cx="2926080" cy="780288"/>
          </a:xfrm>
        </p:grpSpPr>
        <p:sp>
          <p:nvSpPr>
            <p:cNvPr name="Freeform 60" id="60"/>
            <p:cNvSpPr/>
            <p:nvPr/>
          </p:nvSpPr>
          <p:spPr>
            <a:xfrm flipH="false" flipV="false" rot="0">
              <a:off x="0" y="0"/>
              <a:ext cx="2926080" cy="780288"/>
            </a:xfrm>
            <a:custGeom>
              <a:avLst/>
              <a:gdLst/>
              <a:ahLst/>
              <a:cxnLst/>
              <a:rect r="r" b="b" t="t" l="l"/>
              <a:pathLst>
                <a:path h="780288" w="2926080">
                  <a:moveTo>
                    <a:pt x="0" y="0"/>
                  </a:moveTo>
                  <a:lnTo>
                    <a:pt x="2926080" y="0"/>
                  </a:lnTo>
                  <a:lnTo>
                    <a:pt x="2926080" y="780288"/>
                  </a:lnTo>
                  <a:lnTo>
                    <a:pt x="0" y="780288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23068" r="0" b="-23068"/>
              </a:stretch>
            </a:blipFill>
          </p:spPr>
        </p:sp>
        <p:sp>
          <p:nvSpPr>
            <p:cNvPr name="TextBox 61" id="61"/>
            <p:cNvSpPr txBox="true"/>
            <p:nvPr/>
          </p:nvSpPr>
          <p:spPr>
            <a:xfrm>
              <a:off x="0" y="0"/>
              <a:ext cx="2926080" cy="78028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r">
                <a:lnSpc>
                  <a:spcPts val="3120"/>
                </a:lnSpc>
              </a:pPr>
              <a:r>
                <a:rPr lang="en-US" b="true" sz="2600">
                  <a:solidFill>
                    <a:srgbClr val="99E17A"/>
                  </a:solidFill>
                  <a:latin typeface="Cinzel Bold"/>
                  <a:ea typeface="Cinzel Bold"/>
                  <a:cs typeface="Cinzel Bold"/>
                  <a:sym typeface="Cinzel Bold"/>
                </a:rPr>
                <a:t>£15,870</a:t>
              </a:r>
            </a:p>
          </p:txBody>
        </p:sp>
      </p:grpSp>
      <p:grpSp>
        <p:nvGrpSpPr>
          <p:cNvPr name="Group 62" id="62"/>
          <p:cNvGrpSpPr/>
          <p:nvPr/>
        </p:nvGrpSpPr>
        <p:grpSpPr>
          <a:xfrm rot="0">
            <a:off x="10241280" y="6583680"/>
            <a:ext cx="4206240" cy="895960"/>
            <a:chOff x="0" y="0"/>
            <a:chExt cx="5608320" cy="1194613"/>
          </a:xfrm>
        </p:grpSpPr>
        <p:sp>
          <p:nvSpPr>
            <p:cNvPr name="Freeform 63" id="63"/>
            <p:cNvSpPr/>
            <p:nvPr/>
          </p:nvSpPr>
          <p:spPr>
            <a:xfrm flipH="false" flipV="false" rot="0">
              <a:off x="0" y="0"/>
              <a:ext cx="5608320" cy="1194613"/>
            </a:xfrm>
            <a:custGeom>
              <a:avLst/>
              <a:gdLst/>
              <a:ahLst/>
              <a:cxnLst/>
              <a:rect r="r" b="b" t="t" l="l"/>
              <a:pathLst>
                <a:path h="1194613" w="5608320">
                  <a:moveTo>
                    <a:pt x="0" y="0"/>
                  </a:moveTo>
                  <a:lnTo>
                    <a:pt x="5608320" y="0"/>
                  </a:lnTo>
                  <a:lnTo>
                    <a:pt x="5608320" y="1194613"/>
                  </a:lnTo>
                  <a:lnTo>
                    <a:pt x="0" y="1194613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58817" r="0" b="-24134"/>
              </a:stretch>
            </a:blipFill>
          </p:spPr>
        </p:sp>
        <p:sp>
          <p:nvSpPr>
            <p:cNvPr name="TextBox 64" id="64"/>
            <p:cNvSpPr txBox="true"/>
            <p:nvPr/>
          </p:nvSpPr>
          <p:spPr>
            <a:xfrm>
              <a:off x="0" y="0"/>
              <a:ext cx="5608320" cy="1194613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l">
                <a:lnSpc>
                  <a:spcPts val="3120"/>
                </a:lnSpc>
              </a:pPr>
              <a:r>
                <a:rPr lang="en-US" sz="2600">
                  <a:solidFill>
                    <a:srgbClr val="334155"/>
                  </a:solidFill>
                  <a:latin typeface="Cinzel"/>
                  <a:ea typeface="Cinzel"/>
                  <a:cs typeface="Cinzel"/>
                  <a:sym typeface="Cinzel"/>
                </a:rPr>
                <a:t>Variable Costs (6 months)</a:t>
              </a:r>
            </a:p>
          </p:txBody>
        </p:sp>
      </p:grpSp>
      <p:grpSp>
        <p:nvGrpSpPr>
          <p:cNvPr name="Group 65" id="65"/>
          <p:cNvGrpSpPr/>
          <p:nvPr/>
        </p:nvGrpSpPr>
        <p:grpSpPr>
          <a:xfrm rot="0">
            <a:off x="14447520" y="6583680"/>
            <a:ext cx="2194560" cy="585216"/>
            <a:chOff x="0" y="0"/>
            <a:chExt cx="2926080" cy="780288"/>
          </a:xfrm>
        </p:grpSpPr>
        <p:sp>
          <p:nvSpPr>
            <p:cNvPr name="Freeform 66" id="66"/>
            <p:cNvSpPr/>
            <p:nvPr/>
          </p:nvSpPr>
          <p:spPr>
            <a:xfrm flipH="false" flipV="false" rot="0">
              <a:off x="0" y="0"/>
              <a:ext cx="2926080" cy="780288"/>
            </a:xfrm>
            <a:custGeom>
              <a:avLst/>
              <a:gdLst/>
              <a:ahLst/>
              <a:cxnLst/>
              <a:rect r="r" b="b" t="t" l="l"/>
              <a:pathLst>
                <a:path h="780288" w="2926080">
                  <a:moveTo>
                    <a:pt x="0" y="0"/>
                  </a:moveTo>
                  <a:lnTo>
                    <a:pt x="2926080" y="0"/>
                  </a:lnTo>
                  <a:lnTo>
                    <a:pt x="2926080" y="780288"/>
                  </a:lnTo>
                  <a:lnTo>
                    <a:pt x="0" y="780288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23068" r="0" b="-23068"/>
              </a:stretch>
            </a:blipFill>
          </p:spPr>
        </p:sp>
        <p:sp>
          <p:nvSpPr>
            <p:cNvPr name="TextBox 67" id="67"/>
            <p:cNvSpPr txBox="true"/>
            <p:nvPr/>
          </p:nvSpPr>
          <p:spPr>
            <a:xfrm>
              <a:off x="0" y="0"/>
              <a:ext cx="2926080" cy="780288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r">
                <a:lnSpc>
                  <a:spcPts val="3120"/>
                </a:lnSpc>
              </a:pPr>
              <a:r>
                <a:rPr lang="en-US" b="true" sz="2600">
                  <a:solidFill>
                    <a:srgbClr val="99E17A"/>
                  </a:solidFill>
                  <a:latin typeface="Cinzel Bold"/>
                  <a:ea typeface="Cinzel Bold"/>
                  <a:cs typeface="Cinzel Bold"/>
                  <a:sym typeface="Cinzel Bold"/>
                </a:rPr>
                <a:t>£1,200</a:t>
              </a:r>
            </a:p>
          </p:txBody>
        </p:sp>
      </p:grpSp>
      <p:grpSp>
        <p:nvGrpSpPr>
          <p:cNvPr name="Group 68" id="68"/>
          <p:cNvGrpSpPr/>
          <p:nvPr/>
        </p:nvGrpSpPr>
        <p:grpSpPr>
          <a:xfrm rot="0">
            <a:off x="914400" y="9692640"/>
            <a:ext cx="16459200" cy="468020"/>
            <a:chOff x="0" y="0"/>
            <a:chExt cx="21945600" cy="624027"/>
          </a:xfrm>
        </p:grpSpPr>
        <p:sp>
          <p:nvSpPr>
            <p:cNvPr name="Freeform 69" id="69"/>
            <p:cNvSpPr/>
            <p:nvPr/>
          </p:nvSpPr>
          <p:spPr>
            <a:xfrm flipH="false" flipV="false" rot="0">
              <a:off x="0" y="0"/>
              <a:ext cx="21945600" cy="624027"/>
            </a:xfrm>
            <a:custGeom>
              <a:avLst/>
              <a:gdLst/>
              <a:ahLst/>
              <a:cxnLst/>
              <a:rect r="r" b="b" t="t" l="l"/>
              <a:pathLst>
                <a:path h="624027" w="21945600">
                  <a:moveTo>
                    <a:pt x="0" y="0"/>
                  </a:moveTo>
                  <a:lnTo>
                    <a:pt x="21945600" y="0"/>
                  </a:lnTo>
                  <a:lnTo>
                    <a:pt x="21945600" y="624027"/>
                  </a:lnTo>
                  <a:lnTo>
                    <a:pt x="0" y="624027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0" t="-636399" r="0" b="-634087"/>
              </a:stretch>
            </a:blipFill>
          </p:spPr>
        </p:sp>
        <p:sp>
          <p:nvSpPr>
            <p:cNvPr name="TextBox 70" id="70"/>
            <p:cNvSpPr txBox="true"/>
            <p:nvPr/>
          </p:nvSpPr>
          <p:spPr>
            <a:xfrm>
              <a:off x="0" y="0"/>
              <a:ext cx="21945600" cy="624027"/>
            </a:xfrm>
            <a:prstGeom prst="rect">
              <a:avLst/>
            </a:prstGeom>
          </p:spPr>
          <p:txBody>
            <a:bodyPr anchor="ctr" rtlCol="false" tIns="0" lIns="0" bIns="0" rIns="0"/>
            <a:lstStyle/>
            <a:p>
              <a:pPr algn="ctr">
                <a:lnSpc>
                  <a:spcPts val="2879"/>
                </a:lnSpc>
              </a:pPr>
              <a:r>
                <a:rPr lang="en-US" b="true" sz="2400">
                  <a:solidFill>
                    <a:srgbClr val="99E17A"/>
                  </a:solidFill>
                  <a:latin typeface="Cinzel Bold"/>
                  <a:ea typeface="Cinzel Bold"/>
                  <a:cs typeface="Cinzel Bold"/>
                  <a:sym typeface="Cinzel Bold"/>
                </a:rPr>
                <a:t>Break-even expected at 300 paying members (Month 10)  •  Membership fee: £10/month</a:t>
              </a:r>
            </a:p>
          </p:txBody>
        </p:sp>
      </p:grpSp>
    </p:spTree>
  </p:cSld>
  <p:clrMapOvr>
    <a:masterClrMapping/>
  </p:clrMapOvr>
  <p:transition spd="slow">
    <p:push dir="l"/>
  </p:transition>
</p:sld>
</file>

<file path=ppt/slides/slide9.xml><?xml version="1.0" encoding="utf-8"?>
<p:sld xmlns:p="http://schemas.openxmlformats.org/presentationml/2006/main" xmlns:a="http://schemas.openxmlformats.org/drawingml/2006/main">
  <p:cSld>
    <p:bg>
      <p:bgPr>
        <a:solidFill>
          <a:srgbClr val="34241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>
  <p:cSld>
    <p:bg>
      <p:bgPr>
        <a:solidFill>
          <a:srgbClr val="4682C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3838468" y="7491401"/>
            <a:ext cx="1555234" cy="1555234"/>
            <a:chOff x="0" y="0"/>
            <a:chExt cx="647700" cy="6477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647700" cy="647700"/>
            </a:xfrm>
            <a:custGeom>
              <a:avLst/>
              <a:gdLst/>
              <a:ahLst/>
              <a:cxnLst/>
              <a:rect r="r" b="b" t="t" l="l"/>
              <a:pathLst>
                <a:path h="647700" w="647700">
                  <a:moveTo>
                    <a:pt x="477520" y="21590"/>
                  </a:moveTo>
                  <a:lnTo>
                    <a:pt x="374650" y="269240"/>
                  </a:lnTo>
                  <a:lnTo>
                    <a:pt x="623570" y="166370"/>
                  </a:lnTo>
                  <a:lnTo>
                    <a:pt x="647700" y="219710"/>
                  </a:lnTo>
                  <a:lnTo>
                    <a:pt x="397510" y="322580"/>
                  </a:lnTo>
                  <a:lnTo>
                    <a:pt x="647700" y="425450"/>
                  </a:lnTo>
                  <a:lnTo>
                    <a:pt x="623570" y="477520"/>
                  </a:lnTo>
                  <a:lnTo>
                    <a:pt x="374650" y="374650"/>
                  </a:lnTo>
                  <a:lnTo>
                    <a:pt x="477520" y="623570"/>
                  </a:lnTo>
                  <a:lnTo>
                    <a:pt x="425450" y="647700"/>
                  </a:lnTo>
                  <a:lnTo>
                    <a:pt x="322580" y="397510"/>
                  </a:lnTo>
                  <a:lnTo>
                    <a:pt x="219710" y="647700"/>
                  </a:lnTo>
                  <a:lnTo>
                    <a:pt x="167640" y="623570"/>
                  </a:lnTo>
                  <a:lnTo>
                    <a:pt x="269240" y="374650"/>
                  </a:lnTo>
                  <a:lnTo>
                    <a:pt x="21590" y="477520"/>
                  </a:lnTo>
                  <a:lnTo>
                    <a:pt x="0" y="425450"/>
                  </a:lnTo>
                  <a:lnTo>
                    <a:pt x="247650" y="322580"/>
                  </a:lnTo>
                  <a:lnTo>
                    <a:pt x="0" y="219710"/>
                  </a:lnTo>
                  <a:lnTo>
                    <a:pt x="21590" y="167640"/>
                  </a:lnTo>
                  <a:lnTo>
                    <a:pt x="269240" y="269240"/>
                  </a:lnTo>
                  <a:lnTo>
                    <a:pt x="167640" y="21590"/>
                  </a:lnTo>
                  <a:lnTo>
                    <a:pt x="219710" y="0"/>
                  </a:lnTo>
                  <a:lnTo>
                    <a:pt x="322580" y="247650"/>
                  </a:lnTo>
                  <a:lnTo>
                    <a:pt x="425450" y="0"/>
                  </a:lnTo>
                  <a:lnTo>
                    <a:pt x="477520" y="21590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152400" y="152400"/>
              <a:ext cx="342900" cy="3429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120"/>
                </a:lnSpc>
              </a:pP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2145526" y="1708641"/>
            <a:ext cx="4304586" cy="13487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459"/>
              </a:lnSpc>
            </a:pPr>
            <a:r>
              <a:rPr lang="en-US" b="true" sz="3899" u="sng">
                <a:solidFill>
                  <a:srgbClr val="FF914D"/>
                </a:solidFill>
                <a:latin typeface="Cinzel Bold"/>
                <a:ea typeface="Cinzel Bold"/>
                <a:cs typeface="Cinzel Bold"/>
                <a:sym typeface="Cinzel Bold"/>
              </a:rPr>
              <a:t>REFERENCE LIST</a:t>
            </a:r>
          </a:p>
          <a:p>
            <a:pPr algn="ctr">
              <a:lnSpc>
                <a:spcPts val="5459"/>
              </a:lnSpc>
              <a:spcBef>
                <a:spcPct val="0"/>
              </a:spcBef>
            </a:pPr>
          </a:p>
        </p:txBody>
      </p:sp>
      <p:sp>
        <p:nvSpPr>
          <p:cNvPr name="TextBox 6" id="6"/>
          <p:cNvSpPr txBox="true"/>
          <p:nvPr/>
        </p:nvSpPr>
        <p:spPr>
          <a:xfrm rot="0">
            <a:off x="0" y="3581400"/>
            <a:ext cx="16924568" cy="18478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27"/>
              </a:lnSpc>
              <a:spcBef>
                <a:spcPct val="0"/>
              </a:spcBef>
            </a:pPr>
          </a:p>
          <a:p>
            <a:pPr algn="ctr">
              <a:lnSpc>
                <a:spcPts val="2527"/>
              </a:lnSpc>
              <a:spcBef>
                <a:spcPct val="0"/>
              </a:spcBef>
            </a:pPr>
            <a:r>
              <a:rPr lang="en-US" sz="210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Ofcom (2025) </a:t>
            </a:r>
            <a:r>
              <a:rPr lang="en-US" sz="2106" i="true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P</a:t>
            </a:r>
            <a:r>
              <a:rPr lang="en-US" sz="2106" i="true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ost m</a:t>
            </a:r>
            <a:r>
              <a:rPr lang="en-US" sz="2106" i="true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onitoring report: Postal services in the financial year 2024-25</a:t>
            </a:r>
            <a:r>
              <a:rPr lang="en-US" sz="210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Available at: https://www.ofcom.org.uk/siteassets/resources/documents/postal-services/monitoring-reports/2024-25/post-monitoring-report---postal-services-in-the-financial-year-2024-25.pdf (Accessed:  6 August 2026).</a:t>
            </a:r>
          </a:p>
          <a:p>
            <a:pPr algn="ctr">
              <a:lnSpc>
                <a:spcPts val="2887"/>
              </a:lnSpc>
              <a:spcBef>
                <a:spcPct val="0"/>
              </a:spcBef>
            </a:pPr>
          </a:p>
          <a:p>
            <a:pPr algn="ctr">
              <a:lnSpc>
                <a:spcPts val="1807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DAHRb9Ovo2g</dc:identifier>
  <dcterms:modified xsi:type="dcterms:W3CDTF">2011-08-01T06:04:30Z</dcterms:modified>
  <cp:revision>1</cp:revision>
  <dc:title>IBP </dc:title>
</cp:coreProperties>
</file>