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52"/>
  </p:notesMasterIdLst>
  <p:handoutMasterIdLst>
    <p:handoutMasterId r:id="rId53"/>
  </p:handoutMasterIdLst>
  <p:sldIdLst>
    <p:sldId id="284" r:id="rId2"/>
    <p:sldId id="346" r:id="rId3"/>
    <p:sldId id="347" r:id="rId4"/>
    <p:sldId id="303" r:id="rId5"/>
    <p:sldId id="304" r:id="rId6"/>
    <p:sldId id="305" r:id="rId7"/>
    <p:sldId id="302" r:id="rId8"/>
    <p:sldId id="307" r:id="rId9"/>
    <p:sldId id="320" r:id="rId10"/>
    <p:sldId id="321" r:id="rId11"/>
    <p:sldId id="322" r:id="rId12"/>
    <p:sldId id="323" r:id="rId13"/>
    <p:sldId id="324" r:id="rId14"/>
    <p:sldId id="325" r:id="rId15"/>
    <p:sldId id="326" r:id="rId16"/>
    <p:sldId id="327" r:id="rId17"/>
    <p:sldId id="333" r:id="rId18"/>
    <p:sldId id="334" r:id="rId19"/>
    <p:sldId id="335" r:id="rId20"/>
    <p:sldId id="336" r:id="rId21"/>
    <p:sldId id="337" r:id="rId22"/>
    <p:sldId id="338" r:id="rId23"/>
    <p:sldId id="339" r:id="rId24"/>
    <p:sldId id="340" r:id="rId25"/>
    <p:sldId id="341" r:id="rId26"/>
    <p:sldId id="328" r:id="rId27"/>
    <p:sldId id="329" r:id="rId28"/>
    <p:sldId id="330" r:id="rId29"/>
    <p:sldId id="331" r:id="rId30"/>
    <p:sldId id="319" r:id="rId31"/>
    <p:sldId id="306" r:id="rId32"/>
    <p:sldId id="317" r:id="rId33"/>
    <p:sldId id="309" r:id="rId34"/>
    <p:sldId id="310" r:id="rId35"/>
    <p:sldId id="311" r:id="rId36"/>
    <p:sldId id="312" r:id="rId37"/>
    <p:sldId id="313" r:id="rId38"/>
    <p:sldId id="314" r:id="rId39"/>
    <p:sldId id="315" r:id="rId40"/>
    <p:sldId id="316" r:id="rId41"/>
    <p:sldId id="345" r:id="rId42"/>
    <p:sldId id="285" r:id="rId43"/>
    <p:sldId id="301" r:id="rId44"/>
    <p:sldId id="299" r:id="rId45"/>
    <p:sldId id="300" r:id="rId46"/>
    <p:sldId id="342" r:id="rId47"/>
    <p:sldId id="343" r:id="rId48"/>
    <p:sldId id="344" r:id="rId49"/>
    <p:sldId id="298" r:id="rId50"/>
    <p:sldId id="332" r:id="rId51"/>
  </p:sldIdLst>
  <p:sldSz cx="9144000" cy="6858000" type="screen4x3"/>
  <p:notesSz cx="6724650" cy="9774238"/>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1pPr>
    <a:lvl2pPr marL="4572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2pPr>
    <a:lvl3pPr marL="9144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3pPr>
    <a:lvl4pPr marL="13716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4pPr>
    <a:lvl5pPr marL="1828800" algn="l" rtl="0" fontAlgn="base">
      <a:spcBef>
        <a:spcPct val="0"/>
      </a:spcBef>
      <a:spcAft>
        <a:spcPct val="0"/>
      </a:spcAft>
      <a:defRPr sz="2400" kern="1200">
        <a:solidFill>
          <a:schemeClr val="tx1"/>
        </a:solidFill>
        <a:latin typeface="Tahoma" panose="020B0604030504040204" pitchFamily="34" charset="0"/>
        <a:ea typeface="MS PGothic" panose="020B0600070205080204" pitchFamily="34" charset="-128"/>
        <a:cs typeface="+mn-cs"/>
      </a:defRPr>
    </a:lvl5pPr>
    <a:lvl6pPr marL="22860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6pPr>
    <a:lvl7pPr marL="27432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7pPr>
    <a:lvl8pPr marL="32004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8pPr>
    <a:lvl9pPr marL="3657600" algn="l" defTabSz="914400" rtl="0" eaLnBrk="1" latinLnBrk="0" hangingPunct="1">
      <a:defRPr sz="2400" kern="1200">
        <a:solidFill>
          <a:schemeClr val="tx1"/>
        </a:solidFill>
        <a:latin typeface="Tahom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handouts4" frameSlides="1"/>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937" autoAdjust="0"/>
  </p:normalViewPr>
  <p:slideViewPr>
    <p:cSldViewPr>
      <p:cViewPr>
        <p:scale>
          <a:sx n="69" d="100"/>
          <a:sy n="69" d="100"/>
        </p:scale>
        <p:origin x="1194" y="-58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37533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0814617"/>
      </p:ext>
    </p:extLst>
  </p:cSld>
  <p:clrMap bg1="lt1" tx1="dk1" bg2="lt2" tx2="dk2" accent1="accent1" accent2="accent2" accent3="accent3" accent4="accent4" accent5="accent5" accent6="accent6" hlink="hlink" folHlink="folHlink"/>
  <p:notesStyle>
    <a:lvl1pPr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ＭＳ Ｐゴシック" charset="0"/>
      </a:defRPr>
    </a:lvl1pPr>
    <a:lvl2pPr marL="4572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defTabSz="762000"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2438400"/>
            <a:ext cx="9009063" cy="1052513"/>
            <a:chOff x="0" y="1536"/>
            <a:chExt cx="5675" cy="663"/>
          </a:xfrm>
        </p:grpSpPr>
        <p:grpSp>
          <p:nvGrpSpPr>
            <p:cNvPr id="5" name="Group 3"/>
            <p:cNvGrpSpPr>
              <a:grpSpLocks/>
            </p:cNvGrpSpPr>
            <p:nvPr/>
          </p:nvGrpSpPr>
          <p:grpSpPr bwMode="auto">
            <a:xfrm>
              <a:off x="185" y="1604"/>
              <a:ext cx="449" cy="299"/>
              <a:chOff x="720" y="336"/>
              <a:chExt cx="624" cy="432"/>
            </a:xfrm>
          </p:grpSpPr>
          <p:sp>
            <p:nvSpPr>
              <p:cNvPr id="12" name="Rectangle 4"/>
              <p:cNvSpPr>
                <a:spLocks noChangeArrowheads="1"/>
              </p:cNvSpPr>
              <p:nvPr/>
            </p:nvSpPr>
            <p:spPr bwMode="auto">
              <a:xfrm>
                <a:off x="720" y="336"/>
                <a:ext cx="384" cy="432"/>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3"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grpSp>
          <p:nvGrpSpPr>
            <p:cNvPr id="6" name="Group 6"/>
            <p:cNvGrpSpPr>
              <a:grpSpLocks/>
            </p:cNvGrpSpPr>
            <p:nvPr/>
          </p:nvGrpSpPr>
          <p:grpSpPr bwMode="auto">
            <a:xfrm>
              <a:off x="263" y="1870"/>
              <a:ext cx="466" cy="299"/>
              <a:chOff x="912" y="2640"/>
              <a:chExt cx="672" cy="432"/>
            </a:xfrm>
          </p:grpSpPr>
          <p:sp>
            <p:nvSpPr>
              <p:cNvPr id="10" name="Rectangle 7"/>
              <p:cNvSpPr>
                <a:spLocks noChangeArrowheads="1"/>
              </p:cNvSpPr>
              <p:nvPr/>
            </p:nvSpPr>
            <p:spPr bwMode="auto">
              <a:xfrm>
                <a:off x="912" y="2640"/>
                <a:ext cx="384" cy="432"/>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11"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7"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8" name="Rectangle 10"/>
            <p:cNvSpPr>
              <a:spLocks noChangeArrowheads="1"/>
            </p:cNvSpPr>
            <p:nvPr/>
          </p:nvSpPr>
          <p:spPr bwMode="auto">
            <a:xfrm>
              <a:off x="400" y="1536"/>
              <a:ext cx="20" cy="663"/>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sp>
          <p:nvSpPr>
            <p:cNvPr id="9"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eaLnBrk="1" hangingPunct="1"/>
              <a:endParaRPr lang="en-GB" altLang="en-US"/>
            </a:p>
          </p:txBody>
        </p:sp>
      </p:grpSp>
      <p:sp>
        <p:nvSpPr>
          <p:cNvPr id="52236" name="Rectangle 12"/>
          <p:cNvSpPr>
            <a:spLocks noGrp="1" noChangeArrowheads="1"/>
          </p:cNvSpPr>
          <p:nvPr>
            <p:ph type="ctrTitle"/>
          </p:nvPr>
        </p:nvSpPr>
        <p:spPr>
          <a:xfrm>
            <a:off x="990600" y="1828800"/>
            <a:ext cx="7772400" cy="1143000"/>
          </a:xfrm>
        </p:spPr>
        <p:txBody>
          <a:bodyPr/>
          <a:lstStyle>
            <a:lvl1pPr>
              <a:defRPr/>
            </a:lvl1pPr>
          </a:lstStyle>
          <a:p>
            <a:r>
              <a:rPr lang="en-US"/>
              <a:t>Click to edit Master title style</a:t>
            </a:r>
          </a:p>
        </p:txBody>
      </p:sp>
      <p:sp>
        <p:nvSpPr>
          <p:cNvPr id="52237" name="Rectangle 13"/>
          <p:cNvSpPr>
            <a:spLocks noGrp="1" noChangeArrowheads="1"/>
          </p:cNvSpPr>
          <p:nvPr>
            <p:ph type="subTitle"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14" name="Rectangle 14"/>
          <p:cNvSpPr>
            <a:spLocks noGrp="1" noChangeArrowheads="1"/>
          </p:cNvSpPr>
          <p:nvPr>
            <p:ph type="dt" sz="half" idx="10"/>
          </p:nvPr>
        </p:nvSpPr>
        <p:spPr>
          <a:xfrm>
            <a:off x="990600" y="6248400"/>
            <a:ext cx="1905000" cy="457200"/>
          </a:xfrm>
        </p:spPr>
        <p:txBody>
          <a:bodyPr/>
          <a:lstStyle>
            <a:lvl1pPr>
              <a:defRPr>
                <a:solidFill>
                  <a:schemeClr val="bg2"/>
                </a:solidFill>
              </a:defRPr>
            </a:lvl1pPr>
          </a:lstStyle>
          <a:p>
            <a:pPr>
              <a:defRPr/>
            </a:pPr>
            <a:endParaRPr lang="en-US"/>
          </a:p>
        </p:txBody>
      </p:sp>
      <p:sp>
        <p:nvSpPr>
          <p:cNvPr id="15" name="Rectangle 15"/>
          <p:cNvSpPr>
            <a:spLocks noGrp="1" noChangeArrowheads="1"/>
          </p:cNvSpPr>
          <p:nvPr>
            <p:ph type="ftr" sz="quarter" idx="11"/>
          </p:nvPr>
        </p:nvSpPr>
        <p:spPr>
          <a:xfrm>
            <a:off x="3429000" y="6248400"/>
            <a:ext cx="2895600" cy="457200"/>
          </a:xfrm>
        </p:spPr>
        <p:txBody>
          <a:bodyPr/>
          <a:lstStyle>
            <a:lvl1pPr>
              <a:defRPr>
                <a:solidFill>
                  <a:schemeClr val="bg2"/>
                </a:solidFill>
              </a:defRPr>
            </a:lvl1pPr>
          </a:lstStyle>
          <a:p>
            <a:pPr>
              <a:defRPr/>
            </a:pPr>
            <a:endParaRPr lang="en-US"/>
          </a:p>
        </p:txBody>
      </p:sp>
      <p:sp>
        <p:nvSpPr>
          <p:cNvPr id="16" name="Rectangle 16"/>
          <p:cNvSpPr>
            <a:spLocks noGrp="1" noChangeArrowheads="1"/>
          </p:cNvSpPr>
          <p:nvPr>
            <p:ph type="sldNum" sz="quarter" idx="12"/>
          </p:nvPr>
        </p:nvSpPr>
        <p:spPr>
          <a:xfrm>
            <a:off x="6858000" y="6248400"/>
            <a:ext cx="1905000" cy="457200"/>
          </a:xfrm>
        </p:spPr>
        <p:txBody>
          <a:bodyPr/>
          <a:lstStyle>
            <a:lvl1pPr>
              <a:defRPr>
                <a:solidFill>
                  <a:schemeClr val="bg2"/>
                </a:solidFill>
              </a:defRPr>
            </a:lvl1pPr>
          </a:lstStyle>
          <a:p>
            <a:fld id="{BC3B3735-99B9-4A8E-86FC-16C8E3E86950}" type="slidenum">
              <a:rPr lang="en-US" altLang="en-US"/>
              <a:pPr/>
              <a:t>‹#›</a:t>
            </a:fld>
            <a:endParaRPr lang="en-US" altLang="en-US"/>
          </a:p>
        </p:txBody>
      </p:sp>
    </p:spTree>
    <p:extLst>
      <p:ext uri="{BB962C8B-B14F-4D97-AF65-F5344CB8AC3E}">
        <p14:creationId xmlns:p14="http://schemas.microsoft.com/office/powerpoint/2010/main" val="2070057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65AF625C-EAA0-4480-BD7D-74BCE99C9A42}" type="slidenum">
              <a:rPr lang="en-US" altLang="en-US"/>
              <a:pPr/>
              <a:t>‹#›</a:t>
            </a:fld>
            <a:endParaRPr lang="en-US" altLang="en-US"/>
          </a:p>
        </p:txBody>
      </p:sp>
    </p:spTree>
    <p:extLst>
      <p:ext uri="{BB962C8B-B14F-4D97-AF65-F5344CB8AC3E}">
        <p14:creationId xmlns:p14="http://schemas.microsoft.com/office/powerpoint/2010/main" val="388305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CBD0AD-FAEB-454E-959A-271131A6FA01}" type="slidenum">
              <a:rPr lang="en-US" altLang="en-US"/>
              <a:pPr/>
              <a:t>‹#›</a:t>
            </a:fld>
            <a:endParaRPr lang="en-US" altLang="en-US"/>
          </a:p>
        </p:txBody>
      </p:sp>
    </p:spTree>
    <p:extLst>
      <p:ext uri="{BB962C8B-B14F-4D97-AF65-F5344CB8AC3E}">
        <p14:creationId xmlns:p14="http://schemas.microsoft.com/office/powerpoint/2010/main" val="3310893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E549F8C7-17D7-4CAF-8C7C-22E3907541E3}" type="slidenum">
              <a:rPr lang="en-US" altLang="en-US"/>
              <a:pPr/>
              <a:t>‹#›</a:t>
            </a:fld>
            <a:endParaRPr lang="en-US" altLang="en-US"/>
          </a:p>
        </p:txBody>
      </p:sp>
    </p:spTree>
    <p:extLst>
      <p:ext uri="{BB962C8B-B14F-4D97-AF65-F5344CB8AC3E}">
        <p14:creationId xmlns:p14="http://schemas.microsoft.com/office/powerpoint/2010/main" val="1003398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1"/>
          <p:cNvSpPr>
            <a:spLocks noGrp="1" noChangeArrowheads="1"/>
          </p:cNvSpPr>
          <p:nvPr>
            <p:ph type="dt" sz="half" idx="10"/>
          </p:nvPr>
        </p:nvSpPr>
        <p:spPr>
          <a:ln/>
        </p:spPr>
        <p:txBody>
          <a:bodyPr/>
          <a:lstStyle>
            <a:lvl1pPr>
              <a:defRPr/>
            </a:lvl1pPr>
          </a:lstStyle>
          <a:p>
            <a:pPr>
              <a:defRPr/>
            </a:pPr>
            <a:endParaRPr lang="en-US"/>
          </a:p>
        </p:txBody>
      </p:sp>
      <p:sp>
        <p:nvSpPr>
          <p:cNvPr id="8" name="Rectangle 12"/>
          <p:cNvSpPr>
            <a:spLocks noGrp="1" noChangeArrowheads="1"/>
          </p:cNvSpPr>
          <p:nvPr>
            <p:ph type="ftr" sz="quarter" idx="11"/>
          </p:nvPr>
        </p:nvSpPr>
        <p:spPr>
          <a:ln/>
        </p:spPr>
        <p:txBody>
          <a:bodyPr/>
          <a:lstStyle>
            <a:lvl1pPr>
              <a:defRPr/>
            </a:lvl1pPr>
          </a:lstStyle>
          <a:p>
            <a:pPr>
              <a:defRPr/>
            </a:pPr>
            <a:endParaRPr lang="en-US"/>
          </a:p>
        </p:txBody>
      </p:sp>
      <p:sp>
        <p:nvSpPr>
          <p:cNvPr id="9" name="Rectangle 13"/>
          <p:cNvSpPr>
            <a:spLocks noGrp="1" noChangeArrowheads="1"/>
          </p:cNvSpPr>
          <p:nvPr>
            <p:ph type="sldNum" sz="quarter" idx="12"/>
          </p:nvPr>
        </p:nvSpPr>
        <p:spPr>
          <a:ln/>
        </p:spPr>
        <p:txBody>
          <a:bodyPr/>
          <a:lstStyle>
            <a:lvl1pPr>
              <a:defRPr/>
            </a:lvl1pPr>
          </a:lstStyle>
          <a:p>
            <a:fld id="{DDDAB41F-1E33-415C-9399-8608D799F956}" type="slidenum">
              <a:rPr lang="en-US" altLang="en-US"/>
              <a:pPr/>
              <a:t>‹#›</a:t>
            </a:fld>
            <a:endParaRPr lang="en-US" altLang="en-US"/>
          </a:p>
        </p:txBody>
      </p:sp>
    </p:spTree>
    <p:extLst>
      <p:ext uri="{BB962C8B-B14F-4D97-AF65-F5344CB8AC3E}">
        <p14:creationId xmlns:p14="http://schemas.microsoft.com/office/powerpoint/2010/main" val="2603639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1"/>
          <p:cNvSpPr>
            <a:spLocks noGrp="1" noChangeArrowheads="1"/>
          </p:cNvSpPr>
          <p:nvPr>
            <p:ph type="dt" sz="half" idx="10"/>
          </p:nvPr>
        </p:nvSpPr>
        <p:spPr>
          <a:ln/>
        </p:spPr>
        <p:txBody>
          <a:bodyPr/>
          <a:lstStyle>
            <a:lvl1pPr>
              <a:defRPr/>
            </a:lvl1pPr>
          </a:lstStyle>
          <a:p>
            <a:pPr>
              <a:defRPr/>
            </a:pPr>
            <a:endParaRPr lang="en-US"/>
          </a:p>
        </p:txBody>
      </p:sp>
      <p:sp>
        <p:nvSpPr>
          <p:cNvPr id="4" name="Rectangle 12"/>
          <p:cNvSpPr>
            <a:spLocks noGrp="1" noChangeArrowheads="1"/>
          </p:cNvSpPr>
          <p:nvPr>
            <p:ph type="ftr" sz="quarter" idx="11"/>
          </p:nvPr>
        </p:nvSpPr>
        <p:spPr>
          <a:ln/>
        </p:spPr>
        <p:txBody>
          <a:bodyPr/>
          <a:lstStyle>
            <a:lvl1pPr>
              <a:defRPr/>
            </a:lvl1pPr>
          </a:lstStyle>
          <a:p>
            <a:pPr>
              <a:defRPr/>
            </a:pPr>
            <a:endParaRPr lang="en-US"/>
          </a:p>
        </p:txBody>
      </p:sp>
      <p:sp>
        <p:nvSpPr>
          <p:cNvPr id="5" name="Rectangle 13"/>
          <p:cNvSpPr>
            <a:spLocks noGrp="1" noChangeArrowheads="1"/>
          </p:cNvSpPr>
          <p:nvPr>
            <p:ph type="sldNum" sz="quarter" idx="12"/>
          </p:nvPr>
        </p:nvSpPr>
        <p:spPr>
          <a:ln/>
        </p:spPr>
        <p:txBody>
          <a:bodyPr/>
          <a:lstStyle>
            <a:lvl1pPr>
              <a:defRPr/>
            </a:lvl1pPr>
          </a:lstStyle>
          <a:p>
            <a:fld id="{3B892C49-F032-43A4-BF4D-90407EC17985}" type="slidenum">
              <a:rPr lang="en-US" altLang="en-US"/>
              <a:pPr/>
              <a:t>‹#›</a:t>
            </a:fld>
            <a:endParaRPr lang="en-US" altLang="en-US"/>
          </a:p>
        </p:txBody>
      </p:sp>
    </p:spTree>
    <p:extLst>
      <p:ext uri="{BB962C8B-B14F-4D97-AF65-F5344CB8AC3E}">
        <p14:creationId xmlns:p14="http://schemas.microsoft.com/office/powerpoint/2010/main" val="2588408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p:cNvSpPr>
            <a:spLocks noGrp="1" noChangeArrowheads="1"/>
          </p:cNvSpPr>
          <p:nvPr>
            <p:ph type="dt" sz="half" idx="10"/>
          </p:nvPr>
        </p:nvSpPr>
        <p:spPr>
          <a:ln/>
        </p:spPr>
        <p:txBody>
          <a:bodyPr/>
          <a:lstStyle>
            <a:lvl1pPr>
              <a:defRPr/>
            </a:lvl1pPr>
          </a:lstStyle>
          <a:p>
            <a:pPr>
              <a:defRPr/>
            </a:pPr>
            <a:endParaRPr lang="en-US"/>
          </a:p>
        </p:txBody>
      </p:sp>
      <p:sp>
        <p:nvSpPr>
          <p:cNvPr id="3" name="Rectangle 12"/>
          <p:cNvSpPr>
            <a:spLocks noGrp="1" noChangeArrowheads="1"/>
          </p:cNvSpPr>
          <p:nvPr>
            <p:ph type="ftr" sz="quarter" idx="11"/>
          </p:nvPr>
        </p:nvSpPr>
        <p:spPr>
          <a:ln/>
        </p:spPr>
        <p:txBody>
          <a:bodyPr/>
          <a:lstStyle>
            <a:lvl1pPr>
              <a:defRPr/>
            </a:lvl1pPr>
          </a:lstStyle>
          <a:p>
            <a:pPr>
              <a:defRPr/>
            </a:pPr>
            <a:endParaRPr lang="en-US"/>
          </a:p>
        </p:txBody>
      </p:sp>
      <p:sp>
        <p:nvSpPr>
          <p:cNvPr id="4" name="Rectangle 13"/>
          <p:cNvSpPr>
            <a:spLocks noGrp="1" noChangeArrowheads="1"/>
          </p:cNvSpPr>
          <p:nvPr>
            <p:ph type="sldNum" sz="quarter" idx="12"/>
          </p:nvPr>
        </p:nvSpPr>
        <p:spPr>
          <a:ln/>
        </p:spPr>
        <p:txBody>
          <a:bodyPr/>
          <a:lstStyle>
            <a:lvl1pPr>
              <a:defRPr/>
            </a:lvl1pPr>
          </a:lstStyle>
          <a:p>
            <a:fld id="{948243D0-114D-485B-84A5-2CC6FBE42411}" type="slidenum">
              <a:rPr lang="en-US" altLang="en-US"/>
              <a:pPr/>
              <a:t>‹#›</a:t>
            </a:fld>
            <a:endParaRPr lang="en-US" altLang="en-US"/>
          </a:p>
        </p:txBody>
      </p:sp>
    </p:spTree>
    <p:extLst>
      <p:ext uri="{BB962C8B-B14F-4D97-AF65-F5344CB8AC3E}">
        <p14:creationId xmlns:p14="http://schemas.microsoft.com/office/powerpoint/2010/main" val="3255083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B315D8DE-3A05-43EA-8359-3023974FF86D}" type="slidenum">
              <a:rPr lang="en-US" altLang="en-US"/>
              <a:pPr/>
              <a:t>‹#›</a:t>
            </a:fld>
            <a:endParaRPr lang="en-US" altLang="en-US"/>
          </a:p>
        </p:txBody>
      </p:sp>
    </p:spTree>
    <p:extLst>
      <p:ext uri="{BB962C8B-B14F-4D97-AF65-F5344CB8AC3E}">
        <p14:creationId xmlns:p14="http://schemas.microsoft.com/office/powerpoint/2010/main" val="36326372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fld id="{10375342-00EC-488B-8980-9AB014B8E264}" type="slidenum">
              <a:rPr lang="en-US" altLang="en-US"/>
              <a:pPr/>
              <a:t>‹#›</a:t>
            </a:fld>
            <a:endParaRPr lang="en-US" altLang="en-US"/>
          </a:p>
        </p:txBody>
      </p:sp>
    </p:spTree>
    <p:extLst>
      <p:ext uri="{BB962C8B-B14F-4D97-AF65-F5344CB8AC3E}">
        <p14:creationId xmlns:p14="http://schemas.microsoft.com/office/powerpoint/2010/main" val="3569252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4B231F1F-8751-4E86-BD48-FB5D9D193A08}" type="slidenum">
              <a:rPr lang="en-US" altLang="en-US"/>
              <a:pPr/>
              <a:t>‹#›</a:t>
            </a:fld>
            <a:endParaRPr lang="en-US" altLang="en-US"/>
          </a:p>
        </p:txBody>
      </p:sp>
    </p:spTree>
    <p:extLst>
      <p:ext uri="{BB962C8B-B14F-4D97-AF65-F5344CB8AC3E}">
        <p14:creationId xmlns:p14="http://schemas.microsoft.com/office/powerpoint/2010/main" val="1695806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2463" y="304800"/>
            <a:ext cx="1952625" cy="5827713"/>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143000" y="304800"/>
            <a:ext cx="5707063" cy="582771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1"/>
          <p:cNvSpPr>
            <a:spLocks noGrp="1" noChangeArrowheads="1"/>
          </p:cNvSpPr>
          <p:nvPr>
            <p:ph type="dt" sz="half" idx="10"/>
          </p:nvPr>
        </p:nvSpPr>
        <p:spPr>
          <a:ln/>
        </p:spPr>
        <p:txBody>
          <a:bodyPr/>
          <a:lstStyle>
            <a:lvl1pPr>
              <a:defRPr/>
            </a:lvl1pPr>
          </a:lstStyle>
          <a:p>
            <a:pPr>
              <a:defRPr/>
            </a:pPr>
            <a:endParaRPr 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p>
        </p:txBody>
      </p:sp>
      <p:sp>
        <p:nvSpPr>
          <p:cNvPr id="6" name="Rectangle 13"/>
          <p:cNvSpPr>
            <a:spLocks noGrp="1" noChangeArrowheads="1"/>
          </p:cNvSpPr>
          <p:nvPr>
            <p:ph type="sldNum" sz="quarter" idx="12"/>
          </p:nvPr>
        </p:nvSpPr>
        <p:spPr>
          <a:ln/>
        </p:spPr>
        <p:txBody>
          <a:bodyPr/>
          <a:lstStyle>
            <a:lvl1pPr>
              <a:defRPr/>
            </a:lvl1pPr>
          </a:lstStyle>
          <a:p>
            <a:fld id="{E42F8905-8788-4A36-AA59-B31ADCDC2810}" type="slidenum">
              <a:rPr lang="en-US" altLang="en-US"/>
              <a:pPr/>
              <a:t>‹#›</a:t>
            </a:fld>
            <a:endParaRPr lang="en-US" altLang="en-US"/>
          </a:p>
        </p:txBody>
      </p:sp>
    </p:spTree>
    <p:extLst>
      <p:ext uri="{BB962C8B-B14F-4D97-AF65-F5344CB8AC3E}">
        <p14:creationId xmlns:p14="http://schemas.microsoft.com/office/powerpoint/2010/main" val="1221610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ltGray">
          <a:xfrm>
            <a:off x="417513" y="1098550"/>
            <a:ext cx="438150" cy="474663"/>
          </a:xfrm>
          <a:prstGeom prst="rect">
            <a:avLst/>
          </a:prstGeom>
          <a:solidFill>
            <a:schemeClr val="accent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7"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8" name="Rectangle 4"/>
          <p:cNvSpPr>
            <a:spLocks noChangeArrowheads="1"/>
          </p:cNvSpPr>
          <p:nvPr/>
        </p:nvSpPr>
        <p:spPr bwMode="ltGray">
          <a:xfrm>
            <a:off x="541338" y="1520825"/>
            <a:ext cx="422275" cy="474663"/>
          </a:xfrm>
          <a:prstGeom prst="rect">
            <a:avLst/>
          </a:prstGeom>
          <a:solidFill>
            <a:schemeClr val="folHlink"/>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29"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0"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1" name="Rectangle 7"/>
          <p:cNvSpPr>
            <a:spLocks noChangeArrowheads="1"/>
          </p:cNvSpPr>
          <p:nvPr/>
        </p:nvSpPr>
        <p:spPr bwMode="gray">
          <a:xfrm>
            <a:off x="762000" y="990600"/>
            <a:ext cx="31750" cy="1052513"/>
          </a:xfrm>
          <a:prstGeom prst="rect">
            <a:avLst/>
          </a:prstGeom>
          <a:solidFill>
            <a:schemeClr val="bg2"/>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2"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lvl1pPr eaLnBrk="0" hangingPunct="0">
              <a:defRPr sz="2400">
                <a:solidFill>
                  <a:schemeClr val="tx1"/>
                </a:solidFill>
                <a:latin typeface="Tahoma" panose="020B0604030504040204" pitchFamily="34" charset="0"/>
                <a:ea typeface="MS PGothic" panose="020B0600070205080204" pitchFamily="34" charset="-128"/>
              </a:defRPr>
            </a:lvl1pPr>
            <a:lvl2pPr marL="742950" indent="-285750" eaLnBrk="0" hangingPunct="0">
              <a:defRPr sz="2400">
                <a:solidFill>
                  <a:schemeClr val="tx1"/>
                </a:solidFill>
                <a:latin typeface="Tahoma" panose="020B0604030504040204" pitchFamily="34" charset="0"/>
                <a:ea typeface="MS PGothic" panose="020B0600070205080204" pitchFamily="34" charset="-128"/>
              </a:defRPr>
            </a:lvl2pPr>
            <a:lvl3pPr marL="1143000" indent="-228600" eaLnBrk="0" hangingPunct="0">
              <a:defRPr sz="2400">
                <a:solidFill>
                  <a:schemeClr val="tx1"/>
                </a:solidFill>
                <a:latin typeface="Tahoma" panose="020B0604030504040204" pitchFamily="34" charset="0"/>
                <a:ea typeface="MS PGothic" panose="020B0600070205080204" pitchFamily="34" charset="-128"/>
              </a:defRPr>
            </a:lvl3pPr>
            <a:lvl4pPr marL="1600200" indent="-228600" eaLnBrk="0" hangingPunct="0">
              <a:defRPr sz="2400">
                <a:solidFill>
                  <a:schemeClr val="tx1"/>
                </a:solidFill>
                <a:latin typeface="Tahoma" panose="020B0604030504040204" pitchFamily="34" charset="0"/>
                <a:ea typeface="MS PGothic" panose="020B0600070205080204" pitchFamily="34" charset="-128"/>
              </a:defRPr>
            </a:lvl4pPr>
            <a:lvl5pPr marL="2057400" indent="-228600" eaLnBrk="0" hangingPunct="0">
              <a:defRPr sz="2400">
                <a:solidFill>
                  <a:schemeClr val="tx1"/>
                </a:solidFill>
                <a:latin typeface="Tahom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ahoma" panose="020B0604030504040204" pitchFamily="34" charset="0"/>
                <a:ea typeface="MS PGothic" panose="020B0600070205080204" pitchFamily="34" charset="-128"/>
              </a:defRPr>
            </a:lvl9pPr>
          </a:lstStyle>
          <a:p>
            <a:pPr algn="ctr" eaLnBrk="1" hangingPunct="1"/>
            <a:endParaRPr kumimoji="1" lang="en-US" altLang="en-US"/>
          </a:p>
        </p:txBody>
      </p:sp>
      <p:sp>
        <p:nvSpPr>
          <p:cNvPr id="1033" name="Rectangle 9"/>
          <p:cNvSpPr>
            <a:spLocks noGrp="1" noChangeArrowheads="1"/>
          </p:cNvSpPr>
          <p:nvPr>
            <p:ph type="title"/>
          </p:nvPr>
        </p:nvSpPr>
        <p:spPr bwMode="auto">
          <a:xfrm>
            <a:off x="1143000" y="304800"/>
            <a:ext cx="7793038"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34" name="Rectangle 10"/>
          <p:cNvSpPr>
            <a:spLocks noGrp="1" noChangeArrowheads="1"/>
          </p:cNvSpPr>
          <p:nvPr>
            <p:ph type="body" idx="1"/>
          </p:nvPr>
        </p:nvSpPr>
        <p:spPr bwMode="auto">
          <a:xfrm>
            <a:off x="1182688" y="2017713"/>
            <a:ext cx="7772400" cy="41148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51211" name="Rectangle 11"/>
          <p:cNvSpPr>
            <a:spLocks noGrp="1" noChangeArrowheads="1"/>
          </p:cNvSpPr>
          <p:nvPr>
            <p:ph type="dt" sz="half" idx="2"/>
          </p:nvPr>
        </p:nvSpPr>
        <p:spPr bwMode="auto">
          <a:xfrm>
            <a:off x="9144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400">
                <a:latin typeface="Tahoma" pitchFamily="34" charset="0"/>
                <a:ea typeface="+mn-ea"/>
                <a:cs typeface="+mn-cs"/>
              </a:defRPr>
            </a:lvl1pPr>
          </a:lstStyle>
          <a:p>
            <a:pPr>
              <a:defRPr/>
            </a:pPr>
            <a:endParaRPr lang="en-US"/>
          </a:p>
        </p:txBody>
      </p:sp>
      <p:sp>
        <p:nvSpPr>
          <p:cNvPr id="51212" name="Rectangle 12"/>
          <p:cNvSpPr>
            <a:spLocks noGrp="1" noChangeArrowheads="1"/>
          </p:cNvSpPr>
          <p:nvPr>
            <p:ph type="ftr" sz="quarter" idx="3"/>
          </p:nvPr>
        </p:nvSpPr>
        <p:spPr bwMode="auto">
          <a:xfrm>
            <a:off x="3352800" y="63246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400">
                <a:latin typeface="Tahoma" pitchFamily="34" charset="0"/>
                <a:ea typeface="+mn-ea"/>
                <a:cs typeface="+mn-cs"/>
              </a:defRPr>
            </a:lvl1pPr>
          </a:lstStyle>
          <a:p>
            <a:pPr>
              <a:defRPr/>
            </a:pPr>
            <a:endParaRPr lang="en-US"/>
          </a:p>
        </p:txBody>
      </p:sp>
      <p:sp>
        <p:nvSpPr>
          <p:cNvPr id="51213" name="Rectangle 13"/>
          <p:cNvSpPr>
            <a:spLocks noGrp="1" noChangeArrowheads="1"/>
          </p:cNvSpPr>
          <p:nvPr>
            <p:ph type="sldNum" sz="quarter" idx="4"/>
          </p:nvPr>
        </p:nvSpPr>
        <p:spPr bwMode="auto">
          <a:xfrm>
            <a:off x="6781800" y="6324600"/>
            <a:ext cx="19050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400"/>
            </a:lvl1pPr>
          </a:lstStyle>
          <a:p>
            <a:fld id="{B7A5B189-04A4-4A32-833E-0E62836EC252}"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96"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0" fontAlgn="base" hangingPunct="0">
        <a:spcBef>
          <a:spcPct val="0"/>
        </a:spcBef>
        <a:spcAft>
          <a:spcPct val="0"/>
        </a:spcAft>
        <a:defRPr sz="3600">
          <a:solidFill>
            <a:schemeClr val="tx2"/>
          </a:solidFill>
          <a:latin typeface="+mj-lt"/>
          <a:ea typeface="MS PGothic" panose="020B0600070205080204" pitchFamily="34" charset="-128"/>
          <a:cs typeface="ＭＳ Ｐゴシック" charset="0"/>
        </a:defRPr>
      </a:lvl1pPr>
      <a:lvl2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2pPr>
      <a:lvl3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3pPr>
      <a:lvl4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4pPr>
      <a:lvl5pPr algn="l" rtl="0" eaLnBrk="0" fontAlgn="base" hangingPunct="0">
        <a:spcBef>
          <a:spcPct val="0"/>
        </a:spcBef>
        <a:spcAft>
          <a:spcPct val="0"/>
        </a:spcAft>
        <a:defRPr sz="3600">
          <a:solidFill>
            <a:schemeClr val="tx2"/>
          </a:solidFill>
          <a:latin typeface="Tahoma" pitchFamily="34" charset="0"/>
          <a:ea typeface="MS PGothic" panose="020B0600070205080204" pitchFamily="34" charset="-128"/>
          <a:cs typeface="ＭＳ Ｐゴシック" charset="0"/>
        </a:defRPr>
      </a:lvl5pPr>
      <a:lvl6pPr marL="457200" algn="l" rtl="0" fontAlgn="base">
        <a:spcBef>
          <a:spcPct val="0"/>
        </a:spcBef>
        <a:spcAft>
          <a:spcPct val="0"/>
        </a:spcAft>
        <a:defRPr sz="3600">
          <a:solidFill>
            <a:schemeClr val="tx2"/>
          </a:solidFill>
          <a:latin typeface="Tahoma" pitchFamily="34" charset="0"/>
        </a:defRPr>
      </a:lvl6pPr>
      <a:lvl7pPr marL="914400" algn="l" rtl="0" fontAlgn="base">
        <a:spcBef>
          <a:spcPct val="0"/>
        </a:spcBef>
        <a:spcAft>
          <a:spcPct val="0"/>
        </a:spcAft>
        <a:defRPr sz="3600">
          <a:solidFill>
            <a:schemeClr val="tx2"/>
          </a:solidFill>
          <a:latin typeface="Tahoma" pitchFamily="34" charset="0"/>
        </a:defRPr>
      </a:lvl7pPr>
      <a:lvl8pPr marL="1371600" algn="l" rtl="0" fontAlgn="base">
        <a:spcBef>
          <a:spcPct val="0"/>
        </a:spcBef>
        <a:spcAft>
          <a:spcPct val="0"/>
        </a:spcAft>
        <a:defRPr sz="3600">
          <a:solidFill>
            <a:schemeClr val="tx2"/>
          </a:solidFill>
          <a:latin typeface="Tahoma" pitchFamily="34" charset="0"/>
        </a:defRPr>
      </a:lvl8pPr>
      <a:lvl9pPr marL="1828800" algn="l" rtl="0" fontAlgn="base">
        <a:spcBef>
          <a:spcPct val="0"/>
        </a:spcBef>
        <a:spcAft>
          <a:spcPct val="0"/>
        </a:spcAft>
        <a:defRPr sz="3600">
          <a:solidFill>
            <a:schemeClr val="tx2"/>
          </a:solidFill>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anose="05000000000000000000" pitchFamily="2" charset="2"/>
        <a:buChar char="n"/>
        <a:defRPr sz="3200">
          <a:solidFill>
            <a:schemeClr val="tx1"/>
          </a:solidFill>
          <a:latin typeface="+mn-lt"/>
          <a:ea typeface="MS PGothic" panose="020B0600070205080204" pitchFamily="34" charset="-128"/>
          <a:cs typeface="ＭＳ Ｐゴシック" charset="0"/>
        </a:defRPr>
      </a:lvl1pPr>
      <a:lvl2pPr marL="742950" indent="-285750" algn="l" rtl="0" eaLnBrk="0" fontAlgn="base" hangingPunct="0">
        <a:spcBef>
          <a:spcPct val="20000"/>
        </a:spcBef>
        <a:spcAft>
          <a:spcPct val="0"/>
        </a:spcAft>
        <a:buClr>
          <a:schemeClr val="hlink"/>
        </a:buClr>
        <a:buSzPct val="55000"/>
        <a:buFont typeface="Wingdings" panose="05000000000000000000" pitchFamily="2" charset="2"/>
        <a:buChar char="n"/>
        <a:defRPr sz="2800">
          <a:solidFill>
            <a:schemeClr val="tx1"/>
          </a:solidFill>
          <a:latin typeface="+mn-lt"/>
          <a:ea typeface="MS PGothic" panose="020B0600070205080204" pitchFamily="34" charset="-128"/>
        </a:defRPr>
      </a:lvl2pPr>
      <a:lvl3pPr marL="1143000" indent="-228600" algn="l" rtl="0" eaLnBrk="0" fontAlgn="base" hangingPunct="0">
        <a:spcBef>
          <a:spcPct val="20000"/>
        </a:spcBef>
        <a:spcAft>
          <a:spcPct val="0"/>
        </a:spcAft>
        <a:buClr>
          <a:schemeClr val="folHlink"/>
        </a:buClr>
        <a:buSzPct val="50000"/>
        <a:buFont typeface="Wingdings" panose="05000000000000000000" pitchFamily="2" charset="2"/>
        <a:buChar char="n"/>
        <a:defRPr sz="2400">
          <a:solidFill>
            <a:schemeClr val="tx1"/>
          </a:solidFill>
          <a:latin typeface="+mn-lt"/>
          <a:ea typeface="MS PGothic" panose="020B0600070205080204" pitchFamily="34" charset="-128"/>
        </a:defRPr>
      </a:lvl3pPr>
      <a:lvl4pPr marL="1600200" indent="-228600" algn="l" rtl="0" eaLnBrk="0" fontAlgn="base" hangingPunct="0">
        <a:spcBef>
          <a:spcPct val="20000"/>
        </a:spcBef>
        <a:spcAft>
          <a:spcPct val="0"/>
        </a:spcAft>
        <a:buClr>
          <a:schemeClr val="accent2"/>
        </a:buClr>
        <a:buSzPct val="55000"/>
        <a:buFont typeface="Wingdings" panose="05000000000000000000" pitchFamily="2" charset="2"/>
        <a:buChar char="n"/>
        <a:defRPr sz="2000">
          <a:solidFill>
            <a:schemeClr val="tx1"/>
          </a:solidFill>
          <a:latin typeface="+mn-lt"/>
          <a:ea typeface="MS PGothic" panose="020B0600070205080204" pitchFamily="34" charset="-128"/>
        </a:defRPr>
      </a:lvl4pPr>
      <a:lvl5pPr marL="2057400" indent="-228600" algn="l" rtl="0" eaLnBrk="0" fontAlgn="base" hangingPunct="0">
        <a:spcBef>
          <a:spcPct val="20000"/>
        </a:spcBef>
        <a:spcAft>
          <a:spcPct val="0"/>
        </a:spcAft>
        <a:buClr>
          <a:schemeClr val="accent1"/>
        </a:buClr>
        <a:buSzPct val="50000"/>
        <a:buFont typeface="Wingdings" panose="05000000000000000000" pitchFamily="2" charset="2"/>
        <a:buChar char="n"/>
        <a:defRPr sz="2000">
          <a:solidFill>
            <a:schemeClr val="tx1"/>
          </a:solidFill>
          <a:latin typeface="+mn-lt"/>
          <a:ea typeface="MS PGothic" panose="020B0600070205080204" pitchFamily="34" charset="-128"/>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en.wikipedia.org/wiki/Heap_(data_structure)"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geeksforgeeks.org/merge-sort/" TargetMode="External"/><Relationship Id="rId7" Type="http://schemas.openxmlformats.org/officeDocument/2006/relationships/hyperlink" Target="https://www.geeksforgeeks.org/hoares-vs-lomuto-partition-scheme-quicksort/" TargetMode="External"/><Relationship Id="rId2" Type="http://schemas.openxmlformats.org/officeDocument/2006/relationships/hyperlink" Target="https://cooervo.github.io/Algorithms-DataStructures-BigONotation/index.html" TargetMode="External"/><Relationship Id="rId1" Type="http://schemas.openxmlformats.org/officeDocument/2006/relationships/slideLayout" Target="../slideLayouts/slideLayout2.xml"/><Relationship Id="rId6" Type="http://schemas.openxmlformats.org/officeDocument/2006/relationships/hyperlink" Target="https://www.geeksforgeeks.org/counting-sort/" TargetMode="External"/><Relationship Id="rId5" Type="http://schemas.openxmlformats.org/officeDocument/2006/relationships/hyperlink" Target="https://www.geeksforgeeks.org/heap-sort/" TargetMode="External"/><Relationship Id="rId4" Type="http://schemas.openxmlformats.org/officeDocument/2006/relationships/hyperlink" Target="https://www.geeksforgeeks.org/quick-s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3"/>
          <p:cNvSpPr>
            <a:spLocks noGrp="1"/>
          </p:cNvSpPr>
          <p:nvPr>
            <p:ph type="dt" sz="half" idx="10"/>
          </p:nvPr>
        </p:nvSpPr>
        <p:spPr>
          <a:xfrm>
            <a:off x="990600" y="6248400"/>
            <a:ext cx="2285256" cy="457200"/>
          </a:xfrm>
        </p:spPr>
        <p:txBody>
          <a:bodyPr/>
          <a:lstStyle/>
          <a:p>
            <a:endParaRPr lang="en-US" dirty="0" smtClean="0"/>
          </a:p>
          <a:p>
            <a:endParaRPr lang="en-US" dirty="0" smtClean="0"/>
          </a:p>
          <a:p>
            <a:endParaRPr lang="en-US" dirty="0" smtClean="0"/>
          </a:p>
          <a:p>
            <a:endParaRPr lang="en-US" dirty="0" smtClean="0"/>
          </a:p>
          <a:p>
            <a:r>
              <a:rPr lang="en-US" dirty="0" smtClean="0"/>
              <a:t>Semester 2 – 2020/2021</a:t>
            </a:r>
          </a:p>
          <a:p>
            <a:endParaRPr lang="en-US" dirty="0"/>
          </a:p>
        </p:txBody>
      </p:sp>
      <p:sp>
        <p:nvSpPr>
          <p:cNvPr id="4" name="Footer Placeholder 4"/>
          <p:cNvSpPr>
            <a:spLocks noGrp="1"/>
          </p:cNvSpPr>
          <p:nvPr>
            <p:ph type="ftr" sz="quarter" idx="11"/>
          </p:nvPr>
        </p:nvSpPr>
        <p:spPr>
          <a:xfrm>
            <a:off x="3429000" y="6248400"/>
            <a:ext cx="3663280" cy="457200"/>
          </a:xfrm>
        </p:spPr>
        <p:txBody>
          <a:bodyPr/>
          <a:lstStyle/>
          <a:p>
            <a:r>
              <a:rPr lang="en-US" dirty="0" smtClean="0"/>
              <a:t>ACCA7003 Object Oriented Programming</a:t>
            </a:r>
            <a:endParaRPr lang="en-US" dirty="0"/>
          </a:p>
        </p:txBody>
      </p:sp>
      <p:sp>
        <p:nvSpPr>
          <p:cNvPr id="5" name="Slide Number Placeholder 5"/>
          <p:cNvSpPr>
            <a:spLocks noGrp="1"/>
          </p:cNvSpPr>
          <p:nvPr>
            <p:ph type="sldNum" sz="quarter" idx="12"/>
          </p:nvPr>
        </p:nvSpPr>
        <p:spPr/>
        <p:txBody>
          <a:bodyPr/>
          <a:lstStyle/>
          <a:p>
            <a:fld id="{A32C9A24-6438-4039-9137-61B9E05A740A}" type="slidenum">
              <a:rPr lang="en-US"/>
              <a:pPr/>
              <a:t>1</a:t>
            </a:fld>
            <a:endParaRPr lang="en-US"/>
          </a:p>
        </p:txBody>
      </p:sp>
      <p:sp>
        <p:nvSpPr>
          <p:cNvPr id="2050" name="Rectangle 2"/>
          <p:cNvSpPr>
            <a:spLocks noGrp="1" noChangeArrowheads="1"/>
          </p:cNvSpPr>
          <p:nvPr>
            <p:ph type="ctrTitle"/>
          </p:nvPr>
        </p:nvSpPr>
        <p:spPr>
          <a:xfrm>
            <a:off x="179512" y="1196752"/>
            <a:ext cx="8712968" cy="1143000"/>
          </a:xfrm>
        </p:spPr>
        <p:txBody>
          <a:bodyPr/>
          <a:lstStyle/>
          <a:p>
            <a:pPr algn="ctr"/>
            <a:r>
              <a:rPr lang="en-US" b="1" dirty="0" smtClean="0"/>
              <a:t>Topic 15 – Big O Notation &amp; Time Complexity</a:t>
            </a:r>
            <a:endParaRPr lang="en-US" dirty="0"/>
          </a:p>
        </p:txBody>
      </p:sp>
      <p:sp>
        <p:nvSpPr>
          <p:cNvPr id="2" name="TextBox 1"/>
          <p:cNvSpPr txBox="1"/>
          <p:nvPr/>
        </p:nvSpPr>
        <p:spPr>
          <a:xfrm>
            <a:off x="1403648" y="4005064"/>
            <a:ext cx="6264696" cy="461665"/>
          </a:xfrm>
          <a:prstGeom prst="rect">
            <a:avLst/>
          </a:prstGeom>
          <a:noFill/>
        </p:spPr>
        <p:txBody>
          <a:bodyPr wrap="square" rtlCol="0">
            <a:spAutoFit/>
          </a:bodyPr>
          <a:lstStyle/>
          <a:p>
            <a:pPr algn="ctr"/>
            <a:r>
              <a:rPr lang="en-GB" dirty="0" smtClean="0"/>
              <a:t>Dr Stephen Hole</a:t>
            </a:r>
            <a:endParaRPr lang="en-GB" dirty="0"/>
          </a:p>
        </p:txBody>
      </p:sp>
    </p:spTree>
    <p:extLst>
      <p:ext uri="{BB962C8B-B14F-4D97-AF65-F5344CB8AC3E}">
        <p14:creationId xmlns:p14="http://schemas.microsoft.com/office/powerpoint/2010/main" val="4068953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04800"/>
            <a:ext cx="8252470" cy="1143000"/>
          </a:xfrm>
        </p:spPr>
        <p:txBody>
          <a:bodyPr/>
          <a:lstStyle/>
          <a:p>
            <a:pPr algn="ctr"/>
            <a:r>
              <a:rPr lang="en-GB" dirty="0" smtClean="0"/>
              <a:t>Air Traffic Control Algorithm</a:t>
            </a:r>
            <a:endParaRPr lang="en-GB" dirty="0"/>
          </a:p>
        </p:txBody>
      </p:sp>
      <p:pic>
        <p:nvPicPr>
          <p:cNvPr id="4" name="Picture 3"/>
          <p:cNvPicPr>
            <a:picLocks noChangeAspect="1"/>
          </p:cNvPicPr>
          <p:nvPr/>
        </p:nvPicPr>
        <p:blipFill>
          <a:blip r:embed="rId2"/>
          <a:stretch>
            <a:fillRect/>
          </a:stretch>
        </p:blipFill>
        <p:spPr>
          <a:xfrm>
            <a:off x="467544" y="2132857"/>
            <a:ext cx="8136904" cy="3744416"/>
          </a:xfrm>
          <a:prstGeom prst="rect">
            <a:avLst/>
          </a:prstGeom>
        </p:spPr>
      </p:pic>
    </p:spTree>
    <p:extLst>
      <p:ext uri="{BB962C8B-B14F-4D97-AF65-F5344CB8AC3E}">
        <p14:creationId xmlns:p14="http://schemas.microsoft.com/office/powerpoint/2010/main" val="9268133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Algorithm Run Times</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2081593615"/>
              </p:ext>
            </p:extLst>
          </p:nvPr>
        </p:nvGraphicFramePr>
        <p:xfrm>
          <a:off x="683568" y="2060848"/>
          <a:ext cx="7632848" cy="2865120"/>
        </p:xfrm>
        <a:graphic>
          <a:graphicData uri="http://schemas.openxmlformats.org/drawingml/2006/table">
            <a:tbl>
              <a:tblPr firstRow="1" bandRow="1">
                <a:tableStyleId>{5C22544A-7EE6-4342-B048-85BDC9FD1C3A}</a:tableStyleId>
              </a:tblPr>
              <a:tblGrid>
                <a:gridCol w="3816424">
                  <a:extLst>
                    <a:ext uri="{9D8B030D-6E8A-4147-A177-3AD203B41FA5}">
                      <a16:colId xmlns:a16="http://schemas.microsoft.com/office/drawing/2014/main" val="2191601244"/>
                    </a:ext>
                  </a:extLst>
                </a:gridCol>
                <a:gridCol w="3816424">
                  <a:extLst>
                    <a:ext uri="{9D8B030D-6E8A-4147-A177-3AD203B41FA5}">
                      <a16:colId xmlns:a16="http://schemas.microsoft.com/office/drawing/2014/main" val="1410673559"/>
                    </a:ext>
                  </a:extLst>
                </a:gridCol>
              </a:tblGrid>
              <a:tr h="37084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t>Number of Planes</a:t>
                      </a:r>
                    </a:p>
                  </a:txBody>
                  <a:tcPr/>
                </a:tc>
                <a:tc>
                  <a:txBody>
                    <a:bodyPr/>
                    <a:lstStyle/>
                    <a:p>
                      <a:pPr algn="ctr"/>
                      <a:r>
                        <a:rPr lang="en-GB" dirty="0" smtClean="0"/>
                        <a:t>Algorithm Running Time (</a:t>
                      </a:r>
                      <a:r>
                        <a:rPr lang="en-GB" dirty="0" err="1" smtClean="0"/>
                        <a:t>ms</a:t>
                      </a:r>
                      <a:r>
                        <a:rPr lang="en-GB" dirty="0" smtClean="0"/>
                        <a:t>)</a:t>
                      </a:r>
                    </a:p>
                    <a:p>
                      <a:pPr algn="ctr"/>
                      <a:endParaRPr lang="en-GB" dirty="0"/>
                    </a:p>
                  </a:txBody>
                  <a:tcPr/>
                </a:tc>
                <a:extLst>
                  <a:ext uri="{0D108BD9-81ED-4DB2-BD59-A6C34878D82A}">
                    <a16:rowId xmlns:a16="http://schemas.microsoft.com/office/drawing/2014/main" val="4265617542"/>
                  </a:ext>
                </a:extLst>
              </a:tr>
              <a:tr h="370840">
                <a:tc>
                  <a:txBody>
                    <a:bodyPr/>
                    <a:lstStyle/>
                    <a:p>
                      <a:pPr algn="r"/>
                      <a:r>
                        <a:rPr lang="en-GB" dirty="0" smtClean="0"/>
                        <a:t>1,000</a:t>
                      </a:r>
                    </a:p>
                  </a:txBody>
                  <a:tcPr/>
                </a:tc>
                <a:tc>
                  <a:txBody>
                    <a:bodyPr/>
                    <a:lstStyle/>
                    <a:p>
                      <a:pPr algn="r"/>
                      <a:r>
                        <a:rPr lang="en-GB" dirty="0" smtClean="0"/>
                        <a:t>27</a:t>
                      </a:r>
                      <a:endParaRPr lang="en-GB" dirty="0"/>
                    </a:p>
                  </a:txBody>
                  <a:tcPr/>
                </a:tc>
                <a:extLst>
                  <a:ext uri="{0D108BD9-81ED-4DB2-BD59-A6C34878D82A}">
                    <a16:rowId xmlns:a16="http://schemas.microsoft.com/office/drawing/2014/main" val="2200480007"/>
                  </a:ext>
                </a:extLst>
              </a:tr>
              <a:tr h="370840">
                <a:tc>
                  <a:txBody>
                    <a:bodyPr/>
                    <a:lstStyle/>
                    <a:p>
                      <a:pPr algn="r"/>
                      <a:r>
                        <a:rPr lang="en-GB" dirty="0" smtClean="0"/>
                        <a:t>2,000</a:t>
                      </a:r>
                      <a:endParaRPr lang="en-GB" dirty="0"/>
                    </a:p>
                  </a:txBody>
                  <a:tcPr/>
                </a:tc>
                <a:tc>
                  <a:txBody>
                    <a:bodyPr/>
                    <a:lstStyle/>
                    <a:p>
                      <a:pPr algn="r"/>
                      <a:r>
                        <a:rPr lang="en-GB" dirty="0" smtClean="0"/>
                        <a:t>48</a:t>
                      </a:r>
                      <a:endParaRPr lang="en-GB" dirty="0"/>
                    </a:p>
                  </a:txBody>
                  <a:tcPr/>
                </a:tc>
                <a:extLst>
                  <a:ext uri="{0D108BD9-81ED-4DB2-BD59-A6C34878D82A}">
                    <a16:rowId xmlns:a16="http://schemas.microsoft.com/office/drawing/2014/main" val="3919507695"/>
                  </a:ext>
                </a:extLst>
              </a:tr>
              <a:tr h="370840">
                <a:tc>
                  <a:txBody>
                    <a:bodyPr/>
                    <a:lstStyle/>
                    <a:p>
                      <a:pPr algn="r"/>
                      <a:r>
                        <a:rPr lang="en-GB" dirty="0" smtClean="0"/>
                        <a:t>4,000</a:t>
                      </a:r>
                      <a:endParaRPr lang="en-GB" dirty="0"/>
                    </a:p>
                  </a:txBody>
                  <a:tcPr/>
                </a:tc>
                <a:tc>
                  <a:txBody>
                    <a:bodyPr/>
                    <a:lstStyle/>
                    <a:p>
                      <a:pPr algn="r"/>
                      <a:r>
                        <a:rPr lang="en-GB" dirty="0" smtClean="0"/>
                        <a:t>190</a:t>
                      </a:r>
                      <a:endParaRPr lang="en-GB" dirty="0"/>
                    </a:p>
                  </a:txBody>
                  <a:tcPr/>
                </a:tc>
                <a:extLst>
                  <a:ext uri="{0D108BD9-81ED-4DB2-BD59-A6C34878D82A}">
                    <a16:rowId xmlns:a16="http://schemas.microsoft.com/office/drawing/2014/main" val="3286411201"/>
                  </a:ext>
                </a:extLst>
              </a:tr>
              <a:tr h="370840">
                <a:tc>
                  <a:txBody>
                    <a:bodyPr/>
                    <a:lstStyle/>
                    <a:p>
                      <a:pPr algn="r"/>
                      <a:r>
                        <a:rPr lang="en-GB" dirty="0" smtClean="0"/>
                        <a:t>8,000</a:t>
                      </a:r>
                      <a:endParaRPr lang="en-GB" dirty="0"/>
                    </a:p>
                  </a:txBody>
                  <a:tcPr/>
                </a:tc>
                <a:tc>
                  <a:txBody>
                    <a:bodyPr/>
                    <a:lstStyle/>
                    <a:p>
                      <a:pPr algn="r"/>
                      <a:r>
                        <a:rPr lang="en-GB" dirty="0" smtClean="0"/>
                        <a:t>664</a:t>
                      </a:r>
                      <a:endParaRPr lang="en-GB" dirty="0"/>
                    </a:p>
                  </a:txBody>
                  <a:tcPr/>
                </a:tc>
                <a:extLst>
                  <a:ext uri="{0D108BD9-81ED-4DB2-BD59-A6C34878D82A}">
                    <a16:rowId xmlns:a16="http://schemas.microsoft.com/office/drawing/2014/main" val="3532553226"/>
                  </a:ext>
                </a:extLst>
              </a:tr>
              <a:tr h="370840">
                <a:tc>
                  <a:txBody>
                    <a:bodyPr/>
                    <a:lstStyle/>
                    <a:p>
                      <a:pPr algn="r"/>
                      <a:r>
                        <a:rPr lang="en-GB" dirty="0" smtClean="0"/>
                        <a:t>16,000</a:t>
                      </a:r>
                      <a:endParaRPr lang="en-GB" dirty="0"/>
                    </a:p>
                  </a:txBody>
                  <a:tcPr/>
                </a:tc>
                <a:tc>
                  <a:txBody>
                    <a:bodyPr/>
                    <a:lstStyle/>
                    <a:p>
                      <a:pPr algn="r"/>
                      <a:r>
                        <a:rPr lang="en-GB" dirty="0" smtClean="0"/>
                        <a:t>2,647</a:t>
                      </a:r>
                      <a:endParaRPr lang="en-GB" dirty="0"/>
                    </a:p>
                  </a:txBody>
                  <a:tcPr/>
                </a:tc>
                <a:extLst>
                  <a:ext uri="{0D108BD9-81ED-4DB2-BD59-A6C34878D82A}">
                    <a16:rowId xmlns:a16="http://schemas.microsoft.com/office/drawing/2014/main" val="776114859"/>
                  </a:ext>
                </a:extLst>
              </a:tr>
              <a:tr h="370840">
                <a:tc>
                  <a:txBody>
                    <a:bodyPr/>
                    <a:lstStyle/>
                    <a:p>
                      <a:pPr algn="r"/>
                      <a:r>
                        <a:rPr lang="en-GB" dirty="0" smtClean="0"/>
                        <a:t>32,000</a:t>
                      </a:r>
                      <a:endParaRPr lang="en-GB" dirty="0"/>
                    </a:p>
                  </a:txBody>
                  <a:tcPr/>
                </a:tc>
                <a:tc>
                  <a:txBody>
                    <a:bodyPr/>
                    <a:lstStyle/>
                    <a:p>
                      <a:pPr algn="r"/>
                      <a:r>
                        <a:rPr lang="en-GB" dirty="0" smtClean="0"/>
                        <a:t>10,488</a:t>
                      </a:r>
                      <a:endParaRPr lang="en-GB" dirty="0"/>
                    </a:p>
                  </a:txBody>
                  <a:tcPr/>
                </a:tc>
                <a:extLst>
                  <a:ext uri="{0D108BD9-81ED-4DB2-BD59-A6C34878D82A}">
                    <a16:rowId xmlns:a16="http://schemas.microsoft.com/office/drawing/2014/main" val="1609688191"/>
                  </a:ext>
                </a:extLst>
              </a:tr>
            </a:tbl>
          </a:graphicData>
        </a:graphic>
      </p:graphicFrame>
    </p:spTree>
    <p:extLst>
      <p:ext uri="{BB962C8B-B14F-4D97-AF65-F5344CB8AC3E}">
        <p14:creationId xmlns:p14="http://schemas.microsoft.com/office/powerpoint/2010/main" val="4078526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611560" y="2017713"/>
            <a:ext cx="8343528" cy="4114800"/>
          </a:xfrm>
        </p:spPr>
        <p:txBody>
          <a:bodyPr/>
          <a:lstStyle/>
          <a:p>
            <a:r>
              <a:rPr lang="en-GB" sz="2000" dirty="0"/>
              <a:t>Big O notation (with a capital letter O, not a zero), also called Landau's symbol, is a symbolism used in complexity theory, computer science, and mathematics to describe the asymptotic </a:t>
            </a:r>
            <a:r>
              <a:rPr lang="en-GB" sz="2000" dirty="0" smtClean="0"/>
              <a:t>behaviour </a:t>
            </a:r>
            <a:r>
              <a:rPr lang="en-GB" sz="2000" dirty="0"/>
              <a:t>of functions. </a:t>
            </a:r>
            <a:endParaRPr lang="en-GB" sz="2000" dirty="0" smtClean="0"/>
          </a:p>
          <a:p>
            <a:r>
              <a:rPr lang="en-GB" sz="2000" dirty="0" smtClean="0"/>
              <a:t>Basically</a:t>
            </a:r>
            <a:r>
              <a:rPr lang="en-GB" sz="2000" dirty="0"/>
              <a:t>, it tells you how fast a function grows or declines. </a:t>
            </a:r>
            <a:endParaRPr lang="en-GB" sz="2000" dirty="0" smtClean="0"/>
          </a:p>
          <a:p>
            <a:pPr lvl="1"/>
            <a:r>
              <a:rPr lang="en-GB" sz="1600" dirty="0" smtClean="0"/>
              <a:t>How does the runtime of the function grow as the input grows?</a:t>
            </a:r>
          </a:p>
          <a:p>
            <a:r>
              <a:rPr lang="en-GB" sz="2000" dirty="0" smtClean="0"/>
              <a:t>Landau's </a:t>
            </a:r>
            <a:r>
              <a:rPr lang="en-GB" sz="2000" dirty="0"/>
              <a:t>symbol comes from the name of the German number theoretician Edmund Landau who invented the notation. </a:t>
            </a:r>
            <a:endParaRPr lang="en-GB" sz="2000" dirty="0" smtClean="0"/>
          </a:p>
          <a:p>
            <a:r>
              <a:rPr lang="en-GB" sz="2000" dirty="0" smtClean="0"/>
              <a:t>The </a:t>
            </a:r>
            <a:r>
              <a:rPr lang="en-GB" sz="2000" dirty="0"/>
              <a:t>letter O is used because the rate of growth of a function is also called its </a:t>
            </a:r>
            <a:r>
              <a:rPr lang="en-GB" sz="2000" dirty="0" smtClean="0"/>
              <a:t>Order</a:t>
            </a:r>
            <a:r>
              <a:rPr lang="en-GB" sz="2000" dirty="0"/>
              <a:t>. </a:t>
            </a:r>
            <a:endParaRPr lang="en-GB" sz="2000" dirty="0" smtClean="0"/>
          </a:p>
          <a:p>
            <a:r>
              <a:rPr lang="en-GB" sz="2000" dirty="0"/>
              <a:t>Big O notation describes the complexity of your code using algebraic terms.</a:t>
            </a:r>
          </a:p>
        </p:txBody>
      </p:sp>
    </p:spTree>
    <p:extLst>
      <p:ext uri="{BB962C8B-B14F-4D97-AF65-F5344CB8AC3E}">
        <p14:creationId xmlns:p14="http://schemas.microsoft.com/office/powerpoint/2010/main" val="14745806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400" dirty="0"/>
              <a:t>For example, when </a:t>
            </a:r>
            <a:r>
              <a:rPr lang="en-GB" sz="2400" dirty="0" smtClean="0"/>
              <a:t>analysing </a:t>
            </a:r>
            <a:r>
              <a:rPr lang="en-GB" sz="2400" dirty="0"/>
              <a:t>some algorithm, one might find that the time (or the number of steps) it takes to complete a problem of size n is given by </a:t>
            </a:r>
            <a:endParaRPr lang="en-GB" sz="2400" dirty="0" smtClean="0"/>
          </a:p>
          <a:p>
            <a:pPr lvl="1"/>
            <a:r>
              <a:rPr lang="en-GB" sz="2000" dirty="0" smtClean="0"/>
              <a:t>T(n</a:t>
            </a:r>
            <a:r>
              <a:rPr lang="en-GB" sz="2000" dirty="0"/>
              <a:t>) = 4 n 2 - 2 n + 2. </a:t>
            </a:r>
            <a:endParaRPr lang="en-GB" sz="2000" dirty="0" smtClean="0"/>
          </a:p>
          <a:p>
            <a:r>
              <a:rPr lang="en-GB" sz="2400" dirty="0" smtClean="0"/>
              <a:t>If </a:t>
            </a:r>
            <a:r>
              <a:rPr lang="en-GB" sz="2400" dirty="0"/>
              <a:t>we ignore constants (which makes sense because those depend on the particular hardware the program is run on) and slower growing terms, we could </a:t>
            </a:r>
            <a:r>
              <a:rPr lang="en-GB" sz="2400" dirty="0" smtClean="0"/>
              <a:t>say:</a:t>
            </a:r>
          </a:p>
          <a:p>
            <a:pPr lvl="1"/>
            <a:r>
              <a:rPr lang="en-GB" sz="2000" dirty="0" smtClean="0"/>
              <a:t>"</a:t>
            </a:r>
            <a:r>
              <a:rPr lang="en-GB" sz="2000" dirty="0"/>
              <a:t>T(n) grows at the order of n 2 " </a:t>
            </a:r>
            <a:endParaRPr lang="en-GB" sz="2000" dirty="0" smtClean="0"/>
          </a:p>
          <a:p>
            <a:pPr lvl="1"/>
            <a:r>
              <a:rPr lang="en-GB" sz="2000" dirty="0" smtClean="0"/>
              <a:t>and </a:t>
            </a:r>
            <a:r>
              <a:rPr lang="en-GB" sz="2000" dirty="0" err="1"/>
              <a:t>write:T</a:t>
            </a:r>
            <a:r>
              <a:rPr lang="en-GB" sz="2000" dirty="0"/>
              <a:t>(n) = O(n 2 ). </a:t>
            </a:r>
          </a:p>
          <a:p>
            <a:endParaRPr lang="en-GB" sz="2400" dirty="0"/>
          </a:p>
        </p:txBody>
      </p:sp>
    </p:spTree>
    <p:extLst>
      <p:ext uri="{BB962C8B-B14F-4D97-AF65-F5344CB8AC3E}">
        <p14:creationId xmlns:p14="http://schemas.microsoft.com/office/powerpoint/2010/main" val="42382323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592510" y="1772816"/>
            <a:ext cx="8343528" cy="1728192"/>
          </a:xfrm>
        </p:spPr>
        <p:txBody>
          <a:bodyPr/>
          <a:lstStyle/>
          <a:p>
            <a:r>
              <a:rPr lang="en-GB" sz="2400" dirty="0"/>
              <a:t>Here is a list of classes of functions that are commonly encountered when </a:t>
            </a:r>
            <a:r>
              <a:rPr lang="en-GB" sz="2400" dirty="0" smtClean="0"/>
              <a:t>analysing algorithms</a:t>
            </a:r>
            <a:r>
              <a:rPr lang="en-GB" sz="2400" dirty="0"/>
              <a:t>. </a:t>
            </a:r>
            <a:endParaRPr lang="en-GB" sz="2400" dirty="0" smtClean="0"/>
          </a:p>
          <a:p>
            <a:r>
              <a:rPr lang="en-GB" sz="2400" dirty="0" smtClean="0"/>
              <a:t>The </a:t>
            </a:r>
            <a:r>
              <a:rPr lang="en-GB" sz="2400" dirty="0"/>
              <a:t>slower growing functions are listed first. c is some arbitrary constant</a:t>
            </a:r>
          </a:p>
        </p:txBody>
      </p:sp>
      <p:pic>
        <p:nvPicPr>
          <p:cNvPr id="4" name="Picture 3"/>
          <p:cNvPicPr>
            <a:picLocks noChangeAspect="1"/>
          </p:cNvPicPr>
          <p:nvPr/>
        </p:nvPicPr>
        <p:blipFill>
          <a:blip r:embed="rId2"/>
          <a:stretch>
            <a:fillRect/>
          </a:stretch>
        </p:blipFill>
        <p:spPr>
          <a:xfrm>
            <a:off x="2964074" y="3356992"/>
            <a:ext cx="3600400" cy="3096344"/>
          </a:xfrm>
          <a:prstGeom prst="rect">
            <a:avLst/>
          </a:prstGeom>
        </p:spPr>
      </p:pic>
    </p:spTree>
    <p:extLst>
      <p:ext uri="{BB962C8B-B14F-4D97-AF65-F5344CB8AC3E}">
        <p14:creationId xmlns:p14="http://schemas.microsoft.com/office/powerpoint/2010/main" val="312669561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05054409"/>
              </p:ext>
            </p:extLst>
          </p:nvPr>
        </p:nvGraphicFramePr>
        <p:xfrm>
          <a:off x="1143000" y="1988840"/>
          <a:ext cx="6210300" cy="2133600"/>
        </p:xfrm>
        <a:graphic>
          <a:graphicData uri="http://schemas.openxmlformats.org/drawingml/2006/table">
            <a:tbl>
              <a:tblPr/>
              <a:tblGrid>
                <a:gridCol w="3105150">
                  <a:extLst>
                    <a:ext uri="{9D8B030D-6E8A-4147-A177-3AD203B41FA5}">
                      <a16:colId xmlns:a16="http://schemas.microsoft.com/office/drawing/2014/main" val="1984815006"/>
                    </a:ext>
                  </a:extLst>
                </a:gridCol>
                <a:gridCol w="3105150">
                  <a:extLst>
                    <a:ext uri="{9D8B030D-6E8A-4147-A177-3AD203B41FA5}">
                      <a16:colId xmlns:a16="http://schemas.microsoft.com/office/drawing/2014/main" val="2293919326"/>
                    </a:ext>
                  </a:extLst>
                </a:gridCol>
              </a:tblGrid>
              <a:tr h="247650">
                <a:tc>
                  <a:txBody>
                    <a:bodyPr/>
                    <a:lstStyle/>
                    <a:p>
                      <a:pPr algn="l" fontAlgn="t"/>
                      <a:r>
                        <a:rPr lang="en-GB" b="1">
                          <a:solidFill>
                            <a:srgbClr val="000000"/>
                          </a:solidFill>
                          <a:effectLst/>
                        </a:rPr>
                        <a:t>Big O notation</a:t>
                      </a:r>
                    </a:p>
                  </a:txBody>
                  <a:tcPr marR="95250" marT="76200" marB="76200">
                    <a:lnL>
                      <a:noFill/>
                    </a:lnL>
                    <a:lnR>
                      <a:noFill/>
                    </a:lnR>
                    <a:lnT>
                      <a:noFill/>
                    </a:lnT>
                    <a:lnB w="9525" cap="flat" cmpd="sng" algn="ctr">
                      <a:solidFill>
                        <a:srgbClr val="EBEBEB"/>
                      </a:solidFill>
                      <a:prstDash val="solid"/>
                      <a:round/>
                      <a:headEnd type="none" w="med" len="med"/>
                      <a:tailEnd type="none" w="med" len="med"/>
                    </a:lnB>
                  </a:tcPr>
                </a:tc>
                <a:tc>
                  <a:txBody>
                    <a:bodyPr/>
                    <a:lstStyle/>
                    <a:p>
                      <a:pPr algn="l" fontAlgn="t"/>
                      <a:r>
                        <a:rPr lang="en-GB" b="1">
                          <a:solidFill>
                            <a:srgbClr val="000000"/>
                          </a:solidFill>
                          <a:effectLst/>
                        </a:rPr>
                        <a:t>Example algorithm</a:t>
                      </a:r>
                    </a:p>
                  </a:txBody>
                  <a:tcPr marL="95250" marR="95250" marT="76200" marB="76200">
                    <a:lnL>
                      <a:noFill/>
                    </a:lnL>
                    <a:lnR>
                      <a:noFill/>
                    </a:lnR>
                    <a:lnT>
                      <a:noFill/>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2873061066"/>
                  </a:ext>
                </a:extLst>
              </a:tr>
              <a:tr h="247650">
                <a:tc>
                  <a:txBody>
                    <a:bodyPr/>
                    <a:lstStyle/>
                    <a:p>
                      <a:r>
                        <a:rPr lang="en-GB" b="1">
                          <a:effectLst/>
                        </a:rPr>
                        <a:t>O</a:t>
                      </a:r>
                      <a:r>
                        <a:rPr lang="en-GB">
                          <a:effectLst/>
                        </a:rPr>
                        <a:t>(log n)</a:t>
                      </a:r>
                    </a:p>
                  </a:txBody>
                  <a:tcPr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r>
                        <a:rPr lang="en-GB">
                          <a:effectLst/>
                        </a:rPr>
                        <a:t>Binary search</a:t>
                      </a:r>
                    </a:p>
                  </a:txBody>
                  <a:tcPr marL="95250"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807201726"/>
                  </a:ext>
                </a:extLst>
              </a:tr>
              <a:tr h="247650">
                <a:tc>
                  <a:txBody>
                    <a:bodyPr/>
                    <a:lstStyle/>
                    <a:p>
                      <a:r>
                        <a:rPr lang="en-GB" b="1">
                          <a:effectLst/>
                        </a:rPr>
                        <a:t>O</a:t>
                      </a:r>
                      <a:r>
                        <a:rPr lang="en-GB">
                          <a:effectLst/>
                        </a:rPr>
                        <a:t>(n)</a:t>
                      </a:r>
                    </a:p>
                  </a:txBody>
                  <a:tcPr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r>
                        <a:rPr lang="en-GB">
                          <a:effectLst/>
                        </a:rPr>
                        <a:t>Simple search</a:t>
                      </a:r>
                    </a:p>
                  </a:txBody>
                  <a:tcPr marL="95250"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1101660440"/>
                  </a:ext>
                </a:extLst>
              </a:tr>
              <a:tr h="247650">
                <a:tc>
                  <a:txBody>
                    <a:bodyPr/>
                    <a:lstStyle/>
                    <a:p>
                      <a:r>
                        <a:rPr lang="en-GB" b="1">
                          <a:effectLst/>
                        </a:rPr>
                        <a:t>O</a:t>
                      </a:r>
                      <a:r>
                        <a:rPr lang="en-GB">
                          <a:effectLst/>
                        </a:rPr>
                        <a:t>(n * log n)</a:t>
                      </a:r>
                    </a:p>
                  </a:txBody>
                  <a:tcPr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r>
                        <a:rPr lang="en-GB">
                          <a:effectLst/>
                        </a:rPr>
                        <a:t>Quicksort</a:t>
                      </a:r>
                    </a:p>
                  </a:txBody>
                  <a:tcPr marL="95250"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2329600210"/>
                  </a:ext>
                </a:extLst>
              </a:tr>
              <a:tr h="247650">
                <a:tc>
                  <a:txBody>
                    <a:bodyPr/>
                    <a:lstStyle/>
                    <a:p>
                      <a:r>
                        <a:rPr lang="en-GB" b="1">
                          <a:effectLst/>
                        </a:rPr>
                        <a:t>O</a:t>
                      </a:r>
                      <a:r>
                        <a:rPr lang="en-GB">
                          <a:effectLst/>
                        </a:rPr>
                        <a:t>(n2)</a:t>
                      </a:r>
                    </a:p>
                  </a:txBody>
                  <a:tcPr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tc>
                  <a:txBody>
                    <a:bodyPr/>
                    <a:lstStyle/>
                    <a:p>
                      <a:r>
                        <a:rPr lang="en-GB" dirty="0">
                          <a:effectLst/>
                        </a:rPr>
                        <a:t>Selection sort</a:t>
                      </a:r>
                    </a:p>
                  </a:txBody>
                  <a:tcPr marL="95250" marR="95250" marT="76200" marB="76200"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1842415028"/>
                  </a:ext>
                </a:extLst>
              </a:tr>
            </a:tbl>
          </a:graphicData>
        </a:graphic>
      </p:graphicFrame>
      <p:sp>
        <p:nvSpPr>
          <p:cNvPr id="5" name="Rectangle 1"/>
          <p:cNvSpPr>
            <a:spLocks noChangeArrowheads="1"/>
          </p:cNvSpPr>
          <p:nvPr/>
        </p:nvSpPr>
        <p:spPr bwMode="auto">
          <a:xfrm>
            <a:off x="-820738" y="-1019473"/>
            <a:ext cx="9144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01568" numCol="1" anchor="ctr" anchorCtr="0" compatLnSpc="1">
            <a:prstTxWarp prst="textNoShape">
              <a:avLst/>
            </a:prstTxWarp>
            <a:spAutoFit/>
          </a:bodyPr>
          <a:lstStyle>
            <a:lvl1pPr eaLnBrk="0" hangingPunct="0">
              <a:defRPr>
                <a:solidFill>
                  <a:schemeClr val="tx1"/>
                </a:solidFill>
                <a:latin typeface="Arial" panose="020B0604020202020204" pitchFamily="34" charset="0"/>
              </a:defRPr>
            </a:lvl1pPr>
            <a:lvl2pPr eaLnBrk="0" hangingPunct="0">
              <a:defRPr>
                <a:solidFill>
                  <a:schemeClr val="tx1"/>
                </a:solidFill>
                <a:latin typeface="Arial" panose="020B0604020202020204" pitchFamily="34" charset="0"/>
              </a:defRPr>
            </a:lvl2pPr>
            <a:lvl3pPr eaLnBrk="0" hangingPunct="0">
              <a:defRPr>
                <a:solidFill>
                  <a:schemeClr val="tx1"/>
                </a:solidFill>
                <a:latin typeface="Arial" panose="020B0604020202020204" pitchFamily="34" charset="0"/>
              </a:defRPr>
            </a:lvl3pPr>
            <a:lvl4pPr eaLnBrk="0" hangingPunct="0">
              <a:defRPr>
                <a:solidFill>
                  <a:schemeClr val="tx1"/>
                </a:solidFill>
                <a:latin typeface="Arial" panose="020B0604020202020204" pitchFamily="34" charset="0"/>
              </a:defRPr>
            </a:lvl4pPr>
            <a:lvl5pPr eaLnBrk="0" hangingPunct="0">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smtClean="0">
                <a:ln>
                  <a:noFill/>
                </a:ln>
                <a:solidFill>
                  <a:srgbClr val="202124"/>
                </a:solidFill>
                <a:effectLst/>
                <a:latin typeface="Arial" panose="020B0604020202020204" pitchFamily="34" charset="0"/>
                <a:cs typeface="Arial" panose="020B0604020202020204" pitchFamily="34" charset="0"/>
              </a:rPr>
              <a:t>Big O notation shows the number of operations</a:t>
            </a:r>
            <a:endParaRPr kumimoji="0" lang="en-US" altLang="en-US" sz="600" b="0" i="0" u="none" strike="noStrike" cap="none" normalizeH="0" baseline="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757656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467544" y="2017713"/>
            <a:ext cx="8487544" cy="4114800"/>
          </a:xfrm>
        </p:spPr>
        <p:txBody>
          <a:bodyPr/>
          <a:lstStyle/>
          <a:p>
            <a:pPr marL="457200" indent="-457200">
              <a:buFont typeface="+mj-lt"/>
              <a:buAutoNum type="arabicPeriod"/>
            </a:pPr>
            <a:r>
              <a:rPr lang="en-GB" sz="2000" dirty="0" smtClean="0"/>
              <a:t>Find the fastest growing term.</a:t>
            </a:r>
          </a:p>
          <a:p>
            <a:pPr marL="457200" indent="-457200">
              <a:buFont typeface="+mj-lt"/>
              <a:buAutoNum type="arabicPeriod"/>
            </a:pPr>
            <a:r>
              <a:rPr lang="en-GB" sz="2000" dirty="0" smtClean="0"/>
              <a:t>Take out the coefficient.</a:t>
            </a:r>
          </a:p>
          <a:p>
            <a:pPr marL="0" indent="0">
              <a:buNone/>
            </a:pPr>
            <a:endParaRPr lang="en-GB" sz="2000" dirty="0" smtClean="0"/>
          </a:p>
          <a:p>
            <a:pPr marL="0" indent="0">
              <a:buNone/>
            </a:pPr>
            <a:r>
              <a:rPr lang="en-GB" sz="2000" dirty="0" smtClean="0"/>
              <a:t>	T </a:t>
            </a:r>
            <a:r>
              <a:rPr lang="en-GB" sz="2000" dirty="0"/>
              <a:t>= cn</a:t>
            </a:r>
            <a:r>
              <a:rPr lang="en-GB" sz="2000" baseline="30000" dirty="0"/>
              <a:t>2</a:t>
            </a:r>
            <a:r>
              <a:rPr lang="en-GB" sz="2000" dirty="0"/>
              <a:t> + dn + </a:t>
            </a:r>
            <a:r>
              <a:rPr lang="en-GB" sz="2000" dirty="0" smtClean="0"/>
              <a:t>e</a:t>
            </a:r>
          </a:p>
          <a:p>
            <a:pPr marL="0" indent="0">
              <a:buNone/>
            </a:pPr>
            <a:r>
              <a:rPr lang="en-GB" sz="2000" dirty="0"/>
              <a:t> </a:t>
            </a:r>
            <a:r>
              <a:rPr lang="en-GB" sz="2000" dirty="0" smtClean="0"/>
              <a:t>	</a:t>
            </a:r>
            <a:r>
              <a:rPr lang="en-GB" sz="2000" dirty="0"/>
              <a:t> </a:t>
            </a:r>
            <a:r>
              <a:rPr lang="en-GB" sz="2000" dirty="0" smtClean="0"/>
              <a:t>cn</a:t>
            </a:r>
            <a:r>
              <a:rPr lang="en-GB" sz="2000" baseline="30000" dirty="0" smtClean="0"/>
              <a:t>2 </a:t>
            </a:r>
            <a:r>
              <a:rPr lang="en-GB" sz="2000" dirty="0" smtClean="0"/>
              <a:t>is the fastest growing term and c is the coefficient</a:t>
            </a:r>
          </a:p>
          <a:p>
            <a:pPr marL="0" indent="0">
              <a:buNone/>
            </a:pPr>
            <a:r>
              <a:rPr lang="en-GB" sz="2000" dirty="0"/>
              <a:t>	</a:t>
            </a:r>
            <a:r>
              <a:rPr lang="en-GB" sz="2000" dirty="0" smtClean="0"/>
              <a:t>Hence </a:t>
            </a:r>
            <a:r>
              <a:rPr lang="en-GB" sz="2000" dirty="0"/>
              <a:t>-&gt; O(n</a:t>
            </a:r>
            <a:r>
              <a:rPr lang="en-GB" sz="2000" baseline="30000" dirty="0"/>
              <a:t>2</a:t>
            </a:r>
            <a:r>
              <a:rPr lang="en-GB" sz="2000" dirty="0"/>
              <a:t>) </a:t>
            </a:r>
            <a:endParaRPr lang="en-GB" sz="2000" dirty="0" smtClean="0"/>
          </a:p>
          <a:p>
            <a:pPr marL="0" indent="0">
              <a:buNone/>
            </a:pPr>
            <a:endParaRPr lang="en-GB" sz="2400" baseline="30000" dirty="0" smtClean="0"/>
          </a:p>
          <a:p>
            <a:pPr marL="0" indent="0">
              <a:buNone/>
            </a:pPr>
            <a:endParaRPr lang="en-GB" sz="2400" dirty="0"/>
          </a:p>
          <a:p>
            <a:pPr marL="457200" indent="-457200">
              <a:buFont typeface="+mj-lt"/>
              <a:buAutoNum type="arabicPeriod"/>
            </a:pPr>
            <a:endParaRPr lang="en-GB" sz="2400" dirty="0"/>
          </a:p>
        </p:txBody>
      </p:sp>
    </p:spTree>
    <p:extLst>
      <p:ext uri="{BB962C8B-B14F-4D97-AF65-F5344CB8AC3E}">
        <p14:creationId xmlns:p14="http://schemas.microsoft.com/office/powerpoint/2010/main" val="10776229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172" y="304800"/>
            <a:ext cx="8625866" cy="675928"/>
          </a:xfrm>
        </p:spPr>
        <p:txBody>
          <a:bodyPr/>
          <a:lstStyle/>
          <a:p>
            <a:pPr algn="ctr"/>
            <a:r>
              <a:rPr lang="en-GB" dirty="0" smtClean="0">
                <a:solidFill>
                  <a:schemeClr val="tx1"/>
                </a:solidFill>
              </a:rPr>
              <a:t>Big O Notation and Time Complexity</a:t>
            </a:r>
            <a:endParaRPr lang="en-GB" dirty="0">
              <a:solidFill>
                <a:schemeClr val="tx1"/>
              </a:solidFill>
            </a:endParaRPr>
          </a:p>
        </p:txBody>
      </p:sp>
      <p:pic>
        <p:nvPicPr>
          <p:cNvPr id="4" name="Content Placeholder 3"/>
          <p:cNvPicPr>
            <a:picLocks noGrp="1" noChangeAspect="1"/>
          </p:cNvPicPr>
          <p:nvPr>
            <p:ph idx="1"/>
          </p:nvPr>
        </p:nvPicPr>
        <p:blipFill>
          <a:blip r:embed="rId2"/>
          <a:stretch>
            <a:fillRect/>
          </a:stretch>
        </p:blipFill>
        <p:spPr>
          <a:xfrm>
            <a:off x="179512" y="980728"/>
            <a:ext cx="8743170" cy="4148151"/>
          </a:xfrm>
          <a:prstGeom prst="rect">
            <a:avLst/>
          </a:prstGeom>
        </p:spPr>
      </p:pic>
      <p:sp>
        <p:nvSpPr>
          <p:cNvPr id="6" name="TextBox 5"/>
          <p:cNvSpPr txBox="1"/>
          <p:nvPr/>
        </p:nvSpPr>
        <p:spPr>
          <a:xfrm>
            <a:off x="310172" y="5157192"/>
            <a:ext cx="8612510" cy="1292662"/>
          </a:xfrm>
          <a:prstGeom prst="rect">
            <a:avLst/>
          </a:prstGeom>
          <a:solidFill>
            <a:schemeClr val="tx1"/>
          </a:solidFill>
        </p:spPr>
        <p:txBody>
          <a:bodyPr wrap="square" rtlCol="0">
            <a:spAutoFit/>
          </a:bodyPr>
          <a:lstStyle/>
          <a:p>
            <a:pPr algn="ctr"/>
            <a:r>
              <a:rPr lang="en-GB" sz="2000" dirty="0" smtClean="0">
                <a:solidFill>
                  <a:schemeClr val="bg1"/>
                </a:solidFill>
              </a:rPr>
              <a:t>How much time does it take to run this function?</a:t>
            </a:r>
          </a:p>
          <a:p>
            <a:pPr algn="ctr"/>
            <a:r>
              <a:rPr lang="en-GB" sz="2000" dirty="0" smtClean="0">
                <a:solidFill>
                  <a:schemeClr val="bg1"/>
                </a:solidFill>
              </a:rPr>
              <a:t>How does the runtime of this function grow?</a:t>
            </a:r>
          </a:p>
          <a:p>
            <a:endParaRPr lang="en-GB" sz="1800" dirty="0">
              <a:solidFill>
                <a:schemeClr val="bg1"/>
              </a:solidFill>
            </a:endParaRPr>
          </a:p>
          <a:p>
            <a:pPr algn="ctr"/>
            <a:r>
              <a:rPr lang="en-GB" sz="2000" dirty="0" smtClean="0">
                <a:solidFill>
                  <a:schemeClr val="bg1"/>
                </a:solidFill>
              </a:rPr>
              <a:t>Big O Notation and Time Complexity</a:t>
            </a:r>
            <a:endParaRPr lang="en-GB" sz="2000" dirty="0">
              <a:solidFill>
                <a:schemeClr val="bg1"/>
              </a:solidFill>
            </a:endParaRPr>
          </a:p>
        </p:txBody>
      </p:sp>
    </p:spTree>
    <p:extLst>
      <p:ext uri="{BB962C8B-B14F-4D97-AF65-F5344CB8AC3E}">
        <p14:creationId xmlns:p14="http://schemas.microsoft.com/office/powerpoint/2010/main" val="25151259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79511" y="620688"/>
            <a:ext cx="5799917" cy="3240360"/>
          </a:xfrm>
          <a:prstGeom prst="rect">
            <a:avLst/>
          </a:prstGeom>
        </p:spPr>
      </p:pic>
      <p:pic>
        <p:nvPicPr>
          <p:cNvPr id="5" name="Picture 4"/>
          <p:cNvPicPr>
            <a:picLocks noChangeAspect="1"/>
          </p:cNvPicPr>
          <p:nvPr/>
        </p:nvPicPr>
        <p:blipFill>
          <a:blip r:embed="rId3"/>
          <a:stretch>
            <a:fillRect/>
          </a:stretch>
        </p:blipFill>
        <p:spPr>
          <a:xfrm>
            <a:off x="179511" y="116632"/>
            <a:ext cx="5799917" cy="504056"/>
          </a:xfrm>
          <a:prstGeom prst="rect">
            <a:avLst/>
          </a:prstGeom>
        </p:spPr>
      </p:pic>
      <p:sp>
        <p:nvSpPr>
          <p:cNvPr id="6" name="TextBox 5"/>
          <p:cNvSpPr txBox="1"/>
          <p:nvPr/>
        </p:nvSpPr>
        <p:spPr>
          <a:xfrm>
            <a:off x="5979428" y="116632"/>
            <a:ext cx="3059832" cy="1938992"/>
          </a:xfrm>
          <a:prstGeom prst="rect">
            <a:avLst/>
          </a:prstGeom>
          <a:solidFill>
            <a:schemeClr val="tx1"/>
          </a:solidFill>
          <a:ln>
            <a:solidFill>
              <a:schemeClr val="bg1"/>
            </a:solidFill>
          </a:ln>
        </p:spPr>
        <p:txBody>
          <a:bodyPr wrap="square" rtlCol="0">
            <a:spAutoFit/>
          </a:bodyPr>
          <a:lstStyle/>
          <a:p>
            <a:pPr algn="ctr"/>
            <a:r>
              <a:rPr lang="en-GB" dirty="0" smtClean="0"/>
              <a:t>[</a:t>
            </a:r>
            <a:r>
              <a:rPr lang="en-GB" dirty="0" smtClean="0">
                <a:solidFill>
                  <a:schemeClr val="bg1"/>
                </a:solidFill>
              </a:rPr>
              <a:t>[5,7,9,7,8]</a:t>
            </a:r>
          </a:p>
          <a:p>
            <a:pPr algn="ctr"/>
            <a:r>
              <a:rPr lang="en-GB" dirty="0" smtClean="0">
                <a:solidFill>
                  <a:schemeClr val="bg1"/>
                </a:solidFill>
              </a:rPr>
              <a:t>[4,9,8,6,3]</a:t>
            </a:r>
          </a:p>
          <a:p>
            <a:pPr algn="ctr"/>
            <a:endParaRPr lang="en-GB" dirty="0" smtClean="0">
              <a:solidFill>
                <a:schemeClr val="bg1"/>
              </a:solidFill>
            </a:endParaRPr>
          </a:p>
          <a:p>
            <a:pPr algn="ctr"/>
            <a:r>
              <a:rPr lang="en-GB" dirty="0" smtClean="0">
                <a:solidFill>
                  <a:schemeClr val="bg1"/>
                </a:solidFill>
              </a:rPr>
              <a:t>[1,9,7,1,10,7,6,7,9,4]</a:t>
            </a:r>
          </a:p>
          <a:p>
            <a:pPr algn="ctr"/>
            <a:r>
              <a:rPr lang="en-GB" dirty="0" smtClean="0">
                <a:solidFill>
                  <a:schemeClr val="bg1"/>
                </a:solidFill>
              </a:rPr>
              <a:t>[6,9,7,5,6,14,5,6,6,7]</a:t>
            </a:r>
            <a:endParaRPr lang="en-GB" dirty="0"/>
          </a:p>
        </p:txBody>
      </p:sp>
      <p:pic>
        <p:nvPicPr>
          <p:cNvPr id="7" name="Picture 6"/>
          <p:cNvPicPr>
            <a:picLocks noChangeAspect="1"/>
          </p:cNvPicPr>
          <p:nvPr/>
        </p:nvPicPr>
        <p:blipFill>
          <a:blip r:embed="rId4"/>
          <a:stretch>
            <a:fillRect/>
          </a:stretch>
        </p:blipFill>
        <p:spPr>
          <a:xfrm>
            <a:off x="179511" y="4100768"/>
            <a:ext cx="8859749" cy="2755631"/>
          </a:xfrm>
          <a:prstGeom prst="rect">
            <a:avLst/>
          </a:prstGeom>
        </p:spPr>
      </p:pic>
      <p:sp>
        <p:nvSpPr>
          <p:cNvPr id="8" name="TextBox 7"/>
          <p:cNvSpPr txBox="1"/>
          <p:nvPr/>
        </p:nvSpPr>
        <p:spPr>
          <a:xfrm>
            <a:off x="7020272" y="6021288"/>
            <a:ext cx="1656184" cy="461665"/>
          </a:xfrm>
          <a:prstGeom prst="rect">
            <a:avLst/>
          </a:prstGeom>
          <a:solidFill>
            <a:schemeClr val="tx1"/>
          </a:solidFill>
        </p:spPr>
        <p:txBody>
          <a:bodyPr wrap="square" rtlCol="0">
            <a:spAutoFit/>
          </a:bodyPr>
          <a:lstStyle/>
          <a:p>
            <a:pPr algn="ctr"/>
            <a:r>
              <a:rPr lang="en-GB" dirty="0" smtClean="0">
                <a:solidFill>
                  <a:schemeClr val="bg1"/>
                </a:solidFill>
              </a:rPr>
              <a:t>O(n)</a:t>
            </a:r>
            <a:endParaRPr lang="en-GB" dirty="0">
              <a:solidFill>
                <a:schemeClr val="bg1"/>
              </a:solidFill>
            </a:endParaRPr>
          </a:p>
        </p:txBody>
      </p:sp>
    </p:spTree>
    <p:extLst>
      <p:ext uri="{BB962C8B-B14F-4D97-AF65-F5344CB8AC3E}">
        <p14:creationId xmlns:p14="http://schemas.microsoft.com/office/powerpoint/2010/main" val="24871785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79512" y="96084"/>
            <a:ext cx="8064896" cy="3240360"/>
          </a:xfrm>
          <a:prstGeom prst="rect">
            <a:avLst/>
          </a:prstGeom>
        </p:spPr>
      </p:pic>
      <p:pic>
        <p:nvPicPr>
          <p:cNvPr id="5" name="Picture 4"/>
          <p:cNvPicPr>
            <a:picLocks noChangeAspect="1"/>
          </p:cNvPicPr>
          <p:nvPr/>
        </p:nvPicPr>
        <p:blipFill>
          <a:blip r:embed="rId3"/>
          <a:stretch>
            <a:fillRect/>
          </a:stretch>
        </p:blipFill>
        <p:spPr>
          <a:xfrm>
            <a:off x="194538" y="3573016"/>
            <a:ext cx="8049870" cy="2755631"/>
          </a:xfrm>
          <a:prstGeom prst="rect">
            <a:avLst/>
          </a:prstGeom>
        </p:spPr>
      </p:pic>
      <p:sp>
        <p:nvSpPr>
          <p:cNvPr id="6" name="TextBox 5"/>
          <p:cNvSpPr txBox="1"/>
          <p:nvPr/>
        </p:nvSpPr>
        <p:spPr>
          <a:xfrm>
            <a:off x="6244879" y="2564904"/>
            <a:ext cx="1656184" cy="461665"/>
          </a:xfrm>
          <a:prstGeom prst="rect">
            <a:avLst/>
          </a:prstGeom>
          <a:solidFill>
            <a:schemeClr val="tx1"/>
          </a:solidFill>
        </p:spPr>
        <p:txBody>
          <a:bodyPr wrap="square" rtlCol="0">
            <a:spAutoFit/>
          </a:bodyPr>
          <a:lstStyle/>
          <a:p>
            <a:pPr algn="ctr"/>
            <a:r>
              <a:rPr lang="en-GB" dirty="0" smtClean="0">
                <a:solidFill>
                  <a:schemeClr val="bg1"/>
                </a:solidFill>
              </a:rPr>
              <a:t>O(1)</a:t>
            </a:r>
            <a:endParaRPr lang="en-GB" dirty="0">
              <a:solidFill>
                <a:schemeClr val="bg1"/>
              </a:solidFill>
            </a:endParaRPr>
          </a:p>
        </p:txBody>
      </p:sp>
      <p:sp>
        <p:nvSpPr>
          <p:cNvPr id="7" name="TextBox 6"/>
          <p:cNvSpPr txBox="1"/>
          <p:nvPr/>
        </p:nvSpPr>
        <p:spPr>
          <a:xfrm>
            <a:off x="6228184" y="5589240"/>
            <a:ext cx="1656184" cy="461665"/>
          </a:xfrm>
          <a:prstGeom prst="rect">
            <a:avLst/>
          </a:prstGeom>
          <a:solidFill>
            <a:schemeClr val="tx1"/>
          </a:solidFill>
        </p:spPr>
        <p:txBody>
          <a:bodyPr wrap="square" rtlCol="0">
            <a:spAutoFit/>
          </a:bodyPr>
          <a:lstStyle/>
          <a:p>
            <a:pPr algn="ctr"/>
            <a:r>
              <a:rPr lang="en-GB" dirty="0" smtClean="0">
                <a:solidFill>
                  <a:schemeClr val="bg1"/>
                </a:solidFill>
              </a:rPr>
              <a:t>O(n</a:t>
            </a:r>
            <a:r>
              <a:rPr lang="en-GB" baseline="30000" dirty="0" smtClean="0">
                <a:solidFill>
                  <a:schemeClr val="bg1"/>
                </a:solidFill>
              </a:rPr>
              <a:t>2</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2790951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04800"/>
            <a:ext cx="8108454" cy="1143000"/>
          </a:xfrm>
        </p:spPr>
        <p:txBody>
          <a:bodyPr/>
          <a:lstStyle/>
          <a:p>
            <a:r>
              <a:rPr lang="en-GB" dirty="0">
                <a:solidFill>
                  <a:schemeClr val="tx1"/>
                </a:solidFill>
              </a:rPr>
              <a:t>Big O Notation and Time Complexity</a:t>
            </a:r>
            <a:endParaRPr lang="en-GB" dirty="0"/>
          </a:p>
        </p:txBody>
      </p:sp>
      <p:pic>
        <p:nvPicPr>
          <p:cNvPr id="4" name="Content Placeholder 3"/>
          <p:cNvPicPr>
            <a:picLocks noGrp="1" noChangeAspect="1"/>
          </p:cNvPicPr>
          <p:nvPr>
            <p:ph idx="1"/>
          </p:nvPr>
        </p:nvPicPr>
        <p:blipFill>
          <a:blip r:embed="rId2"/>
          <a:stretch>
            <a:fillRect/>
          </a:stretch>
        </p:blipFill>
        <p:spPr>
          <a:xfrm>
            <a:off x="256425" y="1966070"/>
            <a:ext cx="4104456" cy="2416179"/>
          </a:xfrm>
          <a:prstGeom prst="rect">
            <a:avLst/>
          </a:prstGeom>
        </p:spPr>
      </p:pic>
      <p:sp>
        <p:nvSpPr>
          <p:cNvPr id="5" name="TextBox 4"/>
          <p:cNvSpPr txBox="1"/>
          <p:nvPr/>
        </p:nvSpPr>
        <p:spPr>
          <a:xfrm>
            <a:off x="251520" y="5085184"/>
            <a:ext cx="3744416" cy="1200329"/>
          </a:xfrm>
          <a:prstGeom prst="rect">
            <a:avLst/>
          </a:prstGeom>
          <a:noFill/>
        </p:spPr>
        <p:txBody>
          <a:bodyPr wrap="square" rtlCol="0">
            <a:spAutoFit/>
          </a:bodyPr>
          <a:lstStyle/>
          <a:p>
            <a:r>
              <a:rPr lang="en-GB" dirty="0" smtClean="0"/>
              <a:t>T = an + b = O(n)</a:t>
            </a:r>
          </a:p>
          <a:p>
            <a:endParaRPr lang="en-GB" dirty="0"/>
          </a:p>
          <a:p>
            <a:r>
              <a:rPr lang="en-GB" dirty="0" smtClean="0"/>
              <a:t>T = cn</a:t>
            </a:r>
            <a:r>
              <a:rPr lang="en-GB" baseline="30000" dirty="0" smtClean="0"/>
              <a:t>2</a:t>
            </a:r>
            <a:r>
              <a:rPr lang="en-GB" dirty="0" smtClean="0"/>
              <a:t> + dn + e = O(n</a:t>
            </a:r>
            <a:r>
              <a:rPr lang="en-GB" baseline="30000" dirty="0" smtClean="0"/>
              <a:t>2</a:t>
            </a:r>
            <a:r>
              <a:rPr lang="en-GB" dirty="0" smtClean="0"/>
              <a:t>)</a:t>
            </a:r>
            <a:endParaRPr lang="en-GB" dirty="0"/>
          </a:p>
        </p:txBody>
      </p:sp>
      <p:sp>
        <p:nvSpPr>
          <p:cNvPr id="6" name="TextBox 5"/>
          <p:cNvSpPr txBox="1"/>
          <p:nvPr/>
        </p:nvSpPr>
        <p:spPr>
          <a:xfrm>
            <a:off x="4211960" y="5269849"/>
            <a:ext cx="4536504" cy="1077218"/>
          </a:xfrm>
          <a:prstGeom prst="rect">
            <a:avLst/>
          </a:prstGeom>
          <a:noFill/>
        </p:spPr>
        <p:txBody>
          <a:bodyPr wrap="square" rtlCol="0">
            <a:spAutoFit/>
          </a:bodyPr>
          <a:lstStyle/>
          <a:p>
            <a:r>
              <a:rPr lang="en-GB" dirty="0" smtClean="0"/>
              <a:t>Rules:</a:t>
            </a:r>
          </a:p>
          <a:p>
            <a:pPr marL="457200" indent="-457200">
              <a:buAutoNum type="arabicPeriod"/>
            </a:pPr>
            <a:r>
              <a:rPr lang="en-GB" sz="2000" dirty="0" smtClean="0"/>
              <a:t>Find the fastest growing term</a:t>
            </a:r>
          </a:p>
          <a:p>
            <a:pPr marL="457200" indent="-457200">
              <a:buAutoNum type="arabicPeriod"/>
            </a:pPr>
            <a:r>
              <a:rPr lang="en-GB" sz="2000" dirty="0" smtClean="0"/>
              <a:t>Take out the coefficient.</a:t>
            </a:r>
            <a:endParaRPr lang="en-GB" sz="2000" dirty="0"/>
          </a:p>
        </p:txBody>
      </p:sp>
      <p:sp>
        <p:nvSpPr>
          <p:cNvPr id="7" name="TextBox 6"/>
          <p:cNvSpPr txBox="1"/>
          <p:nvPr/>
        </p:nvSpPr>
        <p:spPr>
          <a:xfrm>
            <a:off x="4932040" y="2348880"/>
            <a:ext cx="3744416" cy="1200329"/>
          </a:xfrm>
          <a:prstGeom prst="rect">
            <a:avLst/>
          </a:prstGeom>
          <a:noFill/>
        </p:spPr>
        <p:txBody>
          <a:bodyPr wrap="square" rtlCol="0">
            <a:spAutoFit/>
          </a:bodyPr>
          <a:lstStyle/>
          <a:p>
            <a:r>
              <a:rPr lang="en-GB" dirty="0" smtClean="0"/>
              <a:t>Linear Time      =  O(n)</a:t>
            </a:r>
          </a:p>
          <a:p>
            <a:r>
              <a:rPr lang="en-GB" dirty="0" smtClean="0"/>
              <a:t>Constant Time  =  O(1)</a:t>
            </a:r>
          </a:p>
          <a:p>
            <a:r>
              <a:rPr lang="en-GB" dirty="0" smtClean="0"/>
              <a:t>Quadratic Time =  O(n</a:t>
            </a:r>
            <a:r>
              <a:rPr lang="en-GB" baseline="30000" dirty="0" smtClean="0"/>
              <a:t>2</a:t>
            </a:r>
            <a:r>
              <a:rPr lang="en-GB" dirty="0" smtClean="0"/>
              <a:t>)</a:t>
            </a:r>
            <a:endParaRPr lang="en-GB" dirty="0"/>
          </a:p>
        </p:txBody>
      </p:sp>
      <p:sp>
        <p:nvSpPr>
          <p:cNvPr id="8" name="Oval 7"/>
          <p:cNvSpPr/>
          <p:nvPr/>
        </p:nvSpPr>
        <p:spPr bwMode="auto">
          <a:xfrm>
            <a:off x="899592" y="5085184"/>
            <a:ext cx="432048" cy="504056"/>
          </a:xfrm>
          <a:prstGeom prst="ellipse">
            <a:avLst/>
          </a:prstGeom>
          <a:no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ahoma" pitchFamily="34" charset="0"/>
            </a:endParaRPr>
          </a:p>
        </p:txBody>
      </p:sp>
      <p:sp>
        <p:nvSpPr>
          <p:cNvPr id="9" name="Oval 8"/>
          <p:cNvSpPr/>
          <p:nvPr/>
        </p:nvSpPr>
        <p:spPr bwMode="auto">
          <a:xfrm>
            <a:off x="899592" y="5779660"/>
            <a:ext cx="459432" cy="504056"/>
          </a:xfrm>
          <a:prstGeom prst="ellipse">
            <a:avLst/>
          </a:prstGeom>
          <a:noFill/>
          <a:ln w="9525" cap="flat" cmpd="sng" algn="ctr">
            <a:solidFill>
              <a:schemeClr val="tx1"/>
            </a:solidFill>
            <a:prstDash val="solid"/>
            <a:miter lim="800000"/>
            <a:headEnd type="none" w="med" len="med"/>
            <a:tailEnd type="none" w="med" len="med"/>
          </a:ln>
          <a:effectLst/>
        </p:spPr>
        <p:txBody>
          <a:bodyPr vert="horz" wrap="non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smtClean="0">
              <a:ln>
                <a:noFill/>
              </a:ln>
              <a:solidFill>
                <a:schemeClr val="tx1"/>
              </a:solidFill>
              <a:effectLst/>
              <a:latin typeface="Tahoma" pitchFamily="34" charset="0"/>
            </a:endParaRPr>
          </a:p>
        </p:txBody>
      </p:sp>
    </p:spTree>
    <p:extLst>
      <p:ext uri="{BB962C8B-B14F-4D97-AF65-F5344CB8AC3E}">
        <p14:creationId xmlns:p14="http://schemas.microsoft.com/office/powerpoint/2010/main" val="11585615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2"/>
            <a:ext cx="5400600" cy="3528392"/>
          </a:xfrm>
          <a:prstGeom prst="rect">
            <a:avLst/>
          </a:prstGeom>
        </p:spPr>
      </p:pic>
      <p:pic>
        <p:nvPicPr>
          <p:cNvPr id="5" name="Picture 4"/>
          <p:cNvPicPr>
            <a:picLocks noChangeAspect="1"/>
          </p:cNvPicPr>
          <p:nvPr/>
        </p:nvPicPr>
        <p:blipFill>
          <a:blip r:embed="rId3"/>
          <a:stretch>
            <a:fillRect/>
          </a:stretch>
        </p:blipFill>
        <p:spPr>
          <a:xfrm>
            <a:off x="107504" y="3645024"/>
            <a:ext cx="6336704" cy="3237257"/>
          </a:xfrm>
          <a:prstGeom prst="rect">
            <a:avLst/>
          </a:prstGeom>
        </p:spPr>
      </p:pic>
      <p:sp>
        <p:nvSpPr>
          <p:cNvPr id="7" name="TextBox 6"/>
          <p:cNvSpPr txBox="1"/>
          <p:nvPr/>
        </p:nvSpPr>
        <p:spPr>
          <a:xfrm>
            <a:off x="5652120" y="188640"/>
            <a:ext cx="3240360" cy="1938992"/>
          </a:xfrm>
          <a:prstGeom prst="rect">
            <a:avLst/>
          </a:prstGeom>
          <a:solidFill>
            <a:schemeClr val="tx1"/>
          </a:solidFill>
        </p:spPr>
        <p:txBody>
          <a:bodyPr wrap="square" rtlCol="0">
            <a:spAutoFit/>
          </a:bodyPr>
          <a:lstStyle/>
          <a:p>
            <a:r>
              <a:rPr lang="en-GB" dirty="0" smtClean="0">
                <a:solidFill>
                  <a:schemeClr val="bg1"/>
                </a:solidFill>
              </a:rPr>
              <a:t>T = c = 5.0</a:t>
            </a:r>
          </a:p>
          <a:p>
            <a:endParaRPr lang="en-GB" dirty="0">
              <a:solidFill>
                <a:schemeClr val="bg1"/>
              </a:solidFill>
            </a:endParaRPr>
          </a:p>
          <a:p>
            <a:r>
              <a:rPr lang="en-GB" dirty="0" smtClean="0">
                <a:solidFill>
                  <a:schemeClr val="bg1"/>
                </a:solidFill>
              </a:rPr>
              <a:t>= 5 x 1</a:t>
            </a:r>
          </a:p>
          <a:p>
            <a:endParaRPr lang="en-GB" dirty="0">
              <a:solidFill>
                <a:schemeClr val="bg1"/>
              </a:solidFill>
            </a:endParaRPr>
          </a:p>
          <a:p>
            <a:r>
              <a:rPr lang="en-GB" dirty="0" smtClean="0">
                <a:solidFill>
                  <a:schemeClr val="bg1"/>
                </a:solidFill>
              </a:rPr>
              <a:t>= O(1)</a:t>
            </a:r>
            <a:endParaRPr lang="en-GB" dirty="0">
              <a:solidFill>
                <a:schemeClr val="bg1"/>
              </a:solidFill>
            </a:endParaRPr>
          </a:p>
        </p:txBody>
      </p:sp>
    </p:spTree>
    <p:extLst>
      <p:ext uri="{BB962C8B-B14F-4D97-AF65-F5344CB8AC3E}">
        <p14:creationId xmlns:p14="http://schemas.microsoft.com/office/powerpoint/2010/main" val="38821665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0" y="8061"/>
            <a:ext cx="9036496" cy="5077123"/>
          </a:xfrm>
          <a:prstGeom prst="rect">
            <a:avLst/>
          </a:prstGeom>
        </p:spPr>
      </p:pic>
      <p:sp>
        <p:nvSpPr>
          <p:cNvPr id="5" name="TextBox 4"/>
          <p:cNvSpPr txBox="1"/>
          <p:nvPr/>
        </p:nvSpPr>
        <p:spPr>
          <a:xfrm>
            <a:off x="1709936" y="5085184"/>
            <a:ext cx="5616624" cy="1569660"/>
          </a:xfrm>
          <a:prstGeom prst="rect">
            <a:avLst/>
          </a:prstGeom>
          <a:solidFill>
            <a:schemeClr val="tx1"/>
          </a:solidFill>
        </p:spPr>
        <p:txBody>
          <a:bodyPr wrap="square" rtlCol="0">
            <a:spAutoFit/>
          </a:bodyPr>
          <a:lstStyle/>
          <a:p>
            <a:r>
              <a:rPr lang="en-GB" dirty="0" smtClean="0">
                <a:solidFill>
                  <a:schemeClr val="bg1"/>
                </a:solidFill>
              </a:rPr>
              <a:t>       c</a:t>
            </a:r>
            <a:r>
              <a:rPr lang="en-GB" baseline="-25000" dirty="0" smtClean="0">
                <a:solidFill>
                  <a:schemeClr val="bg1"/>
                </a:solidFill>
              </a:rPr>
              <a:t>1</a:t>
            </a:r>
            <a:r>
              <a:rPr lang="en-GB" dirty="0" smtClean="0">
                <a:solidFill>
                  <a:schemeClr val="bg1"/>
                </a:solidFill>
              </a:rPr>
              <a:t>	c</a:t>
            </a:r>
            <a:r>
              <a:rPr lang="en-GB" baseline="-25000" dirty="0" smtClean="0">
                <a:solidFill>
                  <a:schemeClr val="bg1"/>
                </a:solidFill>
              </a:rPr>
              <a:t>2</a:t>
            </a:r>
            <a:r>
              <a:rPr lang="en-GB" dirty="0" smtClean="0">
                <a:solidFill>
                  <a:schemeClr val="bg1"/>
                </a:solidFill>
              </a:rPr>
              <a:t>	</a:t>
            </a:r>
          </a:p>
          <a:p>
            <a:r>
              <a:rPr lang="en-GB" dirty="0" smtClean="0">
                <a:solidFill>
                  <a:schemeClr val="bg1"/>
                </a:solidFill>
              </a:rPr>
              <a:t>T = O(1) + O(1) = c1 + c2</a:t>
            </a:r>
          </a:p>
          <a:p>
            <a:endParaRPr lang="en-GB" dirty="0">
              <a:solidFill>
                <a:schemeClr val="bg1"/>
              </a:solidFill>
            </a:endParaRPr>
          </a:p>
          <a:p>
            <a:r>
              <a:rPr lang="en-GB" dirty="0" smtClean="0">
                <a:solidFill>
                  <a:schemeClr val="bg1"/>
                </a:solidFill>
              </a:rPr>
              <a:t>T = c</a:t>
            </a:r>
            <a:r>
              <a:rPr lang="en-GB" baseline="-25000" dirty="0" smtClean="0">
                <a:solidFill>
                  <a:schemeClr val="bg1"/>
                </a:solidFill>
              </a:rPr>
              <a:t>3</a:t>
            </a:r>
            <a:r>
              <a:rPr lang="en-GB" dirty="0" smtClean="0">
                <a:solidFill>
                  <a:schemeClr val="bg1"/>
                </a:solidFill>
              </a:rPr>
              <a:t> = c</a:t>
            </a:r>
            <a:r>
              <a:rPr lang="en-GB" baseline="-25000" dirty="0" smtClean="0">
                <a:solidFill>
                  <a:schemeClr val="bg1"/>
                </a:solidFill>
              </a:rPr>
              <a:t>3</a:t>
            </a:r>
            <a:r>
              <a:rPr lang="en-GB" dirty="0" smtClean="0">
                <a:solidFill>
                  <a:schemeClr val="bg1"/>
                </a:solidFill>
              </a:rPr>
              <a:t> x 1 = O(1)</a:t>
            </a:r>
            <a:endParaRPr lang="en-GB" dirty="0">
              <a:solidFill>
                <a:schemeClr val="bg1"/>
              </a:solidFill>
            </a:endParaRPr>
          </a:p>
        </p:txBody>
      </p:sp>
    </p:spTree>
    <p:extLst>
      <p:ext uri="{BB962C8B-B14F-4D97-AF65-F5344CB8AC3E}">
        <p14:creationId xmlns:p14="http://schemas.microsoft.com/office/powerpoint/2010/main" val="25480132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2"/>
            <a:ext cx="8928992" cy="4680520"/>
          </a:xfrm>
          <a:prstGeom prst="rect">
            <a:avLst/>
          </a:prstGeom>
        </p:spPr>
      </p:pic>
      <p:sp>
        <p:nvSpPr>
          <p:cNvPr id="5" name="TextBox 4"/>
          <p:cNvSpPr txBox="1"/>
          <p:nvPr/>
        </p:nvSpPr>
        <p:spPr>
          <a:xfrm>
            <a:off x="1403648" y="4869160"/>
            <a:ext cx="6768752" cy="1569660"/>
          </a:xfrm>
          <a:prstGeom prst="rect">
            <a:avLst/>
          </a:prstGeom>
          <a:solidFill>
            <a:schemeClr val="tx1"/>
          </a:solidFill>
        </p:spPr>
        <p:txBody>
          <a:bodyPr wrap="square" rtlCol="0">
            <a:spAutoFit/>
          </a:bodyPr>
          <a:lstStyle/>
          <a:p>
            <a:r>
              <a:rPr lang="en-GB" dirty="0" smtClean="0"/>
              <a:t>       </a:t>
            </a:r>
            <a:r>
              <a:rPr lang="en-GB" dirty="0" smtClean="0">
                <a:solidFill>
                  <a:schemeClr val="bg1"/>
                </a:solidFill>
              </a:rPr>
              <a:t>c1        c2             c3       c4</a:t>
            </a:r>
          </a:p>
          <a:p>
            <a:r>
              <a:rPr lang="en-GB" dirty="0" smtClean="0">
                <a:solidFill>
                  <a:schemeClr val="bg1"/>
                </a:solidFill>
              </a:rPr>
              <a:t>T = O(1) + O(1) + n x O(1) + O(1)</a:t>
            </a:r>
          </a:p>
          <a:p>
            <a:r>
              <a:rPr lang="en-GB" dirty="0" smtClean="0">
                <a:solidFill>
                  <a:schemeClr val="bg1"/>
                </a:solidFill>
              </a:rPr>
              <a:t>T = c1 + c2 + n x c3 + c4</a:t>
            </a:r>
          </a:p>
          <a:p>
            <a:r>
              <a:rPr lang="en-GB" dirty="0" smtClean="0">
                <a:solidFill>
                  <a:schemeClr val="bg1"/>
                </a:solidFill>
              </a:rPr>
              <a:t>T = c5 + n x c3 = O(n)</a:t>
            </a:r>
            <a:endParaRPr lang="en-GB" dirty="0">
              <a:solidFill>
                <a:schemeClr val="bg1"/>
              </a:solidFill>
            </a:endParaRPr>
          </a:p>
        </p:txBody>
      </p:sp>
      <p:sp>
        <p:nvSpPr>
          <p:cNvPr id="6" name="TextBox 5"/>
          <p:cNvSpPr txBox="1"/>
          <p:nvPr/>
        </p:nvSpPr>
        <p:spPr>
          <a:xfrm>
            <a:off x="1431715" y="4858362"/>
            <a:ext cx="6768752" cy="1569660"/>
          </a:xfrm>
          <a:prstGeom prst="rect">
            <a:avLst/>
          </a:prstGeom>
          <a:solidFill>
            <a:schemeClr val="tx1"/>
          </a:solidFill>
        </p:spPr>
        <p:txBody>
          <a:bodyPr wrap="square" rtlCol="0">
            <a:spAutoFit/>
          </a:bodyPr>
          <a:lstStyle/>
          <a:p>
            <a:r>
              <a:rPr lang="en-GB" dirty="0" smtClean="0"/>
              <a:t>       </a:t>
            </a:r>
            <a:r>
              <a:rPr lang="en-GB" dirty="0" smtClean="0">
                <a:solidFill>
                  <a:schemeClr val="bg1"/>
                </a:solidFill>
              </a:rPr>
              <a:t>c1        c2             c3       c4</a:t>
            </a:r>
          </a:p>
          <a:p>
            <a:r>
              <a:rPr lang="en-GB" dirty="0" smtClean="0">
                <a:solidFill>
                  <a:schemeClr val="bg1"/>
                </a:solidFill>
              </a:rPr>
              <a:t>T = O(1) + O(1) + n x O(1) + O(1)</a:t>
            </a:r>
          </a:p>
          <a:p>
            <a:r>
              <a:rPr lang="en-GB" dirty="0" smtClean="0">
                <a:solidFill>
                  <a:schemeClr val="bg1"/>
                </a:solidFill>
              </a:rPr>
              <a:t>T = c1 + c2 + n x c3 + c4</a:t>
            </a:r>
          </a:p>
          <a:p>
            <a:r>
              <a:rPr lang="en-GB" dirty="0" smtClean="0">
                <a:solidFill>
                  <a:schemeClr val="bg1"/>
                </a:solidFill>
              </a:rPr>
              <a:t>T = c5 + n x c3 = O(n)</a:t>
            </a:r>
            <a:endParaRPr lang="en-GB" dirty="0">
              <a:solidFill>
                <a:schemeClr val="bg1"/>
              </a:solidFill>
            </a:endParaRPr>
          </a:p>
        </p:txBody>
      </p:sp>
      <p:sp>
        <p:nvSpPr>
          <p:cNvPr id="7" name="TextBox 6"/>
          <p:cNvSpPr txBox="1"/>
          <p:nvPr/>
        </p:nvSpPr>
        <p:spPr>
          <a:xfrm>
            <a:off x="1446752" y="4858362"/>
            <a:ext cx="6768752" cy="1569660"/>
          </a:xfrm>
          <a:prstGeom prst="rect">
            <a:avLst/>
          </a:prstGeom>
          <a:solidFill>
            <a:schemeClr val="tx1"/>
          </a:solidFill>
        </p:spPr>
        <p:txBody>
          <a:bodyPr wrap="square" rtlCol="0">
            <a:spAutoFit/>
          </a:bodyPr>
          <a:lstStyle/>
          <a:p>
            <a:r>
              <a:rPr lang="en-GB" dirty="0" smtClean="0"/>
              <a:t>       </a:t>
            </a:r>
            <a:r>
              <a:rPr lang="en-GB" dirty="0" smtClean="0">
                <a:solidFill>
                  <a:schemeClr val="bg1"/>
                </a:solidFill>
              </a:rPr>
              <a:t>c</a:t>
            </a:r>
            <a:r>
              <a:rPr lang="en-GB" baseline="-25000" dirty="0" smtClean="0">
                <a:solidFill>
                  <a:schemeClr val="bg1"/>
                </a:solidFill>
              </a:rPr>
              <a:t>1</a:t>
            </a:r>
            <a:r>
              <a:rPr lang="en-GB" dirty="0" smtClean="0">
                <a:solidFill>
                  <a:schemeClr val="bg1"/>
                </a:solidFill>
              </a:rPr>
              <a:t>        c</a:t>
            </a:r>
            <a:r>
              <a:rPr lang="en-GB" baseline="-25000" dirty="0" smtClean="0">
                <a:solidFill>
                  <a:schemeClr val="bg1"/>
                </a:solidFill>
              </a:rPr>
              <a:t>2</a:t>
            </a:r>
            <a:r>
              <a:rPr lang="en-GB" dirty="0" smtClean="0">
                <a:solidFill>
                  <a:schemeClr val="bg1"/>
                </a:solidFill>
              </a:rPr>
              <a:t>             c</a:t>
            </a:r>
            <a:r>
              <a:rPr lang="en-GB" baseline="-25000" dirty="0" smtClean="0">
                <a:solidFill>
                  <a:schemeClr val="bg1"/>
                </a:solidFill>
              </a:rPr>
              <a:t>3</a:t>
            </a:r>
            <a:r>
              <a:rPr lang="en-GB" dirty="0" smtClean="0">
                <a:solidFill>
                  <a:schemeClr val="bg1"/>
                </a:solidFill>
              </a:rPr>
              <a:t>       c</a:t>
            </a:r>
            <a:r>
              <a:rPr lang="en-GB" baseline="-25000" dirty="0" smtClean="0">
                <a:solidFill>
                  <a:schemeClr val="bg1"/>
                </a:solidFill>
              </a:rPr>
              <a:t>4</a:t>
            </a:r>
          </a:p>
          <a:p>
            <a:r>
              <a:rPr lang="en-GB" dirty="0" smtClean="0">
                <a:solidFill>
                  <a:schemeClr val="bg1"/>
                </a:solidFill>
              </a:rPr>
              <a:t>T = O(1) + O(1) + n x O(1) + O(1)</a:t>
            </a:r>
          </a:p>
          <a:p>
            <a:r>
              <a:rPr lang="en-GB" dirty="0" smtClean="0">
                <a:solidFill>
                  <a:schemeClr val="bg1"/>
                </a:solidFill>
              </a:rPr>
              <a:t>T = c</a:t>
            </a:r>
            <a:r>
              <a:rPr lang="en-GB" baseline="-25000" dirty="0" smtClean="0">
                <a:solidFill>
                  <a:schemeClr val="bg1"/>
                </a:solidFill>
              </a:rPr>
              <a:t>1</a:t>
            </a:r>
            <a:r>
              <a:rPr lang="en-GB" dirty="0" smtClean="0">
                <a:solidFill>
                  <a:schemeClr val="bg1"/>
                </a:solidFill>
              </a:rPr>
              <a:t> + c</a:t>
            </a:r>
            <a:r>
              <a:rPr lang="en-GB" baseline="-25000" dirty="0" smtClean="0">
                <a:solidFill>
                  <a:schemeClr val="bg1"/>
                </a:solidFill>
              </a:rPr>
              <a:t>2</a:t>
            </a:r>
            <a:r>
              <a:rPr lang="en-GB" dirty="0" smtClean="0">
                <a:solidFill>
                  <a:schemeClr val="bg1"/>
                </a:solidFill>
              </a:rPr>
              <a:t> + n x c</a:t>
            </a:r>
            <a:r>
              <a:rPr lang="en-GB" baseline="-25000" dirty="0" smtClean="0">
                <a:solidFill>
                  <a:schemeClr val="bg1"/>
                </a:solidFill>
              </a:rPr>
              <a:t>3</a:t>
            </a:r>
            <a:r>
              <a:rPr lang="en-GB" dirty="0" smtClean="0">
                <a:solidFill>
                  <a:schemeClr val="bg1"/>
                </a:solidFill>
              </a:rPr>
              <a:t> + c</a:t>
            </a:r>
            <a:r>
              <a:rPr lang="en-GB" baseline="-25000" dirty="0" smtClean="0">
                <a:solidFill>
                  <a:schemeClr val="bg1"/>
                </a:solidFill>
              </a:rPr>
              <a:t>4</a:t>
            </a:r>
          </a:p>
          <a:p>
            <a:r>
              <a:rPr lang="en-GB" dirty="0" smtClean="0">
                <a:solidFill>
                  <a:schemeClr val="bg1"/>
                </a:solidFill>
              </a:rPr>
              <a:t>T = c</a:t>
            </a:r>
            <a:r>
              <a:rPr lang="en-GB" baseline="-25000" dirty="0" smtClean="0">
                <a:solidFill>
                  <a:schemeClr val="bg1"/>
                </a:solidFill>
              </a:rPr>
              <a:t>5</a:t>
            </a:r>
            <a:r>
              <a:rPr lang="en-GB" dirty="0" smtClean="0">
                <a:solidFill>
                  <a:schemeClr val="bg1"/>
                </a:solidFill>
              </a:rPr>
              <a:t> + n x c</a:t>
            </a:r>
            <a:r>
              <a:rPr lang="en-GB" baseline="-25000" dirty="0" smtClean="0">
                <a:solidFill>
                  <a:schemeClr val="bg1"/>
                </a:solidFill>
              </a:rPr>
              <a:t>3</a:t>
            </a:r>
            <a:r>
              <a:rPr lang="en-GB" dirty="0" smtClean="0">
                <a:solidFill>
                  <a:schemeClr val="bg1"/>
                </a:solidFill>
              </a:rPr>
              <a:t> = O(n)</a:t>
            </a:r>
            <a:endParaRPr lang="en-GB" dirty="0">
              <a:solidFill>
                <a:schemeClr val="bg1"/>
              </a:solidFill>
            </a:endParaRPr>
          </a:p>
        </p:txBody>
      </p:sp>
    </p:spTree>
    <p:extLst>
      <p:ext uri="{BB962C8B-B14F-4D97-AF65-F5344CB8AC3E}">
        <p14:creationId xmlns:p14="http://schemas.microsoft.com/office/powerpoint/2010/main" val="5283796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2"/>
            <a:ext cx="8928992" cy="4392488"/>
          </a:xfrm>
          <a:prstGeom prst="rect">
            <a:avLst/>
          </a:prstGeom>
        </p:spPr>
      </p:pic>
      <p:sp>
        <p:nvSpPr>
          <p:cNvPr id="5" name="TextBox 4"/>
          <p:cNvSpPr txBox="1"/>
          <p:nvPr/>
        </p:nvSpPr>
        <p:spPr>
          <a:xfrm>
            <a:off x="1475656" y="4653136"/>
            <a:ext cx="6912768" cy="1938992"/>
          </a:xfrm>
          <a:prstGeom prst="rect">
            <a:avLst/>
          </a:prstGeom>
          <a:solidFill>
            <a:schemeClr val="tx1"/>
          </a:solidFill>
        </p:spPr>
        <p:txBody>
          <a:bodyPr wrap="square" rtlCol="0">
            <a:spAutoFit/>
          </a:bodyPr>
          <a:lstStyle/>
          <a:p>
            <a:r>
              <a:rPr lang="en-GB" dirty="0" smtClean="0">
                <a:solidFill>
                  <a:schemeClr val="bg1"/>
                </a:solidFill>
              </a:rPr>
              <a:t>       c</a:t>
            </a:r>
            <a:r>
              <a:rPr lang="en-GB" baseline="-25000" dirty="0" smtClean="0">
                <a:solidFill>
                  <a:schemeClr val="bg1"/>
                </a:solidFill>
              </a:rPr>
              <a:t>1</a:t>
            </a:r>
            <a:r>
              <a:rPr lang="en-GB" dirty="0" smtClean="0">
                <a:solidFill>
                  <a:schemeClr val="bg1"/>
                </a:solidFill>
              </a:rPr>
              <a:t>               c</a:t>
            </a:r>
            <a:r>
              <a:rPr lang="en-GB" baseline="-25000" dirty="0" smtClean="0">
                <a:solidFill>
                  <a:schemeClr val="bg1"/>
                </a:solidFill>
              </a:rPr>
              <a:t>2</a:t>
            </a:r>
            <a:r>
              <a:rPr lang="en-GB" dirty="0" smtClean="0">
                <a:solidFill>
                  <a:schemeClr val="bg1"/>
                </a:solidFill>
              </a:rPr>
              <a:t>        c</a:t>
            </a:r>
            <a:r>
              <a:rPr lang="en-GB" baseline="-25000" dirty="0" smtClean="0">
                <a:solidFill>
                  <a:schemeClr val="bg1"/>
                </a:solidFill>
              </a:rPr>
              <a:t>3</a:t>
            </a:r>
          </a:p>
          <a:p>
            <a:r>
              <a:rPr lang="en-GB" dirty="0" smtClean="0">
                <a:solidFill>
                  <a:schemeClr val="bg1"/>
                </a:solidFill>
              </a:rPr>
              <a:t>T = O(1) + n</a:t>
            </a:r>
            <a:r>
              <a:rPr lang="en-GB" baseline="30000" dirty="0" smtClean="0">
                <a:solidFill>
                  <a:schemeClr val="bg1"/>
                </a:solidFill>
              </a:rPr>
              <a:t>2 </a:t>
            </a:r>
            <a:r>
              <a:rPr lang="en-GB" dirty="0" smtClean="0">
                <a:solidFill>
                  <a:schemeClr val="bg1"/>
                </a:solidFill>
              </a:rPr>
              <a:t> x O(1) + O(1)</a:t>
            </a:r>
          </a:p>
          <a:p>
            <a:r>
              <a:rPr lang="en-GB" dirty="0" smtClean="0">
                <a:solidFill>
                  <a:schemeClr val="bg1"/>
                </a:solidFill>
              </a:rPr>
              <a:t>T = c</a:t>
            </a:r>
            <a:r>
              <a:rPr lang="en-GB" baseline="-25000" dirty="0" smtClean="0">
                <a:solidFill>
                  <a:schemeClr val="bg1"/>
                </a:solidFill>
              </a:rPr>
              <a:t>1</a:t>
            </a:r>
            <a:r>
              <a:rPr lang="en-GB" dirty="0" smtClean="0">
                <a:solidFill>
                  <a:schemeClr val="bg1"/>
                </a:solidFill>
              </a:rPr>
              <a:t> + c</a:t>
            </a:r>
            <a:r>
              <a:rPr lang="en-GB" baseline="-25000" dirty="0" smtClean="0">
                <a:solidFill>
                  <a:schemeClr val="bg1"/>
                </a:solidFill>
              </a:rPr>
              <a:t>3</a:t>
            </a:r>
            <a:r>
              <a:rPr lang="en-GB" dirty="0" smtClean="0">
                <a:solidFill>
                  <a:schemeClr val="bg1"/>
                </a:solidFill>
              </a:rPr>
              <a:t> + n</a:t>
            </a:r>
            <a:r>
              <a:rPr lang="en-GB" baseline="30000" dirty="0" smtClean="0">
                <a:solidFill>
                  <a:schemeClr val="bg1"/>
                </a:solidFill>
              </a:rPr>
              <a:t>2 </a:t>
            </a:r>
            <a:r>
              <a:rPr lang="en-GB" dirty="0" smtClean="0">
                <a:solidFill>
                  <a:schemeClr val="bg1"/>
                </a:solidFill>
              </a:rPr>
              <a:t> x O(1)</a:t>
            </a:r>
          </a:p>
          <a:p>
            <a:r>
              <a:rPr lang="en-GB" dirty="0" smtClean="0">
                <a:solidFill>
                  <a:schemeClr val="bg1"/>
                </a:solidFill>
              </a:rPr>
              <a:t>T = c</a:t>
            </a:r>
            <a:r>
              <a:rPr lang="en-GB" baseline="-25000" dirty="0" smtClean="0">
                <a:solidFill>
                  <a:schemeClr val="bg1"/>
                </a:solidFill>
              </a:rPr>
              <a:t>4</a:t>
            </a:r>
            <a:r>
              <a:rPr lang="en-GB" dirty="0" smtClean="0">
                <a:solidFill>
                  <a:schemeClr val="bg1"/>
                </a:solidFill>
              </a:rPr>
              <a:t> + n</a:t>
            </a:r>
            <a:r>
              <a:rPr lang="en-GB" baseline="30000" dirty="0" smtClean="0">
                <a:solidFill>
                  <a:schemeClr val="bg1"/>
                </a:solidFill>
              </a:rPr>
              <a:t>2 </a:t>
            </a:r>
            <a:r>
              <a:rPr lang="en-GB" dirty="0" smtClean="0">
                <a:solidFill>
                  <a:schemeClr val="bg1"/>
                </a:solidFill>
              </a:rPr>
              <a:t> x O(1)</a:t>
            </a:r>
            <a:r>
              <a:rPr lang="en-GB" baseline="30000" dirty="0" smtClean="0">
                <a:solidFill>
                  <a:schemeClr val="bg1"/>
                </a:solidFill>
              </a:rPr>
              <a:t> </a:t>
            </a:r>
            <a:r>
              <a:rPr lang="en-GB" dirty="0" smtClean="0">
                <a:solidFill>
                  <a:schemeClr val="bg1"/>
                </a:solidFill>
              </a:rPr>
              <a:t> = </a:t>
            </a:r>
            <a:r>
              <a:rPr lang="en-GB" dirty="0">
                <a:solidFill>
                  <a:schemeClr val="bg1"/>
                </a:solidFill>
              </a:rPr>
              <a:t>n</a:t>
            </a:r>
            <a:r>
              <a:rPr lang="en-GB" baseline="30000" dirty="0">
                <a:solidFill>
                  <a:schemeClr val="bg1"/>
                </a:solidFill>
              </a:rPr>
              <a:t>2 </a:t>
            </a:r>
            <a:r>
              <a:rPr lang="en-GB" dirty="0">
                <a:solidFill>
                  <a:schemeClr val="bg1"/>
                </a:solidFill>
              </a:rPr>
              <a:t> x O(1</a:t>
            </a:r>
            <a:r>
              <a:rPr lang="en-GB" dirty="0" smtClean="0">
                <a:solidFill>
                  <a:schemeClr val="bg1"/>
                </a:solidFill>
              </a:rPr>
              <a:t>) = O(n</a:t>
            </a:r>
            <a:r>
              <a:rPr lang="en-GB" baseline="30000" dirty="0" smtClean="0">
                <a:solidFill>
                  <a:schemeClr val="bg1"/>
                </a:solidFill>
              </a:rPr>
              <a:t>2</a:t>
            </a:r>
            <a:r>
              <a:rPr lang="en-GB" dirty="0" smtClean="0">
                <a:solidFill>
                  <a:schemeClr val="bg1"/>
                </a:solidFill>
              </a:rPr>
              <a:t>)</a:t>
            </a:r>
            <a:r>
              <a:rPr lang="en-GB" baseline="30000" dirty="0" smtClean="0">
                <a:solidFill>
                  <a:schemeClr val="bg1"/>
                </a:solidFill>
              </a:rPr>
              <a:t> </a:t>
            </a:r>
            <a:r>
              <a:rPr lang="en-GB" dirty="0" smtClean="0">
                <a:solidFill>
                  <a:schemeClr val="bg1"/>
                </a:solidFill>
              </a:rPr>
              <a:t>  </a:t>
            </a:r>
          </a:p>
          <a:p>
            <a:endParaRPr lang="en-GB" dirty="0">
              <a:solidFill>
                <a:schemeClr val="bg1"/>
              </a:solidFill>
            </a:endParaRPr>
          </a:p>
        </p:txBody>
      </p:sp>
    </p:spTree>
    <p:extLst>
      <p:ext uri="{BB962C8B-B14F-4D97-AF65-F5344CB8AC3E}">
        <p14:creationId xmlns:p14="http://schemas.microsoft.com/office/powerpoint/2010/main" val="39821978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16631"/>
            <a:ext cx="8856984" cy="6555917"/>
          </a:xfrm>
          <a:prstGeom prst="rect">
            <a:avLst/>
          </a:prstGeom>
        </p:spPr>
      </p:pic>
    </p:spTree>
    <p:extLst>
      <p:ext uri="{BB962C8B-B14F-4D97-AF65-F5344CB8AC3E}">
        <p14:creationId xmlns:p14="http://schemas.microsoft.com/office/powerpoint/2010/main" val="172119545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332656"/>
            <a:ext cx="8568952" cy="6340848"/>
          </a:xfrm>
          <a:prstGeom prst="rect">
            <a:avLst/>
          </a:prstGeom>
        </p:spPr>
      </p:pic>
    </p:spTree>
    <p:extLst>
      <p:ext uri="{BB962C8B-B14F-4D97-AF65-F5344CB8AC3E}">
        <p14:creationId xmlns:p14="http://schemas.microsoft.com/office/powerpoint/2010/main" val="259358579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104" y="260648"/>
            <a:ext cx="8872376" cy="5472608"/>
          </a:xfrm>
          <a:prstGeom prst="rect">
            <a:avLst/>
          </a:prstGeom>
        </p:spPr>
      </p:pic>
    </p:spTree>
    <p:extLst>
      <p:ext uri="{BB962C8B-B14F-4D97-AF65-F5344CB8AC3E}">
        <p14:creationId xmlns:p14="http://schemas.microsoft.com/office/powerpoint/2010/main" val="4186757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260648"/>
            <a:ext cx="8680727" cy="5904656"/>
          </a:xfrm>
          <a:prstGeom prst="rect">
            <a:avLst/>
          </a:prstGeom>
        </p:spPr>
      </p:pic>
    </p:spTree>
    <p:extLst>
      <p:ext uri="{BB962C8B-B14F-4D97-AF65-F5344CB8AC3E}">
        <p14:creationId xmlns:p14="http://schemas.microsoft.com/office/powerpoint/2010/main" val="337864712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107504" y="188640"/>
            <a:ext cx="8833492" cy="6264696"/>
          </a:xfrm>
          <a:prstGeom prst="rect">
            <a:avLst/>
          </a:prstGeom>
        </p:spPr>
      </p:pic>
    </p:spTree>
    <p:extLst>
      <p:ext uri="{BB962C8B-B14F-4D97-AF65-F5344CB8AC3E}">
        <p14:creationId xmlns:p14="http://schemas.microsoft.com/office/powerpoint/2010/main" val="185260153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88640"/>
            <a:ext cx="8738363" cy="5904656"/>
          </a:xfrm>
          <a:prstGeom prst="rect">
            <a:avLst/>
          </a:prstGeom>
        </p:spPr>
      </p:pic>
    </p:spTree>
    <p:extLst>
      <p:ext uri="{BB962C8B-B14F-4D97-AF65-F5344CB8AC3E}">
        <p14:creationId xmlns:p14="http://schemas.microsoft.com/office/powerpoint/2010/main" val="25055480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188640"/>
            <a:ext cx="8784976" cy="6048672"/>
          </a:xfrm>
          <a:prstGeom prst="rect">
            <a:avLst/>
          </a:prstGeom>
        </p:spPr>
      </p:pic>
    </p:spTree>
    <p:extLst>
      <p:ext uri="{BB962C8B-B14F-4D97-AF65-F5344CB8AC3E}">
        <p14:creationId xmlns:p14="http://schemas.microsoft.com/office/powerpoint/2010/main" val="15238164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475656" y="620688"/>
            <a:ext cx="5616624" cy="864096"/>
          </a:xfrm>
          <a:prstGeom prst="rect">
            <a:avLst/>
          </a:prstGeom>
        </p:spPr>
      </p:pic>
      <p:pic>
        <p:nvPicPr>
          <p:cNvPr id="4" name="Content Placeholder 3"/>
          <p:cNvPicPr>
            <a:picLocks noGrp="1" noChangeAspect="1"/>
          </p:cNvPicPr>
          <p:nvPr>
            <p:ph idx="1"/>
          </p:nvPr>
        </p:nvPicPr>
        <p:blipFill>
          <a:blip r:embed="rId3"/>
          <a:stretch>
            <a:fillRect/>
          </a:stretch>
        </p:blipFill>
        <p:spPr>
          <a:xfrm>
            <a:off x="1143000" y="1844824"/>
            <a:ext cx="7344816" cy="4536504"/>
          </a:xfrm>
          <a:prstGeom prst="rect">
            <a:avLst/>
          </a:prstGeom>
        </p:spPr>
      </p:pic>
    </p:spTree>
    <p:extLst>
      <p:ext uri="{BB962C8B-B14F-4D97-AF65-F5344CB8AC3E}">
        <p14:creationId xmlns:p14="http://schemas.microsoft.com/office/powerpoint/2010/main" val="9228676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107504" y="980728"/>
            <a:ext cx="8789638" cy="5616624"/>
          </a:xfrm>
          <a:prstGeom prst="rect">
            <a:avLst/>
          </a:prstGeom>
        </p:spPr>
      </p:pic>
      <p:pic>
        <p:nvPicPr>
          <p:cNvPr id="4" name="Picture 3"/>
          <p:cNvPicPr>
            <a:picLocks noChangeAspect="1"/>
          </p:cNvPicPr>
          <p:nvPr/>
        </p:nvPicPr>
        <p:blipFill>
          <a:blip r:embed="rId3"/>
          <a:stretch>
            <a:fillRect/>
          </a:stretch>
        </p:blipFill>
        <p:spPr>
          <a:xfrm>
            <a:off x="2699791" y="116632"/>
            <a:ext cx="2971647" cy="864096"/>
          </a:xfrm>
          <a:prstGeom prst="rect">
            <a:avLst/>
          </a:prstGeom>
        </p:spPr>
      </p:pic>
    </p:spTree>
    <p:extLst>
      <p:ext uri="{BB962C8B-B14F-4D97-AF65-F5344CB8AC3E}">
        <p14:creationId xmlns:p14="http://schemas.microsoft.com/office/powerpoint/2010/main" val="12376855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78" y="980728"/>
            <a:ext cx="9036496" cy="4176464"/>
          </a:xfrm>
          <a:prstGeom prst="rect">
            <a:avLst/>
          </a:prstGeom>
        </p:spPr>
      </p:pic>
      <p:sp>
        <p:nvSpPr>
          <p:cNvPr id="6" name="TextBox 5"/>
          <p:cNvSpPr txBox="1"/>
          <p:nvPr/>
        </p:nvSpPr>
        <p:spPr>
          <a:xfrm>
            <a:off x="611560" y="5589240"/>
            <a:ext cx="8064896" cy="369332"/>
          </a:xfrm>
          <a:prstGeom prst="rect">
            <a:avLst/>
          </a:prstGeom>
          <a:noFill/>
        </p:spPr>
        <p:txBody>
          <a:bodyPr wrap="square" rtlCol="0">
            <a:spAutoFit/>
          </a:bodyPr>
          <a:lstStyle/>
          <a:p>
            <a:r>
              <a:rPr lang="en-GB" sz="1800"/>
              <a:t>https://cooervo.github.io/Algorithms-DataStructures-BigONotation/index.html</a:t>
            </a:r>
            <a:endParaRPr lang="en-GB" sz="1800" dirty="0"/>
          </a:p>
        </p:txBody>
      </p:sp>
    </p:spTree>
    <p:extLst>
      <p:ext uri="{BB962C8B-B14F-4D97-AF65-F5344CB8AC3E}">
        <p14:creationId xmlns:p14="http://schemas.microsoft.com/office/powerpoint/2010/main" val="153908984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548680"/>
            <a:ext cx="8820472" cy="4824536"/>
          </a:xfrm>
          <a:prstGeom prst="rect">
            <a:avLst/>
          </a:prstGeom>
        </p:spPr>
      </p:pic>
      <p:sp>
        <p:nvSpPr>
          <p:cNvPr id="5" name="TextBox 4"/>
          <p:cNvSpPr txBox="1"/>
          <p:nvPr/>
        </p:nvSpPr>
        <p:spPr>
          <a:xfrm>
            <a:off x="611560" y="5589240"/>
            <a:ext cx="8064896" cy="369332"/>
          </a:xfrm>
          <a:prstGeom prst="rect">
            <a:avLst/>
          </a:prstGeom>
          <a:noFill/>
        </p:spPr>
        <p:txBody>
          <a:bodyPr wrap="square" rtlCol="0">
            <a:spAutoFit/>
          </a:bodyPr>
          <a:lstStyle/>
          <a:p>
            <a:r>
              <a:rPr lang="en-GB" sz="1800"/>
              <a:t>https://cooervo.github.io/Algorithms-DataStructures-BigONotation/index.html</a:t>
            </a:r>
            <a:endParaRPr lang="en-GB" sz="1800" dirty="0"/>
          </a:p>
        </p:txBody>
      </p:sp>
    </p:spTree>
    <p:extLst>
      <p:ext uri="{BB962C8B-B14F-4D97-AF65-F5344CB8AC3E}">
        <p14:creationId xmlns:p14="http://schemas.microsoft.com/office/powerpoint/2010/main" val="368377015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620687"/>
            <a:ext cx="8784976" cy="4608513"/>
          </a:xfrm>
          <a:prstGeom prst="rect">
            <a:avLst/>
          </a:prstGeom>
        </p:spPr>
      </p:pic>
      <p:sp>
        <p:nvSpPr>
          <p:cNvPr id="5" name="TextBox 4"/>
          <p:cNvSpPr txBox="1"/>
          <p:nvPr/>
        </p:nvSpPr>
        <p:spPr>
          <a:xfrm>
            <a:off x="611560" y="5589240"/>
            <a:ext cx="8064896" cy="369332"/>
          </a:xfrm>
          <a:prstGeom prst="rect">
            <a:avLst/>
          </a:prstGeom>
          <a:noFill/>
        </p:spPr>
        <p:txBody>
          <a:bodyPr wrap="square" rtlCol="0">
            <a:spAutoFit/>
          </a:bodyPr>
          <a:lstStyle/>
          <a:p>
            <a:r>
              <a:rPr lang="en-GB" sz="1800"/>
              <a:t>https://cooervo.github.io/Algorithms-DataStructures-BigONotation/index.html</a:t>
            </a:r>
            <a:endParaRPr lang="en-GB" sz="1800" dirty="0"/>
          </a:p>
        </p:txBody>
      </p:sp>
    </p:spTree>
    <p:extLst>
      <p:ext uri="{BB962C8B-B14F-4D97-AF65-F5344CB8AC3E}">
        <p14:creationId xmlns:p14="http://schemas.microsoft.com/office/powerpoint/2010/main" val="331836435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07504" y="692696"/>
            <a:ext cx="8424936" cy="5328592"/>
          </a:xfrm>
          <a:prstGeom prst="rect">
            <a:avLst/>
          </a:prstGeom>
        </p:spPr>
      </p:pic>
      <p:sp>
        <p:nvSpPr>
          <p:cNvPr id="5" name="TextBox 4"/>
          <p:cNvSpPr txBox="1"/>
          <p:nvPr/>
        </p:nvSpPr>
        <p:spPr>
          <a:xfrm>
            <a:off x="683568" y="6021288"/>
            <a:ext cx="8064896" cy="369332"/>
          </a:xfrm>
          <a:prstGeom prst="rect">
            <a:avLst/>
          </a:prstGeom>
          <a:noFill/>
        </p:spPr>
        <p:txBody>
          <a:bodyPr wrap="square" rtlCol="0">
            <a:spAutoFit/>
          </a:bodyPr>
          <a:lstStyle/>
          <a:p>
            <a:r>
              <a:rPr lang="en-GB" sz="1800"/>
              <a:t>https://cooervo.github.io/Algorithms-DataStructures-BigONotation/index.html</a:t>
            </a:r>
            <a:endParaRPr lang="en-GB" sz="1800" dirty="0"/>
          </a:p>
        </p:txBody>
      </p:sp>
    </p:spTree>
    <p:extLst>
      <p:ext uri="{BB962C8B-B14F-4D97-AF65-F5344CB8AC3E}">
        <p14:creationId xmlns:p14="http://schemas.microsoft.com/office/powerpoint/2010/main" val="67819231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pic>
        <p:nvPicPr>
          <p:cNvPr id="4" name="Content Placeholder 3"/>
          <p:cNvPicPr>
            <a:picLocks noGrp="1" noChangeAspect="1"/>
          </p:cNvPicPr>
          <p:nvPr>
            <p:ph idx="1"/>
          </p:nvPr>
        </p:nvPicPr>
        <p:blipFill>
          <a:blip r:embed="rId2"/>
          <a:stretch>
            <a:fillRect/>
          </a:stretch>
        </p:blipFill>
        <p:spPr>
          <a:xfrm>
            <a:off x="755576" y="1772816"/>
            <a:ext cx="7382435" cy="4114800"/>
          </a:xfrm>
          <a:prstGeom prst="rect">
            <a:avLst/>
          </a:prstGeom>
        </p:spPr>
      </p:pic>
    </p:spTree>
    <p:extLst>
      <p:ext uri="{BB962C8B-B14F-4D97-AF65-F5344CB8AC3E}">
        <p14:creationId xmlns:p14="http://schemas.microsoft.com/office/powerpoint/2010/main" val="2231710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Time Complexity</a:t>
            </a:r>
            <a:endParaRPr lang="en-GB" dirty="0"/>
          </a:p>
        </p:txBody>
      </p:sp>
      <p:sp>
        <p:nvSpPr>
          <p:cNvPr id="3" name="Content Placeholder 2"/>
          <p:cNvSpPr>
            <a:spLocks noGrp="1"/>
          </p:cNvSpPr>
          <p:nvPr>
            <p:ph idx="1"/>
          </p:nvPr>
        </p:nvSpPr>
        <p:spPr>
          <a:xfrm>
            <a:off x="395536" y="2017713"/>
            <a:ext cx="8559552" cy="4114800"/>
          </a:xfrm>
        </p:spPr>
        <p:txBody>
          <a:bodyPr/>
          <a:lstStyle/>
          <a:p>
            <a:r>
              <a:rPr lang="en-GB" sz="2400" dirty="0" smtClean="0"/>
              <a:t>Time complexity is a way of showing the how the runtime of a function increases as in number of elements increases.</a:t>
            </a:r>
          </a:p>
          <a:p>
            <a:pPr lvl="1"/>
            <a:r>
              <a:rPr lang="en-GB" sz="2000" dirty="0" smtClean="0"/>
              <a:t>Example </a:t>
            </a:r>
          </a:p>
          <a:p>
            <a:pPr lvl="1"/>
            <a:r>
              <a:rPr lang="en-GB" sz="2000" dirty="0" smtClean="0"/>
              <a:t>linear or straight line.</a:t>
            </a:r>
          </a:p>
          <a:p>
            <a:pPr lvl="1"/>
            <a:r>
              <a:rPr lang="en-GB" sz="2000" dirty="0" smtClean="0"/>
              <a:t>Constant time – does not change as the input increases.</a:t>
            </a:r>
          </a:p>
          <a:p>
            <a:pPr lvl="1"/>
            <a:endParaRPr lang="en-GB" sz="2000" dirty="0"/>
          </a:p>
          <a:p>
            <a:pPr lvl="1"/>
            <a:r>
              <a:rPr lang="en-GB" sz="2000" dirty="0" smtClean="0"/>
              <a:t>Linear function T = an + b      -&gt; O(n)  Note a and b are constants</a:t>
            </a:r>
          </a:p>
          <a:p>
            <a:pPr lvl="1"/>
            <a:endParaRPr lang="en-GB" sz="2000" dirty="0"/>
          </a:p>
          <a:p>
            <a:pPr lvl="1"/>
            <a:r>
              <a:rPr lang="en-GB" sz="2000" dirty="0" smtClean="0"/>
              <a:t>Quadratic T = cn</a:t>
            </a:r>
            <a:r>
              <a:rPr lang="en-GB" sz="2000" baseline="30000" dirty="0" smtClean="0"/>
              <a:t>2</a:t>
            </a:r>
            <a:r>
              <a:rPr lang="en-GB" sz="2000" dirty="0" smtClean="0"/>
              <a:t> + dn + e   -&gt; O(n</a:t>
            </a:r>
            <a:r>
              <a:rPr lang="en-GB" sz="2000" baseline="30000" dirty="0" smtClean="0"/>
              <a:t>2) </a:t>
            </a:r>
            <a:r>
              <a:rPr lang="en-GB" sz="2000" dirty="0" smtClean="0"/>
              <a:t> Note c, d and e are constants</a:t>
            </a:r>
            <a:endParaRPr lang="en-GB" sz="2000" dirty="0"/>
          </a:p>
        </p:txBody>
      </p:sp>
    </p:spTree>
    <p:extLst>
      <p:ext uri="{BB962C8B-B14F-4D97-AF65-F5344CB8AC3E}">
        <p14:creationId xmlns:p14="http://schemas.microsoft.com/office/powerpoint/2010/main" val="117311656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Bubble Sort</a:t>
            </a:r>
            <a:endParaRPr lang="en-GB" dirty="0"/>
          </a:p>
        </p:txBody>
      </p:sp>
      <p:sp>
        <p:nvSpPr>
          <p:cNvPr id="3" name="Content Placeholder 2"/>
          <p:cNvSpPr>
            <a:spLocks noGrp="1"/>
          </p:cNvSpPr>
          <p:nvPr>
            <p:ph idx="1"/>
          </p:nvPr>
        </p:nvSpPr>
        <p:spPr>
          <a:xfrm>
            <a:off x="520502" y="1844824"/>
            <a:ext cx="8415536" cy="4114800"/>
          </a:xfrm>
        </p:spPr>
        <p:txBody>
          <a:bodyPr/>
          <a:lstStyle/>
          <a:p>
            <a:r>
              <a:rPr lang="en-GB" sz="2000" dirty="0">
                <a:solidFill>
                  <a:srgbClr val="292929"/>
                </a:solidFill>
                <a:latin typeface="sohne"/>
              </a:rPr>
              <a:t>Bubble Sort</a:t>
            </a:r>
          </a:p>
          <a:p>
            <a:pPr>
              <a:buFont typeface="Arial" panose="020B0604020202020204" pitchFamily="34" charset="0"/>
              <a:buChar char="•"/>
            </a:pPr>
            <a:r>
              <a:rPr lang="en-GB" sz="2000" dirty="0">
                <a:solidFill>
                  <a:srgbClr val="292929"/>
                </a:solidFill>
                <a:latin typeface="charter"/>
              </a:rPr>
              <a:t>Big O: best = O(N), worst = O(N²)</a:t>
            </a:r>
          </a:p>
          <a:p>
            <a:r>
              <a:rPr lang="en-GB" sz="2000" dirty="0">
                <a:solidFill>
                  <a:srgbClr val="292929"/>
                </a:solidFill>
                <a:latin typeface="charter"/>
              </a:rPr>
              <a:t>Bubble sort clearly and simply demonstrates the concept of sorting and is therefore often used as a teaching tool. However, due to its large Big O is not practically used often outside of academia.</a:t>
            </a:r>
          </a:p>
          <a:p>
            <a:r>
              <a:rPr lang="en-GB" sz="2000" dirty="0">
                <a:solidFill>
                  <a:srgbClr val="292929"/>
                </a:solidFill>
                <a:latin typeface="charter"/>
              </a:rPr>
              <a:t>The algorithm works by comparing each item in the list with the item next to it and swapping them if required. </a:t>
            </a:r>
            <a:endParaRPr lang="en-GB" sz="2000" dirty="0" smtClean="0">
              <a:solidFill>
                <a:srgbClr val="292929"/>
              </a:solidFill>
              <a:latin typeface="charter"/>
            </a:endParaRPr>
          </a:p>
          <a:p>
            <a:r>
              <a:rPr lang="en-GB" sz="2000" dirty="0" smtClean="0">
                <a:solidFill>
                  <a:srgbClr val="292929"/>
                </a:solidFill>
                <a:latin typeface="charter"/>
              </a:rPr>
              <a:t>In </a:t>
            </a:r>
            <a:r>
              <a:rPr lang="en-GB" sz="2000" dirty="0">
                <a:solidFill>
                  <a:srgbClr val="292929"/>
                </a:solidFill>
                <a:latin typeface="charter"/>
              </a:rPr>
              <a:t>other words, the largest element is bubbled to the top of the array. The algorithm repeats this process until it makes a pass all the way through the list without swapping any items. </a:t>
            </a:r>
            <a:endParaRPr lang="en-GB" sz="2000" dirty="0" smtClean="0">
              <a:solidFill>
                <a:srgbClr val="292929"/>
              </a:solidFill>
              <a:latin typeface="charter"/>
            </a:endParaRPr>
          </a:p>
          <a:p>
            <a:r>
              <a:rPr lang="en-GB" sz="2000" dirty="0" smtClean="0">
                <a:solidFill>
                  <a:srgbClr val="292929"/>
                </a:solidFill>
                <a:latin typeface="charter"/>
              </a:rPr>
              <a:t>Because </a:t>
            </a:r>
            <a:r>
              <a:rPr lang="en-GB" sz="2000" dirty="0">
                <a:solidFill>
                  <a:srgbClr val="292929"/>
                </a:solidFill>
                <a:latin typeface="charter"/>
              </a:rPr>
              <a:t>Bubble sort repeatedly passes through the unsorted part of the list, it has a worst case complexity of O(N²).</a:t>
            </a:r>
          </a:p>
          <a:p>
            <a:endParaRPr lang="en-GB" sz="2000" dirty="0"/>
          </a:p>
        </p:txBody>
      </p:sp>
      <p:sp>
        <p:nvSpPr>
          <p:cNvPr id="4" name="Rectangle 3"/>
          <p:cNvSpPr/>
          <p:nvPr/>
        </p:nvSpPr>
        <p:spPr>
          <a:xfrm>
            <a:off x="1907704" y="6093296"/>
            <a:ext cx="5148064" cy="369332"/>
          </a:xfrm>
          <a:prstGeom prst="rect">
            <a:avLst/>
          </a:prstGeom>
        </p:spPr>
        <p:txBody>
          <a:bodyPr wrap="square">
            <a:spAutoFit/>
          </a:bodyPr>
          <a:lstStyle/>
          <a:p>
            <a:r>
              <a:rPr lang="en-GB" sz="1800" dirty="0"/>
              <a:t>https://www.javatpoint.com/bubble-sort-in-java</a:t>
            </a:r>
          </a:p>
        </p:txBody>
      </p:sp>
    </p:spTree>
    <p:extLst>
      <p:ext uri="{BB962C8B-B14F-4D97-AF65-F5344CB8AC3E}">
        <p14:creationId xmlns:p14="http://schemas.microsoft.com/office/powerpoint/2010/main" val="186440801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a:solidFill>
                  <a:schemeClr val="tx1"/>
                </a:solidFill>
              </a:rPr>
              <a:t>Big O Notation and </a:t>
            </a:r>
            <a:r>
              <a:rPr lang="en-GB" dirty="0" smtClean="0">
                <a:solidFill>
                  <a:schemeClr val="tx1"/>
                </a:solidFill>
              </a:rPr>
              <a:t>Insertion Sort</a:t>
            </a:r>
            <a:endParaRPr lang="en-GB" dirty="0">
              <a:solidFill>
                <a:schemeClr val="tx1"/>
              </a:solidFill>
            </a:endParaRPr>
          </a:p>
        </p:txBody>
      </p:sp>
      <p:sp>
        <p:nvSpPr>
          <p:cNvPr id="3" name="Content Placeholder 2"/>
          <p:cNvSpPr>
            <a:spLocks noGrp="1"/>
          </p:cNvSpPr>
          <p:nvPr>
            <p:ph idx="1"/>
          </p:nvPr>
        </p:nvSpPr>
        <p:spPr>
          <a:xfrm>
            <a:off x="395536" y="2017713"/>
            <a:ext cx="8559552" cy="4114800"/>
          </a:xfrm>
        </p:spPr>
        <p:txBody>
          <a:bodyPr/>
          <a:lstStyle/>
          <a:p>
            <a:r>
              <a:rPr lang="en-GB" sz="2000" dirty="0">
                <a:solidFill>
                  <a:srgbClr val="292929"/>
                </a:solidFill>
                <a:latin typeface="sohne"/>
              </a:rPr>
              <a:t>Insertion Sort</a:t>
            </a:r>
          </a:p>
          <a:p>
            <a:pPr>
              <a:buFont typeface="Arial" panose="020B0604020202020204" pitchFamily="34" charset="0"/>
              <a:buChar char="•"/>
            </a:pPr>
            <a:r>
              <a:rPr lang="en-GB" sz="2000" dirty="0">
                <a:solidFill>
                  <a:srgbClr val="292929"/>
                </a:solidFill>
                <a:latin typeface="charter"/>
              </a:rPr>
              <a:t>Big O: best = O(N), worst = O(N²)</a:t>
            </a:r>
          </a:p>
          <a:p>
            <a:r>
              <a:rPr lang="en-GB" sz="2000" dirty="0">
                <a:solidFill>
                  <a:srgbClr val="292929"/>
                </a:solidFill>
                <a:latin typeface="charter"/>
              </a:rPr>
              <a:t>Insertion works by taking elements from the list one by one and inserting them in their correct position into a new sorted list. In arrays, the new list and the remaining elements can share the array’s space, but insertion is expensive, requiring shifting all of the following elements over by one.</a:t>
            </a:r>
          </a:p>
          <a:p>
            <a:r>
              <a:rPr lang="en-GB" sz="2000" dirty="0">
                <a:solidFill>
                  <a:srgbClr val="292929"/>
                </a:solidFill>
                <a:latin typeface="charter"/>
              </a:rPr>
              <a:t>A quick step by step example. We </a:t>
            </a:r>
            <a:r>
              <a:rPr lang="en-GB" sz="2000" dirty="0" err="1">
                <a:solidFill>
                  <a:srgbClr val="292929"/>
                </a:solidFill>
                <a:latin typeface="charter"/>
              </a:rPr>
              <a:t>color</a:t>
            </a:r>
            <a:r>
              <a:rPr lang="en-GB" sz="2000" dirty="0">
                <a:solidFill>
                  <a:srgbClr val="292929"/>
                </a:solidFill>
                <a:latin typeface="charter"/>
              </a:rPr>
              <a:t> the sorted part in red, and an unsorted part in black. We take an element from unsorted part and compare it with elements in sorted part, moving from right to left.</a:t>
            </a:r>
          </a:p>
          <a:p>
            <a:endParaRPr lang="en-GB" sz="2000" dirty="0"/>
          </a:p>
        </p:txBody>
      </p:sp>
      <p:sp>
        <p:nvSpPr>
          <p:cNvPr id="4" name="Rectangle 3"/>
          <p:cNvSpPr/>
          <p:nvPr/>
        </p:nvSpPr>
        <p:spPr>
          <a:xfrm>
            <a:off x="1115616" y="5589240"/>
            <a:ext cx="7488832" cy="461665"/>
          </a:xfrm>
          <a:prstGeom prst="rect">
            <a:avLst/>
          </a:prstGeom>
        </p:spPr>
        <p:txBody>
          <a:bodyPr wrap="square">
            <a:spAutoFit/>
          </a:bodyPr>
          <a:lstStyle/>
          <a:p>
            <a:r>
              <a:rPr lang="en-GB" dirty="0"/>
              <a:t>https://www.javatpoint.com/insertion-sort-in-java</a:t>
            </a:r>
          </a:p>
        </p:txBody>
      </p:sp>
    </p:spTree>
    <p:extLst>
      <p:ext uri="{BB962C8B-B14F-4D97-AF65-F5344CB8AC3E}">
        <p14:creationId xmlns:p14="http://schemas.microsoft.com/office/powerpoint/2010/main" val="40065130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Selection Sort</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000" smtClean="0">
                <a:solidFill>
                  <a:srgbClr val="292929"/>
                </a:solidFill>
                <a:latin typeface="sohne"/>
              </a:rPr>
              <a:t>Selection Sort</a:t>
            </a:r>
          </a:p>
          <a:p>
            <a:pPr>
              <a:buFont typeface="Arial" panose="020B0604020202020204" pitchFamily="34" charset="0"/>
              <a:buChar char="•"/>
            </a:pPr>
            <a:r>
              <a:rPr lang="en-GB" sz="2000" smtClean="0">
                <a:solidFill>
                  <a:srgbClr val="292929"/>
                </a:solidFill>
                <a:latin typeface="charter"/>
              </a:rPr>
              <a:t>Big O: best/worst = O(N²)</a:t>
            </a:r>
          </a:p>
          <a:p>
            <a:r>
              <a:rPr lang="en-GB" sz="2000" smtClean="0">
                <a:solidFill>
                  <a:srgbClr val="292929"/>
                </a:solidFill>
                <a:latin typeface="charter"/>
              </a:rPr>
              <a:t>Selection sort is one of the easier algorithms to intuitively understand. </a:t>
            </a:r>
          </a:p>
          <a:p>
            <a:r>
              <a:rPr lang="en-GB" sz="2000" smtClean="0">
                <a:solidFill>
                  <a:srgbClr val="292929"/>
                </a:solidFill>
                <a:latin typeface="charter"/>
              </a:rPr>
              <a:t>This works as follows: you look through the entire array for the smallest element, once you find it you swap it (the smallest element) with the first element of the array. </a:t>
            </a:r>
          </a:p>
          <a:p>
            <a:r>
              <a:rPr lang="en-GB" sz="2000" smtClean="0">
                <a:solidFill>
                  <a:srgbClr val="292929"/>
                </a:solidFill>
                <a:latin typeface="charter"/>
              </a:rPr>
              <a:t>Then you look for the smallest element in the remaining array (an array without the first element) and swap it with the second element. </a:t>
            </a:r>
          </a:p>
          <a:p>
            <a:r>
              <a:rPr lang="en-GB" sz="2000" smtClean="0">
                <a:solidFill>
                  <a:srgbClr val="292929"/>
                </a:solidFill>
                <a:latin typeface="charter"/>
              </a:rPr>
              <a:t>Then you look for the smallest element in the remaining array (an array without first and second elements) and swap it with the third element, and so on. </a:t>
            </a:r>
          </a:p>
          <a:p>
            <a:endParaRPr lang="en-GB" sz="2000" dirty="0"/>
          </a:p>
        </p:txBody>
      </p:sp>
      <p:sp>
        <p:nvSpPr>
          <p:cNvPr id="4" name="Rectangle 3"/>
          <p:cNvSpPr/>
          <p:nvPr/>
        </p:nvSpPr>
        <p:spPr>
          <a:xfrm>
            <a:off x="1218928" y="5901680"/>
            <a:ext cx="7056784" cy="461665"/>
          </a:xfrm>
          <a:prstGeom prst="rect">
            <a:avLst/>
          </a:prstGeom>
        </p:spPr>
        <p:txBody>
          <a:bodyPr wrap="square">
            <a:spAutoFit/>
          </a:bodyPr>
          <a:lstStyle/>
          <a:p>
            <a:r>
              <a:rPr lang="en-GB" dirty="0"/>
              <a:t>https://www.baeldung.com/java-selection-sort</a:t>
            </a:r>
          </a:p>
        </p:txBody>
      </p:sp>
    </p:spTree>
    <p:extLst>
      <p:ext uri="{BB962C8B-B14F-4D97-AF65-F5344CB8AC3E}">
        <p14:creationId xmlns:p14="http://schemas.microsoft.com/office/powerpoint/2010/main" val="54073421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Merge Sort</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000" dirty="0">
                <a:solidFill>
                  <a:srgbClr val="292929"/>
                </a:solidFill>
                <a:latin typeface="sohne"/>
              </a:rPr>
              <a:t>Merge Sort</a:t>
            </a:r>
          </a:p>
          <a:p>
            <a:pPr>
              <a:buFont typeface="Arial" panose="020B0604020202020204" pitchFamily="34" charset="0"/>
              <a:buChar char="•"/>
            </a:pPr>
            <a:r>
              <a:rPr lang="en-GB" sz="2000" dirty="0">
                <a:solidFill>
                  <a:srgbClr val="292929"/>
                </a:solidFill>
                <a:latin typeface="charter"/>
              </a:rPr>
              <a:t>Big O: O(N log N)</a:t>
            </a:r>
          </a:p>
          <a:p>
            <a:r>
              <a:rPr lang="en-GB" sz="2000" dirty="0">
                <a:solidFill>
                  <a:srgbClr val="292929"/>
                </a:solidFill>
                <a:latin typeface="charter"/>
              </a:rPr>
              <a:t>Merge sort is a perfect example of a Divide and Conquer algorithm. It simply uses the 2 main steps of such an algorithm:</a:t>
            </a:r>
          </a:p>
          <a:p>
            <a:pPr>
              <a:buFont typeface="+mj-lt"/>
              <a:buAutoNum type="arabicPeriod"/>
            </a:pPr>
            <a:r>
              <a:rPr lang="en-GB" sz="2000" i="1" dirty="0">
                <a:solidFill>
                  <a:srgbClr val="292929"/>
                </a:solidFill>
                <a:latin typeface="charter"/>
              </a:rPr>
              <a:t>Divide</a:t>
            </a:r>
            <a:r>
              <a:rPr lang="en-GB" sz="2000" dirty="0">
                <a:solidFill>
                  <a:srgbClr val="292929"/>
                </a:solidFill>
                <a:latin typeface="charter"/>
              </a:rPr>
              <a:t> the unsorted list until you have N </a:t>
            </a:r>
            <a:r>
              <a:rPr lang="en-GB" sz="2000" dirty="0" smtClean="0">
                <a:solidFill>
                  <a:srgbClr val="292929"/>
                </a:solidFill>
                <a:latin typeface="charter"/>
              </a:rPr>
              <a:t>sub-lists</a:t>
            </a:r>
            <a:r>
              <a:rPr lang="en-GB" sz="2000" dirty="0">
                <a:solidFill>
                  <a:srgbClr val="292929"/>
                </a:solidFill>
                <a:latin typeface="charter"/>
              </a:rPr>
              <a:t>. Each </a:t>
            </a:r>
            <a:r>
              <a:rPr lang="en-GB" sz="2000" dirty="0" smtClean="0">
                <a:solidFill>
                  <a:srgbClr val="292929"/>
                </a:solidFill>
                <a:latin typeface="charter"/>
              </a:rPr>
              <a:t>sub-list </a:t>
            </a:r>
            <a:r>
              <a:rPr lang="en-GB" sz="2000" dirty="0">
                <a:solidFill>
                  <a:srgbClr val="292929"/>
                </a:solidFill>
                <a:latin typeface="charter"/>
              </a:rPr>
              <a:t>has 1 element that is unsorted and N is the number of elements in the original array</a:t>
            </a:r>
          </a:p>
          <a:p>
            <a:pPr>
              <a:buFont typeface="+mj-lt"/>
              <a:buAutoNum type="arabicPeriod"/>
            </a:pPr>
            <a:r>
              <a:rPr lang="en-GB" sz="2000" i="1" dirty="0">
                <a:solidFill>
                  <a:srgbClr val="292929"/>
                </a:solidFill>
                <a:latin typeface="charter"/>
              </a:rPr>
              <a:t>Conquer</a:t>
            </a:r>
            <a:r>
              <a:rPr lang="en-GB" sz="2000" dirty="0">
                <a:solidFill>
                  <a:srgbClr val="292929"/>
                </a:solidFill>
                <a:latin typeface="charter"/>
              </a:rPr>
              <a:t> (merge) the </a:t>
            </a:r>
            <a:r>
              <a:rPr lang="en-GB" sz="2000" dirty="0" smtClean="0">
                <a:solidFill>
                  <a:srgbClr val="292929"/>
                </a:solidFill>
                <a:latin typeface="charter"/>
              </a:rPr>
              <a:t>sub-lists </a:t>
            </a:r>
            <a:r>
              <a:rPr lang="en-GB" sz="2000" dirty="0">
                <a:solidFill>
                  <a:srgbClr val="292929"/>
                </a:solidFill>
                <a:latin typeface="charter"/>
              </a:rPr>
              <a:t>two at a time to produce a new sorted </a:t>
            </a:r>
            <a:r>
              <a:rPr lang="en-GB" sz="2000" dirty="0" smtClean="0">
                <a:solidFill>
                  <a:srgbClr val="292929"/>
                </a:solidFill>
                <a:latin typeface="charter"/>
              </a:rPr>
              <a:t>sub-list </a:t>
            </a:r>
            <a:r>
              <a:rPr lang="en-GB" sz="2000" dirty="0">
                <a:solidFill>
                  <a:srgbClr val="292929"/>
                </a:solidFill>
                <a:latin typeface="charter"/>
              </a:rPr>
              <a:t>until this includes all elements in a single sorted array</a:t>
            </a:r>
          </a:p>
          <a:p>
            <a:endParaRPr lang="en-GB" sz="2000" dirty="0"/>
          </a:p>
        </p:txBody>
      </p:sp>
    </p:spTree>
    <p:extLst>
      <p:ext uri="{BB962C8B-B14F-4D97-AF65-F5344CB8AC3E}">
        <p14:creationId xmlns:p14="http://schemas.microsoft.com/office/powerpoint/2010/main" val="12434566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Merge Sort</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000" dirty="0">
                <a:solidFill>
                  <a:srgbClr val="292929"/>
                </a:solidFill>
                <a:latin typeface="charter"/>
              </a:rPr>
              <a:t>This algorithm scales well to very large lists because its worst-case running time is O(</a:t>
            </a:r>
            <a:r>
              <a:rPr lang="en-GB" sz="2000" i="1" dirty="0">
                <a:solidFill>
                  <a:srgbClr val="292929"/>
                </a:solidFill>
                <a:latin typeface="charter"/>
              </a:rPr>
              <a:t>n</a:t>
            </a:r>
            <a:r>
              <a:rPr lang="en-GB" sz="2000" dirty="0">
                <a:solidFill>
                  <a:srgbClr val="292929"/>
                </a:solidFill>
                <a:latin typeface="charter"/>
              </a:rPr>
              <a:t> log </a:t>
            </a:r>
            <a:r>
              <a:rPr lang="en-GB" sz="2000" i="1" dirty="0">
                <a:solidFill>
                  <a:srgbClr val="292929"/>
                </a:solidFill>
                <a:latin typeface="charter"/>
              </a:rPr>
              <a:t>n</a:t>
            </a:r>
            <a:r>
              <a:rPr lang="en-GB" sz="2000" dirty="0">
                <a:solidFill>
                  <a:srgbClr val="292929"/>
                </a:solidFill>
                <a:latin typeface="charter"/>
              </a:rPr>
              <a:t>). It is also easily applied to lists, not only arrays, as it only requires sequential access, not random access. However, it has additional O(</a:t>
            </a:r>
            <a:r>
              <a:rPr lang="en-GB" sz="2000" i="1" dirty="0">
                <a:solidFill>
                  <a:srgbClr val="292929"/>
                </a:solidFill>
                <a:latin typeface="charter"/>
              </a:rPr>
              <a:t>n</a:t>
            </a:r>
            <a:r>
              <a:rPr lang="en-GB" sz="2000" dirty="0">
                <a:solidFill>
                  <a:srgbClr val="292929"/>
                </a:solidFill>
                <a:latin typeface="charter"/>
              </a:rPr>
              <a:t>) space complexity, and involves a large number of copies in simple implementations.</a:t>
            </a:r>
            <a:endParaRPr lang="en-GB" sz="2000" dirty="0"/>
          </a:p>
        </p:txBody>
      </p:sp>
    </p:spTree>
    <p:extLst>
      <p:ext uri="{BB962C8B-B14F-4D97-AF65-F5344CB8AC3E}">
        <p14:creationId xmlns:p14="http://schemas.microsoft.com/office/powerpoint/2010/main" val="89695919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Heap </a:t>
            </a:r>
            <a:r>
              <a:rPr lang="en-GB" dirty="0">
                <a:solidFill>
                  <a:schemeClr val="tx1"/>
                </a:solidFill>
              </a:rPr>
              <a:t>Sort</a:t>
            </a:r>
            <a:endParaRPr lang="en-GB" dirty="0"/>
          </a:p>
        </p:txBody>
      </p:sp>
      <p:sp>
        <p:nvSpPr>
          <p:cNvPr id="5" name="Content Placeholder 2"/>
          <p:cNvSpPr>
            <a:spLocks noGrp="1"/>
          </p:cNvSpPr>
          <p:nvPr>
            <p:ph idx="1"/>
          </p:nvPr>
        </p:nvSpPr>
        <p:spPr/>
        <p:txBody>
          <a:bodyPr/>
          <a:lstStyle/>
          <a:p>
            <a:r>
              <a:rPr lang="en-GB" sz="2000" dirty="0">
                <a:solidFill>
                  <a:srgbClr val="292929"/>
                </a:solidFill>
                <a:latin typeface="sohne"/>
              </a:rPr>
              <a:t>Heap Sort</a:t>
            </a:r>
          </a:p>
          <a:p>
            <a:pPr>
              <a:buFont typeface="Arial" panose="020B0604020202020204" pitchFamily="34" charset="0"/>
              <a:buChar char="•"/>
            </a:pPr>
            <a:r>
              <a:rPr lang="en-GB" sz="2000" dirty="0">
                <a:solidFill>
                  <a:srgbClr val="292929"/>
                </a:solidFill>
                <a:latin typeface="charter"/>
              </a:rPr>
              <a:t>Big O: O(N log N)</a:t>
            </a:r>
          </a:p>
          <a:p>
            <a:r>
              <a:rPr lang="en-GB" sz="2000" dirty="0">
                <a:solidFill>
                  <a:srgbClr val="292929"/>
                </a:solidFill>
                <a:latin typeface="charter"/>
              </a:rPr>
              <a:t>This is similar to selection sort, but with a better way to get the largest element. </a:t>
            </a:r>
            <a:endParaRPr lang="en-GB" sz="2000" dirty="0" smtClean="0">
              <a:solidFill>
                <a:srgbClr val="292929"/>
              </a:solidFill>
              <a:latin typeface="charter"/>
            </a:endParaRPr>
          </a:p>
          <a:p>
            <a:r>
              <a:rPr lang="en-GB" sz="2000" dirty="0" smtClean="0">
                <a:solidFill>
                  <a:srgbClr val="292929"/>
                </a:solidFill>
                <a:latin typeface="charter"/>
              </a:rPr>
              <a:t>Instead </a:t>
            </a:r>
            <a:r>
              <a:rPr lang="en-GB" sz="2000" dirty="0">
                <a:solidFill>
                  <a:srgbClr val="292929"/>
                </a:solidFill>
                <a:latin typeface="charter"/>
              </a:rPr>
              <a:t>of scanning all the items to find the maximum, it pulls it from a </a:t>
            </a:r>
            <a:r>
              <a:rPr lang="en-GB" sz="2000" u="sng" dirty="0">
                <a:solidFill>
                  <a:srgbClr val="292929"/>
                </a:solidFill>
                <a:latin typeface="charter"/>
                <a:hlinkClick r:id="rId2"/>
              </a:rPr>
              <a:t>heap</a:t>
            </a:r>
            <a:r>
              <a:rPr lang="en-GB" sz="2000" dirty="0">
                <a:solidFill>
                  <a:srgbClr val="292929"/>
                </a:solidFill>
                <a:latin typeface="charter"/>
              </a:rPr>
              <a:t>. </a:t>
            </a:r>
            <a:endParaRPr lang="en-GB" sz="2000" dirty="0" smtClean="0">
              <a:solidFill>
                <a:srgbClr val="292929"/>
              </a:solidFill>
              <a:latin typeface="charter"/>
            </a:endParaRPr>
          </a:p>
          <a:p>
            <a:r>
              <a:rPr lang="en-GB" sz="2000" dirty="0" smtClean="0">
                <a:solidFill>
                  <a:srgbClr val="292929"/>
                </a:solidFill>
                <a:latin typeface="charter"/>
              </a:rPr>
              <a:t>Heaps </a:t>
            </a:r>
            <a:r>
              <a:rPr lang="en-GB" sz="2000" dirty="0">
                <a:solidFill>
                  <a:srgbClr val="292929"/>
                </a:solidFill>
                <a:latin typeface="charter"/>
              </a:rPr>
              <a:t>have properties that allow heap sort to work in-place, without additional memory</a:t>
            </a:r>
          </a:p>
          <a:p>
            <a:r>
              <a:rPr lang="en-GB" sz="2000" dirty="0">
                <a:solidFill>
                  <a:srgbClr val="292929"/>
                </a:solidFill>
                <a:latin typeface="charter"/>
              </a:rPr>
              <a:t>Heap sort works by determining the largest (or smallest) element of the list and placing that at the end (or beginning) of the list accordingly. </a:t>
            </a:r>
            <a:endParaRPr lang="en-GB" sz="2000" dirty="0"/>
          </a:p>
        </p:txBody>
      </p:sp>
    </p:spTree>
    <p:extLst>
      <p:ext uri="{BB962C8B-B14F-4D97-AF65-F5344CB8AC3E}">
        <p14:creationId xmlns:p14="http://schemas.microsoft.com/office/powerpoint/2010/main" val="327878870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Heap Sort</a:t>
            </a:r>
            <a:endParaRPr lang="en-GB" dirty="0"/>
          </a:p>
        </p:txBody>
      </p:sp>
      <p:sp>
        <p:nvSpPr>
          <p:cNvPr id="3" name="Content Placeholder 2"/>
          <p:cNvSpPr>
            <a:spLocks noGrp="1"/>
          </p:cNvSpPr>
          <p:nvPr>
            <p:ph idx="1"/>
          </p:nvPr>
        </p:nvSpPr>
        <p:spPr>
          <a:xfrm>
            <a:off x="539552" y="2017713"/>
            <a:ext cx="8415536" cy="4114800"/>
          </a:xfrm>
        </p:spPr>
        <p:txBody>
          <a:bodyPr/>
          <a:lstStyle/>
          <a:p>
            <a:pPr>
              <a:buClr>
                <a:srgbClr val="3333CC"/>
              </a:buClr>
            </a:pPr>
            <a:r>
              <a:rPr lang="en-GB" sz="2000" dirty="0">
                <a:solidFill>
                  <a:srgbClr val="292929"/>
                </a:solidFill>
                <a:latin typeface="charter"/>
              </a:rPr>
              <a:t>This process repeats until the original list is done. </a:t>
            </a:r>
            <a:endParaRPr lang="en-GB" sz="2000" dirty="0" smtClean="0">
              <a:solidFill>
                <a:srgbClr val="292929"/>
              </a:solidFill>
              <a:latin typeface="charter"/>
            </a:endParaRPr>
          </a:p>
          <a:p>
            <a:pPr>
              <a:buClr>
                <a:srgbClr val="3333CC"/>
              </a:buClr>
            </a:pPr>
            <a:r>
              <a:rPr lang="en-GB" sz="2000" dirty="0" smtClean="0">
                <a:solidFill>
                  <a:srgbClr val="292929"/>
                </a:solidFill>
                <a:latin typeface="charter"/>
              </a:rPr>
              <a:t>Once </a:t>
            </a:r>
            <a:r>
              <a:rPr lang="en-GB" sz="2000" dirty="0">
                <a:solidFill>
                  <a:srgbClr val="292929"/>
                </a:solidFill>
                <a:latin typeface="charter"/>
              </a:rPr>
              <a:t>the new list has been made into a heap, the root node is guaranteed to be the largest (or smallest) element. </a:t>
            </a:r>
            <a:endParaRPr lang="en-GB" sz="2000" dirty="0" smtClean="0">
              <a:solidFill>
                <a:srgbClr val="292929"/>
              </a:solidFill>
              <a:latin typeface="charter"/>
            </a:endParaRPr>
          </a:p>
          <a:p>
            <a:pPr>
              <a:buClr>
                <a:srgbClr val="3333CC"/>
              </a:buClr>
            </a:pPr>
            <a:r>
              <a:rPr lang="en-GB" sz="2000" dirty="0" smtClean="0">
                <a:solidFill>
                  <a:srgbClr val="292929"/>
                </a:solidFill>
                <a:latin typeface="charter"/>
              </a:rPr>
              <a:t>When </a:t>
            </a:r>
            <a:r>
              <a:rPr lang="en-GB" sz="2000" dirty="0">
                <a:solidFill>
                  <a:srgbClr val="292929"/>
                </a:solidFill>
                <a:latin typeface="charter"/>
              </a:rPr>
              <a:t>it is removed and placed at the end of the list, the heap is rearranged so the largest element remaining moves to the root. </a:t>
            </a:r>
            <a:endParaRPr lang="en-GB" sz="2000" dirty="0"/>
          </a:p>
          <a:p>
            <a:pPr lvl="0">
              <a:buClr>
                <a:srgbClr val="3333CC"/>
              </a:buClr>
            </a:pPr>
            <a:r>
              <a:rPr lang="en-GB" sz="2000" dirty="0" smtClean="0">
                <a:solidFill>
                  <a:srgbClr val="292929"/>
                </a:solidFill>
                <a:latin typeface="charter"/>
              </a:rPr>
              <a:t>Using </a:t>
            </a:r>
            <a:r>
              <a:rPr lang="en-GB" sz="2000" dirty="0">
                <a:solidFill>
                  <a:srgbClr val="292929"/>
                </a:solidFill>
                <a:latin typeface="charter"/>
              </a:rPr>
              <a:t>the heap, finding the next largest element takes O(log N) time, instead of O(N) for a linear scan as in simple selection sort. This allows heap sort to run in O(N log N) time, and this is also the worst case complexity.</a:t>
            </a:r>
          </a:p>
          <a:p>
            <a:endParaRPr lang="en-GB" sz="2000" dirty="0"/>
          </a:p>
        </p:txBody>
      </p:sp>
    </p:spTree>
    <p:extLst>
      <p:ext uri="{BB962C8B-B14F-4D97-AF65-F5344CB8AC3E}">
        <p14:creationId xmlns:p14="http://schemas.microsoft.com/office/powerpoint/2010/main" val="342212197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Quick </a:t>
            </a:r>
            <a:r>
              <a:rPr lang="en-GB" dirty="0">
                <a:solidFill>
                  <a:schemeClr val="tx1"/>
                </a:solidFill>
              </a:rPr>
              <a:t>Sort</a:t>
            </a:r>
            <a:endParaRPr lang="en-GB" dirty="0"/>
          </a:p>
        </p:txBody>
      </p:sp>
      <p:sp>
        <p:nvSpPr>
          <p:cNvPr id="3" name="Content Placeholder 2"/>
          <p:cNvSpPr>
            <a:spLocks noGrp="1"/>
          </p:cNvSpPr>
          <p:nvPr>
            <p:ph idx="1"/>
          </p:nvPr>
        </p:nvSpPr>
        <p:spPr>
          <a:xfrm>
            <a:off x="683568" y="2017713"/>
            <a:ext cx="8271520" cy="4114800"/>
          </a:xfrm>
        </p:spPr>
        <p:txBody>
          <a:bodyPr/>
          <a:lstStyle/>
          <a:p>
            <a:r>
              <a:rPr lang="en-GB" sz="2000" dirty="0">
                <a:solidFill>
                  <a:srgbClr val="292929"/>
                </a:solidFill>
                <a:latin typeface="sohne"/>
              </a:rPr>
              <a:t>Quick Sort</a:t>
            </a:r>
          </a:p>
          <a:p>
            <a:pPr>
              <a:buFont typeface="Arial" panose="020B0604020202020204" pitchFamily="34" charset="0"/>
              <a:buChar char="•"/>
            </a:pPr>
            <a:r>
              <a:rPr lang="en-GB" sz="2000" dirty="0">
                <a:solidFill>
                  <a:srgbClr val="292929"/>
                </a:solidFill>
                <a:latin typeface="charter"/>
              </a:rPr>
              <a:t>Big O: best = O(N log N), worst O(N²)</a:t>
            </a:r>
          </a:p>
          <a:p>
            <a:r>
              <a:rPr lang="en-GB" sz="2000" dirty="0">
                <a:solidFill>
                  <a:srgbClr val="292929"/>
                </a:solidFill>
                <a:latin typeface="charter"/>
              </a:rPr>
              <a:t>Quick sort is also a divide and conquer algorithm like merge sort. Although it’s a bit more complicated, it usually is significantly faster than merge sort and rarely reaches its worst case complexity of O(n²). It has 3 basic steps:</a:t>
            </a:r>
          </a:p>
          <a:p>
            <a:pPr>
              <a:buFont typeface="+mj-lt"/>
              <a:buAutoNum type="arabicPeriod"/>
            </a:pPr>
            <a:r>
              <a:rPr lang="en-GB" sz="2000" dirty="0">
                <a:solidFill>
                  <a:srgbClr val="292929"/>
                </a:solidFill>
                <a:latin typeface="charter"/>
              </a:rPr>
              <a:t>Select an element that is designated as the </a:t>
            </a:r>
            <a:r>
              <a:rPr lang="en-GB" sz="2000" i="1" dirty="0">
                <a:solidFill>
                  <a:srgbClr val="292929"/>
                </a:solidFill>
                <a:latin typeface="charter"/>
              </a:rPr>
              <a:t>pivot</a:t>
            </a:r>
            <a:r>
              <a:rPr lang="en-GB" sz="2000" dirty="0">
                <a:solidFill>
                  <a:srgbClr val="292929"/>
                </a:solidFill>
                <a:latin typeface="charter"/>
              </a:rPr>
              <a:t> from the array</a:t>
            </a:r>
          </a:p>
          <a:p>
            <a:pPr>
              <a:buFont typeface="+mj-lt"/>
              <a:buAutoNum type="arabicPeriod"/>
            </a:pPr>
            <a:r>
              <a:rPr lang="en-GB" sz="2000" dirty="0">
                <a:solidFill>
                  <a:srgbClr val="292929"/>
                </a:solidFill>
                <a:latin typeface="charter"/>
              </a:rPr>
              <a:t>Move smaller elements to the left of the pivot and larger elements to the right of the pivot</a:t>
            </a:r>
          </a:p>
          <a:p>
            <a:pPr>
              <a:buFont typeface="+mj-lt"/>
              <a:buAutoNum type="arabicPeriod"/>
            </a:pPr>
            <a:r>
              <a:rPr lang="en-GB" sz="2000" dirty="0">
                <a:solidFill>
                  <a:srgbClr val="292929"/>
                </a:solidFill>
                <a:latin typeface="charter"/>
              </a:rPr>
              <a:t>Using recursion apply steps 1 and 2 to the subsequent sub arrays</a:t>
            </a:r>
            <a:endParaRPr lang="en-GB" sz="2000" b="0" i="0" dirty="0">
              <a:solidFill>
                <a:srgbClr val="292929"/>
              </a:solidFill>
              <a:effectLst/>
              <a:latin typeface="charter"/>
            </a:endParaRPr>
          </a:p>
        </p:txBody>
      </p:sp>
    </p:spTree>
    <p:extLst>
      <p:ext uri="{BB962C8B-B14F-4D97-AF65-F5344CB8AC3E}">
        <p14:creationId xmlns:p14="http://schemas.microsoft.com/office/powerpoint/2010/main" val="372302571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1"/>
                </a:solidFill>
              </a:rPr>
              <a:t>Big O Notation and </a:t>
            </a:r>
            <a:r>
              <a:rPr lang="en-GB" dirty="0" smtClean="0">
                <a:solidFill>
                  <a:schemeClr val="tx1"/>
                </a:solidFill>
              </a:rPr>
              <a:t>Quick </a:t>
            </a:r>
            <a:r>
              <a:rPr lang="en-GB" dirty="0">
                <a:solidFill>
                  <a:schemeClr val="tx1"/>
                </a:solidFill>
              </a:rPr>
              <a:t>Sort</a:t>
            </a:r>
            <a:endParaRPr lang="en-GB" dirty="0"/>
          </a:p>
        </p:txBody>
      </p:sp>
      <p:sp>
        <p:nvSpPr>
          <p:cNvPr id="3" name="Content Placeholder 2"/>
          <p:cNvSpPr>
            <a:spLocks noGrp="1"/>
          </p:cNvSpPr>
          <p:nvPr>
            <p:ph idx="1"/>
          </p:nvPr>
        </p:nvSpPr>
        <p:spPr>
          <a:xfrm>
            <a:off x="683568" y="2017713"/>
            <a:ext cx="8271520" cy="4114800"/>
          </a:xfrm>
        </p:spPr>
        <p:txBody>
          <a:bodyPr/>
          <a:lstStyle/>
          <a:p>
            <a:r>
              <a:rPr lang="en-GB" sz="2000" dirty="0">
                <a:solidFill>
                  <a:srgbClr val="292929"/>
                </a:solidFill>
                <a:latin typeface="charter"/>
              </a:rPr>
              <a:t>he important caveat about quick sort is that its worst-case performance is O(N²) which occurs when choosing the first or last element as the pivot. The most important issue in quick sort is thus choosing a good pivot element. </a:t>
            </a:r>
            <a:endParaRPr lang="en-GB" sz="2000" dirty="0" smtClean="0">
              <a:solidFill>
                <a:srgbClr val="292929"/>
              </a:solidFill>
              <a:latin typeface="charter"/>
            </a:endParaRPr>
          </a:p>
          <a:p>
            <a:r>
              <a:rPr lang="en-GB" sz="2000" dirty="0" smtClean="0">
                <a:solidFill>
                  <a:srgbClr val="292929"/>
                </a:solidFill>
                <a:latin typeface="charter"/>
              </a:rPr>
              <a:t>This </a:t>
            </a:r>
            <a:r>
              <a:rPr lang="en-GB" sz="2000" dirty="0">
                <a:solidFill>
                  <a:srgbClr val="292929"/>
                </a:solidFill>
                <a:latin typeface="charter"/>
              </a:rPr>
              <a:t>problem has more or less been solved by using the </a:t>
            </a:r>
            <a:r>
              <a:rPr lang="en-GB" sz="2000" dirty="0">
                <a:latin typeface="charter"/>
              </a:rPr>
              <a:t>median-of-three</a:t>
            </a:r>
            <a:r>
              <a:rPr lang="en-GB" sz="2000" dirty="0">
                <a:solidFill>
                  <a:srgbClr val="292929"/>
                </a:solidFill>
                <a:latin typeface="charter"/>
              </a:rPr>
              <a:t> strategy that guides the performance towards the O(N log N) complexity</a:t>
            </a:r>
            <a:r>
              <a:rPr lang="en-GB" sz="2000" dirty="0" smtClean="0">
                <a:solidFill>
                  <a:srgbClr val="292929"/>
                </a:solidFill>
                <a:latin typeface="charter"/>
              </a:rPr>
              <a:t>.</a:t>
            </a:r>
          </a:p>
          <a:p>
            <a:r>
              <a:rPr lang="en-GB" sz="2000" dirty="0"/>
              <a:t>https://www.geeksforgeeks.org/quick-sort/</a:t>
            </a:r>
          </a:p>
        </p:txBody>
      </p:sp>
    </p:spTree>
    <p:extLst>
      <p:ext uri="{BB962C8B-B14F-4D97-AF65-F5344CB8AC3E}">
        <p14:creationId xmlns:p14="http://schemas.microsoft.com/office/powerpoint/2010/main" val="4131404066"/>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04800"/>
            <a:ext cx="8252470" cy="1143000"/>
          </a:xfrm>
        </p:spPr>
        <p:txBody>
          <a:bodyPr/>
          <a:lstStyle/>
          <a:p>
            <a:r>
              <a:rPr lang="en-GB" dirty="0" err="1" smtClean="0"/>
              <a:t>Lomuto</a:t>
            </a:r>
            <a:r>
              <a:rPr lang="en-GB" dirty="0" smtClean="0"/>
              <a:t> Partition Scheme in Quick Sort</a:t>
            </a:r>
            <a:endParaRPr lang="en-GB" dirty="0"/>
          </a:p>
        </p:txBody>
      </p:sp>
      <p:pic>
        <p:nvPicPr>
          <p:cNvPr id="4" name="Content Placeholder 3"/>
          <p:cNvPicPr>
            <a:picLocks noGrp="1" noChangeAspect="1"/>
          </p:cNvPicPr>
          <p:nvPr>
            <p:ph idx="1"/>
          </p:nvPr>
        </p:nvPicPr>
        <p:blipFill>
          <a:blip r:embed="rId2"/>
          <a:stretch>
            <a:fillRect/>
          </a:stretch>
        </p:blipFill>
        <p:spPr>
          <a:xfrm>
            <a:off x="323528" y="1844824"/>
            <a:ext cx="7992888" cy="3384376"/>
          </a:xfrm>
          <a:prstGeom prst="rect">
            <a:avLst/>
          </a:prstGeom>
        </p:spPr>
      </p:pic>
      <p:sp>
        <p:nvSpPr>
          <p:cNvPr id="5" name="Rectangle 4"/>
          <p:cNvSpPr/>
          <p:nvPr/>
        </p:nvSpPr>
        <p:spPr>
          <a:xfrm>
            <a:off x="539552" y="5421123"/>
            <a:ext cx="8208912" cy="369332"/>
          </a:xfrm>
          <a:prstGeom prst="rect">
            <a:avLst/>
          </a:prstGeom>
        </p:spPr>
        <p:txBody>
          <a:bodyPr wrap="square">
            <a:spAutoFit/>
          </a:bodyPr>
          <a:lstStyle/>
          <a:p>
            <a:r>
              <a:rPr lang="en-GB" sz="1800" dirty="0"/>
              <a:t>https://www.geeksforgeeks.org/hoares-vs-lomuto-partition-scheme-quicksort/</a:t>
            </a:r>
          </a:p>
        </p:txBody>
      </p:sp>
    </p:spTree>
    <p:extLst>
      <p:ext uri="{BB962C8B-B14F-4D97-AF65-F5344CB8AC3E}">
        <p14:creationId xmlns:p14="http://schemas.microsoft.com/office/powerpoint/2010/main" val="237384415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Merge Sort Algorithms</a:t>
            </a:r>
            <a:endParaRPr lang="en-GB" dirty="0"/>
          </a:p>
        </p:txBody>
      </p:sp>
      <p:sp>
        <p:nvSpPr>
          <p:cNvPr id="3" name="Content Placeholder 2"/>
          <p:cNvSpPr>
            <a:spLocks noGrp="1"/>
          </p:cNvSpPr>
          <p:nvPr>
            <p:ph idx="1"/>
          </p:nvPr>
        </p:nvSpPr>
        <p:spPr>
          <a:xfrm>
            <a:off x="467544" y="2017713"/>
            <a:ext cx="8487544" cy="3283495"/>
          </a:xfrm>
        </p:spPr>
        <p:txBody>
          <a:bodyPr/>
          <a:lstStyle/>
          <a:p>
            <a:r>
              <a:rPr lang="en-GB" sz="2000" dirty="0" smtClean="0"/>
              <a:t>Quick Sort </a:t>
            </a:r>
            <a:r>
              <a:rPr lang="en-GB" sz="2000" dirty="0"/>
              <a:t>is a Divide and Conquer algorithm. </a:t>
            </a:r>
            <a:endParaRPr lang="en-GB" sz="2000" dirty="0" smtClean="0"/>
          </a:p>
          <a:p>
            <a:r>
              <a:rPr lang="en-GB" sz="2000" dirty="0"/>
              <a:t>It divides the input array into two halves, </a:t>
            </a:r>
            <a:endParaRPr lang="en-GB" sz="2000" dirty="0" smtClean="0"/>
          </a:p>
          <a:p>
            <a:pPr lvl="1"/>
            <a:r>
              <a:rPr lang="en-GB" sz="1600" dirty="0" smtClean="0"/>
              <a:t>calls </a:t>
            </a:r>
            <a:r>
              <a:rPr lang="en-GB" sz="1600" dirty="0"/>
              <a:t>itself for the two halves, and </a:t>
            </a:r>
            <a:endParaRPr lang="en-GB" sz="1600" dirty="0" smtClean="0"/>
          </a:p>
          <a:p>
            <a:pPr lvl="1"/>
            <a:r>
              <a:rPr lang="en-GB" sz="1600" dirty="0" smtClean="0"/>
              <a:t>then </a:t>
            </a:r>
            <a:r>
              <a:rPr lang="en-GB" sz="1600" dirty="0"/>
              <a:t>merges the two sorted halves. </a:t>
            </a:r>
            <a:endParaRPr lang="en-GB" sz="1600" dirty="0" smtClean="0"/>
          </a:p>
          <a:p>
            <a:r>
              <a:rPr lang="en-GB" sz="2000" dirty="0" smtClean="0"/>
              <a:t>The </a:t>
            </a:r>
            <a:r>
              <a:rPr lang="en-GB" sz="2000" dirty="0"/>
              <a:t>merge() function is used for merging two halves. </a:t>
            </a:r>
            <a:endParaRPr lang="en-GB" sz="2000" dirty="0" smtClean="0"/>
          </a:p>
          <a:p>
            <a:r>
              <a:rPr lang="en-GB" sz="2000" dirty="0" smtClean="0"/>
              <a:t>The </a:t>
            </a:r>
            <a:r>
              <a:rPr lang="en-GB" sz="2000" dirty="0"/>
              <a:t>merge(</a:t>
            </a:r>
            <a:r>
              <a:rPr lang="en-GB" sz="2000" dirty="0" err="1"/>
              <a:t>arr</a:t>
            </a:r>
            <a:r>
              <a:rPr lang="en-GB" sz="2000" dirty="0"/>
              <a:t>, l, m, r) is a key process that assumes that </a:t>
            </a:r>
            <a:r>
              <a:rPr lang="en-GB" sz="2000" dirty="0" err="1"/>
              <a:t>arr</a:t>
            </a:r>
            <a:r>
              <a:rPr lang="en-GB" sz="2000" dirty="0"/>
              <a:t>[</a:t>
            </a:r>
            <a:r>
              <a:rPr lang="en-GB" sz="2000" dirty="0" err="1"/>
              <a:t>l..m</a:t>
            </a:r>
            <a:r>
              <a:rPr lang="en-GB" sz="2000" dirty="0"/>
              <a:t>] and </a:t>
            </a:r>
            <a:r>
              <a:rPr lang="en-GB" sz="2000" dirty="0" err="1"/>
              <a:t>arr</a:t>
            </a:r>
            <a:r>
              <a:rPr lang="en-GB" sz="2000" dirty="0"/>
              <a:t>[m+1..r] are sorted and merges the two sorted sub-arrays into one. </a:t>
            </a:r>
            <a:endParaRPr lang="en-GB" sz="2000" dirty="0" smtClean="0"/>
          </a:p>
        </p:txBody>
      </p:sp>
    </p:spTree>
    <p:extLst>
      <p:ext uri="{BB962C8B-B14F-4D97-AF65-F5344CB8AC3E}">
        <p14:creationId xmlns:p14="http://schemas.microsoft.com/office/powerpoint/2010/main" val="3560174524"/>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Merge Sort Algorithms</a:t>
            </a:r>
          </a:p>
        </p:txBody>
      </p:sp>
      <p:pic>
        <p:nvPicPr>
          <p:cNvPr id="4" name="Content Placeholder 3"/>
          <p:cNvPicPr>
            <a:picLocks noGrp="1" noChangeAspect="1"/>
          </p:cNvPicPr>
          <p:nvPr>
            <p:ph idx="1"/>
          </p:nvPr>
        </p:nvPicPr>
        <p:blipFill>
          <a:blip r:embed="rId2"/>
          <a:stretch>
            <a:fillRect/>
          </a:stretch>
        </p:blipFill>
        <p:spPr>
          <a:xfrm>
            <a:off x="340557" y="1700808"/>
            <a:ext cx="8595481" cy="4392488"/>
          </a:xfrm>
          <a:prstGeom prst="rect">
            <a:avLst/>
          </a:prstGeom>
        </p:spPr>
      </p:pic>
    </p:spTree>
    <p:extLst>
      <p:ext uri="{BB962C8B-B14F-4D97-AF65-F5344CB8AC3E}">
        <p14:creationId xmlns:p14="http://schemas.microsoft.com/office/powerpoint/2010/main" val="195413479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Merge Sort Algorithms</a:t>
            </a:r>
          </a:p>
        </p:txBody>
      </p:sp>
      <p:sp>
        <p:nvSpPr>
          <p:cNvPr id="3" name="Content Placeholder 2"/>
          <p:cNvSpPr>
            <a:spLocks noGrp="1"/>
          </p:cNvSpPr>
          <p:nvPr>
            <p:ph idx="1"/>
          </p:nvPr>
        </p:nvSpPr>
        <p:spPr>
          <a:xfrm>
            <a:off x="323528" y="2017713"/>
            <a:ext cx="8631560" cy="4114800"/>
          </a:xfrm>
        </p:spPr>
        <p:txBody>
          <a:bodyPr/>
          <a:lstStyle/>
          <a:p>
            <a:r>
              <a:rPr lang="en-GB" sz="2000" dirty="0"/>
              <a:t>The following diagram from </a:t>
            </a:r>
            <a:r>
              <a:rPr lang="en-GB" sz="2000" dirty="0" smtClean="0"/>
              <a:t>Wikipedia </a:t>
            </a:r>
            <a:r>
              <a:rPr lang="en-GB" sz="2000" dirty="0"/>
              <a:t>shows the complete merge sort process for an example array {38, 27, 43, 3, 9, 82, 10}. </a:t>
            </a:r>
            <a:endParaRPr lang="en-GB" sz="2000" dirty="0" smtClean="0"/>
          </a:p>
          <a:p>
            <a:r>
              <a:rPr lang="en-GB" sz="2000" dirty="0" smtClean="0"/>
              <a:t>If </a:t>
            </a:r>
            <a:r>
              <a:rPr lang="en-GB" sz="2000" dirty="0"/>
              <a:t>we take a closer look at the diagram, we can see that the array is recursively divided in two halves till the size becomes 1. </a:t>
            </a:r>
            <a:endParaRPr lang="en-GB" sz="2000" dirty="0" smtClean="0"/>
          </a:p>
          <a:p>
            <a:r>
              <a:rPr lang="en-GB" sz="2000" dirty="0" smtClean="0"/>
              <a:t>Once </a:t>
            </a:r>
            <a:r>
              <a:rPr lang="en-GB" sz="2000" dirty="0"/>
              <a:t>the size becomes 1, the merge processes come into action and start merging arrays back till the complete array is merged</a:t>
            </a:r>
            <a:r>
              <a:rPr lang="en-GB" sz="2000" dirty="0" smtClean="0"/>
              <a:t>.</a:t>
            </a:r>
          </a:p>
          <a:p>
            <a:endParaRPr lang="en-GB" sz="2000" dirty="0"/>
          </a:p>
          <a:p>
            <a:r>
              <a:rPr lang="en-GB" sz="2000" dirty="0"/>
              <a:t>https://www.geeksforgeeks.org/merge-sort/</a:t>
            </a:r>
          </a:p>
        </p:txBody>
      </p:sp>
    </p:spTree>
    <p:extLst>
      <p:ext uri="{BB962C8B-B14F-4D97-AF65-F5344CB8AC3E}">
        <p14:creationId xmlns:p14="http://schemas.microsoft.com/office/powerpoint/2010/main" val="9054767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395536" y="332656"/>
            <a:ext cx="8424936" cy="6120680"/>
          </a:xfrm>
          <a:prstGeom prst="rect">
            <a:avLst/>
          </a:prstGeom>
        </p:spPr>
      </p:pic>
    </p:spTree>
    <p:extLst>
      <p:ext uri="{BB962C8B-B14F-4D97-AF65-F5344CB8AC3E}">
        <p14:creationId xmlns:p14="http://schemas.microsoft.com/office/powerpoint/2010/main" val="330975353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04800"/>
            <a:ext cx="8468494" cy="1143000"/>
          </a:xfrm>
        </p:spPr>
        <p:txBody>
          <a:bodyPr/>
          <a:lstStyle/>
          <a:p>
            <a:pPr algn="ctr"/>
            <a:r>
              <a:rPr lang="en-GB" dirty="0" smtClean="0"/>
              <a:t>Counting Sort</a:t>
            </a:r>
            <a:endParaRPr lang="en-GB" dirty="0"/>
          </a:p>
        </p:txBody>
      </p:sp>
      <p:sp>
        <p:nvSpPr>
          <p:cNvPr id="3" name="Content Placeholder 2"/>
          <p:cNvSpPr>
            <a:spLocks noGrp="1"/>
          </p:cNvSpPr>
          <p:nvPr>
            <p:ph idx="1"/>
          </p:nvPr>
        </p:nvSpPr>
        <p:spPr>
          <a:xfrm>
            <a:off x="467544" y="2017713"/>
            <a:ext cx="8487544" cy="4114800"/>
          </a:xfrm>
        </p:spPr>
        <p:txBody>
          <a:bodyPr/>
          <a:lstStyle/>
          <a:p>
            <a:r>
              <a:rPr lang="en-GB" sz="2400" dirty="0"/>
              <a:t>Counting sort is a sorting technique based on keys between a specific range. </a:t>
            </a:r>
            <a:endParaRPr lang="en-GB" sz="2400" dirty="0" smtClean="0"/>
          </a:p>
          <a:p>
            <a:r>
              <a:rPr lang="en-GB" sz="2400" dirty="0" smtClean="0"/>
              <a:t>It </a:t>
            </a:r>
            <a:r>
              <a:rPr lang="en-GB" sz="2400" dirty="0"/>
              <a:t>works by counting the number of objects having distinct key values (kind of hashing). </a:t>
            </a:r>
            <a:endParaRPr lang="en-GB" sz="2400" dirty="0" smtClean="0"/>
          </a:p>
          <a:p>
            <a:r>
              <a:rPr lang="en-GB" sz="2400" dirty="0" smtClean="0"/>
              <a:t>Then </a:t>
            </a:r>
            <a:r>
              <a:rPr lang="en-GB" sz="2400" dirty="0"/>
              <a:t>doing some arithmetic to calculate the position of each object in the output sequence.</a:t>
            </a:r>
          </a:p>
          <a:p>
            <a:r>
              <a:rPr lang="en-GB" sz="2400" dirty="0"/>
              <a:t>Let us understand it with the help of an example</a:t>
            </a:r>
          </a:p>
        </p:txBody>
      </p:sp>
    </p:spTree>
    <p:extLst>
      <p:ext uri="{BB962C8B-B14F-4D97-AF65-F5344CB8AC3E}">
        <p14:creationId xmlns:p14="http://schemas.microsoft.com/office/powerpoint/2010/main" val="429402984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855" y="304800"/>
            <a:ext cx="8790183" cy="1143000"/>
          </a:xfrm>
        </p:spPr>
        <p:txBody>
          <a:bodyPr/>
          <a:lstStyle/>
          <a:p>
            <a:pPr algn="ctr"/>
            <a:r>
              <a:rPr lang="en-GB" dirty="0" smtClean="0"/>
              <a:t>Counting Sort</a:t>
            </a:r>
            <a:endParaRPr lang="en-GB" dirty="0"/>
          </a:p>
        </p:txBody>
      </p:sp>
      <p:pic>
        <p:nvPicPr>
          <p:cNvPr id="4" name="Content Placeholder 3"/>
          <p:cNvPicPr>
            <a:picLocks noGrp="1" noChangeAspect="1"/>
          </p:cNvPicPr>
          <p:nvPr>
            <p:ph idx="1"/>
          </p:nvPr>
        </p:nvPicPr>
        <p:blipFill>
          <a:blip r:embed="rId2"/>
          <a:stretch>
            <a:fillRect/>
          </a:stretch>
        </p:blipFill>
        <p:spPr>
          <a:xfrm>
            <a:off x="145855" y="1556792"/>
            <a:ext cx="8790183" cy="4036871"/>
          </a:xfrm>
          <a:prstGeom prst="rect">
            <a:avLst/>
          </a:prstGeom>
        </p:spPr>
      </p:pic>
      <p:sp>
        <p:nvSpPr>
          <p:cNvPr id="3" name="Rectangle 2"/>
          <p:cNvSpPr/>
          <p:nvPr/>
        </p:nvSpPr>
        <p:spPr>
          <a:xfrm>
            <a:off x="1187624" y="5584021"/>
            <a:ext cx="7056784" cy="461665"/>
          </a:xfrm>
          <a:prstGeom prst="rect">
            <a:avLst/>
          </a:prstGeom>
        </p:spPr>
        <p:txBody>
          <a:bodyPr wrap="square">
            <a:spAutoFit/>
          </a:bodyPr>
          <a:lstStyle/>
          <a:p>
            <a:r>
              <a:rPr lang="en-GB"/>
              <a:t>https://www.geeksforgeeks.org/counting-sort/</a:t>
            </a:r>
          </a:p>
        </p:txBody>
      </p:sp>
    </p:spTree>
    <p:extLst>
      <p:ext uri="{BB962C8B-B14F-4D97-AF65-F5344CB8AC3E}">
        <p14:creationId xmlns:p14="http://schemas.microsoft.com/office/powerpoint/2010/main" val="61071193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04800"/>
            <a:ext cx="8612510" cy="1143000"/>
          </a:xfrm>
        </p:spPr>
        <p:txBody>
          <a:bodyPr/>
          <a:lstStyle/>
          <a:p>
            <a:pPr algn="ctr"/>
            <a:r>
              <a:rPr lang="en-GB" smtClean="0"/>
              <a:t>Counting Sort</a:t>
            </a:r>
            <a:endParaRPr lang="en-GB" dirty="0"/>
          </a:p>
        </p:txBody>
      </p:sp>
      <p:pic>
        <p:nvPicPr>
          <p:cNvPr id="4" name="Content Placeholder 3"/>
          <p:cNvPicPr>
            <a:picLocks noGrp="1" noChangeAspect="1"/>
          </p:cNvPicPr>
          <p:nvPr>
            <p:ph idx="1"/>
          </p:nvPr>
        </p:nvPicPr>
        <p:blipFill>
          <a:blip r:embed="rId2"/>
          <a:stretch>
            <a:fillRect/>
          </a:stretch>
        </p:blipFill>
        <p:spPr>
          <a:xfrm>
            <a:off x="356" y="1700808"/>
            <a:ext cx="9062296" cy="4320480"/>
          </a:xfrm>
          <a:prstGeom prst="rect">
            <a:avLst/>
          </a:prstGeom>
        </p:spPr>
      </p:pic>
    </p:spTree>
    <p:extLst>
      <p:ext uri="{BB962C8B-B14F-4D97-AF65-F5344CB8AC3E}">
        <p14:creationId xmlns:p14="http://schemas.microsoft.com/office/powerpoint/2010/main" val="353933802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04800"/>
            <a:ext cx="8396486" cy="1143000"/>
          </a:xfrm>
        </p:spPr>
        <p:txBody>
          <a:bodyPr/>
          <a:lstStyle/>
          <a:p>
            <a:pPr algn="ctr"/>
            <a:r>
              <a:rPr lang="en-GB" dirty="0" smtClean="0"/>
              <a:t>Tasks</a:t>
            </a:r>
            <a:endParaRPr lang="en-GB" dirty="0"/>
          </a:p>
        </p:txBody>
      </p:sp>
      <p:sp>
        <p:nvSpPr>
          <p:cNvPr id="3" name="Content Placeholder 2"/>
          <p:cNvSpPr>
            <a:spLocks noGrp="1"/>
          </p:cNvSpPr>
          <p:nvPr>
            <p:ph idx="1"/>
          </p:nvPr>
        </p:nvSpPr>
        <p:spPr>
          <a:xfrm>
            <a:off x="539552" y="2017713"/>
            <a:ext cx="8415536" cy="4114800"/>
          </a:xfrm>
        </p:spPr>
        <p:txBody>
          <a:bodyPr/>
          <a:lstStyle/>
          <a:p>
            <a:r>
              <a:rPr lang="en-GB" sz="2400" dirty="0" smtClean="0"/>
              <a:t>Implement Bubble, Selection, Insertion, Merge, Quick, Heap and Counting programs to sort an array in both ascending and descending order.</a:t>
            </a:r>
          </a:p>
          <a:p>
            <a:r>
              <a:rPr lang="en-GB" sz="2400" dirty="0" smtClean="0"/>
              <a:t>Create arrays of 10, 100, 1000, 10000 elements sort and keeping timings.</a:t>
            </a:r>
          </a:p>
          <a:p>
            <a:r>
              <a:rPr lang="en-GB" sz="2400" dirty="0" smtClean="0"/>
              <a:t>Analyse your timings and state your conclusions.</a:t>
            </a:r>
            <a:endParaRPr lang="en-GB" sz="2400" dirty="0"/>
          </a:p>
        </p:txBody>
      </p:sp>
    </p:spTree>
    <p:extLst>
      <p:ext uri="{BB962C8B-B14F-4D97-AF65-F5344CB8AC3E}">
        <p14:creationId xmlns:p14="http://schemas.microsoft.com/office/powerpoint/2010/main" val="127238168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304800"/>
            <a:ext cx="8467725" cy="1143000"/>
          </a:xfrm>
        </p:spPr>
        <p:txBody>
          <a:bodyPr/>
          <a:lstStyle/>
          <a:p>
            <a:pPr algn="ctr"/>
            <a:r>
              <a:rPr lang="en-GB" dirty="0" smtClean="0"/>
              <a:t>References</a:t>
            </a:r>
            <a:endParaRPr lang="en-GB" dirty="0"/>
          </a:p>
        </p:txBody>
      </p:sp>
      <p:sp>
        <p:nvSpPr>
          <p:cNvPr id="4" name="Content Placeholder 3"/>
          <p:cNvSpPr txBox="1">
            <a:spLocks noGrp="1"/>
          </p:cNvSpPr>
          <p:nvPr>
            <p:ph idx="1"/>
          </p:nvPr>
        </p:nvSpPr>
        <p:spPr>
          <a:xfrm>
            <a:off x="468313" y="2017713"/>
            <a:ext cx="8486775" cy="4025717"/>
          </a:xfrm>
          <a:prstGeom prst="rect">
            <a:avLst/>
          </a:prstGeom>
          <a:noFill/>
        </p:spPr>
        <p:txBody>
          <a:bodyPr wrap="square" rtlCol="0">
            <a:spAutoFit/>
          </a:bodyPr>
          <a:lstStyle/>
          <a:p>
            <a:r>
              <a:rPr lang="en-GB" sz="1800" dirty="0">
                <a:hlinkClick r:id="rId2"/>
              </a:rPr>
              <a:t>https://</a:t>
            </a:r>
            <a:r>
              <a:rPr lang="en-GB" sz="1800" dirty="0" smtClean="0">
                <a:hlinkClick r:id="rId2"/>
              </a:rPr>
              <a:t>cooervo.github.io/Algorithms-DataStructures-BigONotation/index.html</a:t>
            </a:r>
            <a:endParaRPr lang="en-GB" sz="1800" dirty="0" smtClean="0"/>
          </a:p>
          <a:p>
            <a:r>
              <a:rPr lang="en-GB" sz="1800" dirty="0">
                <a:hlinkClick r:id="rId3"/>
              </a:rPr>
              <a:t>https://</a:t>
            </a:r>
            <a:r>
              <a:rPr lang="en-GB" sz="1800" dirty="0" smtClean="0">
                <a:hlinkClick r:id="rId3"/>
              </a:rPr>
              <a:t>www.javatpoint.com/bubble-sort-in-java</a:t>
            </a:r>
          </a:p>
          <a:p>
            <a:r>
              <a:rPr lang="en-GB" sz="1800" dirty="0">
                <a:hlinkClick r:id="rId3"/>
              </a:rPr>
              <a:t>https://</a:t>
            </a:r>
            <a:r>
              <a:rPr lang="en-GB" sz="1800" dirty="0" smtClean="0">
                <a:hlinkClick r:id="rId3"/>
              </a:rPr>
              <a:t>www.javatpoint.com/insertion-sort-in-java</a:t>
            </a:r>
          </a:p>
          <a:p>
            <a:r>
              <a:rPr lang="en-GB" sz="1800" dirty="0">
                <a:hlinkClick r:id="rId3"/>
              </a:rPr>
              <a:t>https://www.baeldung.com/java-selection-sort</a:t>
            </a:r>
          </a:p>
          <a:p>
            <a:r>
              <a:rPr lang="en-GB" sz="1800" dirty="0" smtClean="0">
                <a:hlinkClick r:id="rId3"/>
              </a:rPr>
              <a:t>https</a:t>
            </a:r>
            <a:r>
              <a:rPr lang="en-GB" sz="1800" dirty="0">
                <a:hlinkClick r:id="rId3"/>
              </a:rPr>
              <a:t>://www.geeksforgeeks.org/merge-sort</a:t>
            </a:r>
            <a:r>
              <a:rPr lang="en-GB" sz="1800" dirty="0" smtClean="0">
                <a:hlinkClick r:id="rId3"/>
              </a:rPr>
              <a:t>/</a:t>
            </a:r>
            <a:endParaRPr lang="en-GB" sz="1800" dirty="0" smtClean="0"/>
          </a:p>
          <a:p>
            <a:r>
              <a:rPr lang="en-GB" sz="1800" dirty="0">
                <a:hlinkClick r:id="rId4"/>
              </a:rPr>
              <a:t>https://www.geeksforgeeks.org/quick-sort</a:t>
            </a:r>
            <a:r>
              <a:rPr lang="en-GB" sz="1800" dirty="0" smtClean="0">
                <a:hlinkClick r:id="rId4"/>
              </a:rPr>
              <a:t>/</a:t>
            </a:r>
            <a:endParaRPr lang="en-GB" sz="1800" dirty="0" smtClean="0"/>
          </a:p>
          <a:p>
            <a:r>
              <a:rPr lang="en-GB" sz="1800" dirty="0">
                <a:hlinkClick r:id="rId5"/>
              </a:rPr>
              <a:t>https://www.geeksforgeeks.org/heap-sort</a:t>
            </a:r>
            <a:r>
              <a:rPr lang="en-GB" sz="1800" dirty="0" smtClean="0">
                <a:hlinkClick r:id="rId5"/>
              </a:rPr>
              <a:t>/</a:t>
            </a:r>
            <a:endParaRPr lang="en-GB" sz="1800" dirty="0" smtClean="0"/>
          </a:p>
          <a:p>
            <a:r>
              <a:rPr lang="en-GB" sz="1800" dirty="0" smtClean="0">
                <a:hlinkClick r:id="rId6"/>
              </a:rPr>
              <a:t>https</a:t>
            </a:r>
            <a:r>
              <a:rPr lang="en-GB" sz="1800" dirty="0">
                <a:hlinkClick r:id="rId6"/>
              </a:rPr>
              <a:t>://</a:t>
            </a:r>
            <a:r>
              <a:rPr lang="en-GB" sz="1800" dirty="0" smtClean="0">
                <a:hlinkClick r:id="rId6"/>
              </a:rPr>
              <a:t>www.geeksforgeeks.org/counting-sort/</a:t>
            </a:r>
            <a:endParaRPr lang="en-GB" sz="1800" dirty="0" smtClean="0"/>
          </a:p>
          <a:p>
            <a:r>
              <a:rPr lang="en-GB" sz="1800" dirty="0">
                <a:hlinkClick r:id="rId7"/>
              </a:rPr>
              <a:t>https://www.geeksforgeeks.org/hoares-vs-lomuto-partition-scheme-quicksort</a:t>
            </a:r>
            <a:r>
              <a:rPr lang="en-GB" sz="1800" dirty="0" smtClean="0">
                <a:hlinkClick r:id="rId7"/>
              </a:rPr>
              <a:t>/</a:t>
            </a:r>
            <a:endParaRPr lang="en-GB" sz="1800" dirty="0" smtClean="0"/>
          </a:p>
          <a:p>
            <a:endParaRPr lang="en-GB" sz="1800" dirty="0" smtClean="0"/>
          </a:p>
          <a:p>
            <a:endParaRPr lang="en-GB" sz="1800" dirty="0"/>
          </a:p>
          <a:p>
            <a:endParaRPr lang="en-GB" sz="1800" dirty="0"/>
          </a:p>
        </p:txBody>
      </p:sp>
    </p:spTree>
    <p:extLst>
      <p:ext uri="{BB962C8B-B14F-4D97-AF65-F5344CB8AC3E}">
        <p14:creationId xmlns:p14="http://schemas.microsoft.com/office/powerpoint/2010/main" val="986222964"/>
      </p:ext>
    </p:extLst>
  </p:cSld>
  <p:clrMapOvr>
    <a:masterClrMapping/>
  </p:clrMapOvr>
  <p:timing>
    <p:tnLst>
      <p:par>
        <p:cTn id="1" dur="indefinite" restart="never" nodeType="tmRoot"/>
      </p:par>
    </p:tnLst>
  </p:timing>
</p:sld>
</file>

<file path=ppt/theme/theme1.xml><?xml version="1.0" encoding="utf-8"?>
<a:theme xmlns:a="http://schemas.openxmlformats.org/drawingml/2006/main" name="Blends">
  <a:themeElements>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Blends">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Blends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Blends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Blends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Blends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Blends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Blends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Blends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69696"/>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C:\Program Files\Microsoft Office\Templates\Presentation Designs\Blends.pot</Template>
  <TotalTime>1472217787</TotalTime>
  <Words>2084</Words>
  <Application>Microsoft Office PowerPoint</Application>
  <PresentationFormat>On-screen Show (4:3)</PresentationFormat>
  <Paragraphs>215</Paragraphs>
  <Slides>50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50</vt:i4>
      </vt:variant>
    </vt:vector>
  </HeadingPairs>
  <TitlesOfParts>
    <vt:vector size="58" baseType="lpstr">
      <vt:lpstr>ＭＳ Ｐゴシック</vt:lpstr>
      <vt:lpstr>ＭＳ Ｐゴシック</vt:lpstr>
      <vt:lpstr>Arial</vt:lpstr>
      <vt:lpstr>charter</vt:lpstr>
      <vt:lpstr>sohne</vt:lpstr>
      <vt:lpstr>Tahoma</vt:lpstr>
      <vt:lpstr>Wingdings</vt:lpstr>
      <vt:lpstr>Blends</vt:lpstr>
      <vt:lpstr>Topic 15 – Big O Notation &amp; Time Complexity</vt:lpstr>
      <vt:lpstr>Air Traffic Control Algorithm</vt:lpstr>
      <vt:lpstr>Algorithm Run Times</vt:lpstr>
      <vt:lpstr>Big O Notation and Time Complexity</vt:lpstr>
      <vt:lpstr>Big O Notation and Time Complexity</vt:lpstr>
      <vt:lpstr>Big O Notation and Time Complexity</vt:lpstr>
      <vt:lpstr>Big O Notation and Time Complexity</vt:lpstr>
      <vt:lpstr>Big O Notation and Time Complexity</vt:lpstr>
      <vt:lpstr>Big O Notation and Time Complexity</vt:lpstr>
      <vt:lpstr>PowerPoint Presentation</vt:lpstr>
      <vt:lpstr>PowerPoint Presentation</vt:lpstr>
      <vt:lpstr>Big O Notation and Time Complexity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Big O Notation and Time Complexity</vt:lpstr>
      <vt:lpstr>Big O Notation and Time Complexity</vt:lpstr>
      <vt:lpstr>Big O Notation and Bubble Sort</vt:lpstr>
      <vt:lpstr>Big O Notation and Insertion Sort</vt:lpstr>
      <vt:lpstr>Big O Notation and Selection Sort</vt:lpstr>
      <vt:lpstr>Big O Notation and Merge Sort</vt:lpstr>
      <vt:lpstr>Big O Notation and Merge Sort</vt:lpstr>
      <vt:lpstr>Big O Notation and Heap Sort</vt:lpstr>
      <vt:lpstr>Big O Notation and Heap Sort</vt:lpstr>
      <vt:lpstr>Big O Notation and Quick Sort</vt:lpstr>
      <vt:lpstr>Big O Notation and Quick Sort</vt:lpstr>
      <vt:lpstr>Lomuto Partition Scheme in Quick Sort</vt:lpstr>
      <vt:lpstr>Merge Sort Algorithms</vt:lpstr>
      <vt:lpstr>Merge Sort Algorithms</vt:lpstr>
      <vt:lpstr>Merge Sort Algorithms</vt:lpstr>
      <vt:lpstr>PowerPoint Presentation</vt:lpstr>
      <vt:lpstr>Counting Sort</vt:lpstr>
      <vt:lpstr>Counting Sort</vt:lpstr>
      <vt:lpstr>Counting Sort</vt:lpstr>
      <vt:lpstr>Tasks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dc:title>
  <dc:subject>Database Systems</dc:subject>
  <dc:creator>Thomas Connolly and Carolyn Begg</dc:creator>
  <dc:description>Transparencies for Chapter 1 of textbook_x000d_
Database Systems: A Practical Approach to Design, Implementation and Management</dc:description>
  <cp:lastModifiedBy>Stephen Hole</cp:lastModifiedBy>
  <cp:revision>209</cp:revision>
  <cp:lastPrinted>2018-10-31T08:24:02Z</cp:lastPrinted>
  <dcterms:created xsi:type="dcterms:W3CDTF">1996-12-09T10:09:10Z</dcterms:created>
  <dcterms:modified xsi:type="dcterms:W3CDTF">2021-03-25T15:01:56Z</dcterms:modified>
</cp:coreProperties>
</file>