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9"/>
  </p:notesMasterIdLst>
  <p:sldIdLst>
    <p:sldId id="256" r:id="rId2"/>
    <p:sldId id="257" r:id="rId3"/>
    <p:sldId id="258" r:id="rId4"/>
    <p:sldId id="259" r:id="rId5"/>
    <p:sldId id="260" r:id="rId6"/>
    <p:sldId id="261" r:id="rId7"/>
    <p:sldId id="262" r:id="rId8"/>
  </p:sldIdLst>
  <p:sldSz cx="9144000" cy="5143500" type="screen16x9"/>
  <p:notesSz cx="6858000" cy="9144000"/>
  <p:embeddedFontLst>
    <p:embeddedFont>
      <p:font typeface="Nunito" panose="020F0502020204030204" pitchFamily="2" charset="0"/>
      <p:regular r:id="rId10"/>
      <p:bold r:id="rId11"/>
      <p:italic r:id="rId12"/>
      <p:boldItalic r:id="rId13"/>
    </p:embeddedFont>
    <p:embeddedFont>
      <p:font typeface="Roboto" panose="02000000000000000000" pitchFamily="2" charset="0"/>
      <p:regular r:id="rId14"/>
      <p:bold r:id="rId15"/>
      <p:italic r:id="rId16"/>
      <p:boldItalic r:id="rId17"/>
    </p:embeddedFont>
    <p:embeddedFont>
      <p:font typeface="Roboto Medium" panose="020F0502020204030204" pitchFamily="2"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7A6E59E-D4A3-4FA1-AC1B-22799296019C}">
  <a:tblStyle styleId="{D7A6E59E-D4A3-4FA1-AC1B-22799296019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34" d="100"/>
          <a:sy n="134" d="100"/>
        </p:scale>
        <p:origin x="954" y="10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12.fntdata"/><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font" Target="fonts/font8.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7.fntdata"/><Relationship Id="rId20"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6.fntdata"/><Relationship Id="rId23" Type="http://schemas.openxmlformats.org/officeDocument/2006/relationships/viewProps" Target="viewProps.xml"/><Relationship Id="rId10" Type="http://schemas.openxmlformats.org/officeDocument/2006/relationships/font" Target="fonts/font1.fntdata"/><Relationship Id="rId19"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c4b364d7c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3c4b364d7c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c4b364d7c9_0_1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c4b364d7c9_0_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a:solidFill>
                  <a:schemeClr val="dk1"/>
                </a:solidFill>
              </a:rPr>
              <a:t>Eternal Celebration Events is a luxury wedding planning business based in the UK and focuses on private, thematic weddings of high-net-worth couples. The company offers complete service planning, exclusive venue relations, and a sustainable luxury lifestyle. This helps it to provide customised attention, high-quality and memorable, elegantly designed wedding experiences by restricting the number of events per year.</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3c4b364d7c9_0_1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3c4b364d7c9_0_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a:solidFill>
                  <a:schemeClr val="dk1"/>
                </a:solidFill>
              </a:rPr>
              <a:t>Eternal Celebration Events provides full wedding services, destination wedding services, customised styling, high-end guest management and arranged dining services. The USP of Eternal Celebration Events is to provide exclusive and extremely customised celebrations, and only a small number of celebrations per year, which entails the incorporation of sustainability, creativity, and white-glove service to create memorable luxury weddings.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3c4b364d7c9_0_13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3c4b364d7c9_0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Eternal Celebration Events has chosen a niche marketing approach that focuses on couples with high net-worth between 25 and 45 years old who desire immersive weddings, exclusive to themselves. The company applies a premium pricing strategy to show a luxury positioning and quality service. The promotion will target Instagram, Pinterest, influencer collaborations, luxury bridal shows, and cooperation with higher-end venues and suppliers. The website serves as a distribution and branding tool.</a:t>
            </a:r>
            <a:endParaRPr sz="1200">
              <a:solidFill>
                <a:schemeClr val="dk1"/>
              </a:solidFill>
            </a:endParaRPr>
          </a:p>
          <a:p>
            <a:pPr marL="0" lvl="0" indent="0" algn="just" rtl="0">
              <a:lnSpc>
                <a:spcPct val="150000"/>
              </a:lnSpc>
              <a:spcBef>
                <a:spcPts val="1000"/>
              </a:spcBef>
              <a:spcAft>
                <a:spcPts val="0"/>
              </a:spcAft>
              <a:buNone/>
            </a:pPr>
            <a:r>
              <a:rPr lang="en-GB" sz="1200">
                <a:solidFill>
                  <a:schemeClr val="dk1"/>
                </a:solidFill>
              </a:rPr>
              <a:t>The market opportunities are growth in the demand for personalised and sustainable weddings, higher expenditure per guest and expansion in the multicultural luxury wedding in the UK. Through the use of digital marketing and a good relationship with suppliers, the company will establish brand prestige and referrals from clients in the long term.</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3c4b364d7c9_0_13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3c4b364d7c9_0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Eternal Celebration Events needs an initial start-up capital amounting to £50,000 to cover branding, marketing, software, insurance, office space and working capital. The short-term goal is to get at least 10 wedding contracts in the first year of operation, which will bring about £300,000 in income. The long-term goal is to realise £3 million in yearly revenue in the next three years, which will be helped by a 25% annual expansion rate. The company will use a premium pricing model to ensure it has a good profit margin. The safe management of costs, the effective cooperation with venues, and early booking of clients will provide stable cash flow and reasonable financial development.</a:t>
            </a:r>
            <a:endParaRPr sz="1200">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3c4b364d7c9_0_1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3c4b364d7c9_0_1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8" Type="http://schemas.openxmlformats.org/officeDocument/2006/relationships/hyperlink" Target="https://single-market-economy.ec.europa.eu/sectors/proximity-and-social-economy/social-economy-eu/social-enterprises_en" TargetMode="External"/><Relationship Id="rId13" Type="http://schemas.openxmlformats.org/officeDocument/2006/relationships/hyperlink" Target="https://ico.org.uk/for-organisations/uk-gdpr-guidance-and-resources/" TargetMode="External"/><Relationship Id="rId18" Type="http://schemas.openxmlformats.org/officeDocument/2006/relationships/hyperlink" Target="https://www.retail-insight-network.com/news/uk-luxury-brexit-report/?cf-view" TargetMode="External"/><Relationship Id="rId3" Type="http://schemas.openxmlformats.org/officeDocument/2006/relationships/hyperlink" Target="https://www.eventindustrynews.com/news/luxury-weddings-in-2026" TargetMode="External"/><Relationship Id="rId7" Type="http://schemas.openxmlformats.org/officeDocument/2006/relationships/hyperlink" Target="https://www.dine.co.uk/inspiration/when-is-the-best-month-to-get-married-the-ultimate-date-setting-guide/" TargetMode="External"/><Relationship Id="rId12" Type="http://schemas.openxmlformats.org/officeDocument/2006/relationships/hyperlink" Target="https://www.gov.uk/limited-company-formation" TargetMode="External"/><Relationship Id="rId17" Type="http://schemas.openxmlformats.org/officeDocument/2006/relationships/hyperlink" Target="https://www.ons.gov.uk/peoplepopulationandcommunity/birthsdeathsandmarriages/marriagecohabitationandcivilpartnerships/bulletins/marriagesinenglandandwalesprovisional/2021and2022" TargetMode="External"/><Relationship Id="rId2" Type="http://schemas.openxmlformats.org/officeDocument/2006/relationships/notesSlide" Target="../notesSlides/notesSlide7.xml"/><Relationship Id="rId16" Type="http://schemas.openxmlformats.org/officeDocument/2006/relationships/hyperlink" Target="https://www.linkedin.com/posts/stuart-lee-1869944a_hospitality-foodindustry-restaurantbusiness-activity-7424021158863310848-ay4_" TargetMode="External"/><Relationship Id="rId20" Type="http://schemas.openxmlformats.org/officeDocument/2006/relationships/hyperlink" Target="https://walpolemedia.imgix.net/walpole_stateoflondonluxury_report-2025-singles.pdf" TargetMode="External"/><Relationship Id="rId1" Type="http://schemas.openxmlformats.org/officeDocument/2006/relationships/slideLayout" Target="../slideLayouts/slideLayout3.xml"/><Relationship Id="rId6" Type="http://schemas.openxmlformats.org/officeDocument/2006/relationships/hyperlink" Target="https://corporatefinanceinstitute.com/resources/management/smart-goal/" TargetMode="External"/><Relationship Id="rId11" Type="http://schemas.openxmlformats.org/officeDocument/2006/relationships/hyperlink" Target="https://www.gov.uk/apply-start-up-loan" TargetMode="External"/><Relationship Id="rId5" Type="http://schemas.openxmlformats.org/officeDocument/2006/relationships/hyperlink" Target="https://www.statista.com/statistics/306648/inflation-rate-consumer-price-index-cpi-united-kingdom-uk/" TargetMode="External"/><Relationship Id="rId15" Type="http://schemas.openxmlformats.org/officeDocument/2006/relationships/hyperlink" Target="https://www.linkedin.com/pulse/limited-liability-partnership-llp-cs-shahbaz-khan" TargetMode="External"/><Relationship Id="rId10" Type="http://schemas.openxmlformats.org/officeDocument/2006/relationships/hyperlink" Target="https://www.gov.uk/become-sole-trader" TargetMode="External"/><Relationship Id="rId19" Type="http://schemas.openxmlformats.org/officeDocument/2006/relationships/hyperlink" Target="https://uk.linkedin.com/company/snapdragon-parties" TargetMode="External"/><Relationship Id="rId4" Type="http://schemas.openxmlformats.org/officeDocument/2006/relationships/hyperlink" Target="https://bigdayproductions.co.uk/luxury-wedding-trends-uk/" TargetMode="External"/><Relationship Id="rId9" Type="http://schemas.openxmlformats.org/officeDocument/2006/relationships/hyperlink" Target="https://www.franchise-uk.co.uk/advice-uk/franchise-examples/" TargetMode="External"/><Relationship Id="rId14" Type="http://schemas.openxmlformats.org/officeDocument/2006/relationships/hyperlink" Target="https://www.bbc.com/news/business-564418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1891353" y="1458808"/>
            <a:ext cx="5361300" cy="1448100"/>
          </a:xfrm>
          <a:prstGeom prst="rect">
            <a:avLst/>
          </a:prstGeom>
        </p:spPr>
        <p:txBody>
          <a:bodyPr spcFirstLastPara="1" wrap="square" lIns="91425" tIns="91425" rIns="91425" bIns="91425" anchor="ctr" anchorCtr="0">
            <a:normAutofit/>
          </a:bodyPr>
          <a:lstStyle/>
          <a:p>
            <a:pPr marL="0" lvl="0" indent="0" algn="ctr" rtl="0">
              <a:lnSpc>
                <a:spcPct val="150000"/>
              </a:lnSpc>
              <a:spcBef>
                <a:spcPts val="1000"/>
              </a:spcBef>
              <a:spcAft>
                <a:spcPts val="0"/>
              </a:spcAft>
              <a:buClr>
                <a:schemeClr val="dk1"/>
              </a:buClr>
              <a:buSzPct val="68750"/>
              <a:buFont typeface="Arial"/>
              <a:buNone/>
            </a:pPr>
            <a:r>
              <a:rPr lang="en-GB" sz="1600" b="1" dirty="0">
                <a:latin typeface="Arial"/>
                <a:ea typeface="Arial"/>
                <a:cs typeface="Arial"/>
                <a:sym typeface="Arial"/>
              </a:rPr>
              <a:t>Entrepreneurship LCBB5013</a:t>
            </a:r>
            <a:endParaRPr sz="1600" b="1" dirty="0">
              <a:latin typeface="Arial"/>
              <a:ea typeface="Arial"/>
              <a:cs typeface="Arial"/>
              <a:sym typeface="Arial"/>
            </a:endParaRPr>
          </a:p>
          <a:p>
            <a:pPr marL="0" lvl="0" indent="0" algn="ctr" rtl="0">
              <a:lnSpc>
                <a:spcPct val="150000"/>
              </a:lnSpc>
              <a:spcBef>
                <a:spcPts val="1000"/>
              </a:spcBef>
              <a:spcAft>
                <a:spcPts val="0"/>
              </a:spcAft>
              <a:buClr>
                <a:schemeClr val="dk1"/>
              </a:buClr>
              <a:buSzPct val="68750"/>
              <a:buFont typeface="Arial"/>
              <a:buNone/>
            </a:pPr>
            <a:r>
              <a:rPr lang="en-GB" sz="1600" b="1" dirty="0">
                <a:latin typeface="Arial"/>
                <a:ea typeface="Arial"/>
                <a:cs typeface="Arial"/>
                <a:sym typeface="Arial"/>
              </a:rPr>
              <a:t>Luxury Wedding Events company</a:t>
            </a:r>
            <a:endParaRPr dirty="0">
              <a:latin typeface="Arial"/>
              <a:ea typeface="Arial"/>
              <a:cs typeface="Arial"/>
              <a:sym typeface="Arial"/>
            </a:endParaRPr>
          </a:p>
        </p:txBody>
      </p:sp>
      <p:sp>
        <p:nvSpPr>
          <p:cNvPr id="129" name="Google Shape;129;p13"/>
          <p:cNvSpPr txBox="1">
            <a:spLocks noGrp="1"/>
          </p:cNvSpPr>
          <p:nvPr>
            <p:ph type="subTitle" idx="1"/>
          </p:nvPr>
        </p:nvSpPr>
        <p:spPr>
          <a:xfrm>
            <a:off x="519975" y="3577583"/>
            <a:ext cx="5361300" cy="5226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688"/>
              <a:buNone/>
            </a:pPr>
            <a:r>
              <a:rPr lang="en-GB" sz="1375" b="1" dirty="0">
                <a:solidFill>
                  <a:srgbClr val="000000"/>
                </a:solidFill>
                <a:latin typeface="Arial"/>
                <a:ea typeface="Arial"/>
                <a:cs typeface="Arial"/>
                <a:sym typeface="Arial"/>
              </a:rPr>
              <a:t>Student Name: Raluca Selena Stanciu - 2132773</a:t>
            </a:r>
            <a:endParaRPr sz="1375" b="1" dirty="0">
              <a:solidFill>
                <a:srgbClr val="000000"/>
              </a:solidFill>
              <a:latin typeface="Arial"/>
              <a:ea typeface="Arial"/>
              <a:cs typeface="Arial"/>
              <a:sym typeface="Arial"/>
            </a:endParaRPr>
          </a:p>
        </p:txBody>
      </p:sp>
      <p:pic>
        <p:nvPicPr>
          <p:cNvPr id="130" name="Google Shape;130;p13"/>
          <p:cNvPicPr preferRelativeResize="0"/>
          <p:nvPr/>
        </p:nvPicPr>
        <p:blipFill>
          <a:blip r:embed="rId3">
            <a:alphaModFix/>
          </a:blip>
          <a:stretch>
            <a:fillRect/>
          </a:stretch>
        </p:blipFill>
        <p:spPr>
          <a:xfrm>
            <a:off x="222850" y="199375"/>
            <a:ext cx="1159913" cy="5226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14"/>
          <p:cNvSpPr txBox="1">
            <a:spLocks noGrp="1"/>
          </p:cNvSpPr>
          <p:nvPr>
            <p:ph type="title"/>
          </p:nvPr>
        </p:nvSpPr>
        <p:spPr>
          <a:xfrm>
            <a:off x="893800" y="587250"/>
            <a:ext cx="7505700" cy="568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Arial"/>
                <a:ea typeface="Arial"/>
                <a:cs typeface="Arial"/>
                <a:sym typeface="Arial"/>
              </a:rPr>
              <a:t>Table of Content</a:t>
            </a:r>
            <a:endParaRPr b="1">
              <a:latin typeface="Arial"/>
              <a:ea typeface="Arial"/>
              <a:cs typeface="Arial"/>
              <a:sym typeface="Arial"/>
            </a:endParaRPr>
          </a:p>
        </p:txBody>
      </p:sp>
      <p:graphicFrame>
        <p:nvGraphicFramePr>
          <p:cNvPr id="136" name="Google Shape;136;p14"/>
          <p:cNvGraphicFramePr/>
          <p:nvPr/>
        </p:nvGraphicFramePr>
        <p:xfrm>
          <a:off x="893800" y="1800200"/>
          <a:ext cx="7239000" cy="1981050"/>
        </p:xfrm>
        <a:graphic>
          <a:graphicData uri="http://schemas.openxmlformats.org/drawingml/2006/table">
            <a:tbl>
              <a:tblPr>
                <a:noFill/>
                <a:tableStyleId>{D7A6E59E-D4A3-4FA1-AC1B-22799296019C}</a:tableStyleId>
              </a:tblPr>
              <a:tblGrid>
                <a:gridCol w="7239000">
                  <a:extLst>
                    <a:ext uri="{9D8B030D-6E8A-4147-A177-3AD203B41FA5}">
                      <a16:colId xmlns:a16="http://schemas.microsoft.com/office/drawing/2014/main" val="20000"/>
                    </a:ext>
                  </a:extLst>
                </a:gridCol>
              </a:tblGrid>
              <a:tr h="381000">
                <a:tc>
                  <a:txBody>
                    <a:bodyPr/>
                    <a:lstStyle/>
                    <a:p>
                      <a:pPr marL="0" lvl="0" indent="0" algn="l" rtl="0">
                        <a:spcBef>
                          <a:spcPts val="0"/>
                        </a:spcBef>
                        <a:spcAft>
                          <a:spcPts val="0"/>
                        </a:spcAft>
                        <a:buNone/>
                      </a:pPr>
                      <a:r>
                        <a:rPr lang="en-GB"/>
                        <a:t>Slide 3: Overview of the Business</a:t>
                      </a:r>
                      <a:endParaRPr/>
                    </a:p>
                  </a:txBody>
                  <a:tcPr marL="91425" marR="91425" marT="91425" marB="91425"/>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a:t>Slide 4: Services and Unique Selling Proposition (USP)</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a:t>Slide 5: Marketing Strategy and Opportunities</a:t>
                      </a:r>
                      <a:endParaRPr/>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a:t>Slide 6: Financial Objective</a:t>
                      </a:r>
                      <a:endParaRPr/>
                    </a:p>
                  </a:txBody>
                  <a:tcPr marL="91425" marR="91425" marT="91425" marB="91425"/>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dirty="0"/>
                        <a:t>Slide 7: References</a:t>
                      </a:r>
                      <a:endParaRPr dirty="0"/>
                    </a:p>
                  </a:txBody>
                  <a:tcPr marL="91425" marR="91425" marT="91425" marB="91425"/>
                </a:tc>
                <a:extLst>
                  <a:ext uri="{0D108BD9-81ED-4DB2-BD59-A6C34878D82A}">
                    <a16:rowId xmlns:a16="http://schemas.microsoft.com/office/drawing/2014/main" val="10004"/>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5"/>
          <p:cNvSpPr txBox="1">
            <a:spLocks noGrp="1"/>
          </p:cNvSpPr>
          <p:nvPr>
            <p:ph type="title"/>
          </p:nvPr>
        </p:nvSpPr>
        <p:spPr>
          <a:xfrm>
            <a:off x="725200" y="387625"/>
            <a:ext cx="7505700" cy="556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500" b="1">
                <a:latin typeface="Arial"/>
                <a:ea typeface="Arial"/>
                <a:cs typeface="Arial"/>
                <a:sym typeface="Arial"/>
              </a:rPr>
              <a:t>Overview of the Business</a:t>
            </a:r>
            <a:endParaRPr sz="2500" b="1">
              <a:latin typeface="Arial"/>
              <a:ea typeface="Arial"/>
              <a:cs typeface="Arial"/>
              <a:sym typeface="Arial"/>
            </a:endParaRPr>
          </a:p>
        </p:txBody>
      </p:sp>
      <p:sp>
        <p:nvSpPr>
          <p:cNvPr id="142" name="Google Shape;142;p15"/>
          <p:cNvSpPr txBox="1">
            <a:spLocks noGrp="1"/>
          </p:cNvSpPr>
          <p:nvPr>
            <p:ph type="body" idx="1"/>
          </p:nvPr>
        </p:nvSpPr>
        <p:spPr>
          <a:xfrm>
            <a:off x="448600" y="1497525"/>
            <a:ext cx="5155200" cy="28287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Clr>
                <a:srgbClr val="000000"/>
              </a:buClr>
              <a:buSzPts val="1400"/>
              <a:buFont typeface="Arial"/>
              <a:buChar char="●"/>
            </a:pPr>
            <a:r>
              <a:rPr lang="en-GB" sz="1400" b="1">
                <a:solidFill>
                  <a:srgbClr val="000000"/>
                </a:solidFill>
                <a:latin typeface="Arial"/>
                <a:ea typeface="Arial"/>
                <a:cs typeface="Arial"/>
                <a:sym typeface="Arial"/>
              </a:rPr>
              <a:t>Eternal Celebration Events</a:t>
            </a:r>
            <a:r>
              <a:rPr lang="en-GB" sz="1400">
                <a:solidFill>
                  <a:srgbClr val="000000"/>
                </a:solidFill>
                <a:latin typeface="Arial"/>
                <a:ea typeface="Arial"/>
                <a:cs typeface="Arial"/>
                <a:sym typeface="Arial"/>
              </a:rPr>
              <a:t> is a luxury wedding planning business based in the UK. </a:t>
            </a:r>
            <a:endParaRPr sz="1400">
              <a:solidFill>
                <a:srgbClr val="000000"/>
              </a:solidFill>
              <a:latin typeface="Arial"/>
              <a:ea typeface="Arial"/>
              <a:cs typeface="Arial"/>
              <a:sym typeface="Arial"/>
            </a:endParaRPr>
          </a:p>
          <a:p>
            <a:pPr marL="457200" lvl="0" indent="-317500" algn="just" rtl="0">
              <a:lnSpc>
                <a:spcPct val="150000"/>
              </a:lnSpc>
              <a:spcBef>
                <a:spcPts val="1000"/>
              </a:spcBef>
              <a:spcAft>
                <a:spcPts val="0"/>
              </a:spcAft>
              <a:buClr>
                <a:srgbClr val="000000"/>
              </a:buClr>
              <a:buSzPts val="1400"/>
              <a:buFont typeface="Arial"/>
              <a:buChar char="●"/>
            </a:pPr>
            <a:r>
              <a:rPr lang="en-GB" sz="1400">
                <a:solidFill>
                  <a:srgbClr val="000000"/>
                </a:solidFill>
                <a:latin typeface="Arial"/>
                <a:ea typeface="Arial"/>
                <a:cs typeface="Arial"/>
                <a:sym typeface="Arial"/>
              </a:rPr>
              <a:t>The company offers complete service planning and a sustainable luxury lifestyle.</a:t>
            </a:r>
            <a:endParaRPr sz="1400">
              <a:solidFill>
                <a:srgbClr val="000000"/>
              </a:solidFill>
              <a:latin typeface="Arial"/>
              <a:ea typeface="Arial"/>
              <a:cs typeface="Arial"/>
              <a:sym typeface="Arial"/>
            </a:endParaRPr>
          </a:p>
          <a:p>
            <a:pPr marL="457200" lvl="0" indent="-317500" algn="just" rtl="0">
              <a:lnSpc>
                <a:spcPct val="150000"/>
              </a:lnSpc>
              <a:spcBef>
                <a:spcPts val="1000"/>
              </a:spcBef>
              <a:spcAft>
                <a:spcPts val="0"/>
              </a:spcAft>
              <a:buClr>
                <a:srgbClr val="000000"/>
              </a:buClr>
              <a:buSzPts val="1400"/>
              <a:buFont typeface="Arial"/>
              <a:buChar char="●"/>
            </a:pPr>
            <a:r>
              <a:rPr lang="en-GB" sz="1400">
                <a:solidFill>
                  <a:srgbClr val="000000"/>
                </a:solidFill>
                <a:latin typeface="Arial"/>
                <a:ea typeface="Arial"/>
                <a:cs typeface="Arial"/>
                <a:sym typeface="Arial"/>
              </a:rPr>
              <a:t>This helps it to provide customised attention, high-quality and memorable, elegantly designed wedding experiences. </a:t>
            </a:r>
            <a:endParaRPr sz="1400">
              <a:solidFill>
                <a:srgbClr val="000000"/>
              </a:solidFill>
              <a:latin typeface="Arial"/>
              <a:ea typeface="Arial"/>
              <a:cs typeface="Arial"/>
              <a:sym typeface="Arial"/>
            </a:endParaRPr>
          </a:p>
          <a:p>
            <a:pPr marL="0" lvl="0" indent="0" algn="l" rtl="0">
              <a:spcBef>
                <a:spcPts val="0"/>
              </a:spcBef>
              <a:spcAft>
                <a:spcPts val="1200"/>
              </a:spcAft>
              <a:buNone/>
            </a:pPr>
            <a:endParaRPr sz="1500">
              <a:latin typeface="Arial"/>
              <a:ea typeface="Arial"/>
              <a:cs typeface="Arial"/>
              <a:sym typeface="Arial"/>
            </a:endParaRPr>
          </a:p>
        </p:txBody>
      </p:sp>
      <p:pic>
        <p:nvPicPr>
          <p:cNvPr id="143" name="Google Shape;143;p15"/>
          <p:cNvPicPr preferRelativeResize="0"/>
          <p:nvPr/>
        </p:nvPicPr>
        <p:blipFill>
          <a:blip r:embed="rId3">
            <a:alphaModFix/>
          </a:blip>
          <a:stretch>
            <a:fillRect/>
          </a:stretch>
        </p:blipFill>
        <p:spPr>
          <a:xfrm>
            <a:off x="6034725" y="998976"/>
            <a:ext cx="1177926" cy="1766899"/>
          </a:xfrm>
          <a:prstGeom prst="rect">
            <a:avLst/>
          </a:prstGeom>
          <a:noFill/>
          <a:ln>
            <a:noFill/>
          </a:ln>
        </p:spPr>
      </p:pic>
      <p:pic>
        <p:nvPicPr>
          <p:cNvPr id="144" name="Google Shape;144;p15"/>
          <p:cNvPicPr preferRelativeResize="0"/>
          <p:nvPr/>
        </p:nvPicPr>
        <p:blipFill>
          <a:blip r:embed="rId4">
            <a:alphaModFix/>
          </a:blip>
          <a:stretch>
            <a:fillRect/>
          </a:stretch>
        </p:blipFill>
        <p:spPr>
          <a:xfrm>
            <a:off x="7130200" y="2224150"/>
            <a:ext cx="1313925" cy="1974475"/>
          </a:xfrm>
          <a:prstGeom prst="rect">
            <a:avLst/>
          </a:prstGeom>
          <a:noFill/>
          <a:ln>
            <a:noFill/>
          </a:ln>
        </p:spPr>
      </p:pic>
      <p:pic>
        <p:nvPicPr>
          <p:cNvPr id="145" name="Google Shape;145;p15"/>
          <p:cNvPicPr preferRelativeResize="0"/>
          <p:nvPr/>
        </p:nvPicPr>
        <p:blipFill>
          <a:blip r:embed="rId5">
            <a:alphaModFix/>
          </a:blip>
          <a:stretch>
            <a:fillRect/>
          </a:stretch>
        </p:blipFill>
        <p:spPr>
          <a:xfrm>
            <a:off x="6034726" y="3260819"/>
            <a:ext cx="1313925" cy="164078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9"/>
        <p:cNvGrpSpPr/>
        <p:nvPr/>
      </p:nvGrpSpPr>
      <p:grpSpPr>
        <a:xfrm>
          <a:off x="0" y="0"/>
          <a:ext cx="0" cy="0"/>
          <a:chOff x="0" y="0"/>
          <a:chExt cx="0" cy="0"/>
        </a:xfrm>
      </p:grpSpPr>
      <p:sp>
        <p:nvSpPr>
          <p:cNvPr id="150" name="Google Shape;150;p16"/>
          <p:cNvSpPr txBox="1">
            <a:spLocks noGrp="1"/>
          </p:cNvSpPr>
          <p:nvPr>
            <p:ph type="title"/>
          </p:nvPr>
        </p:nvSpPr>
        <p:spPr>
          <a:xfrm>
            <a:off x="924850" y="340650"/>
            <a:ext cx="7505700" cy="6858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Arial"/>
                <a:ea typeface="Arial"/>
                <a:cs typeface="Arial"/>
                <a:sym typeface="Arial"/>
              </a:rPr>
              <a:t>Services and Unique Selling Proposition (USP)</a:t>
            </a:r>
            <a:endParaRPr b="1">
              <a:latin typeface="Arial"/>
              <a:ea typeface="Arial"/>
              <a:cs typeface="Arial"/>
              <a:sym typeface="Arial"/>
            </a:endParaRPr>
          </a:p>
        </p:txBody>
      </p:sp>
      <p:sp>
        <p:nvSpPr>
          <p:cNvPr id="151" name="Google Shape;151;p16"/>
          <p:cNvSpPr txBox="1">
            <a:spLocks noGrp="1"/>
          </p:cNvSpPr>
          <p:nvPr>
            <p:ph type="body" idx="1"/>
          </p:nvPr>
        </p:nvSpPr>
        <p:spPr>
          <a:xfrm>
            <a:off x="4300350" y="1990725"/>
            <a:ext cx="4024500" cy="2448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000"/>
              </a:spcBef>
              <a:spcAft>
                <a:spcPts val="0"/>
              </a:spcAft>
              <a:buClr>
                <a:srgbClr val="000000"/>
              </a:buClr>
              <a:buSzPts val="1200"/>
              <a:buFont typeface="Arial"/>
              <a:buChar char="●"/>
            </a:pPr>
            <a:r>
              <a:rPr lang="en-GB" sz="1200">
                <a:solidFill>
                  <a:srgbClr val="000000"/>
                </a:solidFill>
                <a:latin typeface="Arial"/>
                <a:ea typeface="Arial"/>
                <a:cs typeface="Arial"/>
                <a:sym typeface="Arial"/>
              </a:rPr>
              <a:t>Eternal Celebration Events provides full wedding services, destination wedding services, customised styling. </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The USP of Eternal Celebration Events is to provide exclusive and extremely customised celebrations, and only a small number of celebrations per year. </a:t>
            </a:r>
            <a:endParaRPr sz="1200">
              <a:solidFill>
                <a:srgbClr val="000000"/>
              </a:solidFill>
              <a:latin typeface="Arial"/>
              <a:ea typeface="Arial"/>
              <a:cs typeface="Arial"/>
              <a:sym typeface="Arial"/>
            </a:endParaRPr>
          </a:p>
          <a:p>
            <a:pPr marL="0" lvl="0" indent="0" algn="l" rtl="0">
              <a:lnSpc>
                <a:spcPct val="150000"/>
              </a:lnSpc>
              <a:spcBef>
                <a:spcPts val="0"/>
              </a:spcBef>
              <a:spcAft>
                <a:spcPts val="1200"/>
              </a:spcAft>
              <a:buNone/>
            </a:pPr>
            <a:endParaRPr/>
          </a:p>
        </p:txBody>
      </p:sp>
      <p:pic>
        <p:nvPicPr>
          <p:cNvPr id="152" name="Google Shape;152;p16"/>
          <p:cNvPicPr preferRelativeResize="0"/>
          <p:nvPr/>
        </p:nvPicPr>
        <p:blipFill>
          <a:blip r:embed="rId4">
            <a:alphaModFix/>
          </a:blip>
          <a:stretch>
            <a:fillRect/>
          </a:stretch>
        </p:blipFill>
        <p:spPr>
          <a:xfrm>
            <a:off x="445975" y="1623800"/>
            <a:ext cx="3995550" cy="2665032"/>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17"/>
          <p:cNvSpPr txBox="1">
            <a:spLocks noGrp="1"/>
          </p:cNvSpPr>
          <p:nvPr>
            <p:ph type="title"/>
          </p:nvPr>
        </p:nvSpPr>
        <p:spPr>
          <a:xfrm>
            <a:off x="736925" y="352400"/>
            <a:ext cx="7505700" cy="5286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500" b="1">
                <a:latin typeface="Arial"/>
                <a:ea typeface="Arial"/>
                <a:cs typeface="Arial"/>
                <a:sym typeface="Arial"/>
              </a:rPr>
              <a:t>Marketing Strategy and Opportunities</a:t>
            </a:r>
            <a:endParaRPr sz="2500" b="1">
              <a:latin typeface="Arial"/>
              <a:ea typeface="Arial"/>
              <a:cs typeface="Arial"/>
              <a:sym typeface="Arial"/>
            </a:endParaRPr>
          </a:p>
        </p:txBody>
      </p:sp>
      <p:grpSp>
        <p:nvGrpSpPr>
          <p:cNvPr id="158" name="Google Shape;158;p17"/>
          <p:cNvGrpSpPr/>
          <p:nvPr/>
        </p:nvGrpSpPr>
        <p:grpSpPr>
          <a:xfrm>
            <a:off x="630730" y="880977"/>
            <a:ext cx="7380855" cy="731700"/>
            <a:chOff x="630730" y="880977"/>
            <a:chExt cx="7380855" cy="731700"/>
          </a:xfrm>
        </p:grpSpPr>
        <p:sp>
          <p:nvSpPr>
            <p:cNvPr id="159" name="Google Shape;159;p17"/>
            <p:cNvSpPr txBox="1"/>
            <p:nvPr/>
          </p:nvSpPr>
          <p:spPr>
            <a:xfrm>
              <a:off x="630730" y="931175"/>
              <a:ext cx="2084400" cy="629700"/>
            </a:xfrm>
            <a:prstGeom prst="rect">
              <a:avLst/>
            </a:prstGeom>
            <a:noFill/>
            <a:ln>
              <a:noFill/>
            </a:ln>
          </p:spPr>
          <p:txBody>
            <a:bodyPr spcFirstLastPara="1" wrap="square" lIns="91425" tIns="45700" rIns="91425" bIns="45700" anchor="ctr" anchorCtr="0">
              <a:noAutofit/>
            </a:bodyPr>
            <a:lstStyle/>
            <a:p>
              <a:pPr marL="0" lvl="0" indent="0" algn="r" rtl="0">
                <a:lnSpc>
                  <a:spcPct val="90000"/>
                </a:lnSpc>
                <a:spcBef>
                  <a:spcPts val="0"/>
                </a:spcBef>
                <a:spcAft>
                  <a:spcPts val="0"/>
                </a:spcAft>
                <a:buNone/>
              </a:pPr>
              <a:endParaRPr sz="4200">
                <a:solidFill>
                  <a:srgbClr val="0942A1"/>
                </a:solidFill>
                <a:latin typeface="Roboto Medium"/>
                <a:ea typeface="Roboto Medium"/>
                <a:cs typeface="Roboto Medium"/>
                <a:sym typeface="Roboto Medium"/>
              </a:endParaRPr>
            </a:p>
          </p:txBody>
        </p:sp>
        <p:sp>
          <p:nvSpPr>
            <p:cNvPr id="160" name="Google Shape;160;p17"/>
            <p:cNvSpPr/>
            <p:nvPr/>
          </p:nvSpPr>
          <p:spPr>
            <a:xfrm>
              <a:off x="2789785" y="880977"/>
              <a:ext cx="5221800" cy="731700"/>
            </a:xfrm>
            <a:prstGeom prst="rect">
              <a:avLst/>
            </a:prstGeom>
            <a:solidFill>
              <a:srgbClr val="0942A1"/>
            </a:solidFill>
            <a:ln>
              <a:noFill/>
            </a:ln>
          </p:spPr>
          <p:txBody>
            <a:bodyPr spcFirstLastPara="1" wrap="square" lIns="91425" tIns="45700" rIns="91425" bIns="45700" anchor="ctr" anchorCtr="0">
              <a:noAutofit/>
            </a:bodyPr>
            <a:lstStyle/>
            <a:p>
              <a:pPr marL="0" lvl="0" indent="0" algn="l" rtl="0">
                <a:spcBef>
                  <a:spcPts val="0"/>
                </a:spcBef>
                <a:spcAft>
                  <a:spcPts val="0"/>
                </a:spcAft>
                <a:buNone/>
              </a:pPr>
              <a:endParaRPr/>
            </a:p>
          </p:txBody>
        </p:sp>
        <p:sp>
          <p:nvSpPr>
            <p:cNvPr id="161" name="Google Shape;161;p17"/>
            <p:cNvSpPr txBox="1"/>
            <p:nvPr/>
          </p:nvSpPr>
          <p:spPr>
            <a:xfrm>
              <a:off x="2914389" y="965253"/>
              <a:ext cx="4765800" cy="575400"/>
            </a:xfrm>
            <a:prstGeom prst="rect">
              <a:avLst/>
            </a:prstGeom>
            <a:noFill/>
            <a:ln>
              <a:noFill/>
            </a:ln>
          </p:spPr>
          <p:txBody>
            <a:bodyPr spcFirstLastPara="1" wrap="square" lIns="91425" tIns="45700" rIns="91425" bIns="45700" anchor="ctr" anchorCtr="0">
              <a:noAutofit/>
            </a:bodyPr>
            <a:lstStyle/>
            <a:p>
              <a:pPr marL="0" lvl="0" indent="0" algn="l" rtl="0">
                <a:lnSpc>
                  <a:spcPct val="115000"/>
                </a:lnSpc>
                <a:spcBef>
                  <a:spcPts val="0"/>
                </a:spcBef>
                <a:spcAft>
                  <a:spcPts val="0"/>
                </a:spcAft>
                <a:buNone/>
              </a:pPr>
              <a:r>
                <a:rPr lang="en-GB" sz="1200">
                  <a:solidFill>
                    <a:srgbClr val="FFFFFF"/>
                  </a:solidFill>
                  <a:latin typeface="Roboto"/>
                  <a:ea typeface="Roboto"/>
                  <a:cs typeface="Roboto"/>
                  <a:sym typeface="Roboto"/>
                </a:rPr>
                <a:t>Eternal Celebration Events has chosen a niche marketing approach with high net-worth between 25 and 45 years old people. </a:t>
              </a:r>
              <a:endParaRPr sz="1200">
                <a:solidFill>
                  <a:srgbClr val="FFFFFF"/>
                </a:solidFill>
                <a:latin typeface="Roboto"/>
                <a:ea typeface="Roboto"/>
                <a:cs typeface="Roboto"/>
                <a:sym typeface="Roboto"/>
              </a:endParaRPr>
            </a:p>
          </p:txBody>
        </p:sp>
      </p:grpSp>
      <p:grpSp>
        <p:nvGrpSpPr>
          <p:cNvPr id="162" name="Google Shape;162;p17"/>
          <p:cNvGrpSpPr/>
          <p:nvPr/>
        </p:nvGrpSpPr>
        <p:grpSpPr>
          <a:xfrm>
            <a:off x="444180" y="1765338"/>
            <a:ext cx="7205908" cy="731700"/>
            <a:chOff x="444180" y="1765338"/>
            <a:chExt cx="7205908" cy="731700"/>
          </a:xfrm>
        </p:grpSpPr>
        <p:sp>
          <p:nvSpPr>
            <p:cNvPr id="163" name="Google Shape;163;p17"/>
            <p:cNvSpPr txBox="1"/>
            <p:nvPr/>
          </p:nvSpPr>
          <p:spPr>
            <a:xfrm>
              <a:off x="444180" y="1815550"/>
              <a:ext cx="2271000" cy="629700"/>
            </a:xfrm>
            <a:prstGeom prst="rect">
              <a:avLst/>
            </a:prstGeom>
            <a:noFill/>
            <a:ln>
              <a:noFill/>
            </a:ln>
          </p:spPr>
          <p:txBody>
            <a:bodyPr spcFirstLastPara="1" wrap="square" lIns="91425" tIns="45700" rIns="91425" bIns="45700" anchor="ctr" anchorCtr="0">
              <a:noAutofit/>
            </a:bodyPr>
            <a:lstStyle/>
            <a:p>
              <a:pPr marL="0" lvl="0" indent="0" algn="r" rtl="0">
                <a:lnSpc>
                  <a:spcPct val="90000"/>
                </a:lnSpc>
                <a:spcBef>
                  <a:spcPts val="0"/>
                </a:spcBef>
                <a:spcAft>
                  <a:spcPts val="0"/>
                </a:spcAft>
                <a:buNone/>
              </a:pPr>
              <a:endParaRPr sz="4200">
                <a:solidFill>
                  <a:srgbClr val="0C57D3"/>
                </a:solidFill>
                <a:latin typeface="Roboto Medium"/>
                <a:ea typeface="Roboto Medium"/>
                <a:cs typeface="Roboto Medium"/>
                <a:sym typeface="Roboto Medium"/>
              </a:endParaRPr>
            </a:p>
          </p:txBody>
        </p:sp>
        <p:sp>
          <p:nvSpPr>
            <p:cNvPr id="164" name="Google Shape;164;p17"/>
            <p:cNvSpPr/>
            <p:nvPr/>
          </p:nvSpPr>
          <p:spPr>
            <a:xfrm>
              <a:off x="2789787" y="1765338"/>
              <a:ext cx="4860300" cy="731700"/>
            </a:xfrm>
            <a:prstGeom prst="rect">
              <a:avLst/>
            </a:prstGeom>
            <a:solidFill>
              <a:srgbClr val="0C57D3"/>
            </a:solidFill>
            <a:ln>
              <a:noFill/>
            </a:ln>
          </p:spPr>
          <p:txBody>
            <a:bodyPr spcFirstLastPara="1" wrap="square" lIns="91425" tIns="45700" rIns="91425" bIns="45700" anchor="ctr" anchorCtr="0">
              <a:noAutofit/>
            </a:bodyPr>
            <a:lstStyle/>
            <a:p>
              <a:pPr marL="0" lvl="0" indent="0" algn="l" rtl="0">
                <a:spcBef>
                  <a:spcPts val="0"/>
                </a:spcBef>
                <a:spcAft>
                  <a:spcPts val="0"/>
                </a:spcAft>
                <a:buNone/>
              </a:pPr>
              <a:endParaRPr/>
            </a:p>
          </p:txBody>
        </p:sp>
        <p:sp>
          <p:nvSpPr>
            <p:cNvPr id="165" name="Google Shape;165;p17"/>
            <p:cNvSpPr txBox="1"/>
            <p:nvPr/>
          </p:nvSpPr>
          <p:spPr>
            <a:xfrm>
              <a:off x="2914387" y="1971908"/>
              <a:ext cx="4373100" cy="330600"/>
            </a:xfrm>
            <a:prstGeom prst="rect">
              <a:avLst/>
            </a:prstGeom>
            <a:noFill/>
            <a:ln>
              <a:noFill/>
            </a:ln>
          </p:spPr>
          <p:txBody>
            <a:bodyPr spcFirstLastPara="1" wrap="square" lIns="91425" tIns="45700" rIns="91425" bIns="45700" anchor="ctr" anchorCtr="0">
              <a:noAutofit/>
            </a:bodyPr>
            <a:lstStyle/>
            <a:p>
              <a:pPr marL="0" lvl="0" indent="0" algn="l" rtl="0">
                <a:lnSpc>
                  <a:spcPct val="115000"/>
                </a:lnSpc>
                <a:spcBef>
                  <a:spcPts val="0"/>
                </a:spcBef>
                <a:spcAft>
                  <a:spcPts val="0"/>
                </a:spcAft>
                <a:buNone/>
              </a:pPr>
              <a:r>
                <a:rPr lang="en-GB" sz="1200">
                  <a:solidFill>
                    <a:srgbClr val="FFFFFF"/>
                  </a:solidFill>
                  <a:latin typeface="Roboto"/>
                  <a:ea typeface="Roboto"/>
                  <a:cs typeface="Roboto"/>
                  <a:sym typeface="Roboto"/>
                </a:rPr>
                <a:t>The promotion will target Instagram, Pinterest, influencer collaborations and cooperation with higher-end venues and suppliers (Ingrassia et al., 2022).</a:t>
              </a:r>
              <a:endParaRPr sz="1200">
                <a:solidFill>
                  <a:srgbClr val="FFFFFF"/>
                </a:solidFill>
                <a:latin typeface="Roboto"/>
                <a:ea typeface="Roboto"/>
                <a:cs typeface="Roboto"/>
                <a:sym typeface="Roboto"/>
              </a:endParaRPr>
            </a:p>
          </p:txBody>
        </p:sp>
      </p:grpSp>
      <p:grpSp>
        <p:nvGrpSpPr>
          <p:cNvPr id="166" name="Google Shape;166;p17"/>
          <p:cNvGrpSpPr/>
          <p:nvPr/>
        </p:nvGrpSpPr>
        <p:grpSpPr>
          <a:xfrm>
            <a:off x="1048253" y="2646438"/>
            <a:ext cx="6239135" cy="731700"/>
            <a:chOff x="1048253" y="2646438"/>
            <a:chExt cx="6239135" cy="731700"/>
          </a:xfrm>
        </p:grpSpPr>
        <p:sp>
          <p:nvSpPr>
            <p:cNvPr id="167" name="Google Shape;167;p17"/>
            <p:cNvSpPr txBox="1"/>
            <p:nvPr/>
          </p:nvSpPr>
          <p:spPr>
            <a:xfrm>
              <a:off x="1048253" y="2696625"/>
              <a:ext cx="1666800" cy="629700"/>
            </a:xfrm>
            <a:prstGeom prst="rect">
              <a:avLst/>
            </a:prstGeom>
            <a:noFill/>
            <a:ln>
              <a:noFill/>
            </a:ln>
          </p:spPr>
          <p:txBody>
            <a:bodyPr spcFirstLastPara="1" wrap="square" lIns="91425" tIns="45700" rIns="91425" bIns="45700" anchor="ctr" anchorCtr="0">
              <a:noAutofit/>
            </a:bodyPr>
            <a:lstStyle/>
            <a:p>
              <a:pPr marL="0" lvl="0" indent="0" algn="r" rtl="0">
                <a:lnSpc>
                  <a:spcPct val="90000"/>
                </a:lnSpc>
                <a:spcBef>
                  <a:spcPts val="0"/>
                </a:spcBef>
                <a:spcAft>
                  <a:spcPts val="0"/>
                </a:spcAft>
                <a:buNone/>
              </a:pPr>
              <a:endParaRPr sz="4200">
                <a:solidFill>
                  <a:srgbClr val="0D5CDF"/>
                </a:solidFill>
                <a:latin typeface="Roboto Medium"/>
                <a:ea typeface="Roboto Medium"/>
                <a:cs typeface="Roboto Medium"/>
                <a:sym typeface="Roboto Medium"/>
              </a:endParaRPr>
            </a:p>
          </p:txBody>
        </p:sp>
        <p:sp>
          <p:nvSpPr>
            <p:cNvPr id="168" name="Google Shape;168;p17"/>
            <p:cNvSpPr/>
            <p:nvPr/>
          </p:nvSpPr>
          <p:spPr>
            <a:xfrm>
              <a:off x="2789787" y="2646438"/>
              <a:ext cx="4497600" cy="731700"/>
            </a:xfrm>
            <a:prstGeom prst="rect">
              <a:avLst/>
            </a:prstGeom>
            <a:solidFill>
              <a:srgbClr val="0D5CDF"/>
            </a:solidFill>
            <a:ln>
              <a:noFill/>
            </a:ln>
          </p:spPr>
          <p:txBody>
            <a:bodyPr spcFirstLastPara="1" wrap="square" lIns="91425" tIns="45700" rIns="91425" bIns="45700" anchor="ctr" anchorCtr="0">
              <a:noAutofit/>
            </a:bodyPr>
            <a:lstStyle/>
            <a:p>
              <a:pPr marL="0" lvl="0" indent="0" algn="l" rtl="0">
                <a:spcBef>
                  <a:spcPts val="0"/>
                </a:spcBef>
                <a:spcAft>
                  <a:spcPts val="0"/>
                </a:spcAft>
                <a:buNone/>
              </a:pPr>
              <a:endParaRPr/>
            </a:p>
          </p:txBody>
        </p:sp>
        <p:sp>
          <p:nvSpPr>
            <p:cNvPr id="169" name="Google Shape;169;p17"/>
            <p:cNvSpPr txBox="1"/>
            <p:nvPr/>
          </p:nvSpPr>
          <p:spPr>
            <a:xfrm>
              <a:off x="2914388" y="2852992"/>
              <a:ext cx="3849900" cy="330600"/>
            </a:xfrm>
            <a:prstGeom prst="rect">
              <a:avLst/>
            </a:prstGeom>
            <a:noFill/>
            <a:ln>
              <a:noFill/>
            </a:ln>
          </p:spPr>
          <p:txBody>
            <a:bodyPr spcFirstLastPara="1" wrap="square" lIns="91425" tIns="45700" rIns="91425" bIns="45700" anchor="ctr" anchorCtr="0">
              <a:noAutofit/>
            </a:bodyPr>
            <a:lstStyle/>
            <a:p>
              <a:pPr marL="0" lvl="0" indent="0" algn="l" rtl="0">
                <a:lnSpc>
                  <a:spcPct val="115000"/>
                </a:lnSpc>
                <a:spcBef>
                  <a:spcPts val="0"/>
                </a:spcBef>
                <a:spcAft>
                  <a:spcPts val="0"/>
                </a:spcAft>
                <a:buNone/>
              </a:pPr>
              <a:r>
                <a:rPr lang="en-GB" sz="1200">
                  <a:solidFill>
                    <a:srgbClr val="FFFFFF"/>
                  </a:solidFill>
                  <a:latin typeface="Roboto"/>
                  <a:ea typeface="Roboto"/>
                  <a:cs typeface="Roboto"/>
                  <a:sym typeface="Roboto"/>
                </a:rPr>
                <a:t>The market opportunities are growth in the demand for personalised and sustainable weddings, higher expenditure per guest. </a:t>
              </a:r>
              <a:endParaRPr sz="1200">
                <a:solidFill>
                  <a:srgbClr val="FFFFFF"/>
                </a:solidFill>
                <a:latin typeface="Roboto"/>
                <a:ea typeface="Roboto"/>
                <a:cs typeface="Roboto"/>
                <a:sym typeface="Roboto"/>
              </a:endParaRPr>
            </a:p>
          </p:txBody>
        </p:sp>
      </p:grpSp>
      <p:grpSp>
        <p:nvGrpSpPr>
          <p:cNvPr id="170" name="Google Shape;170;p17"/>
          <p:cNvGrpSpPr/>
          <p:nvPr/>
        </p:nvGrpSpPr>
        <p:grpSpPr>
          <a:xfrm>
            <a:off x="1184436" y="3530813"/>
            <a:ext cx="5741451" cy="731700"/>
            <a:chOff x="1184436" y="3530813"/>
            <a:chExt cx="5741451" cy="731700"/>
          </a:xfrm>
        </p:grpSpPr>
        <p:sp>
          <p:nvSpPr>
            <p:cNvPr id="171" name="Google Shape;171;p17"/>
            <p:cNvSpPr txBox="1"/>
            <p:nvPr/>
          </p:nvSpPr>
          <p:spPr>
            <a:xfrm>
              <a:off x="1184436" y="3581001"/>
              <a:ext cx="1530600" cy="629700"/>
            </a:xfrm>
            <a:prstGeom prst="rect">
              <a:avLst/>
            </a:prstGeom>
            <a:noFill/>
            <a:ln>
              <a:noFill/>
            </a:ln>
          </p:spPr>
          <p:txBody>
            <a:bodyPr spcFirstLastPara="1" wrap="square" lIns="91425" tIns="45700" rIns="91425" bIns="45700" anchor="ctr" anchorCtr="0">
              <a:noAutofit/>
            </a:bodyPr>
            <a:lstStyle/>
            <a:p>
              <a:pPr marL="0" lvl="0" indent="0" algn="r" rtl="0">
                <a:lnSpc>
                  <a:spcPct val="90000"/>
                </a:lnSpc>
                <a:spcBef>
                  <a:spcPts val="0"/>
                </a:spcBef>
                <a:spcAft>
                  <a:spcPts val="0"/>
                </a:spcAft>
                <a:buNone/>
              </a:pPr>
              <a:endParaRPr sz="4200">
                <a:solidFill>
                  <a:srgbClr val="0E63F0"/>
                </a:solidFill>
                <a:latin typeface="Roboto Medium"/>
                <a:ea typeface="Roboto Medium"/>
                <a:cs typeface="Roboto Medium"/>
                <a:sym typeface="Roboto Medium"/>
              </a:endParaRPr>
            </a:p>
          </p:txBody>
        </p:sp>
        <p:sp>
          <p:nvSpPr>
            <p:cNvPr id="172" name="Google Shape;172;p17"/>
            <p:cNvSpPr/>
            <p:nvPr/>
          </p:nvSpPr>
          <p:spPr>
            <a:xfrm>
              <a:off x="2789787" y="3530813"/>
              <a:ext cx="4136100" cy="731700"/>
            </a:xfrm>
            <a:prstGeom prst="rect">
              <a:avLst/>
            </a:prstGeom>
            <a:solidFill>
              <a:srgbClr val="0E63F0"/>
            </a:solidFill>
            <a:ln>
              <a:noFill/>
            </a:ln>
          </p:spPr>
          <p:txBody>
            <a:bodyPr spcFirstLastPara="1" wrap="square" lIns="91425" tIns="45700" rIns="91425" bIns="45700" anchor="ctr" anchorCtr="0">
              <a:noAutofit/>
            </a:bodyPr>
            <a:lstStyle/>
            <a:p>
              <a:pPr marL="0" lvl="0" indent="0" algn="l" rtl="0">
                <a:spcBef>
                  <a:spcPts val="0"/>
                </a:spcBef>
                <a:spcAft>
                  <a:spcPts val="0"/>
                </a:spcAft>
                <a:buNone/>
              </a:pPr>
              <a:endParaRPr/>
            </a:p>
          </p:txBody>
        </p:sp>
        <p:sp>
          <p:nvSpPr>
            <p:cNvPr id="173" name="Google Shape;173;p17"/>
            <p:cNvSpPr txBox="1"/>
            <p:nvPr/>
          </p:nvSpPr>
          <p:spPr>
            <a:xfrm>
              <a:off x="2914388" y="3737366"/>
              <a:ext cx="3849900" cy="330600"/>
            </a:xfrm>
            <a:prstGeom prst="rect">
              <a:avLst/>
            </a:prstGeom>
            <a:noFill/>
            <a:ln>
              <a:noFill/>
            </a:ln>
          </p:spPr>
          <p:txBody>
            <a:bodyPr spcFirstLastPara="1" wrap="square" lIns="91425" tIns="45700" rIns="91425" bIns="45700" anchor="ctr" anchorCtr="0">
              <a:noAutofit/>
            </a:bodyPr>
            <a:lstStyle/>
            <a:p>
              <a:pPr marL="0" lvl="0" indent="0" algn="l" rtl="0">
                <a:lnSpc>
                  <a:spcPct val="115000"/>
                </a:lnSpc>
                <a:spcBef>
                  <a:spcPts val="0"/>
                </a:spcBef>
                <a:spcAft>
                  <a:spcPts val="0"/>
                </a:spcAft>
                <a:buNone/>
              </a:pPr>
              <a:r>
                <a:rPr lang="en-GB" sz="1200">
                  <a:solidFill>
                    <a:srgbClr val="FFFFFF"/>
                  </a:solidFill>
                  <a:latin typeface="Roboto"/>
                  <a:ea typeface="Roboto"/>
                  <a:cs typeface="Roboto"/>
                  <a:sym typeface="Roboto"/>
                </a:rPr>
                <a:t>The company will establish brand prestige and referrals from clients in the long term.</a:t>
              </a:r>
              <a:endParaRPr sz="1200">
                <a:solidFill>
                  <a:srgbClr val="FFFFFF"/>
                </a:solidFill>
                <a:latin typeface="Roboto"/>
                <a:ea typeface="Roboto"/>
                <a:cs typeface="Roboto"/>
                <a:sym typeface="Roboto"/>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18"/>
          <p:cNvSpPr txBox="1">
            <a:spLocks noGrp="1"/>
          </p:cNvSpPr>
          <p:nvPr>
            <p:ph type="title"/>
          </p:nvPr>
        </p:nvSpPr>
        <p:spPr>
          <a:xfrm>
            <a:off x="906625" y="223200"/>
            <a:ext cx="7505700" cy="622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600" b="1">
                <a:latin typeface="Arial"/>
                <a:ea typeface="Arial"/>
                <a:cs typeface="Arial"/>
                <a:sym typeface="Arial"/>
              </a:rPr>
              <a:t>Financial Objective</a:t>
            </a:r>
            <a:endParaRPr sz="2600" b="1">
              <a:latin typeface="Arial"/>
              <a:ea typeface="Arial"/>
              <a:cs typeface="Arial"/>
              <a:sym typeface="Arial"/>
            </a:endParaRPr>
          </a:p>
        </p:txBody>
      </p:sp>
      <p:sp>
        <p:nvSpPr>
          <p:cNvPr id="179" name="Google Shape;179;p18"/>
          <p:cNvSpPr/>
          <p:nvPr/>
        </p:nvSpPr>
        <p:spPr>
          <a:xfrm>
            <a:off x="2908834" y="1243328"/>
            <a:ext cx="3501300" cy="3501300"/>
          </a:xfrm>
          <a:prstGeom prst="ellipse">
            <a:avLst/>
          </a:prstGeom>
          <a:solidFill>
            <a:srgbClr val="EDA2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0" name="Google Shape;180;p18"/>
          <p:cNvGrpSpPr/>
          <p:nvPr/>
        </p:nvGrpSpPr>
        <p:grpSpPr>
          <a:xfrm>
            <a:off x="3576526" y="845602"/>
            <a:ext cx="2166000" cy="2166000"/>
            <a:chOff x="3611776" y="414352"/>
            <a:chExt cx="2166000" cy="2166000"/>
          </a:xfrm>
        </p:grpSpPr>
        <p:sp>
          <p:nvSpPr>
            <p:cNvPr id="181" name="Google Shape;181;p18"/>
            <p:cNvSpPr/>
            <p:nvPr/>
          </p:nvSpPr>
          <p:spPr>
            <a:xfrm>
              <a:off x="3611776" y="414352"/>
              <a:ext cx="2166000" cy="2166000"/>
            </a:xfrm>
            <a:prstGeom prst="ellipse">
              <a:avLst/>
            </a:prstGeom>
            <a:solidFill>
              <a:srgbClr val="D837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8"/>
            <p:cNvSpPr txBox="1"/>
            <p:nvPr/>
          </p:nvSpPr>
          <p:spPr>
            <a:xfrm>
              <a:off x="3967546" y="1027503"/>
              <a:ext cx="1496100" cy="702900"/>
            </a:xfrm>
            <a:prstGeom prst="rect">
              <a:avLst/>
            </a:prstGeom>
            <a:noFill/>
            <a:ln>
              <a:noFill/>
            </a:ln>
          </p:spPr>
          <p:txBody>
            <a:bodyPr spcFirstLastPara="1" wrap="square" lIns="91425" tIns="91425" rIns="91425" bIns="91425" anchor="ctr" anchorCtr="0">
              <a:noAutofit/>
            </a:bodyPr>
            <a:lstStyle/>
            <a:p>
              <a:pPr marL="0" lvl="0" indent="0" algn="just" rtl="0">
                <a:lnSpc>
                  <a:spcPct val="150000"/>
                </a:lnSpc>
                <a:spcBef>
                  <a:spcPts val="1000"/>
                </a:spcBef>
                <a:spcAft>
                  <a:spcPts val="0"/>
                </a:spcAft>
                <a:buNone/>
              </a:pPr>
              <a:r>
                <a:rPr lang="en-GB" sz="1100"/>
                <a:t>Eternal Celebration Events needs an initial start-up capital amounting to £50,000. </a:t>
              </a:r>
              <a:endParaRPr sz="1100"/>
            </a:p>
            <a:p>
              <a:pPr marL="0" lvl="0" indent="0" algn="ctr" rtl="0">
                <a:spcBef>
                  <a:spcPts val="0"/>
                </a:spcBef>
                <a:spcAft>
                  <a:spcPts val="0"/>
                </a:spcAft>
                <a:buNone/>
              </a:pPr>
              <a:endParaRPr sz="1000">
                <a:solidFill>
                  <a:srgbClr val="FFFFFF"/>
                </a:solidFill>
                <a:latin typeface="Roboto"/>
                <a:ea typeface="Roboto"/>
                <a:cs typeface="Roboto"/>
                <a:sym typeface="Roboto"/>
              </a:endParaRPr>
            </a:p>
          </p:txBody>
        </p:sp>
      </p:grpSp>
      <p:grpSp>
        <p:nvGrpSpPr>
          <p:cNvPr id="183" name="Google Shape;183;p18"/>
          <p:cNvGrpSpPr/>
          <p:nvPr/>
        </p:nvGrpSpPr>
        <p:grpSpPr>
          <a:xfrm>
            <a:off x="4527008" y="2464114"/>
            <a:ext cx="2166000" cy="2166000"/>
            <a:chOff x="4562258" y="2032864"/>
            <a:chExt cx="2166000" cy="2166000"/>
          </a:xfrm>
        </p:grpSpPr>
        <p:sp>
          <p:nvSpPr>
            <p:cNvPr id="184" name="Google Shape;184;p18"/>
            <p:cNvSpPr/>
            <p:nvPr/>
          </p:nvSpPr>
          <p:spPr>
            <a:xfrm>
              <a:off x="4562258" y="2032864"/>
              <a:ext cx="2166000" cy="2166000"/>
            </a:xfrm>
            <a:prstGeom prst="ellipse">
              <a:avLst/>
            </a:prstGeom>
            <a:solidFill>
              <a:srgbClr val="B02B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8"/>
            <p:cNvSpPr txBox="1"/>
            <p:nvPr/>
          </p:nvSpPr>
          <p:spPr>
            <a:xfrm>
              <a:off x="5350149" y="2834725"/>
              <a:ext cx="1225800" cy="702900"/>
            </a:xfrm>
            <a:prstGeom prst="rect">
              <a:avLst/>
            </a:prstGeom>
            <a:noFill/>
            <a:ln>
              <a:noFill/>
            </a:ln>
          </p:spPr>
          <p:txBody>
            <a:bodyPr spcFirstLastPara="1" wrap="square" lIns="91425" tIns="91425" rIns="91425" bIns="91425" anchor="ctr" anchorCtr="0">
              <a:noAutofit/>
            </a:bodyPr>
            <a:lstStyle/>
            <a:p>
              <a:pPr marL="0" lvl="0" indent="0" algn="just" rtl="0">
                <a:lnSpc>
                  <a:spcPct val="150000"/>
                </a:lnSpc>
                <a:spcBef>
                  <a:spcPts val="1000"/>
                </a:spcBef>
                <a:spcAft>
                  <a:spcPts val="0"/>
                </a:spcAft>
                <a:buNone/>
              </a:pPr>
              <a:r>
                <a:rPr lang="en-GB" sz="1100"/>
                <a:t>The company will use a premium pricing model to ensure it has a good profit margin (Abid, 2022).</a:t>
              </a:r>
              <a:endParaRPr sz="1100"/>
            </a:p>
            <a:p>
              <a:pPr marL="0" lvl="0" indent="0" algn="ctr" rtl="0">
                <a:spcBef>
                  <a:spcPts val="0"/>
                </a:spcBef>
                <a:spcAft>
                  <a:spcPts val="0"/>
                </a:spcAft>
                <a:buNone/>
              </a:pPr>
              <a:endParaRPr sz="1100">
                <a:solidFill>
                  <a:srgbClr val="FFFFFF"/>
                </a:solidFill>
                <a:latin typeface="Roboto"/>
                <a:ea typeface="Roboto"/>
                <a:cs typeface="Roboto"/>
                <a:sym typeface="Roboto"/>
              </a:endParaRPr>
            </a:p>
          </p:txBody>
        </p:sp>
      </p:grpSp>
      <p:grpSp>
        <p:nvGrpSpPr>
          <p:cNvPr id="186" name="Google Shape;186;p18"/>
          <p:cNvGrpSpPr/>
          <p:nvPr/>
        </p:nvGrpSpPr>
        <p:grpSpPr>
          <a:xfrm>
            <a:off x="2667626" y="2464114"/>
            <a:ext cx="2166000" cy="2166000"/>
            <a:chOff x="2702876" y="2032864"/>
            <a:chExt cx="2166000" cy="2166000"/>
          </a:xfrm>
        </p:grpSpPr>
        <p:sp>
          <p:nvSpPr>
            <p:cNvPr id="187" name="Google Shape;187;p18"/>
            <p:cNvSpPr/>
            <p:nvPr/>
          </p:nvSpPr>
          <p:spPr>
            <a:xfrm>
              <a:off x="2702876" y="2032864"/>
              <a:ext cx="2166000" cy="2166000"/>
            </a:xfrm>
            <a:prstGeom prst="ellipse">
              <a:avLst/>
            </a:prstGeom>
            <a:solidFill>
              <a:srgbClr val="801F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8"/>
            <p:cNvSpPr txBox="1"/>
            <p:nvPr/>
          </p:nvSpPr>
          <p:spPr>
            <a:xfrm>
              <a:off x="2855276" y="2834725"/>
              <a:ext cx="1280700" cy="702900"/>
            </a:xfrm>
            <a:prstGeom prst="rect">
              <a:avLst/>
            </a:prstGeom>
            <a:noFill/>
            <a:ln>
              <a:noFill/>
            </a:ln>
          </p:spPr>
          <p:txBody>
            <a:bodyPr spcFirstLastPara="1" wrap="square" lIns="91425" tIns="91425" rIns="91425" bIns="91425" anchor="ctr" anchorCtr="0">
              <a:noAutofit/>
            </a:bodyPr>
            <a:lstStyle/>
            <a:p>
              <a:pPr marL="0" lvl="0" indent="0" algn="just" rtl="0">
                <a:lnSpc>
                  <a:spcPct val="150000"/>
                </a:lnSpc>
                <a:spcBef>
                  <a:spcPts val="1000"/>
                </a:spcBef>
                <a:spcAft>
                  <a:spcPts val="0"/>
                </a:spcAft>
                <a:buNone/>
              </a:pPr>
              <a:r>
                <a:rPr lang="en-GB" sz="800"/>
                <a:t>The safe management of costs, the effective cooperation with venues, and early booking of clients will provide stable cash flow and reasonable financial development.</a:t>
              </a:r>
              <a:endParaRPr sz="800"/>
            </a:p>
            <a:p>
              <a:pPr marL="0" lvl="0" indent="0" algn="ctr" rtl="0">
                <a:spcBef>
                  <a:spcPts val="0"/>
                </a:spcBef>
                <a:spcAft>
                  <a:spcPts val="0"/>
                </a:spcAft>
                <a:buNone/>
              </a:pPr>
              <a:endParaRPr sz="1000">
                <a:solidFill>
                  <a:srgbClr val="FFFFFF"/>
                </a:solidFill>
                <a:latin typeface="Roboto"/>
                <a:ea typeface="Roboto"/>
                <a:cs typeface="Roboto"/>
                <a:sym typeface="Roboto"/>
              </a:endParaRPr>
            </a:p>
          </p:txBody>
        </p:sp>
      </p:grpSp>
      <p:sp>
        <p:nvSpPr>
          <p:cNvPr id="189" name="Google Shape;189;p18"/>
          <p:cNvSpPr/>
          <p:nvPr/>
        </p:nvSpPr>
        <p:spPr>
          <a:xfrm>
            <a:off x="4049430" y="2377491"/>
            <a:ext cx="1225800" cy="1225800"/>
          </a:xfrm>
          <a:prstGeom prst="ellipse">
            <a:avLst/>
          </a:prstGeom>
          <a:solidFill>
            <a:srgbClr val="EDA29B"/>
          </a:solid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None/>
            </a:pPr>
            <a:r>
              <a:rPr lang="en-GB" sz="1100" b="1"/>
              <a:t>Financial Objective</a:t>
            </a:r>
            <a:endParaRPr sz="1100"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19"/>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dirty="0">
                <a:latin typeface="Arial"/>
                <a:ea typeface="Arial"/>
                <a:cs typeface="Arial"/>
                <a:sym typeface="Arial"/>
              </a:rPr>
              <a:t>References</a:t>
            </a:r>
            <a:endParaRPr b="1" dirty="0">
              <a:latin typeface="Arial"/>
              <a:ea typeface="Arial"/>
              <a:cs typeface="Arial"/>
              <a:sym typeface="Arial"/>
            </a:endParaRPr>
          </a:p>
        </p:txBody>
      </p:sp>
      <p:sp>
        <p:nvSpPr>
          <p:cNvPr id="195" name="Google Shape;195;p19"/>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fontScale="25000" lnSpcReduction="20000"/>
          </a:bodyPr>
          <a:lstStyle/>
          <a:p>
            <a:pPr>
              <a:buFont typeface="Wingdings" panose="05000000000000000000" pitchFamily="2" charset="2"/>
              <a:buChar char="§"/>
            </a:pPr>
            <a:r>
              <a:rPr lang="en-GB" sz="1500" dirty="0"/>
              <a:t>Allott, K. (2026) </a:t>
            </a:r>
            <a:r>
              <a:rPr lang="en-GB" sz="1500" i="1" dirty="0"/>
              <a:t>Luxury weddings in 2026</a:t>
            </a:r>
            <a:r>
              <a:rPr lang="en-GB" sz="1500" dirty="0"/>
              <a:t>, </a:t>
            </a:r>
            <a:r>
              <a:rPr lang="en-GB" sz="1500" i="1" dirty="0"/>
              <a:t>Event Industry News</a:t>
            </a:r>
            <a:r>
              <a:rPr lang="en-GB" sz="1500" dirty="0"/>
              <a:t>. Available at: </a:t>
            </a:r>
            <a:r>
              <a:rPr lang="en-GB" sz="1500" dirty="0">
                <a:hlinkClick r:id="rId3"/>
              </a:rPr>
              <a:t>https://www.eventindustrynews.com/news/luxury-weddings-in-2026</a:t>
            </a:r>
            <a:r>
              <a:rPr lang="en-GB" sz="1500" dirty="0"/>
              <a:t> (Accessed: 28 February 2026). </a:t>
            </a:r>
          </a:p>
          <a:p>
            <a:pPr>
              <a:buFont typeface="Wingdings" panose="05000000000000000000" pitchFamily="2" charset="2"/>
              <a:buChar char="§"/>
            </a:pPr>
            <a:r>
              <a:rPr lang="en-GB" sz="1500" dirty="0"/>
              <a:t>Big Day Productions (2025) </a:t>
            </a:r>
            <a:r>
              <a:rPr lang="en-GB" sz="1500" i="1" dirty="0"/>
              <a:t>Luxury wedding trends in the UK</a:t>
            </a:r>
            <a:r>
              <a:rPr lang="en-GB" sz="1500" dirty="0"/>
              <a:t>, </a:t>
            </a:r>
            <a:r>
              <a:rPr lang="en-GB" sz="1500" i="1" dirty="0"/>
              <a:t>Big Day Productions</a:t>
            </a:r>
            <a:r>
              <a:rPr lang="en-GB" sz="1500" dirty="0"/>
              <a:t>. Available at: </a:t>
            </a:r>
            <a:r>
              <a:rPr lang="en-GB" sz="1500" dirty="0">
                <a:hlinkClick r:id="rId4"/>
              </a:rPr>
              <a:t>https://bigdayproductions.co.uk/luxury-wedding-trends-uk/</a:t>
            </a:r>
            <a:r>
              <a:rPr lang="en-GB" sz="1500" dirty="0"/>
              <a:t> (Accessed: 28 February 2026). </a:t>
            </a:r>
          </a:p>
          <a:p>
            <a:pPr>
              <a:buFont typeface="Wingdings" panose="05000000000000000000" pitchFamily="2" charset="2"/>
              <a:buChar char="§"/>
            </a:pPr>
            <a:r>
              <a:rPr lang="en-GB" sz="1500" dirty="0" err="1"/>
              <a:t>Caldieraro</a:t>
            </a:r>
            <a:r>
              <a:rPr lang="en-GB" sz="1500" dirty="0"/>
              <a:t>, F. and Cunha Jr, M. (2022) ‘Consumers’ response to weak unique selling propositions: Implications for optimal product recommendation strategy’, </a:t>
            </a:r>
            <a:r>
              <a:rPr lang="en-GB" sz="1500" i="1" dirty="0"/>
              <a:t>International Journal of Research in Marketing, </a:t>
            </a:r>
            <a:r>
              <a:rPr lang="en-GB" sz="1500" dirty="0"/>
              <a:t>39(3), pp.724-744.</a:t>
            </a:r>
          </a:p>
          <a:p>
            <a:pPr>
              <a:buFont typeface="Wingdings" panose="05000000000000000000" pitchFamily="2" charset="2"/>
              <a:buChar char="§"/>
            </a:pPr>
            <a:r>
              <a:rPr lang="en-GB" sz="1500" dirty="0"/>
              <a:t>Clark, D. (2025) </a:t>
            </a:r>
            <a:r>
              <a:rPr lang="en-GB" sz="1500" i="1" dirty="0"/>
              <a:t>Inflation rate for the Consumer Price Index (CPI) in the United Kingdom from January 2000 to January 2025</a:t>
            </a:r>
            <a:r>
              <a:rPr lang="en-GB" sz="1500" dirty="0"/>
              <a:t>. Available at: </a:t>
            </a:r>
            <a:r>
              <a:rPr lang="en-GB" sz="1500" dirty="0">
                <a:hlinkClick r:id="rId5"/>
              </a:rPr>
              <a:t>https://www.statista.com/statistics/306648/inflation-rate-consumer-price-index-cpi-united-kingdom-uk/</a:t>
            </a:r>
            <a:r>
              <a:rPr lang="en-GB" sz="1500" dirty="0"/>
              <a:t>  (Accessed 28 February 2026). </a:t>
            </a:r>
          </a:p>
          <a:p>
            <a:pPr>
              <a:buFont typeface="Wingdings" panose="05000000000000000000" pitchFamily="2" charset="2"/>
              <a:buChar char="§"/>
            </a:pPr>
            <a:r>
              <a:rPr lang="en-GB" sz="1500" dirty="0"/>
              <a:t>Corporate Finance Institute (2023) </a:t>
            </a:r>
            <a:r>
              <a:rPr lang="en-GB" sz="1500" i="1" dirty="0"/>
              <a:t>Smart goals</a:t>
            </a:r>
            <a:r>
              <a:rPr lang="en-GB" sz="1500" dirty="0"/>
              <a:t>, </a:t>
            </a:r>
            <a:r>
              <a:rPr lang="en-GB" sz="1500" i="1" dirty="0"/>
              <a:t>Corporate Finance Institute</a:t>
            </a:r>
            <a:r>
              <a:rPr lang="en-GB" sz="1500" dirty="0"/>
              <a:t>. Available at: </a:t>
            </a:r>
            <a:r>
              <a:rPr lang="en-GB" sz="1500" dirty="0">
                <a:hlinkClick r:id="rId6"/>
              </a:rPr>
              <a:t>https://corporatefinanceinstitute.com/resources/management/smart-goal/</a:t>
            </a:r>
            <a:r>
              <a:rPr lang="en-GB" sz="1500" dirty="0"/>
              <a:t> (Accessed: 28 February  2026). </a:t>
            </a:r>
          </a:p>
          <a:p>
            <a:pPr>
              <a:buFont typeface="Wingdings" panose="05000000000000000000" pitchFamily="2" charset="2"/>
              <a:buChar char="§"/>
            </a:pPr>
            <a:r>
              <a:rPr lang="en-GB" sz="1500" dirty="0"/>
              <a:t>Dine Co UK (2021) </a:t>
            </a:r>
            <a:r>
              <a:rPr lang="en-GB" sz="1500" i="1" dirty="0"/>
              <a:t>When Is The Best Month to Get Married? The Ultimate Date-Setting Guide.</a:t>
            </a:r>
            <a:r>
              <a:rPr lang="en-GB" sz="1500" dirty="0"/>
              <a:t> Available at: </a:t>
            </a:r>
            <a:r>
              <a:rPr lang="en-GB" sz="1500" dirty="0">
                <a:hlinkClick r:id="rId7"/>
              </a:rPr>
              <a:t>https://www.dine.co.uk/inspiration/when-is-the-best-month-to-get-married-the-ultimate-date-setting-guide/</a:t>
            </a:r>
            <a:r>
              <a:rPr lang="en-GB" sz="1500" dirty="0"/>
              <a:t> (Accessed 28 February 2026). </a:t>
            </a:r>
          </a:p>
          <a:p>
            <a:pPr>
              <a:buFont typeface="Wingdings" panose="05000000000000000000" pitchFamily="2" charset="2"/>
              <a:buChar char="§"/>
            </a:pPr>
            <a:r>
              <a:rPr lang="en-GB" sz="1500" dirty="0"/>
              <a:t>European Commission (2026) </a:t>
            </a:r>
            <a:r>
              <a:rPr lang="en-GB" sz="1500" i="1" dirty="0"/>
              <a:t>Social enterprises</a:t>
            </a:r>
            <a:r>
              <a:rPr lang="en-GB" sz="1500" dirty="0"/>
              <a:t>. Available at: </a:t>
            </a:r>
            <a:r>
              <a:rPr lang="en-GB" sz="1500" dirty="0">
                <a:hlinkClick r:id="rId8"/>
              </a:rPr>
              <a:t>https://single-market-economy.ec.europa.eu/sectors/proximity-and-social-economy/social-economy-eu/social-enterprises_en</a:t>
            </a:r>
            <a:r>
              <a:rPr lang="en-GB" sz="1500" dirty="0"/>
              <a:t> (Accessed 1 March 2026).</a:t>
            </a:r>
          </a:p>
          <a:p>
            <a:pPr>
              <a:buFont typeface="Wingdings" panose="05000000000000000000" pitchFamily="2" charset="2"/>
              <a:buChar char="§"/>
            </a:pPr>
            <a:r>
              <a:rPr lang="en-GB" sz="1500" dirty="0"/>
              <a:t>Franchise UK (2024) </a:t>
            </a:r>
            <a:r>
              <a:rPr lang="en-GB" sz="1500" i="1" dirty="0"/>
              <a:t>Franchise UK</a:t>
            </a:r>
            <a:r>
              <a:rPr lang="en-GB" sz="1500" dirty="0"/>
              <a:t>. Available at: </a:t>
            </a:r>
            <a:r>
              <a:rPr lang="en-GB" sz="1500" dirty="0">
                <a:hlinkClick r:id="rId9"/>
              </a:rPr>
              <a:t>https://www.franchise-uk.co.uk/advice-uk/franchise-examples/</a:t>
            </a:r>
            <a:r>
              <a:rPr lang="en-GB" sz="1500" dirty="0"/>
              <a:t> (Accessed 1 March 2026).</a:t>
            </a:r>
          </a:p>
          <a:p>
            <a:pPr>
              <a:buFont typeface="Wingdings" panose="05000000000000000000" pitchFamily="2" charset="2"/>
              <a:buChar char="§"/>
            </a:pPr>
            <a:r>
              <a:rPr lang="en-GB" sz="1500" dirty="0"/>
              <a:t>GOV.UK (2025) </a:t>
            </a:r>
            <a:r>
              <a:rPr lang="en-GB" sz="1500" i="1" dirty="0"/>
              <a:t>Become a sole trader</a:t>
            </a:r>
            <a:r>
              <a:rPr lang="en-GB" sz="1500" dirty="0"/>
              <a:t>. Available at: </a:t>
            </a:r>
            <a:r>
              <a:rPr lang="en-GB" sz="1500" dirty="0">
                <a:hlinkClick r:id="rId10"/>
              </a:rPr>
              <a:t>https://www.gov.uk/become-sole-trader</a:t>
            </a:r>
            <a:r>
              <a:rPr lang="en-GB" sz="1500" dirty="0"/>
              <a:t>  (Accessed 1 March 2026).</a:t>
            </a:r>
          </a:p>
          <a:p>
            <a:pPr>
              <a:buFont typeface="Wingdings" panose="05000000000000000000" pitchFamily="2" charset="2"/>
              <a:buChar char="§"/>
            </a:pPr>
            <a:r>
              <a:rPr lang="en-GB" sz="1500" dirty="0"/>
              <a:t>GOV.UK (2025a) </a:t>
            </a:r>
            <a:r>
              <a:rPr lang="en-GB" sz="1500" i="1" dirty="0"/>
              <a:t>Apply for a Start up Loan for Your Business</a:t>
            </a:r>
            <a:r>
              <a:rPr lang="en-GB" sz="1500" dirty="0"/>
              <a:t>. Available at: </a:t>
            </a:r>
            <a:r>
              <a:rPr lang="en-GB" sz="1500" dirty="0">
                <a:hlinkClick r:id="rId11"/>
              </a:rPr>
              <a:t>https://www.gov.uk/apply-start-up-loan</a:t>
            </a:r>
            <a:r>
              <a:rPr lang="en-GB" sz="1500" dirty="0"/>
              <a:t>. (Accessed 1 March 2026).</a:t>
            </a:r>
          </a:p>
          <a:p>
            <a:pPr>
              <a:buFont typeface="Wingdings" panose="05000000000000000000" pitchFamily="2" charset="2"/>
              <a:buChar char="§"/>
            </a:pPr>
            <a:r>
              <a:rPr lang="en-GB" sz="1500" dirty="0"/>
              <a:t>Government of UK (2024) </a:t>
            </a:r>
            <a:r>
              <a:rPr lang="en-GB" sz="1500" i="1" dirty="0"/>
              <a:t>Set up a private limited company</a:t>
            </a:r>
            <a:r>
              <a:rPr lang="en-GB" sz="1500" dirty="0"/>
              <a:t>. Available at: </a:t>
            </a:r>
            <a:r>
              <a:rPr lang="en-GB" sz="1500" dirty="0">
                <a:hlinkClick r:id="rId12"/>
              </a:rPr>
              <a:t>https://www.gov.uk/limited-company-formation</a:t>
            </a:r>
            <a:r>
              <a:rPr lang="en-GB" sz="1500" dirty="0"/>
              <a:t>  (Accessed 1 March 2026).</a:t>
            </a:r>
          </a:p>
          <a:p>
            <a:pPr>
              <a:buFont typeface="Wingdings" panose="05000000000000000000" pitchFamily="2" charset="2"/>
              <a:buChar char="§"/>
            </a:pPr>
            <a:r>
              <a:rPr lang="en-GB" sz="1500" dirty="0"/>
              <a:t>ICO (2023) </a:t>
            </a:r>
            <a:r>
              <a:rPr lang="en-GB" sz="1500" i="1" dirty="0"/>
              <a:t>UK GDPR Guidance and Resources</a:t>
            </a:r>
            <a:r>
              <a:rPr lang="en-GB" sz="1500" dirty="0"/>
              <a:t>. Available at: </a:t>
            </a:r>
            <a:r>
              <a:rPr lang="en-GB" sz="1500" dirty="0">
                <a:hlinkClick r:id="rId13"/>
              </a:rPr>
              <a:t>https://ico.org.uk/for-organisations/uk-gdpr-guidance-and-resources/</a:t>
            </a:r>
            <a:r>
              <a:rPr lang="en-GB" sz="1500" dirty="0"/>
              <a:t> (Accessed 28 February 2026). </a:t>
            </a:r>
          </a:p>
          <a:p>
            <a:pPr>
              <a:buFont typeface="Wingdings" panose="05000000000000000000" pitchFamily="2" charset="2"/>
              <a:buChar char="§"/>
            </a:pPr>
            <a:r>
              <a:rPr lang="en-GB" sz="1500" dirty="0"/>
              <a:t>Jones, L. (2021) What Brexit changed for clothes, flower and sausage firms. Available at: </a:t>
            </a:r>
            <a:r>
              <a:rPr lang="en-GB" sz="1500" dirty="0">
                <a:hlinkClick r:id="rId14"/>
              </a:rPr>
              <a:t>https://www.bbc.com/news/business-56441829</a:t>
            </a:r>
            <a:r>
              <a:rPr lang="en-GB" sz="1500" dirty="0"/>
              <a:t> (Accessed 28 February 2026). </a:t>
            </a:r>
          </a:p>
          <a:p>
            <a:pPr>
              <a:buFont typeface="Wingdings" panose="05000000000000000000" pitchFamily="2" charset="2"/>
              <a:buChar char="§"/>
            </a:pPr>
            <a:r>
              <a:rPr lang="en-GB" sz="1500" dirty="0"/>
              <a:t>Kaur, R., Singh, R., Gehlot, A., Priyadarshi, N. and Twala, B. (2022) ‘Marketing strategies 4.0: Recent trends and technologies in marketing’, </a:t>
            </a:r>
            <a:r>
              <a:rPr lang="en-GB" sz="1500" i="1" dirty="0"/>
              <a:t>Sustainability,</a:t>
            </a:r>
            <a:r>
              <a:rPr lang="en-GB" sz="1500" dirty="0"/>
              <a:t> 14(24), p.16356.</a:t>
            </a:r>
          </a:p>
          <a:p>
            <a:pPr>
              <a:buFont typeface="Wingdings" panose="05000000000000000000" pitchFamily="2" charset="2"/>
              <a:buChar char="§"/>
            </a:pPr>
            <a:r>
              <a:rPr lang="en-GB" sz="1500" dirty="0"/>
              <a:t>Khan, C.S. (2023) </a:t>
            </a:r>
            <a:r>
              <a:rPr lang="en-GB" sz="1500" i="1" dirty="0"/>
              <a:t>Limited Liability Partnership (LLP)</a:t>
            </a:r>
            <a:r>
              <a:rPr lang="en-GB" sz="1500" dirty="0"/>
              <a:t>. Available at: </a:t>
            </a:r>
            <a:r>
              <a:rPr lang="en-GB" sz="1500" dirty="0">
                <a:hlinkClick r:id="rId15"/>
              </a:rPr>
              <a:t>https://www.linkedin.com/pulse/limited-liability-partnership-llp-cs-shahbaz-khan</a:t>
            </a:r>
            <a:r>
              <a:rPr lang="en-GB" sz="1500" dirty="0"/>
              <a:t> (Accessed 1 March 2026).</a:t>
            </a:r>
          </a:p>
          <a:p>
            <a:pPr>
              <a:buFont typeface="Wingdings" panose="05000000000000000000" pitchFamily="2" charset="2"/>
              <a:buChar char="§"/>
            </a:pPr>
            <a:r>
              <a:rPr lang="en-GB" sz="1500" dirty="0"/>
              <a:t>Lee, S. (2026) </a:t>
            </a:r>
            <a:r>
              <a:rPr lang="en-GB" sz="1500" i="1" dirty="0"/>
              <a:t>LinkedIn</a:t>
            </a:r>
            <a:r>
              <a:rPr lang="en-GB" sz="1500" dirty="0"/>
              <a:t>. Available at: </a:t>
            </a:r>
            <a:r>
              <a:rPr lang="en-GB" sz="1500" dirty="0">
                <a:hlinkClick r:id="rId16"/>
              </a:rPr>
              <a:t>https://www.linkedin.com/posts/stuart-lee-1869944a_hospitality-foodindustry-restaurantbusiness-activity-7424021158863310848-ay4_</a:t>
            </a:r>
            <a:r>
              <a:rPr lang="en-GB" sz="1500" dirty="0"/>
              <a:t> (Accessed 28 February 2026). </a:t>
            </a:r>
          </a:p>
          <a:p>
            <a:pPr>
              <a:buFont typeface="Wingdings" panose="05000000000000000000" pitchFamily="2" charset="2"/>
              <a:buChar char="§"/>
            </a:pPr>
            <a:r>
              <a:rPr lang="en-GB" sz="1500" dirty="0"/>
              <a:t>López, B., Rangel-Pérez, C. and Fernández, M. (2023) ‘Sustainable strategies in the luxury business to increase efficiency in reducing carbon footprint’, </a:t>
            </a:r>
            <a:r>
              <a:rPr lang="en-GB" sz="1500" i="1" dirty="0"/>
              <a:t>Journal of Business Research</a:t>
            </a:r>
            <a:r>
              <a:rPr lang="en-GB" sz="1500" dirty="0"/>
              <a:t>, 157, p.113607.</a:t>
            </a:r>
          </a:p>
          <a:p>
            <a:pPr>
              <a:buFont typeface="Wingdings" panose="05000000000000000000" pitchFamily="2" charset="2"/>
              <a:buChar char="§"/>
            </a:pPr>
            <a:r>
              <a:rPr lang="en-GB" sz="1500" dirty="0"/>
              <a:t>Mintz, J. (2022) ‘A </a:t>
            </a:r>
            <a:r>
              <a:rPr lang="en-GB" sz="1500" i="1" dirty="0"/>
              <a:t>Proposal for </a:t>
            </a:r>
            <a:r>
              <a:rPr lang="en-GB" sz="1500" i="1" dirty="0" err="1"/>
              <a:t>a'Big</a:t>
            </a:r>
            <a:r>
              <a:rPr lang="en-GB" sz="1500" i="1" dirty="0"/>
              <a:t> </a:t>
            </a:r>
            <a:r>
              <a:rPr lang="en-GB" sz="1500" i="1" dirty="0" err="1"/>
              <a:t>Bang'Corporate</a:t>
            </a:r>
            <a:r>
              <a:rPr lang="en-GB" sz="1500" i="1" dirty="0"/>
              <a:t> Tax Reform’, The </a:t>
            </a:r>
            <a:r>
              <a:rPr lang="en-GB" sz="1500" dirty="0"/>
              <a:t>School of Public Policy Publications, 15, p.7.</a:t>
            </a:r>
          </a:p>
          <a:p>
            <a:pPr>
              <a:buFont typeface="Wingdings" panose="05000000000000000000" pitchFamily="2" charset="2"/>
              <a:buChar char="§"/>
            </a:pPr>
            <a:r>
              <a:rPr lang="en-GB" sz="1500" dirty="0"/>
              <a:t>Mrad, M., Karimi, S., Toth, Z. and Christodoulides, G.  (2022) ‘Elite luxury experiences: customer and managerial perspectives’, </a:t>
            </a:r>
            <a:r>
              <a:rPr lang="en-GB" sz="1500" i="1" dirty="0"/>
              <a:t>Journal of Marketing Management, </a:t>
            </a:r>
            <a:r>
              <a:rPr lang="en-GB" sz="1500" dirty="0"/>
              <a:t>38(13-14), pp.1339-1368.</a:t>
            </a:r>
          </a:p>
          <a:p>
            <a:pPr>
              <a:buFont typeface="Wingdings" panose="05000000000000000000" pitchFamily="2" charset="2"/>
              <a:buChar char="§"/>
            </a:pPr>
            <a:r>
              <a:rPr lang="en-GB" sz="1500" dirty="0"/>
              <a:t>Nesterenko, V., Miskiewicz, R. and </a:t>
            </a:r>
            <a:r>
              <a:rPr lang="en-GB" sz="1500" dirty="0" err="1"/>
              <a:t>Abazov</a:t>
            </a:r>
            <a:r>
              <a:rPr lang="en-GB" sz="1500" dirty="0"/>
              <a:t>, R. (2023) ‘Marketing communications in the era of digital transformation’, </a:t>
            </a:r>
            <a:r>
              <a:rPr lang="en-GB" sz="1500" i="1" dirty="0"/>
              <a:t>Virtual Economics,</a:t>
            </a:r>
            <a:r>
              <a:rPr lang="en-GB" sz="1500" dirty="0"/>
              <a:t> 6(1), pp.57-70.</a:t>
            </a:r>
          </a:p>
          <a:p>
            <a:pPr>
              <a:buFont typeface="Wingdings" panose="05000000000000000000" pitchFamily="2" charset="2"/>
              <a:buChar char="§"/>
            </a:pPr>
            <a:r>
              <a:rPr lang="en-GB" sz="1500" dirty="0"/>
              <a:t>Office for National Statistics (2024) </a:t>
            </a:r>
            <a:r>
              <a:rPr lang="en-GB" sz="1500" i="1" dirty="0"/>
              <a:t>Marriages in England and Wales - Office for National Statistics</a:t>
            </a:r>
            <a:r>
              <a:rPr lang="en-GB" sz="1500" dirty="0"/>
              <a:t>. Available at: </a:t>
            </a:r>
            <a:r>
              <a:rPr lang="en-GB" sz="1500" dirty="0">
                <a:hlinkClick r:id="rId17"/>
              </a:rPr>
              <a:t>https://www.ons.gov.uk/peoplepopulationandcommunity/birthsdeathsandmarriages/marriagecohabitationandcivilpartnerships/bulletins/marriagesinenglandandwalesprovisional/2021and2022</a:t>
            </a:r>
            <a:r>
              <a:rPr lang="en-GB" sz="1500" dirty="0"/>
              <a:t> (Accessed 28 February 2026). </a:t>
            </a:r>
          </a:p>
          <a:p>
            <a:pPr>
              <a:buFont typeface="Wingdings" panose="05000000000000000000" pitchFamily="2" charset="2"/>
              <a:buChar char="§"/>
            </a:pPr>
            <a:r>
              <a:rPr lang="en-GB" sz="1500" dirty="0"/>
              <a:t>Olazo, D.B. (2022) ‘Measuring the level of digital marketing capabilities, digital marketing strategies and challenges and issues of SMEs in adopting digital marketing’, </a:t>
            </a:r>
            <a:r>
              <a:rPr lang="en-GB" sz="1500" i="1" dirty="0"/>
              <a:t>Journal of Marketing Advances and Practices,</a:t>
            </a:r>
            <a:r>
              <a:rPr lang="en-GB" sz="1500" dirty="0"/>
              <a:t> 4(1), pp.79-96.</a:t>
            </a:r>
          </a:p>
          <a:p>
            <a:pPr>
              <a:buFont typeface="Wingdings" panose="05000000000000000000" pitchFamily="2" charset="2"/>
              <a:buChar char="§"/>
            </a:pPr>
            <a:r>
              <a:rPr lang="en-GB" sz="1500" dirty="0"/>
              <a:t>Proença, A.P., Gaspar, P.D. and Lima, T.M. (2022) ‘Lean optimization techniques for improvement of production flows and logistics management: The case study of a fruits distribution </a:t>
            </a:r>
            <a:r>
              <a:rPr lang="en-GB" sz="1500" dirty="0" err="1"/>
              <a:t>center</a:t>
            </a:r>
            <a:r>
              <a:rPr lang="en-GB" sz="1500" dirty="0"/>
              <a:t>’, </a:t>
            </a:r>
            <a:r>
              <a:rPr lang="en-GB" sz="1500" i="1" dirty="0"/>
              <a:t>Processes</a:t>
            </a:r>
            <a:r>
              <a:rPr lang="en-GB" sz="1500" dirty="0"/>
              <a:t>, 10(7), p.1384.</a:t>
            </a:r>
          </a:p>
          <a:p>
            <a:pPr>
              <a:buFont typeface="Wingdings" panose="05000000000000000000" pitchFamily="2" charset="2"/>
              <a:buChar char="§"/>
            </a:pPr>
            <a:r>
              <a:rPr lang="en-GB" sz="1500" dirty="0" err="1"/>
              <a:t>Rachmawati</a:t>
            </a:r>
            <a:r>
              <a:rPr lang="en-GB" sz="1500" dirty="0"/>
              <a:t>, M.A. and Afifi, S. (2022) ‘The integrated marketing communication in digital environment: a case study of local radio in Yogyakarta’, </a:t>
            </a:r>
            <a:r>
              <a:rPr lang="en-GB" sz="1500" i="1" dirty="0"/>
              <a:t>The Indonesian Journal of Communication Studies,</a:t>
            </a:r>
            <a:r>
              <a:rPr lang="en-GB" sz="1500" dirty="0"/>
              <a:t> 14(2), pp.105-119.</a:t>
            </a:r>
          </a:p>
          <a:p>
            <a:pPr>
              <a:buFont typeface="Wingdings" panose="05000000000000000000" pitchFamily="2" charset="2"/>
              <a:buChar char="§"/>
            </a:pPr>
            <a:r>
              <a:rPr lang="en-GB" sz="1500" dirty="0"/>
              <a:t>Raina, K., Sharma, G.D., Taheri, B., Dev, D. and </a:t>
            </a:r>
            <a:r>
              <a:rPr lang="en-GB" sz="1500" dirty="0" err="1"/>
              <a:t>Chavriya</a:t>
            </a:r>
            <a:r>
              <a:rPr lang="en-GB" sz="1500" dirty="0"/>
              <a:t>, S. (2026) ‘Artificial intelligence-driven management: Bridging innovation, knowledge creation, and sustainable business practices’, </a:t>
            </a:r>
            <a:r>
              <a:rPr lang="en-GB" sz="1500" i="1" dirty="0"/>
              <a:t>Journal of Innovation &amp; Knowledge</a:t>
            </a:r>
            <a:r>
              <a:rPr lang="en-GB" sz="1500" dirty="0"/>
              <a:t>, 11, p.100860.</a:t>
            </a:r>
          </a:p>
          <a:p>
            <a:pPr>
              <a:buFont typeface="Wingdings" panose="05000000000000000000" pitchFamily="2" charset="2"/>
              <a:buChar char="§"/>
            </a:pPr>
            <a:r>
              <a:rPr lang="en-GB" sz="1500" dirty="0" err="1"/>
              <a:t>Singsit</a:t>
            </a:r>
            <a:r>
              <a:rPr lang="en-GB" sz="1500" dirty="0"/>
              <a:t>, J. (2025) </a:t>
            </a:r>
            <a:r>
              <a:rPr lang="en-GB" sz="1500" i="1" dirty="0"/>
              <a:t>New report shows UK luxury exports to EU down 43% post-Brexit</a:t>
            </a:r>
            <a:r>
              <a:rPr lang="en-GB" sz="1500" dirty="0"/>
              <a:t>. Available at: </a:t>
            </a:r>
            <a:r>
              <a:rPr lang="en-GB" sz="1500" dirty="0">
                <a:hlinkClick r:id="rId18"/>
              </a:rPr>
              <a:t>https://www.retail-insight-network.com/news/uk-luxury-brexit-report/?cf-view</a:t>
            </a:r>
            <a:r>
              <a:rPr lang="en-GB" sz="1500" dirty="0"/>
              <a:t> (Accessed 28 February 2026). </a:t>
            </a:r>
          </a:p>
          <a:p>
            <a:pPr>
              <a:buFont typeface="Wingdings" panose="05000000000000000000" pitchFamily="2" charset="2"/>
              <a:buChar char="§"/>
            </a:pPr>
            <a:r>
              <a:rPr lang="en-GB" sz="1500" dirty="0"/>
              <a:t>Snapdragon (2026) </a:t>
            </a:r>
            <a:r>
              <a:rPr lang="en-GB" sz="1500" i="1" dirty="0"/>
              <a:t>LinkedIn</a:t>
            </a:r>
            <a:r>
              <a:rPr lang="en-GB" sz="1500" dirty="0"/>
              <a:t>. Available at: </a:t>
            </a:r>
            <a:r>
              <a:rPr lang="en-GB" sz="1500" dirty="0">
                <a:hlinkClick r:id="rId19"/>
              </a:rPr>
              <a:t>https://uk.linkedin.com/company/snapdragon-parties</a:t>
            </a:r>
            <a:r>
              <a:rPr lang="en-GB" sz="1500" dirty="0"/>
              <a:t>.  (Accessed 28 February 2026). </a:t>
            </a:r>
          </a:p>
          <a:p>
            <a:pPr>
              <a:buFont typeface="Wingdings" panose="05000000000000000000" pitchFamily="2" charset="2"/>
              <a:buChar char="§"/>
            </a:pPr>
            <a:r>
              <a:rPr lang="en-GB" sz="1500" dirty="0" err="1"/>
              <a:t>Sudirjo</a:t>
            </a:r>
            <a:r>
              <a:rPr lang="en-GB" sz="1500" dirty="0"/>
              <a:t>, F. (2023) ‘Marketing strategy in improving product competitiveness in the global market’, </a:t>
            </a:r>
            <a:r>
              <a:rPr lang="en-GB" sz="1500" i="1" dirty="0"/>
              <a:t>Journal of Contemporary Administration and Management (ADMAN),</a:t>
            </a:r>
            <a:r>
              <a:rPr lang="en-GB" sz="1500" dirty="0"/>
              <a:t> 1(2), pp.63-69.</a:t>
            </a:r>
          </a:p>
          <a:p>
            <a:pPr>
              <a:buFont typeface="Wingdings" panose="05000000000000000000" pitchFamily="2" charset="2"/>
              <a:buChar char="§"/>
            </a:pPr>
            <a:r>
              <a:rPr lang="en-GB" sz="1500" dirty="0"/>
              <a:t>Toha, M. and Supriyanto, S. (2023) ‘Factors influencing the consumer research process: market target, purchasing </a:t>
            </a:r>
            <a:r>
              <a:rPr lang="en-GB" sz="1500" dirty="0" err="1"/>
              <a:t>behavior</a:t>
            </a:r>
            <a:r>
              <a:rPr lang="en-GB" sz="1500" dirty="0"/>
              <a:t> and market demand (literature review of consumer </a:t>
            </a:r>
            <a:r>
              <a:rPr lang="en-GB" sz="1500" dirty="0" err="1"/>
              <a:t>behavior</a:t>
            </a:r>
            <a:r>
              <a:rPr lang="en-GB" sz="1500" dirty="0"/>
              <a:t>)’, </a:t>
            </a:r>
            <a:r>
              <a:rPr lang="en-GB" sz="1500" i="1" dirty="0" err="1"/>
              <a:t>Danadyaksa</a:t>
            </a:r>
            <a:r>
              <a:rPr lang="en-GB" sz="1500" i="1" dirty="0"/>
              <a:t>: Post Modern Economy Journal,</a:t>
            </a:r>
            <a:r>
              <a:rPr lang="en-GB" sz="1500" dirty="0"/>
              <a:t> 1(1), pp.1-17.</a:t>
            </a:r>
          </a:p>
          <a:p>
            <a:pPr>
              <a:buFont typeface="Wingdings" panose="05000000000000000000" pitchFamily="2" charset="2"/>
              <a:buChar char="§"/>
            </a:pPr>
            <a:r>
              <a:rPr lang="en-GB" sz="1500" dirty="0" err="1"/>
              <a:t>Walpolemedia</a:t>
            </a:r>
            <a:r>
              <a:rPr lang="en-GB" sz="1500" dirty="0"/>
              <a:t> (2025) </a:t>
            </a:r>
            <a:r>
              <a:rPr lang="en-GB" sz="1500" i="1" dirty="0"/>
              <a:t>The State of London Luxury 2025</a:t>
            </a:r>
            <a:r>
              <a:rPr lang="en-GB" sz="1500" dirty="0"/>
              <a:t>. Available at: </a:t>
            </a:r>
            <a:r>
              <a:rPr lang="en-GB" sz="1500" dirty="0">
                <a:hlinkClick r:id="rId20"/>
              </a:rPr>
              <a:t>https://walpolemedia.imgix.net/walpole_stateoflondonluxury_report-2025-singles.pdf</a:t>
            </a:r>
            <a:r>
              <a:rPr lang="en-GB" sz="1500" dirty="0"/>
              <a:t> (Accessed 28 February 2026). </a:t>
            </a:r>
          </a:p>
          <a:p>
            <a:pPr>
              <a:buFont typeface="Wingdings" panose="05000000000000000000" pitchFamily="2" charset="2"/>
              <a:buChar char="§"/>
            </a:pPr>
            <a:r>
              <a:rPr lang="en-GB" sz="1500" dirty="0" err="1"/>
              <a:t>Wuisan</a:t>
            </a:r>
            <a:r>
              <a:rPr lang="en-GB" sz="1500" dirty="0"/>
              <a:t>, D.S. and </a:t>
            </a:r>
            <a:r>
              <a:rPr lang="en-GB" sz="1500" dirty="0" err="1"/>
              <a:t>Handra</a:t>
            </a:r>
            <a:r>
              <a:rPr lang="en-GB" sz="1500" dirty="0"/>
              <a:t>, T. (2023) ‘Maximizing online marketing strategy with digital advertising’, </a:t>
            </a:r>
            <a:r>
              <a:rPr lang="en-GB" sz="1500" i="1" dirty="0" err="1"/>
              <a:t>Startupreneur</a:t>
            </a:r>
            <a:r>
              <a:rPr lang="en-GB" sz="1500" i="1" dirty="0"/>
              <a:t> Business Digital (SABDA Journal),</a:t>
            </a:r>
            <a:r>
              <a:rPr lang="en-GB" sz="1500" dirty="0"/>
              <a:t> 2(1), pp.22-30.</a:t>
            </a:r>
          </a:p>
          <a:p>
            <a:pPr>
              <a:buFont typeface="Wingdings" panose="05000000000000000000" pitchFamily="2" charset="2"/>
              <a:buChar char="§"/>
            </a:pPr>
            <a:r>
              <a:rPr lang="en-GB" sz="1500" dirty="0"/>
              <a:t>Yusuf, M. and </a:t>
            </a:r>
            <a:r>
              <a:rPr lang="en-GB" sz="1500" dirty="0" err="1"/>
              <a:t>Matiin</a:t>
            </a:r>
            <a:r>
              <a:rPr lang="en-GB" sz="1500" dirty="0"/>
              <a:t>, N. (2022) ‘Analysis of the effect of the marketing mix on purchasing decisions’, </a:t>
            </a:r>
            <a:r>
              <a:rPr lang="en-GB" sz="1500" i="1" dirty="0"/>
              <a:t>International Journal of Economics and Management Research,</a:t>
            </a:r>
            <a:r>
              <a:rPr lang="en-GB" sz="1500" dirty="0"/>
              <a:t> 1(3), pp.177-182.</a:t>
            </a:r>
          </a:p>
          <a:p>
            <a:pPr marL="0" lvl="0" indent="0" algn="l" rtl="0">
              <a:spcBef>
                <a:spcPts val="0"/>
              </a:spcBef>
              <a:spcAft>
                <a:spcPts val="1200"/>
              </a:spcAft>
              <a:buNone/>
            </a:pPr>
            <a:endParaRPr dirty="0"/>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1932</Words>
  <Application>Microsoft Office PowerPoint</Application>
  <PresentationFormat>On-screen Show (16:9)</PresentationFormat>
  <Paragraphs>64</Paragraphs>
  <Slides>7</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Roboto Medium</vt:lpstr>
      <vt:lpstr>Roboto</vt:lpstr>
      <vt:lpstr>Arial</vt:lpstr>
      <vt:lpstr>Calibri</vt:lpstr>
      <vt:lpstr>Nunito</vt:lpstr>
      <vt:lpstr>Wingdings</vt:lpstr>
      <vt:lpstr>Shift</vt:lpstr>
      <vt:lpstr>Entrepreneurship LCBB5013 Luxury Wedding Events company</vt:lpstr>
      <vt:lpstr>Table of Content</vt:lpstr>
      <vt:lpstr>Overview of the Business</vt:lpstr>
      <vt:lpstr>Services and Unique Selling Proposition (USP)</vt:lpstr>
      <vt:lpstr>Marketing Strategy and Opportunities</vt:lpstr>
      <vt:lpstr>Financial Objective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modified xsi:type="dcterms:W3CDTF">2026-03-16T11:49:07Z</dcterms:modified>
</cp:coreProperties>
</file>