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A437A25-4673-480D-B482-99DF956376C9}" v="676" dt="2021-11-01T11:47:34.4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3" d="100"/>
          <a:sy n="83" d="100"/>
        </p:scale>
        <p:origin x="48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E340EB-D91E-45F1-B582-037E851D0635}" type="datetimeFigureOut">
              <a:rPr lang="en-GB"/>
              <a:t>02/11/2021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88BED9-5381-4663-ACB1-24589270D19D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02435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Good supervisors will:</a:t>
            </a:r>
          </a:p>
          <a:p>
            <a:r>
              <a:rPr lang="en-US" dirty="0"/>
              <a:t>Challenge the supervisee</a:t>
            </a:r>
            <a:endParaRPr lang="en-GB" dirty="0"/>
          </a:p>
          <a:p>
            <a:r>
              <a:rPr lang="en-US" dirty="0"/>
              <a:t>Highlight practice issues</a:t>
            </a:r>
            <a:endParaRPr lang="en-GB" dirty="0"/>
          </a:p>
          <a:p>
            <a:r>
              <a:rPr lang="en-US" dirty="0"/>
              <a:t>Support the supervisee to manage workload</a:t>
            </a:r>
            <a:endParaRPr lang="en-GB" dirty="0"/>
          </a:p>
          <a:p>
            <a:r>
              <a:rPr lang="en-US" dirty="0"/>
              <a:t>Help the supervisee to find personal resources for their work</a:t>
            </a:r>
            <a:endParaRPr lang="en-GB" dirty="0"/>
          </a:p>
          <a:p>
            <a:r>
              <a:rPr lang="en-US" dirty="0"/>
              <a:t>Good relationship supports effective supervision.</a:t>
            </a:r>
            <a:endParaRPr lang="en-GB" dirty="0"/>
          </a:p>
          <a:p>
            <a:r>
              <a:rPr lang="en-US" dirty="0"/>
              <a:t>Unsatisfactory supervision relationship hinders the openness and exploration of supervisee</a:t>
            </a:r>
            <a:endParaRPr lang="en-GB" dirty="0"/>
          </a:p>
          <a:p>
            <a:r>
              <a:rPr lang="en-US" dirty="0"/>
              <a:t>What is it not? Training, Personal therapy, Line management</a:t>
            </a:r>
            <a:endParaRPr lang="en-GB" dirty="0"/>
          </a:p>
          <a:p>
            <a:r>
              <a:rPr lang="en-US" dirty="0"/>
              <a:t>Types: One-to-one supervision, Group Supervision, Co-supervision</a:t>
            </a:r>
            <a:endParaRPr lang="en-GB" dirty="0"/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88BED9-5381-4663-ACB1-24589270D19D}" type="slidenum">
              <a:rPr lang="en-GB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4412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•</a:t>
            </a:r>
            <a:r>
              <a:rPr lang="en-US" cap="all" dirty="0"/>
              <a:t>Frame:</a:t>
            </a:r>
            <a:endParaRPr lang="en-US" dirty="0"/>
          </a:p>
          <a:p>
            <a:r>
              <a:rPr lang="en-US" dirty="0"/>
              <a:t>•</a:t>
            </a:r>
            <a:r>
              <a:rPr lang="en-US" cap="all" dirty="0"/>
              <a:t>Contract</a:t>
            </a:r>
            <a:endParaRPr lang="en-GB" dirty="0"/>
          </a:p>
          <a:p>
            <a:r>
              <a:rPr lang="en-US" dirty="0"/>
              <a:t>•</a:t>
            </a:r>
            <a:r>
              <a:rPr lang="en-US" cap="all" dirty="0"/>
              <a:t>Time, place etc.</a:t>
            </a:r>
            <a:endParaRPr lang="en-GB" dirty="0"/>
          </a:p>
          <a:p>
            <a:r>
              <a:rPr lang="en-US" dirty="0"/>
              <a:t>•</a:t>
            </a:r>
            <a:r>
              <a:rPr lang="en-US" cap="all" dirty="0"/>
              <a:t>Boundaries</a:t>
            </a:r>
            <a:endParaRPr lang="en-GB" dirty="0"/>
          </a:p>
          <a:p>
            <a:r>
              <a:rPr lang="en-US" dirty="0"/>
              <a:t>•</a:t>
            </a:r>
            <a:r>
              <a:rPr lang="en-US" cap="all" dirty="0"/>
              <a:t>Confidentiality</a:t>
            </a:r>
            <a:endParaRPr lang="en-GB" dirty="0"/>
          </a:p>
          <a:p>
            <a:r>
              <a:rPr lang="en-US" dirty="0"/>
              <a:t>•</a:t>
            </a:r>
            <a:r>
              <a:rPr lang="en-US" cap="all" dirty="0"/>
              <a:t>Accountability</a:t>
            </a:r>
            <a:endParaRPr lang="en-GB" dirty="0"/>
          </a:p>
          <a:p>
            <a:r>
              <a:rPr lang="en-US" dirty="0"/>
              <a:t>•</a:t>
            </a:r>
            <a:r>
              <a:rPr lang="en-US" cap="all" dirty="0"/>
              <a:t>Expectations</a:t>
            </a:r>
            <a:endParaRPr lang="en-GB" dirty="0"/>
          </a:p>
          <a:p>
            <a:r>
              <a:rPr lang="en-US" dirty="0"/>
              <a:t>•</a:t>
            </a:r>
            <a:r>
              <a:rPr lang="en-US" cap="all" dirty="0"/>
              <a:t>Codes of Ethics</a:t>
            </a:r>
            <a:endParaRPr lang="en-GB" dirty="0"/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88BED9-5381-4663-ACB1-24589270D19D}" type="slidenum">
              <a:rPr lang="en-GB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6651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DC8E2D9-6729-4614-8667-C1016D3182E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CEEBB1-1A1F-4A2C-B805-719CF98F68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11090273" cy="3798000"/>
          </a:xfrm>
        </p:spPr>
        <p:txBody>
          <a:bodyPr anchor="b"/>
          <a:lstStyle>
            <a:lvl1pPr algn="l"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6CC87B-ED2D-4303-BD40-E7AF14C03E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000" y="4508500"/>
            <a:ext cx="7345362" cy="1800224"/>
          </a:xfrm>
        </p:spPr>
        <p:txBody>
          <a:bodyPr/>
          <a:lstStyle>
            <a:lvl1pPr marL="0" indent="0" algn="l">
              <a:buNone/>
              <a:defRPr sz="16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880B4-5679-491C-963F-EC47B048C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65D6D-3F98-4BE8-A069-B96409902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CD51D-8E06-4959-88C9-647415079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97547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67416F32-9D98-4340-82E8-E90CE00AD2AC}"/>
              </a:ext>
            </a:extLst>
          </p:cNvPr>
          <p:cNvGrpSpPr/>
          <p:nvPr/>
        </p:nvGrpSpPr>
        <p:grpSpPr>
          <a:xfrm flipV="1">
            <a:off x="0" y="-1"/>
            <a:ext cx="12191999" cy="6861601"/>
            <a:chOff x="0" y="-1"/>
            <a:chExt cx="12191999" cy="6861601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66375AB4-82BB-418F-A50F-6180F68724A4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FDD54B2-4A3F-4BFE-8FF0-82CA73F4AE8F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750280" y="2148106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30876F96-77AB-4E72-B1D2-FA45F4E3C04D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6347046" cy="6347046"/>
            </a:xfrm>
            <a:prstGeom prst="ellipse">
              <a:avLst/>
            </a:prstGeom>
            <a:solidFill>
              <a:schemeClr val="accent3">
                <a:alpha val="2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BB08A2E9-6518-449E-940B-8518A1D850BB}"/>
                </a:ext>
              </a:extLst>
            </p:cNvPr>
            <p:cNvGrpSpPr>
              <a:grpSpLocks noChangeAspect="1"/>
            </p:cNvGrpSpPr>
            <p:nvPr/>
          </p:nvGrpSpPr>
          <p:grpSpPr>
            <a:xfrm rot="10800000">
              <a:off x="0" y="-1"/>
              <a:ext cx="10800000" cy="6858000"/>
              <a:chOff x="2328000" y="0"/>
              <a:chExt cx="2880000" cy="1440000"/>
            </a:xfrm>
          </p:grpSpPr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60A86BE0-76B3-4EA0-BA2D-05266013A814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6BA13564-810C-4398-AA63-67B020811FCB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555E1EF-6216-47FA-BBCA-7C0C8C2DAB8C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6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D8D85657-6A77-4466-887F-EE948B9CD2B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D35498-B0C3-40BD-9407-6D0C0587E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2F85E-0893-4D8C-816A-5193CC6DC9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70000">
              <a:defRPr/>
            </a:lvl1pPr>
            <a:lvl2pPr>
              <a:defRPr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46A9C-9655-49F5-85B3-A8A37F4F5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EF896C-71D7-487F-A1B9-CBBE6DF4D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8228E8-7B8A-4153-BEB2-BD5A69F25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78602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E54407D-DBA4-414C-ACA5-30D7B87C652B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BD518BC-8E44-4DAA-A8B9-2CFBD91DCDCD}"/>
                </a:ext>
              </a:extLst>
            </p:cNvPr>
            <p:cNvSpPr/>
            <p:nvPr/>
          </p:nvSpPr>
          <p:spPr>
            <a:xfrm rot="10800000" flipH="1">
              <a:off x="0" y="2019649"/>
              <a:ext cx="4838350" cy="4838350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967C3660-39CD-431D-8E64-37508FFEAC9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5603875" y="0"/>
              <a:ext cx="6521820" cy="3260910"/>
              <a:chOff x="0" y="0"/>
              <a:chExt cx="2880000" cy="1440000"/>
            </a:xfrm>
          </p:grpSpPr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C4CCE569-E461-438A-A235-B96A542AF82F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73F9DF1F-1F74-476C-AD41-22AC3F8A65A0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BE49ED5-9713-43D1-AE9E-3F9FE5574077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21A2854-1482-4441-85EA-D7B9F3EF56D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94887" y="2538000"/>
              <a:ext cx="4320000" cy="4320000"/>
            </a:xfrm>
            <a:prstGeom prst="ellipse">
              <a:avLst/>
            </a:prstGeom>
            <a:solidFill>
              <a:schemeClr val="accent2">
                <a:alpha val="2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ED36A6D-894D-44DA-851C-345A414F3F6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6F1DF-CD42-4695-A7D0-2F5B19305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7345362" cy="5768725"/>
          </a:xfrm>
        </p:spPr>
        <p:txBody>
          <a:bodyPr anchor="t"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549160-0F86-4FCA-8718-6980E99C7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75612" y="540000"/>
            <a:ext cx="3565523" cy="5768725"/>
          </a:xfrm>
        </p:spPr>
        <p:txBody>
          <a:bodyPr anchor="t"/>
          <a:lstStyle>
            <a:lvl1pPr marL="0" indent="0">
              <a:buNone/>
              <a:defRPr sz="1800" cap="all" spc="3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5C6CBB-DABA-4F2E-8574-46747E15E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11/2/2021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F86BC-9ECC-439C-BF2E-F0B7EF193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742552-C4C9-44EE-B7CB-5A652393B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271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5774299-531D-4CAC-881D-7EB68BC99FCC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9" name="Rectangle 8">
              <a:extLst>
                <a:ext uri="{FF2B5EF4-FFF2-40B4-BE49-F238E27FC236}">
                  <a16:creationId xmlns:a16="http://schemas.microsoft.com/office/drawing/2014/main" id="{A17676CF-DDCC-48C1-AC68-CDA0B9E47FD8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052D363-F6F5-455B-A2F2-A12B30CEE52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D0C396B8-00CA-4AE9-A0A5-B4E2B2A2AC07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F6660166-3107-4058-A259-59B0527306BD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2BE934E-3063-4D0F-AFDE-68D58D336CBE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39660FA-744A-4CB3-9BED-C59793E3BF3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E313EEC-733B-4019-8A0B-3FA768B8DB7A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421FE91F-780C-4ABD-ADE8-0EFDB7196A10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109EA389-EE78-4475-A390-5EDED23C2D6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E492A94-8867-4C62-9D40-4023C41E0AF8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A3DAD7C5-BA12-4557-8BC4-72C69B0D59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4412EC-56C0-4009-B2E3-D63F9EECB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5" cy="1209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0C84F-F3B7-4BF4-A328-BCF5ADD329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000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919CD5-DBB4-4749-980D-B5B40ECB67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395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CFC378-6572-43DF-8344-59DE8122C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967A14-246A-4DDF-865C-68F6E1690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674B6D-E110-478C-94B9-2F8199E58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80636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5130F7E5-A40E-4C9C-8E4F-3935B9182C4A}"/>
              </a:ext>
            </a:extLst>
          </p:cNvPr>
          <p:cNvGrpSpPr/>
          <p:nvPr/>
        </p:nvGrpSpPr>
        <p:grpSpPr>
          <a:xfrm>
            <a:off x="0" y="-2"/>
            <a:ext cx="12191999" cy="6858001"/>
            <a:chOff x="0" y="-2"/>
            <a:chExt cx="12191999" cy="6858001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E67B504-02A7-4203-87D0-07D333D71917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A1158F3-E1C3-400D-8505-628DB94365CE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0AEADDCE-3295-4F24-8700-C93B5457C2B7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1F95C76A-5429-458C-BC9D-E1053EF7B84F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3D0E8A42-259A-43FA-B284-B459D736409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7900B4F1-619C-4C0E-B749-1843F22C946A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6E6F70BB-DCCC-4CF0-B5BB-95A965A99947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83E6C50C-C1DA-44E1-B254-3B7228879DCD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DFC6EEED-A40A-4D1C-BE6B-11DD62770607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527FF3FB-FDFC-4659-A7D6-ABED74010E82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51548ED5-6668-4672-88DC-40E92508ACA2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75AE1B2-E73F-4E6E-AAFB-FB1C02684D3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D750F2D6-C0E1-4AFE-AB87-083292737609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4ECC0D66-F2BE-4BF4-87F6-CE618B5C891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0BCA11-08C2-4C9A-B0A3-31C9051CD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3" cy="1210396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62CEB0-C969-40EA-A5E2-8D875E28A6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1929783"/>
            <a:ext cx="5448052" cy="792161"/>
          </a:xfrm>
        </p:spPr>
        <p:txBody>
          <a:bodyPr anchor="b"/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0F41A6-112E-4305-A0BA-6E119A77AC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000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C672C5-31B9-443B-8DEE-5523646891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03949" y="1929782"/>
            <a:ext cx="5437187" cy="792000"/>
          </a:xfrm>
        </p:spPr>
        <p:txBody>
          <a:bodyPr anchor="b"/>
          <a:lstStyle>
            <a:lvl1pPr marL="0" indent="0">
              <a:buNone/>
              <a:defRPr sz="1600" b="0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D18B9D-8B21-4249-A3AD-8FBE48F0F5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0395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B60881-13B2-4064-84FB-6D071F36C4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11/2/2021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9FCE5D-D5EF-485D-97FA-2614FF9642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F204FC-4F66-417C-8E4B-74772ED05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96780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521FD20-B9D4-4FD1-9AAD-F4157555AD62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7477A35-8424-45D6-A66E-8ACFA6C405B5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BFBA1CE-E9AC-40C0-A7F9-E5671F5FEF9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0C2729A-59F8-46A4-9AAA-7665E5966E2D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3EBBB96-590D-4704-87AD-A00AE2424DE8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89BAB7D-5298-40B9-910B-136D0C6A9934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F323EA00-E168-4864-883B-358A7CDF9153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A4F2DFA-2F27-43FB-B08C-0787FA44B0D1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D750354-CD8D-4A3B-A7AC-04622BCB049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3ED3C6-DA43-4D1C-9056-407A4FB1C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6"/>
            <a:ext cx="11090275" cy="5759450"/>
          </a:xfrm>
        </p:spPr>
        <p:txBody>
          <a:bodyPr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0CEB41-E921-45ED-951A-861E31E01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11/2/2021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6B422D-769C-4E63-8763-ABBB88500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38FB6F-2D68-40C0-B628-142011F34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83954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5ED88E92-14F3-4B58-9E48-1D79E139A89E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6466AE7-32B6-4334-AF41-B9387E6726C5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659C09F8-90CD-443F-9AA1-D08C56A605BB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DC7304AB-BE7D-45AC-A876-4A24543AE5B3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8E11922B-DDB3-46D7-B1BD-C1CCDB3C42E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C580F8F6-E662-4BCD-AC9C-7E5DDBD5A773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9A333FE5-ADB0-48EE-A1A6-9AA36DA343A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B09CD4F-6DF4-48AA-BD35-23E3F2A643F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02223219-ACCC-42F2-A1B4-E3C8C8AB12A4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1510B0E9-9BA0-4357-9E04-554C19BAAC89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F06DA80-525A-4C9E-A441-50630AA772A4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E841E027-8E53-4FEB-8605-2124D85731C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D871A2-AE80-4408-AA95-DC60D132E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11/2/2021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D122A1-7B97-4979-B319-1CE0A4A49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209A76-7DCD-477A-A6BA-EEA63FF94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5638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5C0F5C-A529-490C-8941-78F10C6A00D3}"/>
              </a:ext>
            </a:extLst>
          </p:cNvPr>
          <p:cNvGrpSpPr/>
          <p:nvPr/>
        </p:nvGrpSpPr>
        <p:grpSpPr>
          <a:xfrm flipH="1">
            <a:off x="0" y="0"/>
            <a:ext cx="12191999" cy="6858001"/>
            <a:chOff x="0" y="-2"/>
            <a:chExt cx="12191999" cy="6858001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4A8D739-B942-4545-9459-A6CAF0444D1F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4BB38CCA-110B-4404-9363-BFFA76C096D2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B223FE99-C58F-4A56-8F8E-2942FF74E4BD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DBBD4511-8AB6-4BD3-8410-7FB3EC8D42B2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A8CA067-2248-4BD3-B56E-2C014AEB2273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8C017B9B-2727-4255-8F80-9D4C2A5AE297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693C5F16-BC47-4707-B6B7-DC5262ACDC51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2E88FE13-0734-4BB3-B4D1-7C53A194DA84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5C9B7EF7-1EDF-4AC7-8E40-C2801783AC85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25CA0A0-9A3F-498E-983D-B3285EF5AD9A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5171814-E4F0-44B5-BC3F-588512210991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8E666ACD-EB1C-4732-971B-C3B26061DB8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2A4E213B-7F96-44C1-90B3-B72E9387BF73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BFE392AA-35E5-40E5-9309-284A0C54106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A8188C-9713-46E1-AA5C-C84FE515F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192CC-893A-4A84-A7E9-F389D83F0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0" y="540000"/>
            <a:ext cx="6408736" cy="5759450"/>
          </a:xfrm>
        </p:spPr>
        <p:txBody>
          <a:bodyPr/>
          <a:lstStyle>
            <a:lvl1pPr>
              <a:defRPr sz="3200"/>
            </a:lvl1pPr>
            <a:lvl2pPr>
              <a:defRPr sz="24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CC7765-7D44-43DD-A1DF-419D3E1C62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0000" y="3536950"/>
            <a:ext cx="4511426" cy="2771775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D36875-AFB0-4905-8C9E-A72B4F597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437ABF-7E70-4E45-A67B-C503BF182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8016CA-2983-47BF-BA09-2130A40C8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78382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97E00A2-2906-4C97-9D1F-C789D3ADD373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CE8EF9-87D6-47FD-B7D3-2D48D8E48AC3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784998E-9D37-4D0D-889A-C67531E5295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B575B0B-C502-438E-967C-64D268031426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FC29931-00EB-4F74-BE4C-172A4C282A26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89B4C87-FDD3-406D-BE06-3ABF69905E03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D817A89-A0E1-4190-90AE-0571E6CE8FC6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FD20388-C666-4992-920D-5F034214950C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CAB0CC3-A07E-43B8-9B34-0A67C1806DE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1800A6-9706-4B81-B957-C950A5F77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17652B-AA0D-4574-AF1D-7F7442D84B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2400" y="549275"/>
            <a:ext cx="6408736" cy="57594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A19547-D24B-4BD1-8C26-318450B171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9999" y="3536950"/>
            <a:ext cx="4511425" cy="2771774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3A22E6-7E01-4547-8555-B2C197543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0F6BEC-98F3-43FE-BA9B-B046D8917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2FAF54-57F0-46F9-A1BA-B554E14017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8080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C461672-F18A-4768-9850-0531FD3720BA}"/>
              </a:ext>
            </a:extLst>
          </p:cNvPr>
          <p:cNvGrpSpPr/>
          <p:nvPr/>
        </p:nvGrpSpPr>
        <p:grpSpPr>
          <a:xfrm rot="10800000">
            <a:off x="5921828" y="2876440"/>
            <a:ext cx="6270171" cy="3981559"/>
            <a:chOff x="0" y="0"/>
            <a:chExt cx="10800000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FA73898-D78C-45F9-AFC1-2AB16F6725C2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FC423E3-700B-43D6-A2CB-F3C871632C20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82F05B2A-1EC7-4131-B899-C7ECB9A502EB}"/>
              </a:ext>
            </a:extLst>
          </p:cNvPr>
          <p:cNvGrpSpPr>
            <a:grpSpLocks noChangeAspect="1"/>
          </p:cNvGrpSpPr>
          <p:nvPr/>
        </p:nvGrpSpPr>
        <p:grpSpPr>
          <a:xfrm flipH="1">
            <a:off x="0" y="-1"/>
            <a:ext cx="9361714" cy="4680857"/>
            <a:chOff x="0" y="0"/>
            <a:chExt cx="2880000" cy="1440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7711D4C-4FFE-4151-B53D-60890F0F5827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69D6393-413D-4151-BC2C-43161BE4A799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A96370B9-6459-4B05-9A8B-A9E7FA8966CD}"/>
              </a:ext>
            </a:extLst>
          </p:cNvPr>
          <p:cNvSpPr>
            <a:spLocks noChangeAspect="1"/>
          </p:cNvSpPr>
          <p:nvPr/>
        </p:nvSpPr>
        <p:spPr>
          <a:xfrm rot="10800000">
            <a:off x="8430794" y="3096793"/>
            <a:ext cx="3761205" cy="37612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A3AC0C6-74C3-4E55-AA42-A9F1A4B1B210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32C27A4-86D3-4C83-8022-E37A8672A99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F1FF59-E1BE-4475-953B-5BF6FBC10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090273" cy="18002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F1F045-44C5-4165-A640-4E4D33A595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40000" y="2528887"/>
            <a:ext cx="11090276" cy="37798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17047A-D05B-44E9-A240-BDB881C42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DCB2E8-A68D-478D-A728-C9612848C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7E4F1D-3280-4DB5-B2E0-DA7F1071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84604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3C627D45-FE54-49FF-A37F-6206993AEFD8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8" name="Rectangle 7">
              <a:extLst>
                <a:ext uri="{FF2B5EF4-FFF2-40B4-BE49-F238E27FC236}">
                  <a16:creationId xmlns:a16="http://schemas.microsoft.com/office/drawing/2014/main" id="{879CEFA6-CCA5-4FEF-B53D-E74B1E67E9C7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ACFCD768-2100-4B20-87EF-9F92EFBD8FA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E0D1B599-DFF1-4E00-9EAE-EE32BD7B4860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A0FCF7F6-290B-4DE7-BA60-863CBF95C2AF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59358AB-E1C9-402B-9F3F-28B4F50DAC6F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78C24EC-8C5D-4A7E-9D57-C752E0DC9485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E6C0B30A-4855-4424-B3A8-AC110CA8356F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DC119EB9-1A9A-45A4-AE16-9968A70C5C35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CA5B7B85-4DC3-4343-B734-4852DD5DF033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3F3733E-DBA5-4A25-9315-B7A1A5E7A1FF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AAB30D07-BE85-45CD-8055-8C57B00E295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7FFCCA-9DBF-4E0A-BDC6-F7B8F39BD7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12238" y="539999"/>
            <a:ext cx="2628900" cy="576872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1F1B23-21CD-4A3B-938B-5502019A13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50863" y="539999"/>
            <a:ext cx="8245475" cy="576872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99C884-5A98-4C01-BB89-098AC6966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11/2/2021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54D22-9CD7-4FC6-9444-21948246C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AECC14-D66C-401A-A0C9-DFCA5533A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67227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749C77-AA3A-4DA0-9E20-32FCD2B8B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8DC81A-9B5E-4A92-AA7B-3D750F95F4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2528887"/>
            <a:ext cx="11101136" cy="37798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B8083-48FB-4D6A-B77A-262FE3E23D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0000" y="6314400"/>
            <a:ext cx="7350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DA5BD-F7C8-4883-81D1-EF1F6F00EF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75613" y="6314400"/>
            <a:ext cx="26234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none" spc="100" baseline="0">
                <a:solidFill>
                  <a:schemeClr val="tx1"/>
                </a:solidFill>
              </a:defRPr>
            </a:lvl1pPr>
          </a:lstStyle>
          <a:p>
            <a:pPr algn="r"/>
            <a:fld id="{7CF0BCE0-945C-4FDF-95A1-2149B1FF5B83}" type="datetimeFigureOut">
              <a:rPr lang="en-US" smtClean="0"/>
              <a:pPr algn="r"/>
              <a:t>11/2/2021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8FEDB-2614-400B-9C19-0F4D448D98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83899" y="6314400"/>
            <a:ext cx="7572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0860076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74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0000" indent="-2700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72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108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144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180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6E2935B3-43F9-4F49-AEEE-A09015DDF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823C3E9F-031F-4D06-B2D1-FBDE7797AE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D6B24CB-2D97-4762-B34A-9FE40CECA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72E85C82-5A92-4169-B806-F7A311C1C6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39" name="Group 38">
              <a:extLst>
                <a:ext uri="{FF2B5EF4-FFF2-40B4-BE49-F238E27FC236}">
                  <a16:creationId xmlns:a16="http://schemas.microsoft.com/office/drawing/2014/main" id="{536DD679-1C6F-4F84-9CA0-27B1ABCFD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44" name="Rectangle 43">
                <a:extLst>
                  <a:ext uri="{FF2B5EF4-FFF2-40B4-BE49-F238E27FC236}">
                    <a16:creationId xmlns:a16="http://schemas.microsoft.com/office/drawing/2014/main" id="{90EBB60D-86C6-45E0-AB7B-8C952FEBDD9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5" name="Rectangle 44">
                <a:extLst>
                  <a:ext uri="{FF2B5EF4-FFF2-40B4-BE49-F238E27FC236}">
                    <a16:creationId xmlns:a16="http://schemas.microsoft.com/office/drawing/2014/main" id="{E06710FE-8C5F-4C9D-AF9E-1A7CDAE4C6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38556C1B-E283-4483-ACD0-2808A242AC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42" name="Rectangle 41">
                <a:extLst>
                  <a:ext uri="{FF2B5EF4-FFF2-40B4-BE49-F238E27FC236}">
                    <a16:creationId xmlns:a16="http://schemas.microsoft.com/office/drawing/2014/main" id="{6575218D-6500-488D-AB87-B8B426C1CC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3" name="Rectangle 42">
                <a:extLst>
                  <a:ext uri="{FF2B5EF4-FFF2-40B4-BE49-F238E27FC236}">
                    <a16:creationId xmlns:a16="http://schemas.microsoft.com/office/drawing/2014/main" id="{0859891A-F84B-4F49-B829-12D780F427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2A4DD948-16D9-47F3-880E-69BF40A2C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7" name="Rectangle 46">
            <a:extLst>
              <a:ext uri="{FF2B5EF4-FFF2-40B4-BE49-F238E27FC236}">
                <a16:creationId xmlns:a16="http://schemas.microsoft.com/office/drawing/2014/main" id="{8CED433A-4441-4EF2-A360-2D5C19C7F3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60000"/>
                </a:schemeClr>
              </a:gs>
              <a:gs pos="37000">
                <a:schemeClr val="bg2">
                  <a:alpha val="6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140575" y="540000"/>
            <a:ext cx="4500561" cy="4259814"/>
          </a:xfrm>
        </p:spPr>
        <p:txBody>
          <a:bodyPr>
            <a:normAutofit/>
          </a:bodyPr>
          <a:lstStyle/>
          <a:p>
            <a:r>
              <a:rPr lang="en-GB" sz="5500">
                <a:cs typeface="Calibri Light"/>
              </a:rPr>
              <a:t>Supervision and Organisational Contexts  </a:t>
            </a:r>
            <a:endParaRPr lang="en-GB" sz="55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140575" y="4988476"/>
            <a:ext cx="4500561" cy="132024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cs typeface="Calibri"/>
              </a:rPr>
              <a:t>Revision</a:t>
            </a:r>
            <a:endParaRPr lang="en-GB" dirty="0"/>
          </a:p>
        </p:txBody>
      </p:sp>
      <p:grpSp>
        <p:nvGrpSpPr>
          <p:cNvPr id="49" name="Group 48">
            <a:extLst>
              <a:ext uri="{FF2B5EF4-FFF2-40B4-BE49-F238E27FC236}">
                <a16:creationId xmlns:a16="http://schemas.microsoft.com/office/drawing/2014/main" id="{614A0AA1-C9DD-452F-AF3C-8231C0CD8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1" y="3600"/>
            <a:ext cx="6854400" cy="6854400"/>
            <a:chOff x="0" y="3600"/>
            <a:chExt cx="6854400" cy="6854400"/>
          </a:xfrm>
        </p:grpSpPr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81A3F73-01DC-494A-B9CC-582418F95A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" y="36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0C4A7316-203B-47F8-B448-E54B106DB1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" y="199202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2DFB6685-5F8D-4A29-9735-BF4667A59C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 descr="White paper ships being led by a yellow ship">
            <a:extLst>
              <a:ext uri="{FF2B5EF4-FFF2-40B4-BE49-F238E27FC236}">
                <a16:creationId xmlns:a16="http://schemas.microsoft.com/office/drawing/2014/main" id="{02A33845-0228-4027-A13A-B87A9FCBF7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415" r="2834" b="-2"/>
          <a:stretch/>
        </p:blipFill>
        <p:spPr>
          <a:xfrm>
            <a:off x="20" y="-1"/>
            <a:ext cx="685798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209CC-D5CF-4112-9401-B0773B6EB3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Purpose of Supervision?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904997-877D-400D-8747-33B73CD249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r>
              <a:rPr lang="en-GB" dirty="0"/>
              <a:t>What are the main reasons that psychotherapists have Supervision?</a:t>
            </a:r>
          </a:p>
          <a:p>
            <a:pPr marL="269875" indent="-269875"/>
            <a:endParaRPr lang="en-GB" dirty="0"/>
          </a:p>
          <a:p>
            <a:pPr marL="269875" indent="-269875"/>
            <a:r>
              <a:rPr lang="en-GB" dirty="0"/>
              <a:t>Think about this individually, before sharing your thoughts with a partner.</a:t>
            </a:r>
          </a:p>
        </p:txBody>
      </p:sp>
    </p:spTree>
    <p:extLst>
      <p:ext uri="{BB962C8B-B14F-4D97-AF65-F5344CB8AC3E}">
        <p14:creationId xmlns:p14="http://schemas.microsoft.com/office/powerpoint/2010/main" val="4713369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1647E-FE39-42A8-A106-D76FC2194E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Purpose of Supervision?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1CC8ED-7983-4DDE-ADD5-E38780626D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r>
              <a:rPr lang="en-GB" dirty="0"/>
              <a:t>Formal relationship</a:t>
            </a:r>
          </a:p>
          <a:p>
            <a:pPr marL="269875" indent="-269875"/>
            <a:r>
              <a:rPr lang="en-GB" dirty="0"/>
              <a:t>Supportive</a:t>
            </a:r>
          </a:p>
          <a:p>
            <a:pPr marL="269875" indent="-269875"/>
            <a:r>
              <a:rPr lang="en-GB" dirty="0"/>
              <a:t>Discussion</a:t>
            </a:r>
          </a:p>
          <a:p>
            <a:pPr marL="269875" indent="-269875"/>
            <a:r>
              <a:rPr lang="en-GB" dirty="0"/>
              <a:t>BACP/NCS Requirements</a:t>
            </a:r>
          </a:p>
          <a:p>
            <a:pPr marL="269875" indent="-269875"/>
            <a:r>
              <a:rPr lang="en-GB" dirty="0"/>
              <a:t>Reflection</a:t>
            </a:r>
          </a:p>
          <a:p>
            <a:pPr marL="269875" indent="-269875"/>
            <a:r>
              <a:rPr lang="en-GB" dirty="0"/>
              <a:t>Space</a:t>
            </a:r>
          </a:p>
          <a:p>
            <a:pPr marL="269875" indent="-269875"/>
            <a:r>
              <a:rPr lang="en-GB" dirty="0"/>
              <a:t>Support</a:t>
            </a:r>
          </a:p>
          <a:p>
            <a:pPr marL="269875" indent="-269875"/>
            <a:r>
              <a:rPr lang="en-GB" dirty="0"/>
              <a:t>Welfare</a:t>
            </a:r>
          </a:p>
        </p:txBody>
      </p:sp>
    </p:spTree>
    <p:extLst>
      <p:ext uri="{BB962C8B-B14F-4D97-AF65-F5344CB8AC3E}">
        <p14:creationId xmlns:p14="http://schemas.microsoft.com/office/powerpoint/2010/main" val="29402262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6DC8E2D9-6729-4614-8667-C1016D318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6E2935B3-43F9-4F49-AEEE-A09015DDF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823C3E9F-031F-4D06-B2D1-FBDE7797AE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AD6B24CB-2D97-4762-B34A-9FE40CECA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72E85C82-5A92-4169-B806-F7A311C1C6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536DD679-1C6F-4F84-9CA0-27B1ABCFD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34" name="Rectangle 33">
                <a:extLst>
                  <a:ext uri="{FF2B5EF4-FFF2-40B4-BE49-F238E27FC236}">
                    <a16:creationId xmlns:a16="http://schemas.microsoft.com/office/drawing/2014/main" id="{90EBB60D-86C6-45E0-AB7B-8C952FEBDD9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5" name="Rectangle 34">
                <a:extLst>
                  <a:ext uri="{FF2B5EF4-FFF2-40B4-BE49-F238E27FC236}">
                    <a16:creationId xmlns:a16="http://schemas.microsoft.com/office/drawing/2014/main" id="{E06710FE-8C5F-4C9D-AF9E-1A7CDAE4C6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38556C1B-E283-4483-ACD0-2808A242AC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32" name="Rectangle 31">
                <a:extLst>
                  <a:ext uri="{FF2B5EF4-FFF2-40B4-BE49-F238E27FC236}">
                    <a16:creationId xmlns:a16="http://schemas.microsoft.com/office/drawing/2014/main" id="{6575218D-6500-488D-AB87-B8B426C1CC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0859891A-F84B-4F49-B829-12D780F427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2A4DD948-16D9-47F3-880E-69BF40A2C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8CED433A-4441-4EF2-A360-2D5C19C7F3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60000"/>
                </a:schemeClr>
              </a:gs>
              <a:gs pos="37000">
                <a:schemeClr val="bg2">
                  <a:alpha val="6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59C202-CBA4-4E80-9EB6-D7480693C1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0575" y="540000"/>
            <a:ext cx="4500561" cy="42598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200"/>
              <a:t>What is not Supervision?</a:t>
            </a:r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614A0AA1-C9DD-452F-AF3C-8231C0CD8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1" y="3600"/>
            <a:ext cx="6854400" cy="6854400"/>
            <a:chOff x="0" y="3600"/>
            <a:chExt cx="6854400" cy="6854400"/>
          </a:xfrm>
        </p:grpSpPr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081A3F73-01DC-494A-B9CC-582418F95A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" y="36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0C4A7316-203B-47F8-B448-E54B106DB1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" y="199202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Oval 41">
              <a:extLst>
                <a:ext uri="{FF2B5EF4-FFF2-40B4-BE49-F238E27FC236}">
                  <a16:creationId xmlns:a16="http://schemas.microsoft.com/office/drawing/2014/main" id="{2DFB6685-5F8D-4A29-9735-BF4667A59C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Picture 4" descr="Many question marks on black background">
            <a:extLst>
              <a:ext uri="{FF2B5EF4-FFF2-40B4-BE49-F238E27FC236}">
                <a16:creationId xmlns:a16="http://schemas.microsoft.com/office/drawing/2014/main" id="{B0062DFC-87B5-48B2-9928-4AA2C59413E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9109" r="7" b="7"/>
          <a:stretch/>
        </p:blipFill>
        <p:spPr>
          <a:xfrm>
            <a:off x="20" y="-1"/>
            <a:ext cx="685798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</p:spTree>
    <p:extLst>
      <p:ext uri="{BB962C8B-B14F-4D97-AF65-F5344CB8AC3E}">
        <p14:creationId xmlns:p14="http://schemas.microsoft.com/office/powerpoint/2010/main" val="37583548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BA10581-08F2-4D9E-8CB4-07ECFEE95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9E2092A-4250-4BDD-AC6C-CA57E30DD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266875" cy="6858000"/>
            <a:chOff x="0" y="0"/>
            <a:chExt cx="7266875" cy="68580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FA1EE7D2-EB27-4C6C-8E54-CBCDDCA178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600"/>
              <a:ext cx="7266875" cy="6854400"/>
            </a:xfrm>
            <a:custGeom>
              <a:avLst/>
              <a:gdLst>
                <a:gd name="connsiteX0" fmla="*/ 3839675 w 7266875"/>
                <a:gd name="connsiteY0" fmla="*/ 0 h 6854400"/>
                <a:gd name="connsiteX1" fmla="*/ 7266875 w 7266875"/>
                <a:gd name="connsiteY1" fmla="*/ 3427200 h 6854400"/>
                <a:gd name="connsiteX2" fmla="*/ 3839675 w 7266875"/>
                <a:gd name="connsiteY2" fmla="*/ 6854400 h 6854400"/>
                <a:gd name="connsiteX3" fmla="*/ 3489264 w 7266875"/>
                <a:gd name="connsiteY3" fmla="*/ 6836706 h 6854400"/>
                <a:gd name="connsiteX4" fmla="*/ 3327588 w 7266875"/>
                <a:gd name="connsiteY4" fmla="*/ 6816161 h 6854400"/>
                <a:gd name="connsiteX5" fmla="*/ 3174464 w 7266875"/>
                <a:gd name="connsiteY5" fmla="*/ 6839531 h 6854400"/>
                <a:gd name="connsiteX6" fmla="*/ 2880000 w 7266875"/>
                <a:gd name="connsiteY6" fmla="*/ 6854400 h 6854400"/>
                <a:gd name="connsiteX7" fmla="*/ 0 w 7266875"/>
                <a:gd name="connsiteY7" fmla="*/ 3974400 h 6854400"/>
                <a:gd name="connsiteX8" fmla="*/ 226325 w 7266875"/>
                <a:gd name="connsiteY8" fmla="*/ 2853374 h 6854400"/>
                <a:gd name="connsiteX9" fmla="*/ 258015 w 7266875"/>
                <a:gd name="connsiteY9" fmla="*/ 2787590 h 6854400"/>
                <a:gd name="connsiteX10" fmla="*/ 224445 w 7266875"/>
                <a:gd name="connsiteY10" fmla="*/ 2657030 h 6854400"/>
                <a:gd name="connsiteX11" fmla="*/ 180561 w 7266875"/>
                <a:gd name="connsiteY11" fmla="*/ 2221714 h 6854400"/>
                <a:gd name="connsiteX12" fmla="*/ 2340561 w 7266875"/>
                <a:gd name="connsiteY12" fmla="*/ 61714 h 6854400"/>
                <a:gd name="connsiteX13" fmla="*/ 2828370 w 7266875"/>
                <a:gd name="connsiteY13" fmla="*/ 117025 h 6854400"/>
                <a:gd name="connsiteX14" fmla="*/ 2891183 w 7266875"/>
                <a:gd name="connsiteY14" fmla="*/ 134017 h 6854400"/>
                <a:gd name="connsiteX15" fmla="*/ 2983165 w 7266875"/>
                <a:gd name="connsiteY15" fmla="*/ 107897 h 6854400"/>
                <a:gd name="connsiteX16" fmla="*/ 3839675 w 7266875"/>
                <a:gd name="connsiteY16" fmla="*/ 0 h 6854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266875" h="6854400">
                  <a:moveTo>
                    <a:pt x="3839675" y="0"/>
                  </a:moveTo>
                  <a:cubicBezTo>
                    <a:pt x="5732465" y="0"/>
                    <a:pt x="7266875" y="1534410"/>
                    <a:pt x="7266875" y="3427200"/>
                  </a:cubicBezTo>
                  <a:cubicBezTo>
                    <a:pt x="7266875" y="5319990"/>
                    <a:pt x="5732465" y="6854400"/>
                    <a:pt x="3839675" y="6854400"/>
                  </a:cubicBezTo>
                  <a:cubicBezTo>
                    <a:pt x="3721376" y="6854400"/>
                    <a:pt x="3604476" y="6848406"/>
                    <a:pt x="3489264" y="6836706"/>
                  </a:cubicBezTo>
                  <a:lnTo>
                    <a:pt x="3327588" y="6816161"/>
                  </a:lnTo>
                  <a:lnTo>
                    <a:pt x="3174464" y="6839531"/>
                  </a:lnTo>
                  <a:cubicBezTo>
                    <a:pt x="3077646" y="6849363"/>
                    <a:pt x="2979412" y="6854400"/>
                    <a:pt x="2880000" y="6854400"/>
                  </a:cubicBezTo>
                  <a:cubicBezTo>
                    <a:pt x="1289420" y="6854400"/>
                    <a:pt x="0" y="5564980"/>
                    <a:pt x="0" y="3974400"/>
                  </a:cubicBezTo>
                  <a:cubicBezTo>
                    <a:pt x="0" y="3576755"/>
                    <a:pt x="80589" y="3197933"/>
                    <a:pt x="226325" y="2853374"/>
                  </a:cubicBezTo>
                  <a:lnTo>
                    <a:pt x="258015" y="2787590"/>
                  </a:lnTo>
                  <a:lnTo>
                    <a:pt x="224445" y="2657030"/>
                  </a:lnTo>
                  <a:cubicBezTo>
                    <a:pt x="195672" y="2516419"/>
                    <a:pt x="180561" y="2370831"/>
                    <a:pt x="180561" y="2221714"/>
                  </a:cubicBezTo>
                  <a:cubicBezTo>
                    <a:pt x="180561" y="1028779"/>
                    <a:pt x="1147626" y="61714"/>
                    <a:pt x="2340561" y="61714"/>
                  </a:cubicBezTo>
                  <a:cubicBezTo>
                    <a:pt x="2508318" y="61714"/>
                    <a:pt x="2671608" y="80838"/>
                    <a:pt x="2828370" y="117025"/>
                  </a:cubicBezTo>
                  <a:lnTo>
                    <a:pt x="2891183" y="134017"/>
                  </a:lnTo>
                  <a:lnTo>
                    <a:pt x="2983165" y="107897"/>
                  </a:lnTo>
                  <a:cubicBezTo>
                    <a:pt x="3256928" y="37461"/>
                    <a:pt x="3543927" y="0"/>
                    <a:pt x="3839675" y="0"/>
                  </a:cubicBezTo>
                  <a:close/>
                </a:path>
              </a:pathLst>
            </a:custGeom>
            <a:solidFill>
              <a:schemeClr val="bg2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73CF8FD-0917-4279-B6E7-120EE392F7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094400"/>
              <a:ext cx="5760000" cy="57600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3A3FA15-CF3D-4F2B-BB5C-18E5DB3057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0561" y="61714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F776AED5-83E6-4A3D-B609-7CCABAD440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2475" y="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385D6B0-5668-4D64-BA27-530F6FD483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833015"/>
            <a:ext cx="5958000" cy="5202026"/>
          </a:xfrm>
        </p:spPr>
        <p:txBody>
          <a:bodyPr anchor="ctr">
            <a:normAutofit/>
          </a:bodyPr>
          <a:lstStyle/>
          <a:p>
            <a:pPr algn="ctr"/>
            <a:r>
              <a:rPr lang="en-GB" sz="8100"/>
              <a:t>What is the format of Supervision?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552C50-1561-4875-B4F8-1AA9F4F6E7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062" y="540347"/>
            <a:ext cx="4537075" cy="5760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69875" indent="-269875"/>
            <a:r>
              <a:rPr lang="en-GB" cap="all" dirty="0">
                <a:ea typeface="+mn-lt"/>
                <a:cs typeface="+mn-lt"/>
              </a:rPr>
              <a:t>Frame:</a:t>
            </a:r>
            <a:endParaRPr lang="en-GB" dirty="0"/>
          </a:p>
          <a:p>
            <a:pPr marL="269875" indent="-269875"/>
            <a:r>
              <a:rPr lang="en-GB" cap="all" dirty="0">
                <a:ea typeface="+mn-lt"/>
                <a:cs typeface="+mn-lt"/>
              </a:rPr>
              <a:t>Contract</a:t>
            </a:r>
            <a:endParaRPr lang="en-GB" dirty="0"/>
          </a:p>
          <a:p>
            <a:pPr marL="269875" indent="-269875"/>
            <a:r>
              <a:rPr lang="en-GB" cap="all" dirty="0">
                <a:ea typeface="+mn-lt"/>
                <a:cs typeface="+mn-lt"/>
              </a:rPr>
              <a:t>Time, place etc.</a:t>
            </a:r>
            <a:endParaRPr lang="en-GB" dirty="0"/>
          </a:p>
          <a:p>
            <a:pPr marL="269875" indent="-269875"/>
            <a:r>
              <a:rPr lang="en-GB" cap="all" dirty="0">
                <a:ea typeface="+mn-lt"/>
                <a:cs typeface="+mn-lt"/>
              </a:rPr>
              <a:t>Boundaries</a:t>
            </a:r>
            <a:endParaRPr lang="en-GB" dirty="0"/>
          </a:p>
          <a:p>
            <a:pPr marL="269875" indent="-269875"/>
            <a:r>
              <a:rPr lang="en-GB" cap="all" dirty="0">
                <a:ea typeface="+mn-lt"/>
                <a:cs typeface="+mn-lt"/>
              </a:rPr>
              <a:t>Confidentiality</a:t>
            </a:r>
            <a:endParaRPr lang="en-GB" dirty="0"/>
          </a:p>
          <a:p>
            <a:pPr marL="269875" indent="-269875"/>
            <a:r>
              <a:rPr lang="en-GB" cap="all" dirty="0">
                <a:ea typeface="+mn-lt"/>
                <a:cs typeface="+mn-lt"/>
              </a:rPr>
              <a:t>Accountability</a:t>
            </a:r>
            <a:endParaRPr lang="en-GB" dirty="0"/>
          </a:p>
          <a:p>
            <a:pPr marL="269875" indent="-269875"/>
            <a:r>
              <a:rPr lang="en-GB" cap="all" dirty="0">
                <a:ea typeface="+mn-lt"/>
                <a:cs typeface="+mn-lt"/>
              </a:rPr>
              <a:t>Expectations</a:t>
            </a:r>
            <a:endParaRPr lang="en-GB" dirty="0"/>
          </a:p>
          <a:p>
            <a:pPr marL="269875" indent="-269875"/>
            <a:r>
              <a:rPr lang="en-GB" cap="all" dirty="0">
                <a:ea typeface="+mn-lt"/>
                <a:cs typeface="+mn-lt"/>
              </a:rPr>
              <a:t>Codes of Ethics</a:t>
            </a:r>
            <a:endParaRPr lang="en-GB" dirty="0"/>
          </a:p>
          <a:p>
            <a:pPr marL="269875" indent="-269875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4912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6CA6B-7B5A-4755-9D67-9CC8886531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 of Supervision?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CB1478-3F49-46CE-A93A-A454ED0E7C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r>
              <a:rPr lang="en-GB" dirty="0"/>
              <a:t>Growth and progression of therapist</a:t>
            </a:r>
            <a:endParaRPr lang="en-US" dirty="0"/>
          </a:p>
          <a:p>
            <a:pPr marL="269875" indent="-269875"/>
            <a:r>
              <a:rPr lang="en-GB" dirty="0"/>
              <a:t>Exploration of Counsellor resources</a:t>
            </a:r>
          </a:p>
          <a:p>
            <a:pPr marL="269875" indent="-269875"/>
            <a:r>
              <a:rPr lang="en-GB" dirty="0"/>
              <a:t>Quality of their work.</a:t>
            </a:r>
          </a:p>
        </p:txBody>
      </p:sp>
    </p:spTree>
    <p:extLst>
      <p:ext uri="{BB962C8B-B14F-4D97-AF65-F5344CB8AC3E}">
        <p14:creationId xmlns:p14="http://schemas.microsoft.com/office/powerpoint/2010/main" val="1415539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38A81-76EB-4B85-BF3B-E59A7D1580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experience of Supervision?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0FE8AC-A315-44FC-8A9A-837F7960D8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r>
              <a:rPr lang="en-GB" dirty="0"/>
              <a:t>Explore your own experience of supervision at this point.</a:t>
            </a:r>
          </a:p>
          <a:p>
            <a:pPr marL="269875" indent="-269875"/>
            <a:r>
              <a:rPr lang="en-GB" dirty="0"/>
              <a:t>What has it been like within the organisation?</a:t>
            </a:r>
          </a:p>
          <a:p>
            <a:pPr marL="269875" indent="-269875"/>
            <a:r>
              <a:rPr lang="en-GB" dirty="0"/>
              <a:t>Have you been having group or individual supervision?</a:t>
            </a:r>
          </a:p>
          <a:p>
            <a:pPr marL="269875" indent="-269875"/>
            <a:r>
              <a:rPr lang="en-GB" dirty="0"/>
              <a:t>What challenges have you faced?</a:t>
            </a:r>
          </a:p>
          <a:p>
            <a:pPr marL="269875" indent="-269875"/>
            <a:r>
              <a:rPr lang="en-GB" dirty="0"/>
              <a:t>Have you found your voice within supervision yet?</a:t>
            </a:r>
          </a:p>
        </p:txBody>
      </p:sp>
    </p:spTree>
    <p:extLst>
      <p:ext uri="{BB962C8B-B14F-4D97-AF65-F5344CB8AC3E}">
        <p14:creationId xmlns:p14="http://schemas.microsoft.com/office/powerpoint/2010/main" val="2052599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BA10581-08F2-4D9E-8CB4-07ECFEE95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9E2092A-4250-4BDD-AC6C-CA57E30DD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266875" cy="6858000"/>
            <a:chOff x="0" y="0"/>
            <a:chExt cx="7266875" cy="68580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FA1EE7D2-EB27-4C6C-8E54-CBCDDCA178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600"/>
              <a:ext cx="7266875" cy="6854400"/>
            </a:xfrm>
            <a:custGeom>
              <a:avLst/>
              <a:gdLst>
                <a:gd name="connsiteX0" fmla="*/ 3839675 w 7266875"/>
                <a:gd name="connsiteY0" fmla="*/ 0 h 6854400"/>
                <a:gd name="connsiteX1" fmla="*/ 7266875 w 7266875"/>
                <a:gd name="connsiteY1" fmla="*/ 3427200 h 6854400"/>
                <a:gd name="connsiteX2" fmla="*/ 3839675 w 7266875"/>
                <a:gd name="connsiteY2" fmla="*/ 6854400 h 6854400"/>
                <a:gd name="connsiteX3" fmla="*/ 3489264 w 7266875"/>
                <a:gd name="connsiteY3" fmla="*/ 6836706 h 6854400"/>
                <a:gd name="connsiteX4" fmla="*/ 3327588 w 7266875"/>
                <a:gd name="connsiteY4" fmla="*/ 6816161 h 6854400"/>
                <a:gd name="connsiteX5" fmla="*/ 3174464 w 7266875"/>
                <a:gd name="connsiteY5" fmla="*/ 6839531 h 6854400"/>
                <a:gd name="connsiteX6" fmla="*/ 2880000 w 7266875"/>
                <a:gd name="connsiteY6" fmla="*/ 6854400 h 6854400"/>
                <a:gd name="connsiteX7" fmla="*/ 0 w 7266875"/>
                <a:gd name="connsiteY7" fmla="*/ 3974400 h 6854400"/>
                <a:gd name="connsiteX8" fmla="*/ 226325 w 7266875"/>
                <a:gd name="connsiteY8" fmla="*/ 2853374 h 6854400"/>
                <a:gd name="connsiteX9" fmla="*/ 258015 w 7266875"/>
                <a:gd name="connsiteY9" fmla="*/ 2787590 h 6854400"/>
                <a:gd name="connsiteX10" fmla="*/ 224445 w 7266875"/>
                <a:gd name="connsiteY10" fmla="*/ 2657030 h 6854400"/>
                <a:gd name="connsiteX11" fmla="*/ 180561 w 7266875"/>
                <a:gd name="connsiteY11" fmla="*/ 2221714 h 6854400"/>
                <a:gd name="connsiteX12" fmla="*/ 2340561 w 7266875"/>
                <a:gd name="connsiteY12" fmla="*/ 61714 h 6854400"/>
                <a:gd name="connsiteX13" fmla="*/ 2828370 w 7266875"/>
                <a:gd name="connsiteY13" fmla="*/ 117025 h 6854400"/>
                <a:gd name="connsiteX14" fmla="*/ 2891183 w 7266875"/>
                <a:gd name="connsiteY14" fmla="*/ 134017 h 6854400"/>
                <a:gd name="connsiteX15" fmla="*/ 2983165 w 7266875"/>
                <a:gd name="connsiteY15" fmla="*/ 107897 h 6854400"/>
                <a:gd name="connsiteX16" fmla="*/ 3839675 w 7266875"/>
                <a:gd name="connsiteY16" fmla="*/ 0 h 6854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266875" h="6854400">
                  <a:moveTo>
                    <a:pt x="3839675" y="0"/>
                  </a:moveTo>
                  <a:cubicBezTo>
                    <a:pt x="5732465" y="0"/>
                    <a:pt x="7266875" y="1534410"/>
                    <a:pt x="7266875" y="3427200"/>
                  </a:cubicBezTo>
                  <a:cubicBezTo>
                    <a:pt x="7266875" y="5319990"/>
                    <a:pt x="5732465" y="6854400"/>
                    <a:pt x="3839675" y="6854400"/>
                  </a:cubicBezTo>
                  <a:cubicBezTo>
                    <a:pt x="3721376" y="6854400"/>
                    <a:pt x="3604476" y="6848406"/>
                    <a:pt x="3489264" y="6836706"/>
                  </a:cubicBezTo>
                  <a:lnTo>
                    <a:pt x="3327588" y="6816161"/>
                  </a:lnTo>
                  <a:lnTo>
                    <a:pt x="3174464" y="6839531"/>
                  </a:lnTo>
                  <a:cubicBezTo>
                    <a:pt x="3077646" y="6849363"/>
                    <a:pt x="2979412" y="6854400"/>
                    <a:pt x="2880000" y="6854400"/>
                  </a:cubicBezTo>
                  <a:cubicBezTo>
                    <a:pt x="1289420" y="6854400"/>
                    <a:pt x="0" y="5564980"/>
                    <a:pt x="0" y="3974400"/>
                  </a:cubicBezTo>
                  <a:cubicBezTo>
                    <a:pt x="0" y="3576755"/>
                    <a:pt x="80589" y="3197933"/>
                    <a:pt x="226325" y="2853374"/>
                  </a:cubicBezTo>
                  <a:lnTo>
                    <a:pt x="258015" y="2787590"/>
                  </a:lnTo>
                  <a:lnTo>
                    <a:pt x="224445" y="2657030"/>
                  </a:lnTo>
                  <a:cubicBezTo>
                    <a:pt x="195672" y="2516419"/>
                    <a:pt x="180561" y="2370831"/>
                    <a:pt x="180561" y="2221714"/>
                  </a:cubicBezTo>
                  <a:cubicBezTo>
                    <a:pt x="180561" y="1028779"/>
                    <a:pt x="1147626" y="61714"/>
                    <a:pt x="2340561" y="61714"/>
                  </a:cubicBezTo>
                  <a:cubicBezTo>
                    <a:pt x="2508318" y="61714"/>
                    <a:pt x="2671608" y="80838"/>
                    <a:pt x="2828370" y="117025"/>
                  </a:cubicBezTo>
                  <a:lnTo>
                    <a:pt x="2891183" y="134017"/>
                  </a:lnTo>
                  <a:lnTo>
                    <a:pt x="2983165" y="107897"/>
                  </a:lnTo>
                  <a:cubicBezTo>
                    <a:pt x="3256928" y="37461"/>
                    <a:pt x="3543927" y="0"/>
                    <a:pt x="3839675" y="0"/>
                  </a:cubicBezTo>
                  <a:close/>
                </a:path>
              </a:pathLst>
            </a:custGeom>
            <a:solidFill>
              <a:schemeClr val="bg2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73CF8FD-0917-4279-B6E7-120EE392F7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094400"/>
              <a:ext cx="5760000" cy="57600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3A3FA15-CF3D-4F2B-BB5C-18E5DB3057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0561" y="61714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F776AED5-83E6-4A3D-B609-7CCABAD440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2475" y="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C818627-85FF-4EAB-8255-FA4A8817B5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2020" y="833015"/>
            <a:ext cx="5193960" cy="5202026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Your organisation – critical evaluation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14952A-1209-4B2A-8A84-1302F9D2E6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062" y="540347"/>
            <a:ext cx="4537075" cy="5760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69875" indent="-269875"/>
            <a:r>
              <a:rPr lang="en-GB" dirty="0"/>
              <a:t>Consider your organisation, or the organisation that you'd ultimately like to work within.</a:t>
            </a:r>
            <a:endParaRPr lang="en-US" dirty="0"/>
          </a:p>
          <a:p>
            <a:pPr marL="269875" indent="-269875"/>
            <a:r>
              <a:rPr lang="en-GB" dirty="0"/>
              <a:t>Consider the following:</a:t>
            </a:r>
          </a:p>
          <a:p>
            <a:pPr marL="269875" indent="-269875"/>
            <a:r>
              <a:rPr lang="en-GB" dirty="0"/>
              <a:t>Client group: all facets</a:t>
            </a:r>
          </a:p>
          <a:p>
            <a:pPr marL="269875" indent="-269875"/>
            <a:r>
              <a:rPr lang="en-GB" dirty="0"/>
              <a:t>General client issues that arise</a:t>
            </a:r>
          </a:p>
          <a:p>
            <a:pPr marL="269875" indent="-269875"/>
            <a:r>
              <a:rPr lang="en-GB" dirty="0"/>
              <a:t>The assessment processes</a:t>
            </a:r>
          </a:p>
          <a:p>
            <a:pPr marL="269875" indent="-269875"/>
            <a:r>
              <a:rPr lang="en-GB" dirty="0"/>
              <a:t>Where the Counselling takes place</a:t>
            </a:r>
          </a:p>
          <a:p>
            <a:pPr marL="269875" indent="-269875"/>
            <a:r>
              <a:rPr lang="en-GB" dirty="0"/>
              <a:t>The risks that might arise and how these are resolved –risks to clients and therapists</a:t>
            </a:r>
          </a:p>
          <a:p>
            <a:pPr marL="269875" indent="-269875"/>
            <a:r>
              <a:rPr lang="en-GB" dirty="0"/>
              <a:t>The management structure.</a:t>
            </a:r>
          </a:p>
          <a:p>
            <a:pPr marL="269875" indent="-269875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61633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BA10581-08F2-4D9E-8CB4-07ECFEE95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9E2092A-4250-4BDD-AC6C-CA57E30DD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266875" cy="6858000"/>
            <a:chOff x="0" y="0"/>
            <a:chExt cx="7266875" cy="68580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FA1EE7D2-EB27-4C6C-8E54-CBCDDCA178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600"/>
              <a:ext cx="7266875" cy="6854400"/>
            </a:xfrm>
            <a:custGeom>
              <a:avLst/>
              <a:gdLst>
                <a:gd name="connsiteX0" fmla="*/ 3839675 w 7266875"/>
                <a:gd name="connsiteY0" fmla="*/ 0 h 6854400"/>
                <a:gd name="connsiteX1" fmla="*/ 7266875 w 7266875"/>
                <a:gd name="connsiteY1" fmla="*/ 3427200 h 6854400"/>
                <a:gd name="connsiteX2" fmla="*/ 3839675 w 7266875"/>
                <a:gd name="connsiteY2" fmla="*/ 6854400 h 6854400"/>
                <a:gd name="connsiteX3" fmla="*/ 3489264 w 7266875"/>
                <a:gd name="connsiteY3" fmla="*/ 6836706 h 6854400"/>
                <a:gd name="connsiteX4" fmla="*/ 3327588 w 7266875"/>
                <a:gd name="connsiteY4" fmla="*/ 6816161 h 6854400"/>
                <a:gd name="connsiteX5" fmla="*/ 3174464 w 7266875"/>
                <a:gd name="connsiteY5" fmla="*/ 6839531 h 6854400"/>
                <a:gd name="connsiteX6" fmla="*/ 2880000 w 7266875"/>
                <a:gd name="connsiteY6" fmla="*/ 6854400 h 6854400"/>
                <a:gd name="connsiteX7" fmla="*/ 0 w 7266875"/>
                <a:gd name="connsiteY7" fmla="*/ 3974400 h 6854400"/>
                <a:gd name="connsiteX8" fmla="*/ 226325 w 7266875"/>
                <a:gd name="connsiteY8" fmla="*/ 2853374 h 6854400"/>
                <a:gd name="connsiteX9" fmla="*/ 258015 w 7266875"/>
                <a:gd name="connsiteY9" fmla="*/ 2787590 h 6854400"/>
                <a:gd name="connsiteX10" fmla="*/ 224445 w 7266875"/>
                <a:gd name="connsiteY10" fmla="*/ 2657030 h 6854400"/>
                <a:gd name="connsiteX11" fmla="*/ 180561 w 7266875"/>
                <a:gd name="connsiteY11" fmla="*/ 2221714 h 6854400"/>
                <a:gd name="connsiteX12" fmla="*/ 2340561 w 7266875"/>
                <a:gd name="connsiteY12" fmla="*/ 61714 h 6854400"/>
                <a:gd name="connsiteX13" fmla="*/ 2828370 w 7266875"/>
                <a:gd name="connsiteY13" fmla="*/ 117025 h 6854400"/>
                <a:gd name="connsiteX14" fmla="*/ 2891183 w 7266875"/>
                <a:gd name="connsiteY14" fmla="*/ 134017 h 6854400"/>
                <a:gd name="connsiteX15" fmla="*/ 2983165 w 7266875"/>
                <a:gd name="connsiteY15" fmla="*/ 107897 h 6854400"/>
                <a:gd name="connsiteX16" fmla="*/ 3839675 w 7266875"/>
                <a:gd name="connsiteY16" fmla="*/ 0 h 6854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266875" h="6854400">
                  <a:moveTo>
                    <a:pt x="3839675" y="0"/>
                  </a:moveTo>
                  <a:cubicBezTo>
                    <a:pt x="5732465" y="0"/>
                    <a:pt x="7266875" y="1534410"/>
                    <a:pt x="7266875" y="3427200"/>
                  </a:cubicBezTo>
                  <a:cubicBezTo>
                    <a:pt x="7266875" y="5319990"/>
                    <a:pt x="5732465" y="6854400"/>
                    <a:pt x="3839675" y="6854400"/>
                  </a:cubicBezTo>
                  <a:cubicBezTo>
                    <a:pt x="3721376" y="6854400"/>
                    <a:pt x="3604476" y="6848406"/>
                    <a:pt x="3489264" y="6836706"/>
                  </a:cubicBezTo>
                  <a:lnTo>
                    <a:pt x="3327588" y="6816161"/>
                  </a:lnTo>
                  <a:lnTo>
                    <a:pt x="3174464" y="6839531"/>
                  </a:lnTo>
                  <a:cubicBezTo>
                    <a:pt x="3077646" y="6849363"/>
                    <a:pt x="2979412" y="6854400"/>
                    <a:pt x="2880000" y="6854400"/>
                  </a:cubicBezTo>
                  <a:cubicBezTo>
                    <a:pt x="1289420" y="6854400"/>
                    <a:pt x="0" y="5564980"/>
                    <a:pt x="0" y="3974400"/>
                  </a:cubicBezTo>
                  <a:cubicBezTo>
                    <a:pt x="0" y="3576755"/>
                    <a:pt x="80589" y="3197933"/>
                    <a:pt x="226325" y="2853374"/>
                  </a:cubicBezTo>
                  <a:lnTo>
                    <a:pt x="258015" y="2787590"/>
                  </a:lnTo>
                  <a:lnTo>
                    <a:pt x="224445" y="2657030"/>
                  </a:lnTo>
                  <a:cubicBezTo>
                    <a:pt x="195672" y="2516419"/>
                    <a:pt x="180561" y="2370831"/>
                    <a:pt x="180561" y="2221714"/>
                  </a:cubicBezTo>
                  <a:cubicBezTo>
                    <a:pt x="180561" y="1028779"/>
                    <a:pt x="1147626" y="61714"/>
                    <a:pt x="2340561" y="61714"/>
                  </a:cubicBezTo>
                  <a:cubicBezTo>
                    <a:pt x="2508318" y="61714"/>
                    <a:pt x="2671608" y="80838"/>
                    <a:pt x="2828370" y="117025"/>
                  </a:cubicBezTo>
                  <a:lnTo>
                    <a:pt x="2891183" y="134017"/>
                  </a:lnTo>
                  <a:lnTo>
                    <a:pt x="2983165" y="107897"/>
                  </a:lnTo>
                  <a:cubicBezTo>
                    <a:pt x="3256928" y="37461"/>
                    <a:pt x="3543927" y="0"/>
                    <a:pt x="3839675" y="0"/>
                  </a:cubicBezTo>
                  <a:close/>
                </a:path>
              </a:pathLst>
            </a:custGeom>
            <a:solidFill>
              <a:schemeClr val="bg2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73CF8FD-0917-4279-B6E7-120EE392F7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094400"/>
              <a:ext cx="5760000" cy="57600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3A3FA15-CF3D-4F2B-BB5C-18E5DB3057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0561" y="61714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F776AED5-83E6-4A3D-B609-7CCABAD440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2475" y="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E9EAD6-3331-4529-8D9C-84455EA4EA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833015"/>
            <a:ext cx="5958000" cy="5202026"/>
          </a:xfrm>
        </p:spPr>
        <p:txBody>
          <a:bodyPr anchor="ctr">
            <a:normAutofit/>
          </a:bodyPr>
          <a:lstStyle/>
          <a:p>
            <a:pPr algn="ctr"/>
            <a:r>
              <a:rPr lang="en-GB" sz="8100"/>
              <a:t>Organisation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589DF1-827A-4872-AFC1-74899D9A82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062" y="540347"/>
            <a:ext cx="4537075" cy="5760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69875" indent="-269875"/>
            <a:r>
              <a:rPr lang="en-GB" dirty="0"/>
              <a:t>What limits the access to the service?</a:t>
            </a:r>
          </a:p>
          <a:p>
            <a:pPr marL="269875" indent="-269875"/>
            <a:r>
              <a:rPr lang="en-GB" dirty="0"/>
              <a:t>Codes of practice and procedures.</a:t>
            </a:r>
          </a:p>
        </p:txBody>
      </p:sp>
    </p:spTree>
    <p:extLst>
      <p:ext uri="{BB962C8B-B14F-4D97-AF65-F5344CB8AC3E}">
        <p14:creationId xmlns:p14="http://schemas.microsoft.com/office/powerpoint/2010/main" val="42092365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6DC8E2D9-6729-4614-8667-C1016D318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6E2935B3-43F9-4F49-AEEE-A09015DDF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823C3E9F-031F-4D06-B2D1-FBDE7797AE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AD6B24CB-2D97-4762-B34A-9FE40CECA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72E85C82-5A92-4169-B806-F7A311C1C6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536DD679-1C6F-4F84-9CA0-27B1ABCFD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34" name="Rectangle 33">
                <a:extLst>
                  <a:ext uri="{FF2B5EF4-FFF2-40B4-BE49-F238E27FC236}">
                    <a16:creationId xmlns:a16="http://schemas.microsoft.com/office/drawing/2014/main" id="{90EBB60D-86C6-45E0-AB7B-8C952FEBDD9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5" name="Rectangle 34">
                <a:extLst>
                  <a:ext uri="{FF2B5EF4-FFF2-40B4-BE49-F238E27FC236}">
                    <a16:creationId xmlns:a16="http://schemas.microsoft.com/office/drawing/2014/main" id="{E06710FE-8C5F-4C9D-AF9E-1A7CDAE4C6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38556C1B-E283-4483-ACD0-2808A242AC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32" name="Rectangle 31">
                <a:extLst>
                  <a:ext uri="{FF2B5EF4-FFF2-40B4-BE49-F238E27FC236}">
                    <a16:creationId xmlns:a16="http://schemas.microsoft.com/office/drawing/2014/main" id="{6575218D-6500-488D-AB87-B8B426C1CC5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3" name="Rectangle 32">
                <a:extLst>
                  <a:ext uri="{FF2B5EF4-FFF2-40B4-BE49-F238E27FC236}">
                    <a16:creationId xmlns:a16="http://schemas.microsoft.com/office/drawing/2014/main" id="{0859891A-F84B-4F49-B829-12D780F427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2A4DD948-16D9-47F3-880E-69BF40A2C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8CED433A-4441-4EF2-A360-2D5C19C7F3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60000"/>
                </a:schemeClr>
              </a:gs>
              <a:gs pos="37000">
                <a:schemeClr val="bg2">
                  <a:alpha val="6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933C4C-2056-45AF-B944-6FB2F4DB3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0575" y="540000"/>
            <a:ext cx="4500561" cy="42598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500"/>
              <a:t>Thoughts?</a:t>
            </a:r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614A0AA1-C9DD-452F-AF3C-8231C0CD8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1" y="3600"/>
            <a:ext cx="6854400" cy="6854400"/>
            <a:chOff x="0" y="3600"/>
            <a:chExt cx="6854400" cy="6854400"/>
          </a:xfrm>
        </p:grpSpPr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081A3F73-01DC-494A-B9CC-582418F95A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" y="36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0C4A7316-203B-47F8-B448-E54B106DB1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" y="199202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Oval 41">
              <a:extLst>
                <a:ext uri="{FF2B5EF4-FFF2-40B4-BE49-F238E27FC236}">
                  <a16:creationId xmlns:a16="http://schemas.microsoft.com/office/drawing/2014/main" id="{2DFB6685-5F8D-4A29-9735-BF4667A59C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Picture 4" descr="Many question marks on black background">
            <a:extLst>
              <a:ext uri="{FF2B5EF4-FFF2-40B4-BE49-F238E27FC236}">
                <a16:creationId xmlns:a16="http://schemas.microsoft.com/office/drawing/2014/main" id="{79BC4EAD-2725-4509-B5F4-87725C8124D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09" r="7" b="7"/>
          <a:stretch/>
        </p:blipFill>
        <p:spPr>
          <a:xfrm>
            <a:off x="20" y="-1"/>
            <a:ext cx="685798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</p:spTree>
    <p:extLst>
      <p:ext uri="{BB962C8B-B14F-4D97-AF65-F5344CB8AC3E}">
        <p14:creationId xmlns:p14="http://schemas.microsoft.com/office/powerpoint/2010/main" val="2461508551"/>
      </p:ext>
    </p:extLst>
  </p:cSld>
  <p:clrMapOvr>
    <a:masterClrMapping/>
  </p:clrMapOvr>
</p:sld>
</file>

<file path=ppt/theme/theme1.xml><?xml version="1.0" encoding="utf-8"?>
<a:theme xmlns:a="http://schemas.openxmlformats.org/drawingml/2006/main" name="GlowVTI">
  <a:themeElements>
    <a:clrScheme name="AnalogousFromRegularSeedRightStep">
      <a:dk1>
        <a:srgbClr val="000000"/>
      </a:dk1>
      <a:lt1>
        <a:srgbClr val="FFFFFF"/>
      </a:lt1>
      <a:dk2>
        <a:srgbClr val="3A3621"/>
      </a:dk2>
      <a:lt2>
        <a:srgbClr val="E2E6E8"/>
      </a:lt2>
      <a:accent1>
        <a:srgbClr val="E77629"/>
      </a:accent1>
      <a:accent2>
        <a:srgbClr val="BD9F15"/>
      </a:accent2>
      <a:accent3>
        <a:srgbClr val="8DAF1F"/>
      </a:accent3>
      <a:accent4>
        <a:srgbClr val="4DB914"/>
      </a:accent4>
      <a:accent5>
        <a:srgbClr val="21BC2D"/>
      </a:accent5>
      <a:accent6>
        <a:srgbClr val="14BA65"/>
      </a:accent6>
      <a:hlink>
        <a:srgbClr val="3E89BC"/>
      </a:hlink>
      <a:folHlink>
        <a:srgbClr val="7F7F7F"/>
      </a:folHlink>
    </a:clrScheme>
    <a:fontScheme name="Blur">
      <a:majorFont>
        <a:latin typeface="Bell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lowVTI" id="{D5B5AA20-F6D3-43B8-AF6B-ECAF69256418}" vid="{93025AB5-1D44-4CD3-9BC3-729F6E11E04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308</Words>
  <Application>Microsoft Office PowerPoint</Application>
  <PresentationFormat>Widescreen</PresentationFormat>
  <Paragraphs>67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Avenir Next LT Pro</vt:lpstr>
      <vt:lpstr>Bell MT</vt:lpstr>
      <vt:lpstr>Calibri</vt:lpstr>
      <vt:lpstr>GlowVTI</vt:lpstr>
      <vt:lpstr>Supervision and Organisational Contexts  </vt:lpstr>
      <vt:lpstr>Purpose of Supervision?</vt:lpstr>
      <vt:lpstr>Purpose of Supervision?</vt:lpstr>
      <vt:lpstr>What is not Supervision?</vt:lpstr>
      <vt:lpstr>What is the format of Supervision?</vt:lpstr>
      <vt:lpstr>Function of Supervision?</vt:lpstr>
      <vt:lpstr>Your experience of Supervision?</vt:lpstr>
      <vt:lpstr>Your organisation – critical evaluation</vt:lpstr>
      <vt:lpstr>Organisation</vt:lpstr>
      <vt:lpstr>Thoughts?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Supervision</dc:title>
  <dc:creator>Catherine Slade</dc:creator>
  <cp:lastModifiedBy>Catherine Slade</cp:lastModifiedBy>
  <cp:revision>79</cp:revision>
  <dcterms:created xsi:type="dcterms:W3CDTF">2021-11-01T11:23:10Z</dcterms:created>
  <dcterms:modified xsi:type="dcterms:W3CDTF">2021-11-02T10:10:50Z</dcterms:modified>
</cp:coreProperties>
</file>