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0" d="100"/>
          <a:sy n="80" d="100"/>
        </p:scale>
        <p:origin x="-1022" y="-7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8AC82E-3BE4-4E2A-9FC1-50EC1D46D85B}" type="datetimeFigureOut">
              <a:rPr lang="en-US" smtClean="0"/>
              <a:t>10/16/2017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AAAF4D-E4C9-499C-8F03-07DB7AF5368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8AC82E-3BE4-4E2A-9FC1-50EC1D46D85B}" type="datetimeFigureOut">
              <a:rPr lang="en-US" smtClean="0"/>
              <a:t>10/16/2017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AAAF4D-E4C9-499C-8F03-07DB7AF5368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8AC82E-3BE4-4E2A-9FC1-50EC1D46D85B}" type="datetimeFigureOut">
              <a:rPr lang="en-US" smtClean="0"/>
              <a:t>10/16/2017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AAAF4D-E4C9-499C-8F03-07DB7AF5368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8AC82E-3BE4-4E2A-9FC1-50EC1D46D85B}" type="datetimeFigureOut">
              <a:rPr lang="en-US" smtClean="0"/>
              <a:t>10/16/2017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AAAF4D-E4C9-499C-8F03-07DB7AF5368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8AC82E-3BE4-4E2A-9FC1-50EC1D46D85B}" type="datetimeFigureOut">
              <a:rPr lang="en-US" smtClean="0"/>
              <a:t>10/16/2017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AAAF4D-E4C9-499C-8F03-07DB7AF5368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8AC82E-3BE4-4E2A-9FC1-50EC1D46D85B}" type="datetimeFigureOut">
              <a:rPr lang="en-US" smtClean="0"/>
              <a:t>10/16/2017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AAAF4D-E4C9-499C-8F03-07DB7AF5368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8AC82E-3BE4-4E2A-9FC1-50EC1D46D85B}" type="datetimeFigureOut">
              <a:rPr lang="en-US" smtClean="0"/>
              <a:t>10/16/2017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AAAF4D-E4C9-499C-8F03-07DB7AF5368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8AC82E-3BE4-4E2A-9FC1-50EC1D46D85B}" type="datetimeFigureOut">
              <a:rPr lang="en-US" smtClean="0"/>
              <a:t>10/16/2017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AAAF4D-E4C9-499C-8F03-07DB7AF5368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8AC82E-3BE4-4E2A-9FC1-50EC1D46D85B}" type="datetimeFigureOut">
              <a:rPr lang="en-US" smtClean="0"/>
              <a:t>10/16/2017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AAAF4D-E4C9-499C-8F03-07DB7AF5368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8AC82E-3BE4-4E2A-9FC1-50EC1D46D85B}" type="datetimeFigureOut">
              <a:rPr lang="en-US" smtClean="0"/>
              <a:t>10/16/2017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AAAF4D-E4C9-499C-8F03-07DB7AF5368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8AC82E-3BE4-4E2A-9FC1-50EC1D46D85B}" type="datetimeFigureOut">
              <a:rPr lang="en-US" smtClean="0"/>
              <a:t>10/16/2017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AAAF4D-E4C9-499C-8F03-07DB7AF5368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8AC82E-3BE4-4E2A-9FC1-50EC1D46D85B}" type="datetimeFigureOut">
              <a:rPr lang="en-US" smtClean="0"/>
              <a:t>10/16/2017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AAAF4D-E4C9-499C-8F03-07DB7AF53686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Cost Planning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Cost Planning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fontAlgn="base"/>
            <a:r>
              <a:rPr lang="en-US" b="1" dirty="0">
                <a:solidFill>
                  <a:srgbClr val="FF0000"/>
                </a:solidFill>
              </a:rPr>
              <a:t>Initial cost appraisals</a:t>
            </a:r>
            <a:r>
              <a:rPr lang="en-US" dirty="0"/>
              <a:t> </a:t>
            </a:r>
            <a:r>
              <a:rPr lang="en-US" dirty="0" smtClean="0"/>
              <a:t>-including feasibility studies or studies</a:t>
            </a:r>
            <a:r>
              <a:rPr lang="en-US" dirty="0"/>
              <a:t> of options prepared during the feasibility study </a:t>
            </a:r>
            <a:r>
              <a:rPr lang="en-US" dirty="0" smtClean="0"/>
              <a:t>stage.</a:t>
            </a:r>
            <a:endParaRPr lang="en-US" dirty="0"/>
          </a:p>
          <a:p>
            <a:pPr fontAlgn="base"/>
            <a:r>
              <a:rPr lang="en-US" b="1" dirty="0">
                <a:solidFill>
                  <a:srgbClr val="FF0000"/>
                </a:solidFill>
              </a:rPr>
              <a:t>Elemental cost plan</a:t>
            </a:r>
            <a:r>
              <a:rPr lang="en-US" dirty="0"/>
              <a:t> </a:t>
            </a:r>
            <a:r>
              <a:rPr lang="en-US" dirty="0" smtClean="0"/>
              <a:t>-prepared </a:t>
            </a:r>
            <a:r>
              <a:rPr lang="en-US" dirty="0"/>
              <a:t>during the project </a:t>
            </a:r>
            <a:r>
              <a:rPr lang="en-US" dirty="0" smtClean="0"/>
              <a:t>brief stage </a:t>
            </a:r>
            <a:r>
              <a:rPr lang="en-US" dirty="0"/>
              <a:t>and carried through to detailed </a:t>
            </a:r>
            <a:r>
              <a:rPr lang="en-US" dirty="0" smtClean="0"/>
              <a:t>design.</a:t>
            </a:r>
            <a:endParaRPr lang="en-US" dirty="0"/>
          </a:p>
          <a:p>
            <a:pPr fontAlgn="base"/>
            <a:r>
              <a:rPr lang="en-US" b="1" dirty="0">
                <a:solidFill>
                  <a:srgbClr val="FF0000"/>
                </a:solidFill>
              </a:rPr>
              <a:t>Approximate quantities cost plan</a:t>
            </a:r>
            <a:r>
              <a:rPr lang="en-US" dirty="0"/>
              <a:t> </a:t>
            </a:r>
            <a:r>
              <a:rPr lang="en-US" dirty="0" smtClean="0"/>
              <a:t>-from </a:t>
            </a:r>
            <a:r>
              <a:rPr lang="en-US" dirty="0"/>
              <a:t>the end of detailed design through to </a:t>
            </a:r>
            <a:r>
              <a:rPr lang="en-US" dirty="0" smtClean="0"/>
              <a:t>tender.</a:t>
            </a:r>
            <a:endParaRPr lang="en-US" dirty="0"/>
          </a:p>
          <a:p>
            <a:endParaRPr lang="en-US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fontAlgn="base"/>
            <a:r>
              <a:rPr lang="en-US" b="1" dirty="0" smtClean="0">
                <a:solidFill>
                  <a:srgbClr val="FF0000"/>
                </a:solidFill>
              </a:rPr>
              <a:t>Pre-tender estimate</a:t>
            </a:r>
            <a:r>
              <a:rPr lang="en-US" b="1" dirty="0">
                <a:solidFill>
                  <a:srgbClr val="FF0000"/>
                </a:solidFill>
              </a:rPr>
              <a:t> </a:t>
            </a:r>
            <a:r>
              <a:rPr lang="en-US" dirty="0" smtClean="0"/>
              <a:t>(prepared alongside tender documentation).</a:t>
            </a:r>
          </a:p>
          <a:p>
            <a:pPr fontAlgn="base"/>
            <a:r>
              <a:rPr lang="en-US" b="1" dirty="0" smtClean="0">
                <a:solidFill>
                  <a:srgbClr val="FF0000"/>
                </a:solidFill>
              </a:rPr>
              <a:t>Tender pricing document</a:t>
            </a:r>
            <a:r>
              <a:rPr lang="en-US" dirty="0" smtClean="0"/>
              <a:t> -this is not a priced document, but is part of the tender documentation issued to the contractor for pricing </a:t>
            </a:r>
            <a:r>
              <a:rPr lang="en-US" dirty="0" err="1" smtClean="0"/>
              <a:t>eg</a:t>
            </a:r>
            <a:r>
              <a:rPr lang="en-US" dirty="0" smtClean="0"/>
              <a:t> Bill of quantities.</a:t>
            </a:r>
            <a:endParaRPr lang="en-US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base"/>
            <a:r>
              <a:rPr lang="en-US" b="1" dirty="0" smtClean="0">
                <a:solidFill>
                  <a:srgbClr val="FF0000"/>
                </a:solidFill>
              </a:rPr>
              <a:t>Contract sum</a:t>
            </a:r>
            <a:r>
              <a:rPr lang="en-US" dirty="0" smtClean="0"/>
              <a:t> (agreed with the contractor during the tender period and adjusted during the construction period).</a:t>
            </a:r>
          </a:p>
          <a:p>
            <a:pPr fontAlgn="base"/>
            <a:r>
              <a:rPr lang="en-US" b="1" dirty="0" smtClean="0">
                <a:solidFill>
                  <a:srgbClr val="FF0000"/>
                </a:solidFill>
              </a:rPr>
              <a:t>Contract sum analysis</a:t>
            </a:r>
            <a:r>
              <a:rPr lang="en-US" dirty="0" smtClean="0"/>
              <a:t> (a break down of the contract sum prepared by the contractor on design and build projects).</a:t>
            </a:r>
          </a:p>
          <a:p>
            <a:pPr fontAlgn="base"/>
            <a:r>
              <a:rPr lang="en-US" b="1" dirty="0" smtClean="0">
                <a:solidFill>
                  <a:srgbClr val="FF0000"/>
                </a:solidFill>
              </a:rPr>
              <a:t>Final account </a:t>
            </a:r>
            <a:r>
              <a:rPr lang="en-US" dirty="0" smtClean="0"/>
              <a:t>(agreed during the defects liability period).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14</Words>
  <Application>Microsoft Office PowerPoint</Application>
  <PresentationFormat>On-screen Show (4:3)</PresentationFormat>
  <Paragraphs>10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Office Theme</vt:lpstr>
      <vt:lpstr>Cost Planning</vt:lpstr>
      <vt:lpstr>Cost Planning</vt:lpstr>
      <vt:lpstr>Slide 3</vt:lpstr>
      <vt:lpstr>Slide 4</vt:lpstr>
    </vt:vector>
  </TitlesOfParts>
  <Company>Deftones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Cost Planning</dc:title>
  <dc:creator>Windows User</dc:creator>
  <cp:lastModifiedBy>Windows User</cp:lastModifiedBy>
  <cp:revision>1</cp:revision>
  <dcterms:created xsi:type="dcterms:W3CDTF">2017-10-16T18:14:04Z</dcterms:created>
  <dcterms:modified xsi:type="dcterms:W3CDTF">2017-10-16T18:20:09Z</dcterms:modified>
</cp:coreProperties>
</file>