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298"/>
    <p:restoredTop sz="95840"/>
  </p:normalViewPr>
  <p:slideViewPr>
    <p:cSldViewPr snapToGrid="0" snapToObjects="1">
      <p:cViewPr varScale="1">
        <p:scale>
          <a:sx n="127" d="100"/>
          <a:sy n="127" d="100"/>
        </p:scale>
        <p:origin x="4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FC36BD-9F71-46EA-9E68-5BD2B50148D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BC1AEB-253A-4310-8401-969488D1526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Relationship-Building (Guanxi)</a:t>
          </a:r>
        </a:p>
      </dgm:t>
    </dgm:pt>
    <dgm:pt modelId="{AD09E281-05D9-4660-AA45-76F4906EF5FF}" type="parTrans" cxnId="{C63DF533-5AF9-40FD-A263-F1FF6EED7212}">
      <dgm:prSet/>
      <dgm:spPr/>
      <dgm:t>
        <a:bodyPr/>
        <a:lstStyle/>
        <a:p>
          <a:endParaRPr lang="en-US"/>
        </a:p>
      </dgm:t>
    </dgm:pt>
    <dgm:pt modelId="{CECB397F-CABC-4164-B207-499812D5F23F}" type="sibTrans" cxnId="{C63DF533-5AF9-40FD-A263-F1FF6EED7212}">
      <dgm:prSet/>
      <dgm:spPr/>
      <dgm:t>
        <a:bodyPr/>
        <a:lstStyle/>
        <a:p>
          <a:endParaRPr lang="en-US"/>
        </a:p>
      </dgm:t>
    </dgm:pt>
    <dgm:pt modelId="{997CA471-61E3-4E3F-AC10-CFAFA65015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Indirect communication and saving face</a:t>
          </a:r>
        </a:p>
      </dgm:t>
    </dgm:pt>
    <dgm:pt modelId="{A197F6DF-2EED-4A1A-AEA8-AFDFEBDDC562}" type="parTrans" cxnId="{A291A858-56CD-4388-BADC-3A4B5625A59D}">
      <dgm:prSet/>
      <dgm:spPr/>
      <dgm:t>
        <a:bodyPr/>
        <a:lstStyle/>
        <a:p>
          <a:endParaRPr lang="en-US"/>
        </a:p>
      </dgm:t>
    </dgm:pt>
    <dgm:pt modelId="{6EAB6E74-4F91-4CEB-8C78-9D22F1E52D4B}" type="sibTrans" cxnId="{A291A858-56CD-4388-BADC-3A4B5625A59D}">
      <dgm:prSet/>
      <dgm:spPr/>
      <dgm:t>
        <a:bodyPr/>
        <a:lstStyle/>
        <a:p>
          <a:endParaRPr lang="en-US"/>
        </a:p>
      </dgm:t>
    </dgm:pt>
    <dgm:pt modelId="{7344EDF0-825F-4346-91FF-93665952372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Hierarchy and decision making</a:t>
          </a:r>
        </a:p>
      </dgm:t>
    </dgm:pt>
    <dgm:pt modelId="{1530B0DC-5D24-4B92-BE84-3E8073D92A2F}" type="parTrans" cxnId="{F0AE996F-E383-4D79-8577-89C20AF8513D}">
      <dgm:prSet/>
      <dgm:spPr/>
      <dgm:t>
        <a:bodyPr/>
        <a:lstStyle/>
        <a:p>
          <a:endParaRPr lang="en-US"/>
        </a:p>
      </dgm:t>
    </dgm:pt>
    <dgm:pt modelId="{7FDB308B-154A-4D38-ADE1-89D669376708}" type="sibTrans" cxnId="{F0AE996F-E383-4D79-8577-89C20AF8513D}">
      <dgm:prSet/>
      <dgm:spPr/>
      <dgm:t>
        <a:bodyPr/>
        <a:lstStyle/>
        <a:p>
          <a:endParaRPr lang="en-US"/>
        </a:p>
      </dgm:t>
    </dgm:pt>
    <dgm:pt modelId="{EC98CFAE-A7A0-4635-ACB8-483ED5A48183}" type="pres">
      <dgm:prSet presAssocID="{3EFC36BD-9F71-46EA-9E68-5BD2B50148D3}" presName="root" presStyleCnt="0">
        <dgm:presLayoutVars>
          <dgm:dir/>
          <dgm:resizeHandles val="exact"/>
        </dgm:presLayoutVars>
      </dgm:prSet>
      <dgm:spPr/>
    </dgm:pt>
    <dgm:pt modelId="{8F1CFF8D-AEA0-47F2-BAF6-7241609BA9BA}" type="pres">
      <dgm:prSet presAssocID="{A6BC1AEB-253A-4310-8401-969488D1526E}" presName="compNode" presStyleCnt="0"/>
      <dgm:spPr/>
    </dgm:pt>
    <dgm:pt modelId="{A3D05A21-22B8-4328-9726-D0856C012278}" type="pres">
      <dgm:prSet presAssocID="{A6BC1AEB-253A-4310-8401-969488D1526E}" presName="iconBgRect" presStyleLbl="bgShp" presStyleIdx="0" presStyleCnt="3"/>
      <dgm:spPr/>
    </dgm:pt>
    <dgm:pt modelId="{A8D6CE8E-15C0-4992-8662-B7C036BFC90F}" type="pres">
      <dgm:prSet presAssocID="{A6BC1AEB-253A-4310-8401-969488D152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7D3741C7-73AF-452B-AB19-5A997499CC99}" type="pres">
      <dgm:prSet presAssocID="{A6BC1AEB-253A-4310-8401-969488D1526E}" presName="spaceRect" presStyleCnt="0"/>
      <dgm:spPr/>
    </dgm:pt>
    <dgm:pt modelId="{B802F2FD-1E4D-4F5D-902D-6CF78CE75E29}" type="pres">
      <dgm:prSet presAssocID="{A6BC1AEB-253A-4310-8401-969488D1526E}" presName="textRect" presStyleLbl="revTx" presStyleIdx="0" presStyleCnt="3">
        <dgm:presLayoutVars>
          <dgm:chMax val="1"/>
          <dgm:chPref val="1"/>
        </dgm:presLayoutVars>
      </dgm:prSet>
      <dgm:spPr/>
    </dgm:pt>
    <dgm:pt modelId="{D6B66BAD-C58A-42AE-8F67-C8EEFACCE569}" type="pres">
      <dgm:prSet presAssocID="{CECB397F-CABC-4164-B207-499812D5F23F}" presName="sibTrans" presStyleCnt="0"/>
      <dgm:spPr/>
    </dgm:pt>
    <dgm:pt modelId="{46AE9053-2D6B-44EE-BE8A-60805407344B}" type="pres">
      <dgm:prSet presAssocID="{997CA471-61E3-4E3F-AC10-CFAFA6501568}" presName="compNode" presStyleCnt="0"/>
      <dgm:spPr/>
    </dgm:pt>
    <dgm:pt modelId="{3817DB8A-D36B-4DF8-AE65-0C71B62665A4}" type="pres">
      <dgm:prSet presAssocID="{997CA471-61E3-4E3F-AC10-CFAFA6501568}" presName="iconBgRect" presStyleLbl="bgShp" presStyleIdx="1" presStyleCnt="3"/>
      <dgm:spPr/>
    </dgm:pt>
    <dgm:pt modelId="{0BC91FB1-9599-4948-BAB2-18795CC60322}" type="pres">
      <dgm:prSet presAssocID="{997CA471-61E3-4E3F-AC10-CFAFA65015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C263991-1FE4-4644-82DD-66B8A449BA3B}" type="pres">
      <dgm:prSet presAssocID="{997CA471-61E3-4E3F-AC10-CFAFA6501568}" presName="spaceRect" presStyleCnt="0"/>
      <dgm:spPr/>
    </dgm:pt>
    <dgm:pt modelId="{05610E3A-20C2-45F6-B853-0F37E5D40456}" type="pres">
      <dgm:prSet presAssocID="{997CA471-61E3-4E3F-AC10-CFAFA6501568}" presName="textRect" presStyleLbl="revTx" presStyleIdx="1" presStyleCnt="3">
        <dgm:presLayoutVars>
          <dgm:chMax val="1"/>
          <dgm:chPref val="1"/>
        </dgm:presLayoutVars>
      </dgm:prSet>
      <dgm:spPr/>
    </dgm:pt>
    <dgm:pt modelId="{90B99B84-6B0E-4049-A98B-BB35DCAB5EEA}" type="pres">
      <dgm:prSet presAssocID="{6EAB6E74-4F91-4CEB-8C78-9D22F1E52D4B}" presName="sibTrans" presStyleCnt="0"/>
      <dgm:spPr/>
    </dgm:pt>
    <dgm:pt modelId="{9B5AE07A-FED4-461D-B44D-C88B87BE4C39}" type="pres">
      <dgm:prSet presAssocID="{7344EDF0-825F-4346-91FF-936659523725}" presName="compNode" presStyleCnt="0"/>
      <dgm:spPr/>
    </dgm:pt>
    <dgm:pt modelId="{ECFD79E6-A439-4C1A-BBC3-E223F0D67746}" type="pres">
      <dgm:prSet presAssocID="{7344EDF0-825F-4346-91FF-936659523725}" presName="iconBgRect" presStyleLbl="bgShp" presStyleIdx="2" presStyleCnt="3"/>
      <dgm:spPr/>
    </dgm:pt>
    <dgm:pt modelId="{D0D36C2F-FB68-4637-8AC0-D920FC76F35A}" type="pres">
      <dgm:prSet presAssocID="{7344EDF0-825F-4346-91FF-9366595237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D92C13F-7212-4BD9-909E-4B205E72C135}" type="pres">
      <dgm:prSet presAssocID="{7344EDF0-825F-4346-91FF-936659523725}" presName="spaceRect" presStyleCnt="0"/>
      <dgm:spPr/>
    </dgm:pt>
    <dgm:pt modelId="{813ACD18-74CF-4134-A906-ED7091FA9D09}" type="pres">
      <dgm:prSet presAssocID="{7344EDF0-825F-4346-91FF-93665952372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63DF533-5AF9-40FD-A263-F1FF6EED7212}" srcId="{3EFC36BD-9F71-46EA-9E68-5BD2B50148D3}" destId="{A6BC1AEB-253A-4310-8401-969488D1526E}" srcOrd="0" destOrd="0" parTransId="{AD09E281-05D9-4660-AA45-76F4906EF5FF}" sibTransId="{CECB397F-CABC-4164-B207-499812D5F23F}"/>
    <dgm:cxn modelId="{38BD2A3E-EC7A-40D6-BD42-8CC84700D3E0}" type="presOf" srcId="{997CA471-61E3-4E3F-AC10-CFAFA6501568}" destId="{05610E3A-20C2-45F6-B853-0F37E5D40456}" srcOrd="0" destOrd="0" presId="urn:microsoft.com/office/officeart/2018/5/layout/IconCircleLabelList"/>
    <dgm:cxn modelId="{A291A858-56CD-4388-BADC-3A4B5625A59D}" srcId="{3EFC36BD-9F71-46EA-9E68-5BD2B50148D3}" destId="{997CA471-61E3-4E3F-AC10-CFAFA6501568}" srcOrd="1" destOrd="0" parTransId="{A197F6DF-2EED-4A1A-AEA8-AFDFEBDDC562}" sibTransId="{6EAB6E74-4F91-4CEB-8C78-9D22F1E52D4B}"/>
    <dgm:cxn modelId="{F0AE996F-E383-4D79-8577-89C20AF8513D}" srcId="{3EFC36BD-9F71-46EA-9E68-5BD2B50148D3}" destId="{7344EDF0-825F-4346-91FF-936659523725}" srcOrd="2" destOrd="0" parTransId="{1530B0DC-5D24-4B92-BE84-3E8073D92A2F}" sibTransId="{7FDB308B-154A-4D38-ADE1-89D669376708}"/>
    <dgm:cxn modelId="{41BA7A75-91AB-4A17-A982-EC58078B2506}" type="presOf" srcId="{3EFC36BD-9F71-46EA-9E68-5BD2B50148D3}" destId="{EC98CFAE-A7A0-4635-ACB8-483ED5A48183}" srcOrd="0" destOrd="0" presId="urn:microsoft.com/office/officeart/2018/5/layout/IconCircleLabelList"/>
    <dgm:cxn modelId="{66FF2B9D-DA79-4A16-8B3B-02415E1F4179}" type="presOf" srcId="{A6BC1AEB-253A-4310-8401-969488D1526E}" destId="{B802F2FD-1E4D-4F5D-902D-6CF78CE75E29}" srcOrd="0" destOrd="0" presId="urn:microsoft.com/office/officeart/2018/5/layout/IconCircleLabelList"/>
    <dgm:cxn modelId="{717059CA-346B-4BB9-BAE6-C46E2536ED4D}" type="presOf" srcId="{7344EDF0-825F-4346-91FF-936659523725}" destId="{813ACD18-74CF-4134-A906-ED7091FA9D09}" srcOrd="0" destOrd="0" presId="urn:microsoft.com/office/officeart/2018/5/layout/IconCircleLabelList"/>
    <dgm:cxn modelId="{C559D4E7-FAFF-4593-89FD-A6816E5D8CF2}" type="presParOf" srcId="{EC98CFAE-A7A0-4635-ACB8-483ED5A48183}" destId="{8F1CFF8D-AEA0-47F2-BAF6-7241609BA9BA}" srcOrd="0" destOrd="0" presId="urn:microsoft.com/office/officeart/2018/5/layout/IconCircleLabelList"/>
    <dgm:cxn modelId="{E8A139CD-EF79-4936-8693-56C87CD85B3F}" type="presParOf" srcId="{8F1CFF8D-AEA0-47F2-BAF6-7241609BA9BA}" destId="{A3D05A21-22B8-4328-9726-D0856C012278}" srcOrd="0" destOrd="0" presId="urn:microsoft.com/office/officeart/2018/5/layout/IconCircleLabelList"/>
    <dgm:cxn modelId="{20B14FD8-8B5B-4687-88EE-DE7201F40D46}" type="presParOf" srcId="{8F1CFF8D-AEA0-47F2-BAF6-7241609BA9BA}" destId="{A8D6CE8E-15C0-4992-8662-B7C036BFC90F}" srcOrd="1" destOrd="0" presId="urn:microsoft.com/office/officeart/2018/5/layout/IconCircleLabelList"/>
    <dgm:cxn modelId="{14C7233E-54EB-4187-A57B-F5FE5F3653A2}" type="presParOf" srcId="{8F1CFF8D-AEA0-47F2-BAF6-7241609BA9BA}" destId="{7D3741C7-73AF-452B-AB19-5A997499CC99}" srcOrd="2" destOrd="0" presId="urn:microsoft.com/office/officeart/2018/5/layout/IconCircleLabelList"/>
    <dgm:cxn modelId="{632EA839-3A0F-483C-BF82-9566E8A84761}" type="presParOf" srcId="{8F1CFF8D-AEA0-47F2-BAF6-7241609BA9BA}" destId="{B802F2FD-1E4D-4F5D-902D-6CF78CE75E29}" srcOrd="3" destOrd="0" presId="urn:microsoft.com/office/officeart/2018/5/layout/IconCircleLabelList"/>
    <dgm:cxn modelId="{E372E0E7-1A81-4B75-9AE5-F2F8176514C4}" type="presParOf" srcId="{EC98CFAE-A7A0-4635-ACB8-483ED5A48183}" destId="{D6B66BAD-C58A-42AE-8F67-C8EEFACCE569}" srcOrd="1" destOrd="0" presId="urn:microsoft.com/office/officeart/2018/5/layout/IconCircleLabelList"/>
    <dgm:cxn modelId="{82938219-3497-4640-8DC5-96F52F79AB16}" type="presParOf" srcId="{EC98CFAE-A7A0-4635-ACB8-483ED5A48183}" destId="{46AE9053-2D6B-44EE-BE8A-60805407344B}" srcOrd="2" destOrd="0" presId="urn:microsoft.com/office/officeart/2018/5/layout/IconCircleLabelList"/>
    <dgm:cxn modelId="{86B8ECE3-E452-488D-ACCF-9F61488EFB14}" type="presParOf" srcId="{46AE9053-2D6B-44EE-BE8A-60805407344B}" destId="{3817DB8A-D36B-4DF8-AE65-0C71B62665A4}" srcOrd="0" destOrd="0" presId="urn:microsoft.com/office/officeart/2018/5/layout/IconCircleLabelList"/>
    <dgm:cxn modelId="{7E78CB3C-254B-49F6-835F-89E2B6B04053}" type="presParOf" srcId="{46AE9053-2D6B-44EE-BE8A-60805407344B}" destId="{0BC91FB1-9599-4948-BAB2-18795CC60322}" srcOrd="1" destOrd="0" presId="urn:microsoft.com/office/officeart/2018/5/layout/IconCircleLabelList"/>
    <dgm:cxn modelId="{7B6AAA20-E929-48BD-B6C4-CA7B778A639F}" type="presParOf" srcId="{46AE9053-2D6B-44EE-BE8A-60805407344B}" destId="{8C263991-1FE4-4644-82DD-66B8A449BA3B}" srcOrd="2" destOrd="0" presId="urn:microsoft.com/office/officeart/2018/5/layout/IconCircleLabelList"/>
    <dgm:cxn modelId="{1D8C668E-0AA3-4162-A8D3-083CC8AAF2F1}" type="presParOf" srcId="{46AE9053-2D6B-44EE-BE8A-60805407344B}" destId="{05610E3A-20C2-45F6-B853-0F37E5D40456}" srcOrd="3" destOrd="0" presId="urn:microsoft.com/office/officeart/2018/5/layout/IconCircleLabelList"/>
    <dgm:cxn modelId="{15AA07E5-739F-4C2A-9521-A32718503FF5}" type="presParOf" srcId="{EC98CFAE-A7A0-4635-ACB8-483ED5A48183}" destId="{90B99B84-6B0E-4049-A98B-BB35DCAB5EEA}" srcOrd="3" destOrd="0" presId="urn:microsoft.com/office/officeart/2018/5/layout/IconCircleLabelList"/>
    <dgm:cxn modelId="{CCEF6C2D-19A3-45B8-937B-FCDCFC81D18B}" type="presParOf" srcId="{EC98CFAE-A7A0-4635-ACB8-483ED5A48183}" destId="{9B5AE07A-FED4-461D-B44D-C88B87BE4C39}" srcOrd="4" destOrd="0" presId="urn:microsoft.com/office/officeart/2018/5/layout/IconCircleLabelList"/>
    <dgm:cxn modelId="{D61A7BD8-4FB3-496E-BBCA-7EAC2CE12D7E}" type="presParOf" srcId="{9B5AE07A-FED4-461D-B44D-C88B87BE4C39}" destId="{ECFD79E6-A439-4C1A-BBC3-E223F0D67746}" srcOrd="0" destOrd="0" presId="urn:microsoft.com/office/officeart/2018/5/layout/IconCircleLabelList"/>
    <dgm:cxn modelId="{DEEA70A6-2981-4146-ABC1-000AEEDC178F}" type="presParOf" srcId="{9B5AE07A-FED4-461D-B44D-C88B87BE4C39}" destId="{D0D36C2F-FB68-4637-8AC0-D920FC76F35A}" srcOrd="1" destOrd="0" presId="urn:microsoft.com/office/officeart/2018/5/layout/IconCircleLabelList"/>
    <dgm:cxn modelId="{7529A17F-FD3D-479E-98F5-F6B81E87C6E5}" type="presParOf" srcId="{9B5AE07A-FED4-461D-B44D-C88B87BE4C39}" destId="{5D92C13F-7212-4BD9-909E-4B205E72C135}" srcOrd="2" destOrd="0" presId="urn:microsoft.com/office/officeart/2018/5/layout/IconCircleLabelList"/>
    <dgm:cxn modelId="{B651F905-63DD-4106-A780-205420C61FC3}" type="presParOf" srcId="{9B5AE07A-FED4-461D-B44D-C88B87BE4C39}" destId="{813ACD18-74CF-4134-A906-ED7091FA9D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ADEA49-1CC4-4169-AB2C-F5AD7C936110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4B841AD-A91F-4321-BFF8-056E2D43A719}">
      <dgm:prSet/>
      <dgm:spPr/>
      <dgm:t>
        <a:bodyPr/>
        <a:lstStyle/>
        <a:p>
          <a:r>
            <a:rPr lang="en-US"/>
            <a:t>Ivest in building relationships</a:t>
          </a:r>
        </a:p>
      </dgm:t>
    </dgm:pt>
    <dgm:pt modelId="{939089E1-0F7B-46AD-8688-96E6DAE71C76}" type="parTrans" cxnId="{D7A0647C-823C-4B64-9020-00E53015AC8A}">
      <dgm:prSet/>
      <dgm:spPr/>
      <dgm:t>
        <a:bodyPr/>
        <a:lstStyle/>
        <a:p>
          <a:endParaRPr lang="en-US"/>
        </a:p>
      </dgm:t>
    </dgm:pt>
    <dgm:pt modelId="{39D94E4C-60BA-40F3-A24C-609966E4AF84}" type="sibTrans" cxnId="{D7A0647C-823C-4B64-9020-00E53015AC8A}">
      <dgm:prSet/>
      <dgm:spPr/>
      <dgm:t>
        <a:bodyPr/>
        <a:lstStyle/>
        <a:p>
          <a:endParaRPr lang="en-US"/>
        </a:p>
      </dgm:t>
    </dgm:pt>
    <dgm:pt modelId="{FA806DBC-CEB1-4C67-ABB3-E801899143B0}">
      <dgm:prSet/>
      <dgm:spPr/>
      <dgm:t>
        <a:bodyPr/>
        <a:lstStyle/>
        <a:p>
          <a:r>
            <a:rPr lang="en-US"/>
            <a:t>Adopt a collaborative approach</a:t>
          </a:r>
        </a:p>
      </dgm:t>
    </dgm:pt>
    <dgm:pt modelId="{3CBB8387-F4CC-4BCA-B900-A1416DCB5EF6}" type="parTrans" cxnId="{AE86C5CC-AA21-4547-AF22-362F6B9D4DCB}">
      <dgm:prSet/>
      <dgm:spPr/>
      <dgm:t>
        <a:bodyPr/>
        <a:lstStyle/>
        <a:p>
          <a:endParaRPr lang="en-US"/>
        </a:p>
      </dgm:t>
    </dgm:pt>
    <dgm:pt modelId="{8BE3CA0A-24E8-40F5-8493-56F016781424}" type="sibTrans" cxnId="{AE86C5CC-AA21-4547-AF22-362F6B9D4DCB}">
      <dgm:prSet/>
      <dgm:spPr/>
      <dgm:t>
        <a:bodyPr/>
        <a:lstStyle/>
        <a:p>
          <a:endParaRPr lang="en-US"/>
        </a:p>
      </dgm:t>
    </dgm:pt>
    <dgm:pt modelId="{A222E4A6-115E-49B0-BF6C-6CD33CE425BC}">
      <dgm:prSet/>
      <dgm:spPr/>
      <dgm:t>
        <a:bodyPr/>
        <a:lstStyle/>
        <a:p>
          <a:r>
            <a:rPr lang="en-US" dirty="0"/>
            <a:t>Be patient and flexible</a:t>
          </a:r>
        </a:p>
      </dgm:t>
    </dgm:pt>
    <dgm:pt modelId="{E2F6DF27-6167-4E94-9DB4-412F6E6444DB}" type="parTrans" cxnId="{B73798D2-404D-4201-AB54-D3F73310CC96}">
      <dgm:prSet/>
      <dgm:spPr/>
      <dgm:t>
        <a:bodyPr/>
        <a:lstStyle/>
        <a:p>
          <a:endParaRPr lang="en-US"/>
        </a:p>
      </dgm:t>
    </dgm:pt>
    <dgm:pt modelId="{0DD952CB-3360-4BF9-B710-3F6219823319}" type="sibTrans" cxnId="{B73798D2-404D-4201-AB54-D3F73310CC96}">
      <dgm:prSet/>
      <dgm:spPr/>
      <dgm:t>
        <a:bodyPr/>
        <a:lstStyle/>
        <a:p>
          <a:endParaRPr lang="en-US"/>
        </a:p>
      </dgm:t>
    </dgm:pt>
    <dgm:pt modelId="{AB755F1B-B7E1-477B-99CD-AD245ECB038B}">
      <dgm:prSet/>
      <dgm:spPr/>
      <dgm:t>
        <a:bodyPr/>
        <a:lstStyle/>
        <a:p>
          <a:r>
            <a:rPr lang="en-US"/>
            <a:t>Respect hierarchies</a:t>
          </a:r>
        </a:p>
      </dgm:t>
    </dgm:pt>
    <dgm:pt modelId="{B8EBA7AA-61F5-485E-9D57-B2A0532067D2}" type="parTrans" cxnId="{0C8B1DA6-35F3-44E6-815B-93AB594B1BB6}">
      <dgm:prSet/>
      <dgm:spPr/>
      <dgm:t>
        <a:bodyPr/>
        <a:lstStyle/>
        <a:p>
          <a:endParaRPr lang="en-US"/>
        </a:p>
      </dgm:t>
    </dgm:pt>
    <dgm:pt modelId="{78B94FBC-DBA8-4287-90B4-61EB8EF8EC81}" type="sibTrans" cxnId="{0C8B1DA6-35F3-44E6-815B-93AB594B1BB6}">
      <dgm:prSet/>
      <dgm:spPr/>
      <dgm:t>
        <a:bodyPr/>
        <a:lstStyle/>
        <a:p>
          <a:endParaRPr lang="en-US"/>
        </a:p>
      </dgm:t>
    </dgm:pt>
    <dgm:pt modelId="{8E9CF60D-C658-4FFD-B85B-564896738569}">
      <dgm:prSet/>
      <dgm:spPr/>
      <dgm:t>
        <a:bodyPr/>
        <a:lstStyle/>
        <a:p>
          <a:r>
            <a:rPr lang="en-US"/>
            <a:t>Prepare for indirect communication</a:t>
          </a:r>
        </a:p>
      </dgm:t>
    </dgm:pt>
    <dgm:pt modelId="{E520ECAF-246D-43F9-BDCA-565EFC21E6FB}" type="parTrans" cxnId="{88502BE3-8B03-45BC-8F7B-9F3438981FB3}">
      <dgm:prSet/>
      <dgm:spPr/>
      <dgm:t>
        <a:bodyPr/>
        <a:lstStyle/>
        <a:p>
          <a:endParaRPr lang="en-US"/>
        </a:p>
      </dgm:t>
    </dgm:pt>
    <dgm:pt modelId="{6D04DA9A-77A5-40C5-B892-74CA3C4D900F}" type="sibTrans" cxnId="{88502BE3-8B03-45BC-8F7B-9F3438981FB3}">
      <dgm:prSet/>
      <dgm:spPr/>
      <dgm:t>
        <a:bodyPr/>
        <a:lstStyle/>
        <a:p>
          <a:endParaRPr lang="en-US"/>
        </a:p>
      </dgm:t>
    </dgm:pt>
    <dgm:pt modelId="{DE737784-073E-5F48-8895-EF4D846F3EBC}" type="pres">
      <dgm:prSet presAssocID="{27ADEA49-1CC4-4169-AB2C-F5AD7C936110}" presName="Name0" presStyleCnt="0">
        <dgm:presLayoutVars>
          <dgm:dir/>
          <dgm:animLvl val="lvl"/>
          <dgm:resizeHandles val="exact"/>
        </dgm:presLayoutVars>
      </dgm:prSet>
      <dgm:spPr/>
    </dgm:pt>
    <dgm:pt modelId="{F4EDE000-CC55-C243-B19A-BDBCFA2E0C1C}" type="pres">
      <dgm:prSet presAssocID="{8E9CF60D-C658-4FFD-B85B-564896738569}" presName="boxAndChildren" presStyleCnt="0"/>
      <dgm:spPr/>
    </dgm:pt>
    <dgm:pt modelId="{0B4F5AEB-FBEB-F14B-904D-5098AD6C6AB7}" type="pres">
      <dgm:prSet presAssocID="{8E9CF60D-C658-4FFD-B85B-564896738569}" presName="parentTextBox" presStyleLbl="node1" presStyleIdx="0" presStyleCnt="5"/>
      <dgm:spPr/>
    </dgm:pt>
    <dgm:pt modelId="{2F29FAA3-042F-8144-A148-B28EF00CF154}" type="pres">
      <dgm:prSet presAssocID="{78B94FBC-DBA8-4287-90B4-61EB8EF8EC81}" presName="sp" presStyleCnt="0"/>
      <dgm:spPr/>
    </dgm:pt>
    <dgm:pt modelId="{24142DC0-6090-3D42-BFDF-40DDA6A8377B}" type="pres">
      <dgm:prSet presAssocID="{AB755F1B-B7E1-477B-99CD-AD245ECB038B}" presName="arrowAndChildren" presStyleCnt="0"/>
      <dgm:spPr/>
    </dgm:pt>
    <dgm:pt modelId="{0B79F8B8-DDE7-C64E-A1C0-7A3D1DECE8A0}" type="pres">
      <dgm:prSet presAssocID="{AB755F1B-B7E1-477B-99CD-AD245ECB038B}" presName="parentTextArrow" presStyleLbl="node1" presStyleIdx="1" presStyleCnt="5"/>
      <dgm:spPr/>
    </dgm:pt>
    <dgm:pt modelId="{93A2316E-E56B-704B-891C-7C2888D7BF8A}" type="pres">
      <dgm:prSet presAssocID="{0DD952CB-3360-4BF9-B710-3F6219823319}" presName="sp" presStyleCnt="0"/>
      <dgm:spPr/>
    </dgm:pt>
    <dgm:pt modelId="{106BC609-4CF3-AD43-9886-E7A699E36763}" type="pres">
      <dgm:prSet presAssocID="{A222E4A6-115E-49B0-BF6C-6CD33CE425BC}" presName="arrowAndChildren" presStyleCnt="0"/>
      <dgm:spPr/>
    </dgm:pt>
    <dgm:pt modelId="{6218FACE-35F5-2949-84F7-FE6DCFF5A534}" type="pres">
      <dgm:prSet presAssocID="{A222E4A6-115E-49B0-BF6C-6CD33CE425BC}" presName="parentTextArrow" presStyleLbl="node1" presStyleIdx="2" presStyleCnt="5"/>
      <dgm:spPr/>
    </dgm:pt>
    <dgm:pt modelId="{779BC206-353B-704F-986B-35DB4C751474}" type="pres">
      <dgm:prSet presAssocID="{8BE3CA0A-24E8-40F5-8493-56F016781424}" presName="sp" presStyleCnt="0"/>
      <dgm:spPr/>
    </dgm:pt>
    <dgm:pt modelId="{9EC6CFB1-0375-E44D-BEBA-583AF6410C29}" type="pres">
      <dgm:prSet presAssocID="{FA806DBC-CEB1-4C67-ABB3-E801899143B0}" presName="arrowAndChildren" presStyleCnt="0"/>
      <dgm:spPr/>
    </dgm:pt>
    <dgm:pt modelId="{66790607-11AB-CD4B-8515-116FD10C839B}" type="pres">
      <dgm:prSet presAssocID="{FA806DBC-CEB1-4C67-ABB3-E801899143B0}" presName="parentTextArrow" presStyleLbl="node1" presStyleIdx="3" presStyleCnt="5"/>
      <dgm:spPr/>
    </dgm:pt>
    <dgm:pt modelId="{21A1DE7B-DC14-0244-AE93-0545B84A8199}" type="pres">
      <dgm:prSet presAssocID="{39D94E4C-60BA-40F3-A24C-609966E4AF84}" presName="sp" presStyleCnt="0"/>
      <dgm:spPr/>
    </dgm:pt>
    <dgm:pt modelId="{729C18F1-833C-6E4D-97E7-FAFCBDF39FFD}" type="pres">
      <dgm:prSet presAssocID="{34B841AD-A91F-4321-BFF8-056E2D43A719}" presName="arrowAndChildren" presStyleCnt="0"/>
      <dgm:spPr/>
    </dgm:pt>
    <dgm:pt modelId="{06DA0B03-60B4-BA40-9644-E2B7BE305CE9}" type="pres">
      <dgm:prSet presAssocID="{34B841AD-A91F-4321-BFF8-056E2D43A719}" presName="parentTextArrow" presStyleLbl="node1" presStyleIdx="4" presStyleCnt="5"/>
      <dgm:spPr/>
    </dgm:pt>
  </dgm:ptLst>
  <dgm:cxnLst>
    <dgm:cxn modelId="{4416610A-C40C-A54F-B189-8F27BA5D82F1}" type="presOf" srcId="{A222E4A6-115E-49B0-BF6C-6CD33CE425BC}" destId="{6218FACE-35F5-2949-84F7-FE6DCFF5A534}" srcOrd="0" destOrd="0" presId="urn:microsoft.com/office/officeart/2005/8/layout/process4"/>
    <dgm:cxn modelId="{F2E5C820-2DA4-F046-AE26-B3D7D7F7F5A4}" type="presOf" srcId="{AB755F1B-B7E1-477B-99CD-AD245ECB038B}" destId="{0B79F8B8-DDE7-C64E-A1C0-7A3D1DECE8A0}" srcOrd="0" destOrd="0" presId="urn:microsoft.com/office/officeart/2005/8/layout/process4"/>
    <dgm:cxn modelId="{D7A0647C-823C-4B64-9020-00E53015AC8A}" srcId="{27ADEA49-1CC4-4169-AB2C-F5AD7C936110}" destId="{34B841AD-A91F-4321-BFF8-056E2D43A719}" srcOrd="0" destOrd="0" parTransId="{939089E1-0F7B-46AD-8688-96E6DAE71C76}" sibTransId="{39D94E4C-60BA-40F3-A24C-609966E4AF84}"/>
    <dgm:cxn modelId="{33F89884-1D06-FE48-899C-8EC8BC028B84}" type="presOf" srcId="{FA806DBC-CEB1-4C67-ABB3-E801899143B0}" destId="{66790607-11AB-CD4B-8515-116FD10C839B}" srcOrd="0" destOrd="0" presId="urn:microsoft.com/office/officeart/2005/8/layout/process4"/>
    <dgm:cxn modelId="{3E516B8D-86AA-5342-A7D3-901853145AE0}" type="presOf" srcId="{34B841AD-A91F-4321-BFF8-056E2D43A719}" destId="{06DA0B03-60B4-BA40-9644-E2B7BE305CE9}" srcOrd="0" destOrd="0" presId="urn:microsoft.com/office/officeart/2005/8/layout/process4"/>
    <dgm:cxn modelId="{0C8B1DA6-35F3-44E6-815B-93AB594B1BB6}" srcId="{27ADEA49-1CC4-4169-AB2C-F5AD7C936110}" destId="{AB755F1B-B7E1-477B-99CD-AD245ECB038B}" srcOrd="3" destOrd="0" parTransId="{B8EBA7AA-61F5-485E-9D57-B2A0532067D2}" sibTransId="{78B94FBC-DBA8-4287-90B4-61EB8EF8EC81}"/>
    <dgm:cxn modelId="{D27801B6-175A-C744-8499-238E0E6B0E1D}" type="presOf" srcId="{8E9CF60D-C658-4FFD-B85B-564896738569}" destId="{0B4F5AEB-FBEB-F14B-904D-5098AD6C6AB7}" srcOrd="0" destOrd="0" presId="urn:microsoft.com/office/officeart/2005/8/layout/process4"/>
    <dgm:cxn modelId="{AE86C5CC-AA21-4547-AF22-362F6B9D4DCB}" srcId="{27ADEA49-1CC4-4169-AB2C-F5AD7C936110}" destId="{FA806DBC-CEB1-4C67-ABB3-E801899143B0}" srcOrd="1" destOrd="0" parTransId="{3CBB8387-F4CC-4BCA-B900-A1416DCB5EF6}" sibTransId="{8BE3CA0A-24E8-40F5-8493-56F016781424}"/>
    <dgm:cxn modelId="{B73798D2-404D-4201-AB54-D3F73310CC96}" srcId="{27ADEA49-1CC4-4169-AB2C-F5AD7C936110}" destId="{A222E4A6-115E-49B0-BF6C-6CD33CE425BC}" srcOrd="2" destOrd="0" parTransId="{E2F6DF27-6167-4E94-9DB4-412F6E6444DB}" sibTransId="{0DD952CB-3360-4BF9-B710-3F6219823319}"/>
    <dgm:cxn modelId="{88502BE3-8B03-45BC-8F7B-9F3438981FB3}" srcId="{27ADEA49-1CC4-4169-AB2C-F5AD7C936110}" destId="{8E9CF60D-C658-4FFD-B85B-564896738569}" srcOrd="4" destOrd="0" parTransId="{E520ECAF-246D-43F9-BDCA-565EFC21E6FB}" sibTransId="{6D04DA9A-77A5-40C5-B892-74CA3C4D900F}"/>
    <dgm:cxn modelId="{AF4D81FA-DE56-A148-85AC-41F8CA3C2BFE}" type="presOf" srcId="{27ADEA49-1CC4-4169-AB2C-F5AD7C936110}" destId="{DE737784-073E-5F48-8895-EF4D846F3EBC}" srcOrd="0" destOrd="0" presId="urn:microsoft.com/office/officeart/2005/8/layout/process4"/>
    <dgm:cxn modelId="{4E3875FA-5701-5D42-B80C-A1B9EA4A8B45}" type="presParOf" srcId="{DE737784-073E-5F48-8895-EF4D846F3EBC}" destId="{F4EDE000-CC55-C243-B19A-BDBCFA2E0C1C}" srcOrd="0" destOrd="0" presId="urn:microsoft.com/office/officeart/2005/8/layout/process4"/>
    <dgm:cxn modelId="{9BE5D98F-32E2-C648-86D6-C72A81E35093}" type="presParOf" srcId="{F4EDE000-CC55-C243-B19A-BDBCFA2E0C1C}" destId="{0B4F5AEB-FBEB-F14B-904D-5098AD6C6AB7}" srcOrd="0" destOrd="0" presId="urn:microsoft.com/office/officeart/2005/8/layout/process4"/>
    <dgm:cxn modelId="{52A90FA9-7188-A840-98D6-3CD0595C91A1}" type="presParOf" srcId="{DE737784-073E-5F48-8895-EF4D846F3EBC}" destId="{2F29FAA3-042F-8144-A148-B28EF00CF154}" srcOrd="1" destOrd="0" presId="urn:microsoft.com/office/officeart/2005/8/layout/process4"/>
    <dgm:cxn modelId="{559C8ED5-56DB-5F47-8CC0-E15CB2E92E5E}" type="presParOf" srcId="{DE737784-073E-5F48-8895-EF4D846F3EBC}" destId="{24142DC0-6090-3D42-BFDF-40DDA6A8377B}" srcOrd="2" destOrd="0" presId="urn:microsoft.com/office/officeart/2005/8/layout/process4"/>
    <dgm:cxn modelId="{33BC1E08-D915-0C42-845A-F612A7F2D193}" type="presParOf" srcId="{24142DC0-6090-3D42-BFDF-40DDA6A8377B}" destId="{0B79F8B8-DDE7-C64E-A1C0-7A3D1DECE8A0}" srcOrd="0" destOrd="0" presId="urn:microsoft.com/office/officeart/2005/8/layout/process4"/>
    <dgm:cxn modelId="{3800D49B-62D7-5D48-B154-43E9D23EB0F4}" type="presParOf" srcId="{DE737784-073E-5F48-8895-EF4D846F3EBC}" destId="{93A2316E-E56B-704B-891C-7C2888D7BF8A}" srcOrd="3" destOrd="0" presId="urn:microsoft.com/office/officeart/2005/8/layout/process4"/>
    <dgm:cxn modelId="{7F0568A4-6017-0A4A-BD63-B8525D117419}" type="presParOf" srcId="{DE737784-073E-5F48-8895-EF4D846F3EBC}" destId="{106BC609-4CF3-AD43-9886-E7A699E36763}" srcOrd="4" destOrd="0" presId="urn:microsoft.com/office/officeart/2005/8/layout/process4"/>
    <dgm:cxn modelId="{AE69F54C-E911-2249-A9D8-B49BE21E897D}" type="presParOf" srcId="{106BC609-4CF3-AD43-9886-E7A699E36763}" destId="{6218FACE-35F5-2949-84F7-FE6DCFF5A534}" srcOrd="0" destOrd="0" presId="urn:microsoft.com/office/officeart/2005/8/layout/process4"/>
    <dgm:cxn modelId="{A0495BD7-29DD-2D44-90B1-5954EFADBFD1}" type="presParOf" srcId="{DE737784-073E-5F48-8895-EF4D846F3EBC}" destId="{779BC206-353B-704F-986B-35DB4C751474}" srcOrd="5" destOrd="0" presId="urn:microsoft.com/office/officeart/2005/8/layout/process4"/>
    <dgm:cxn modelId="{39A44B49-C403-D543-86C2-E9C5BBAD8624}" type="presParOf" srcId="{DE737784-073E-5F48-8895-EF4D846F3EBC}" destId="{9EC6CFB1-0375-E44D-BEBA-583AF6410C29}" srcOrd="6" destOrd="0" presId="urn:microsoft.com/office/officeart/2005/8/layout/process4"/>
    <dgm:cxn modelId="{831075E2-55F0-CD41-ABAF-F1C911A47564}" type="presParOf" srcId="{9EC6CFB1-0375-E44D-BEBA-583AF6410C29}" destId="{66790607-11AB-CD4B-8515-116FD10C839B}" srcOrd="0" destOrd="0" presId="urn:microsoft.com/office/officeart/2005/8/layout/process4"/>
    <dgm:cxn modelId="{DC7484C6-8785-FC46-AC5B-6CA450BBFCF9}" type="presParOf" srcId="{DE737784-073E-5F48-8895-EF4D846F3EBC}" destId="{21A1DE7B-DC14-0244-AE93-0545B84A8199}" srcOrd="7" destOrd="0" presId="urn:microsoft.com/office/officeart/2005/8/layout/process4"/>
    <dgm:cxn modelId="{94BD162E-BF38-074E-B900-F5C62365023C}" type="presParOf" srcId="{DE737784-073E-5F48-8895-EF4D846F3EBC}" destId="{729C18F1-833C-6E4D-97E7-FAFCBDF39FFD}" srcOrd="8" destOrd="0" presId="urn:microsoft.com/office/officeart/2005/8/layout/process4"/>
    <dgm:cxn modelId="{A02A8D83-4D01-3842-BD10-A9F190B8C136}" type="presParOf" srcId="{729C18F1-833C-6E4D-97E7-FAFCBDF39FFD}" destId="{06DA0B03-60B4-BA40-9644-E2B7BE305CE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E9693D-2961-4668-9516-98C4AD031A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FE292D2-5350-4C10-B204-6FC185E5FB56}">
      <dgm:prSet/>
      <dgm:spPr/>
      <dgm:t>
        <a:bodyPr/>
        <a:lstStyle/>
        <a:p>
          <a:r>
            <a:rPr lang="en-US"/>
            <a:t>Cultural awareness as a core competence</a:t>
          </a:r>
        </a:p>
      </dgm:t>
    </dgm:pt>
    <dgm:pt modelId="{EACCB62F-492A-43B3-A7BA-52A888C402CC}" type="parTrans" cxnId="{8ACD1D8B-C223-4C29-B6ED-3C631B3BAAAB}">
      <dgm:prSet/>
      <dgm:spPr/>
      <dgm:t>
        <a:bodyPr/>
        <a:lstStyle/>
        <a:p>
          <a:endParaRPr lang="en-US"/>
        </a:p>
      </dgm:t>
    </dgm:pt>
    <dgm:pt modelId="{A3FD29EF-37D5-406D-A448-D86FF90C4216}" type="sibTrans" cxnId="{8ACD1D8B-C223-4C29-B6ED-3C631B3BAAAB}">
      <dgm:prSet/>
      <dgm:spPr/>
      <dgm:t>
        <a:bodyPr/>
        <a:lstStyle/>
        <a:p>
          <a:endParaRPr lang="en-US"/>
        </a:p>
      </dgm:t>
    </dgm:pt>
    <dgm:pt modelId="{FA87A76C-2687-48E5-B690-1096A91A41E7}">
      <dgm:prSet/>
      <dgm:spPr/>
      <dgm:t>
        <a:bodyPr/>
        <a:lstStyle/>
        <a:p>
          <a:r>
            <a:rPr lang="en-US"/>
            <a:t>Adaptability and flexibility </a:t>
          </a:r>
        </a:p>
      </dgm:t>
    </dgm:pt>
    <dgm:pt modelId="{134D4E9B-2F28-4411-8082-E660B91547DE}" type="parTrans" cxnId="{23419E91-99BA-4A96-B6D9-E750A53D205A}">
      <dgm:prSet/>
      <dgm:spPr/>
      <dgm:t>
        <a:bodyPr/>
        <a:lstStyle/>
        <a:p>
          <a:endParaRPr lang="en-US"/>
        </a:p>
      </dgm:t>
    </dgm:pt>
    <dgm:pt modelId="{D998B120-80B9-4DFB-A3CD-E91878DB73C5}" type="sibTrans" cxnId="{23419E91-99BA-4A96-B6D9-E750A53D205A}">
      <dgm:prSet/>
      <dgm:spPr/>
      <dgm:t>
        <a:bodyPr/>
        <a:lstStyle/>
        <a:p>
          <a:endParaRPr lang="en-US"/>
        </a:p>
      </dgm:t>
    </dgm:pt>
    <dgm:pt modelId="{69B88012-F3D8-44C8-9EE5-ECD8585A205D}">
      <dgm:prSet/>
      <dgm:spPr/>
      <dgm:t>
        <a:bodyPr/>
        <a:lstStyle/>
        <a:p>
          <a:r>
            <a:rPr lang="en-US"/>
            <a:t>Impact on long term success</a:t>
          </a:r>
        </a:p>
      </dgm:t>
    </dgm:pt>
    <dgm:pt modelId="{95081738-BA82-4C03-A466-F5D01FAC9884}" type="parTrans" cxnId="{7E4771AD-6BF2-4F41-B10C-DB8EB6A91A8C}">
      <dgm:prSet/>
      <dgm:spPr/>
      <dgm:t>
        <a:bodyPr/>
        <a:lstStyle/>
        <a:p>
          <a:endParaRPr lang="en-US"/>
        </a:p>
      </dgm:t>
    </dgm:pt>
    <dgm:pt modelId="{8408175E-BECA-446A-9C46-C8576C9FB6B9}" type="sibTrans" cxnId="{7E4771AD-6BF2-4F41-B10C-DB8EB6A91A8C}">
      <dgm:prSet/>
      <dgm:spPr/>
      <dgm:t>
        <a:bodyPr/>
        <a:lstStyle/>
        <a:p>
          <a:endParaRPr lang="en-US"/>
        </a:p>
      </dgm:t>
    </dgm:pt>
    <dgm:pt modelId="{ECD1DB7D-E798-47A0-BF74-3830FA49CAF6}" type="pres">
      <dgm:prSet presAssocID="{0DE9693D-2961-4668-9516-98C4AD031ACB}" presName="root" presStyleCnt="0">
        <dgm:presLayoutVars>
          <dgm:dir/>
          <dgm:resizeHandles val="exact"/>
        </dgm:presLayoutVars>
      </dgm:prSet>
      <dgm:spPr/>
    </dgm:pt>
    <dgm:pt modelId="{06FEF4C2-E2DD-4301-BD21-2C6DC69EFA6C}" type="pres">
      <dgm:prSet presAssocID="{AFE292D2-5350-4C10-B204-6FC185E5FB56}" presName="compNode" presStyleCnt="0"/>
      <dgm:spPr/>
    </dgm:pt>
    <dgm:pt modelId="{595C7DA6-94BB-4502-97A3-29B8AF8B2AA6}" type="pres">
      <dgm:prSet presAssocID="{AFE292D2-5350-4C10-B204-6FC185E5FB56}" presName="bgRect" presStyleLbl="bgShp" presStyleIdx="0" presStyleCnt="3"/>
      <dgm:spPr/>
    </dgm:pt>
    <dgm:pt modelId="{51A95667-00AC-4754-A5B3-C4EEB65C38A8}" type="pres">
      <dgm:prSet presAssocID="{AFE292D2-5350-4C10-B204-6FC185E5FB5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E514E97-7995-4EEF-B084-5DACC1DDB58C}" type="pres">
      <dgm:prSet presAssocID="{AFE292D2-5350-4C10-B204-6FC185E5FB56}" presName="spaceRect" presStyleCnt="0"/>
      <dgm:spPr/>
    </dgm:pt>
    <dgm:pt modelId="{1DFD2DCA-B26D-4B18-B333-6F11612EB78A}" type="pres">
      <dgm:prSet presAssocID="{AFE292D2-5350-4C10-B204-6FC185E5FB56}" presName="parTx" presStyleLbl="revTx" presStyleIdx="0" presStyleCnt="3">
        <dgm:presLayoutVars>
          <dgm:chMax val="0"/>
          <dgm:chPref val="0"/>
        </dgm:presLayoutVars>
      </dgm:prSet>
      <dgm:spPr/>
    </dgm:pt>
    <dgm:pt modelId="{2763B2E8-6F44-4914-ABB4-14EDD031E22E}" type="pres">
      <dgm:prSet presAssocID="{A3FD29EF-37D5-406D-A448-D86FF90C4216}" presName="sibTrans" presStyleCnt="0"/>
      <dgm:spPr/>
    </dgm:pt>
    <dgm:pt modelId="{44AA1603-13EC-4854-B49D-6FCB2F8F94CF}" type="pres">
      <dgm:prSet presAssocID="{FA87A76C-2687-48E5-B690-1096A91A41E7}" presName="compNode" presStyleCnt="0"/>
      <dgm:spPr/>
    </dgm:pt>
    <dgm:pt modelId="{09CE6E21-C688-4F2B-840E-11DA18BAD6E1}" type="pres">
      <dgm:prSet presAssocID="{FA87A76C-2687-48E5-B690-1096A91A41E7}" presName="bgRect" presStyleLbl="bgShp" presStyleIdx="1" presStyleCnt="3"/>
      <dgm:spPr/>
    </dgm:pt>
    <dgm:pt modelId="{FBF0131B-CE64-4408-ACE5-34434AA5EC8B}" type="pres">
      <dgm:prSet presAssocID="{FA87A76C-2687-48E5-B690-1096A91A41E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80D8769-B226-4A1C-BB10-BF9D7162794C}" type="pres">
      <dgm:prSet presAssocID="{FA87A76C-2687-48E5-B690-1096A91A41E7}" presName="spaceRect" presStyleCnt="0"/>
      <dgm:spPr/>
    </dgm:pt>
    <dgm:pt modelId="{3565CA7A-3D69-44C8-89D9-CF9355C40057}" type="pres">
      <dgm:prSet presAssocID="{FA87A76C-2687-48E5-B690-1096A91A41E7}" presName="parTx" presStyleLbl="revTx" presStyleIdx="1" presStyleCnt="3">
        <dgm:presLayoutVars>
          <dgm:chMax val="0"/>
          <dgm:chPref val="0"/>
        </dgm:presLayoutVars>
      </dgm:prSet>
      <dgm:spPr/>
    </dgm:pt>
    <dgm:pt modelId="{D7331715-911D-4F9F-821F-72C95A27080D}" type="pres">
      <dgm:prSet presAssocID="{D998B120-80B9-4DFB-A3CD-E91878DB73C5}" presName="sibTrans" presStyleCnt="0"/>
      <dgm:spPr/>
    </dgm:pt>
    <dgm:pt modelId="{16196B89-5462-4956-8FCD-CBA866BC0087}" type="pres">
      <dgm:prSet presAssocID="{69B88012-F3D8-44C8-9EE5-ECD8585A205D}" presName="compNode" presStyleCnt="0"/>
      <dgm:spPr/>
    </dgm:pt>
    <dgm:pt modelId="{3675CEA6-9322-4CA7-9DE9-3737F50689EF}" type="pres">
      <dgm:prSet presAssocID="{69B88012-F3D8-44C8-9EE5-ECD8585A205D}" presName="bgRect" presStyleLbl="bgShp" presStyleIdx="2" presStyleCnt="3"/>
      <dgm:spPr/>
    </dgm:pt>
    <dgm:pt modelId="{F993B7CD-B2E2-42C5-89FC-ED22C119ADFA}" type="pres">
      <dgm:prSet presAssocID="{69B88012-F3D8-44C8-9EE5-ECD8585A205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29F2ADF-A3CF-4157-8F8D-A958FFBACEBE}" type="pres">
      <dgm:prSet presAssocID="{69B88012-F3D8-44C8-9EE5-ECD8585A205D}" presName="spaceRect" presStyleCnt="0"/>
      <dgm:spPr/>
    </dgm:pt>
    <dgm:pt modelId="{4310B1CB-8935-4D53-B78E-BCBC3CD8B321}" type="pres">
      <dgm:prSet presAssocID="{69B88012-F3D8-44C8-9EE5-ECD8585A205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2ED1210-2C3A-4C8A-BF07-3470C89AD895}" type="presOf" srcId="{AFE292D2-5350-4C10-B204-6FC185E5FB56}" destId="{1DFD2DCA-B26D-4B18-B333-6F11612EB78A}" srcOrd="0" destOrd="0" presId="urn:microsoft.com/office/officeart/2018/2/layout/IconVerticalSolidList"/>
    <dgm:cxn modelId="{C64E665B-9891-46E1-99FC-C786900C1B01}" type="presOf" srcId="{FA87A76C-2687-48E5-B690-1096A91A41E7}" destId="{3565CA7A-3D69-44C8-89D9-CF9355C40057}" srcOrd="0" destOrd="0" presId="urn:microsoft.com/office/officeart/2018/2/layout/IconVerticalSolidList"/>
    <dgm:cxn modelId="{8ACD1D8B-C223-4C29-B6ED-3C631B3BAAAB}" srcId="{0DE9693D-2961-4668-9516-98C4AD031ACB}" destId="{AFE292D2-5350-4C10-B204-6FC185E5FB56}" srcOrd="0" destOrd="0" parTransId="{EACCB62F-492A-43B3-A7BA-52A888C402CC}" sibTransId="{A3FD29EF-37D5-406D-A448-D86FF90C4216}"/>
    <dgm:cxn modelId="{23419E91-99BA-4A96-B6D9-E750A53D205A}" srcId="{0DE9693D-2961-4668-9516-98C4AD031ACB}" destId="{FA87A76C-2687-48E5-B690-1096A91A41E7}" srcOrd="1" destOrd="0" parTransId="{134D4E9B-2F28-4411-8082-E660B91547DE}" sibTransId="{D998B120-80B9-4DFB-A3CD-E91878DB73C5}"/>
    <dgm:cxn modelId="{7E4771AD-6BF2-4F41-B10C-DB8EB6A91A8C}" srcId="{0DE9693D-2961-4668-9516-98C4AD031ACB}" destId="{69B88012-F3D8-44C8-9EE5-ECD8585A205D}" srcOrd="2" destOrd="0" parTransId="{95081738-BA82-4C03-A466-F5D01FAC9884}" sibTransId="{8408175E-BECA-446A-9C46-C8576C9FB6B9}"/>
    <dgm:cxn modelId="{50EC3FC2-8C6D-4C2B-833C-953D31CB1571}" type="presOf" srcId="{69B88012-F3D8-44C8-9EE5-ECD8585A205D}" destId="{4310B1CB-8935-4D53-B78E-BCBC3CD8B321}" srcOrd="0" destOrd="0" presId="urn:microsoft.com/office/officeart/2018/2/layout/IconVerticalSolidList"/>
    <dgm:cxn modelId="{7E9CF8EA-1E19-471D-8123-08AD10E9AF77}" type="presOf" srcId="{0DE9693D-2961-4668-9516-98C4AD031ACB}" destId="{ECD1DB7D-E798-47A0-BF74-3830FA49CAF6}" srcOrd="0" destOrd="0" presId="urn:microsoft.com/office/officeart/2018/2/layout/IconVerticalSolidList"/>
    <dgm:cxn modelId="{78CC98C6-C319-49A6-AD02-3A5DD0E3FB18}" type="presParOf" srcId="{ECD1DB7D-E798-47A0-BF74-3830FA49CAF6}" destId="{06FEF4C2-E2DD-4301-BD21-2C6DC69EFA6C}" srcOrd="0" destOrd="0" presId="urn:microsoft.com/office/officeart/2018/2/layout/IconVerticalSolidList"/>
    <dgm:cxn modelId="{C03706E7-642C-4550-81F9-405A64CD1396}" type="presParOf" srcId="{06FEF4C2-E2DD-4301-BD21-2C6DC69EFA6C}" destId="{595C7DA6-94BB-4502-97A3-29B8AF8B2AA6}" srcOrd="0" destOrd="0" presId="urn:microsoft.com/office/officeart/2018/2/layout/IconVerticalSolidList"/>
    <dgm:cxn modelId="{EBE01BBC-A0E4-4B58-8891-2FBF144807F0}" type="presParOf" srcId="{06FEF4C2-E2DD-4301-BD21-2C6DC69EFA6C}" destId="{51A95667-00AC-4754-A5B3-C4EEB65C38A8}" srcOrd="1" destOrd="0" presId="urn:microsoft.com/office/officeart/2018/2/layout/IconVerticalSolidList"/>
    <dgm:cxn modelId="{0A91DBE5-7AA3-4B63-B140-019A60A9D527}" type="presParOf" srcId="{06FEF4C2-E2DD-4301-BD21-2C6DC69EFA6C}" destId="{EE514E97-7995-4EEF-B084-5DACC1DDB58C}" srcOrd="2" destOrd="0" presId="urn:microsoft.com/office/officeart/2018/2/layout/IconVerticalSolidList"/>
    <dgm:cxn modelId="{76833319-61E6-45EA-9F10-2A125EB2B2DD}" type="presParOf" srcId="{06FEF4C2-E2DD-4301-BD21-2C6DC69EFA6C}" destId="{1DFD2DCA-B26D-4B18-B333-6F11612EB78A}" srcOrd="3" destOrd="0" presId="urn:microsoft.com/office/officeart/2018/2/layout/IconVerticalSolidList"/>
    <dgm:cxn modelId="{4FCD2215-F9F7-41E2-BEF7-FCE747EF64B6}" type="presParOf" srcId="{ECD1DB7D-E798-47A0-BF74-3830FA49CAF6}" destId="{2763B2E8-6F44-4914-ABB4-14EDD031E22E}" srcOrd="1" destOrd="0" presId="urn:microsoft.com/office/officeart/2018/2/layout/IconVerticalSolidList"/>
    <dgm:cxn modelId="{95AA8647-FE03-4054-A9C4-C5271439D649}" type="presParOf" srcId="{ECD1DB7D-E798-47A0-BF74-3830FA49CAF6}" destId="{44AA1603-13EC-4854-B49D-6FCB2F8F94CF}" srcOrd="2" destOrd="0" presId="urn:microsoft.com/office/officeart/2018/2/layout/IconVerticalSolidList"/>
    <dgm:cxn modelId="{403BF04E-EA96-4A5A-A58C-4290D5B7BDA2}" type="presParOf" srcId="{44AA1603-13EC-4854-B49D-6FCB2F8F94CF}" destId="{09CE6E21-C688-4F2B-840E-11DA18BAD6E1}" srcOrd="0" destOrd="0" presId="urn:microsoft.com/office/officeart/2018/2/layout/IconVerticalSolidList"/>
    <dgm:cxn modelId="{3A85792C-217D-479C-8931-902106BBED43}" type="presParOf" srcId="{44AA1603-13EC-4854-B49D-6FCB2F8F94CF}" destId="{FBF0131B-CE64-4408-ACE5-34434AA5EC8B}" srcOrd="1" destOrd="0" presId="urn:microsoft.com/office/officeart/2018/2/layout/IconVerticalSolidList"/>
    <dgm:cxn modelId="{644E8317-EE9C-49F7-83B0-F956D2C65D1E}" type="presParOf" srcId="{44AA1603-13EC-4854-B49D-6FCB2F8F94CF}" destId="{580D8769-B226-4A1C-BB10-BF9D7162794C}" srcOrd="2" destOrd="0" presId="urn:microsoft.com/office/officeart/2018/2/layout/IconVerticalSolidList"/>
    <dgm:cxn modelId="{5343A020-6090-4EAB-9715-0D680B522607}" type="presParOf" srcId="{44AA1603-13EC-4854-B49D-6FCB2F8F94CF}" destId="{3565CA7A-3D69-44C8-89D9-CF9355C40057}" srcOrd="3" destOrd="0" presId="urn:microsoft.com/office/officeart/2018/2/layout/IconVerticalSolidList"/>
    <dgm:cxn modelId="{1D4818AD-DA57-415D-94F3-8C7A71F5C196}" type="presParOf" srcId="{ECD1DB7D-E798-47A0-BF74-3830FA49CAF6}" destId="{D7331715-911D-4F9F-821F-72C95A27080D}" srcOrd="3" destOrd="0" presId="urn:microsoft.com/office/officeart/2018/2/layout/IconVerticalSolidList"/>
    <dgm:cxn modelId="{252FE631-8764-4CDC-8D3E-F3B92EC6010C}" type="presParOf" srcId="{ECD1DB7D-E798-47A0-BF74-3830FA49CAF6}" destId="{16196B89-5462-4956-8FCD-CBA866BC0087}" srcOrd="4" destOrd="0" presId="urn:microsoft.com/office/officeart/2018/2/layout/IconVerticalSolidList"/>
    <dgm:cxn modelId="{A41785B1-4A6C-4B87-82AF-7899C88CAB1A}" type="presParOf" srcId="{16196B89-5462-4956-8FCD-CBA866BC0087}" destId="{3675CEA6-9322-4CA7-9DE9-3737F50689EF}" srcOrd="0" destOrd="0" presId="urn:microsoft.com/office/officeart/2018/2/layout/IconVerticalSolidList"/>
    <dgm:cxn modelId="{A0C46683-0A54-4E3F-B85F-4ABF917A8DD2}" type="presParOf" srcId="{16196B89-5462-4956-8FCD-CBA866BC0087}" destId="{F993B7CD-B2E2-42C5-89FC-ED22C119ADFA}" srcOrd="1" destOrd="0" presId="urn:microsoft.com/office/officeart/2018/2/layout/IconVerticalSolidList"/>
    <dgm:cxn modelId="{DCD24724-5526-465D-8558-BA8CB861EA8B}" type="presParOf" srcId="{16196B89-5462-4956-8FCD-CBA866BC0087}" destId="{D29F2ADF-A3CF-4157-8F8D-A958FFBACEBE}" srcOrd="2" destOrd="0" presId="urn:microsoft.com/office/officeart/2018/2/layout/IconVerticalSolidList"/>
    <dgm:cxn modelId="{1E18B3C3-553C-49DA-AF65-19A8C3011D1D}" type="presParOf" srcId="{16196B89-5462-4956-8FCD-CBA866BC0087}" destId="{4310B1CB-8935-4D53-B78E-BCBC3CD8B3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05A21-22B8-4328-9726-D0856C012278}">
      <dsp:nvSpPr>
        <dsp:cNvPr id="0" name=""/>
        <dsp:cNvSpPr/>
      </dsp:nvSpPr>
      <dsp:spPr>
        <a:xfrm>
          <a:off x="485019" y="716414"/>
          <a:ext cx="1406812" cy="14068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6CE8E-15C0-4992-8662-B7C036BFC90F}">
      <dsp:nvSpPr>
        <dsp:cNvPr id="0" name=""/>
        <dsp:cNvSpPr/>
      </dsp:nvSpPr>
      <dsp:spPr>
        <a:xfrm>
          <a:off x="784832" y="1016226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02F2FD-1E4D-4F5D-902D-6CF78CE75E29}">
      <dsp:nvSpPr>
        <dsp:cNvPr id="0" name=""/>
        <dsp:cNvSpPr/>
      </dsp:nvSpPr>
      <dsp:spPr>
        <a:xfrm>
          <a:off x="35301" y="2561414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Relationship-Building (Guanxi)</a:t>
          </a:r>
        </a:p>
      </dsp:txBody>
      <dsp:txXfrm>
        <a:off x="35301" y="2561414"/>
        <a:ext cx="2306250" cy="720000"/>
      </dsp:txXfrm>
    </dsp:sp>
    <dsp:sp modelId="{3817DB8A-D36B-4DF8-AE65-0C71B62665A4}">
      <dsp:nvSpPr>
        <dsp:cNvPr id="0" name=""/>
        <dsp:cNvSpPr/>
      </dsp:nvSpPr>
      <dsp:spPr>
        <a:xfrm>
          <a:off x="3194863" y="716414"/>
          <a:ext cx="1406812" cy="14068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91FB1-9599-4948-BAB2-18795CC60322}">
      <dsp:nvSpPr>
        <dsp:cNvPr id="0" name=""/>
        <dsp:cNvSpPr/>
      </dsp:nvSpPr>
      <dsp:spPr>
        <a:xfrm>
          <a:off x="3494676" y="1016226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610E3A-20C2-45F6-B853-0F37E5D40456}">
      <dsp:nvSpPr>
        <dsp:cNvPr id="0" name=""/>
        <dsp:cNvSpPr/>
      </dsp:nvSpPr>
      <dsp:spPr>
        <a:xfrm>
          <a:off x="2745145" y="2561414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Indirect communication and saving face</a:t>
          </a:r>
        </a:p>
      </dsp:txBody>
      <dsp:txXfrm>
        <a:off x="2745145" y="2561414"/>
        <a:ext cx="2306250" cy="720000"/>
      </dsp:txXfrm>
    </dsp:sp>
    <dsp:sp modelId="{ECFD79E6-A439-4C1A-BBC3-E223F0D67746}">
      <dsp:nvSpPr>
        <dsp:cNvPr id="0" name=""/>
        <dsp:cNvSpPr/>
      </dsp:nvSpPr>
      <dsp:spPr>
        <a:xfrm>
          <a:off x="5904707" y="716414"/>
          <a:ext cx="1406812" cy="140681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36C2F-FB68-4637-8AC0-D920FC76F35A}">
      <dsp:nvSpPr>
        <dsp:cNvPr id="0" name=""/>
        <dsp:cNvSpPr/>
      </dsp:nvSpPr>
      <dsp:spPr>
        <a:xfrm>
          <a:off x="6204519" y="1016226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ACD18-74CF-4134-A906-ED7091FA9D09}">
      <dsp:nvSpPr>
        <dsp:cNvPr id="0" name=""/>
        <dsp:cNvSpPr/>
      </dsp:nvSpPr>
      <dsp:spPr>
        <a:xfrm>
          <a:off x="5454988" y="2561414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Hierarchy and decision making</a:t>
          </a:r>
        </a:p>
      </dsp:txBody>
      <dsp:txXfrm>
        <a:off x="5454988" y="2561414"/>
        <a:ext cx="2306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F5AEB-FBEB-F14B-904D-5098AD6C6AB7}">
      <dsp:nvSpPr>
        <dsp:cNvPr id="0" name=""/>
        <dsp:cNvSpPr/>
      </dsp:nvSpPr>
      <dsp:spPr>
        <a:xfrm>
          <a:off x="0" y="4567381"/>
          <a:ext cx="5889686" cy="7493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Prepare for indirect communication</a:t>
          </a:r>
        </a:p>
      </dsp:txBody>
      <dsp:txXfrm>
        <a:off x="0" y="4567381"/>
        <a:ext cx="5889686" cy="749316"/>
      </dsp:txXfrm>
    </dsp:sp>
    <dsp:sp modelId="{0B79F8B8-DDE7-C64E-A1C0-7A3D1DECE8A0}">
      <dsp:nvSpPr>
        <dsp:cNvPr id="0" name=""/>
        <dsp:cNvSpPr/>
      </dsp:nvSpPr>
      <dsp:spPr>
        <a:xfrm rot="10800000">
          <a:off x="0" y="3426171"/>
          <a:ext cx="5889686" cy="115244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Respect hierarchies</a:t>
          </a:r>
        </a:p>
      </dsp:txBody>
      <dsp:txXfrm rot="10800000">
        <a:off x="0" y="3426171"/>
        <a:ext cx="5889686" cy="748827"/>
      </dsp:txXfrm>
    </dsp:sp>
    <dsp:sp modelId="{6218FACE-35F5-2949-84F7-FE6DCFF5A534}">
      <dsp:nvSpPr>
        <dsp:cNvPr id="0" name=""/>
        <dsp:cNvSpPr/>
      </dsp:nvSpPr>
      <dsp:spPr>
        <a:xfrm rot="10800000">
          <a:off x="0" y="2284962"/>
          <a:ext cx="5889686" cy="1152449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Be patient and flexible</a:t>
          </a:r>
        </a:p>
      </dsp:txBody>
      <dsp:txXfrm rot="10800000">
        <a:off x="0" y="2284962"/>
        <a:ext cx="5889686" cy="748827"/>
      </dsp:txXfrm>
    </dsp:sp>
    <dsp:sp modelId="{66790607-11AB-CD4B-8515-116FD10C839B}">
      <dsp:nvSpPr>
        <dsp:cNvPr id="0" name=""/>
        <dsp:cNvSpPr/>
      </dsp:nvSpPr>
      <dsp:spPr>
        <a:xfrm rot="10800000">
          <a:off x="0" y="1143752"/>
          <a:ext cx="5889686" cy="1152449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Adopt a collaborative approach</a:t>
          </a:r>
        </a:p>
      </dsp:txBody>
      <dsp:txXfrm rot="10800000">
        <a:off x="0" y="1143752"/>
        <a:ext cx="5889686" cy="748827"/>
      </dsp:txXfrm>
    </dsp:sp>
    <dsp:sp modelId="{06DA0B03-60B4-BA40-9644-E2B7BE305CE9}">
      <dsp:nvSpPr>
        <dsp:cNvPr id="0" name=""/>
        <dsp:cNvSpPr/>
      </dsp:nvSpPr>
      <dsp:spPr>
        <a:xfrm rot="10800000">
          <a:off x="0" y="2542"/>
          <a:ext cx="5889686" cy="1152449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Ivest in building relationships</a:t>
          </a:r>
        </a:p>
      </dsp:txBody>
      <dsp:txXfrm rot="10800000">
        <a:off x="0" y="2542"/>
        <a:ext cx="5889686" cy="7488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5C7DA6-94BB-4502-97A3-29B8AF8B2AA6}">
      <dsp:nvSpPr>
        <dsp:cNvPr id="0" name=""/>
        <dsp:cNvSpPr/>
      </dsp:nvSpPr>
      <dsp:spPr>
        <a:xfrm>
          <a:off x="0" y="699"/>
          <a:ext cx="5295778" cy="16360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95667-00AC-4754-A5B3-C4EEB65C38A8}">
      <dsp:nvSpPr>
        <dsp:cNvPr id="0" name=""/>
        <dsp:cNvSpPr/>
      </dsp:nvSpPr>
      <dsp:spPr>
        <a:xfrm>
          <a:off x="494904" y="368810"/>
          <a:ext cx="899826" cy="899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D2DCA-B26D-4B18-B333-6F11612EB78A}">
      <dsp:nvSpPr>
        <dsp:cNvPr id="0" name=""/>
        <dsp:cNvSpPr/>
      </dsp:nvSpPr>
      <dsp:spPr>
        <a:xfrm>
          <a:off x="1889635" y="699"/>
          <a:ext cx="3406142" cy="1636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148" tIns="173148" rIns="173148" bIns="17314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Cultural awareness as a core competence</a:t>
          </a:r>
        </a:p>
      </dsp:txBody>
      <dsp:txXfrm>
        <a:off x="1889635" y="699"/>
        <a:ext cx="3406142" cy="1636048"/>
      </dsp:txXfrm>
    </dsp:sp>
    <dsp:sp modelId="{09CE6E21-C688-4F2B-840E-11DA18BAD6E1}">
      <dsp:nvSpPr>
        <dsp:cNvPr id="0" name=""/>
        <dsp:cNvSpPr/>
      </dsp:nvSpPr>
      <dsp:spPr>
        <a:xfrm>
          <a:off x="0" y="2045759"/>
          <a:ext cx="5295778" cy="16360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F0131B-CE64-4408-ACE5-34434AA5EC8B}">
      <dsp:nvSpPr>
        <dsp:cNvPr id="0" name=""/>
        <dsp:cNvSpPr/>
      </dsp:nvSpPr>
      <dsp:spPr>
        <a:xfrm>
          <a:off x="494904" y="2413870"/>
          <a:ext cx="899826" cy="899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5CA7A-3D69-44C8-89D9-CF9355C40057}">
      <dsp:nvSpPr>
        <dsp:cNvPr id="0" name=""/>
        <dsp:cNvSpPr/>
      </dsp:nvSpPr>
      <dsp:spPr>
        <a:xfrm>
          <a:off x="1889635" y="2045759"/>
          <a:ext cx="3406142" cy="1636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148" tIns="173148" rIns="173148" bIns="17314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Adaptability and flexibility </a:t>
          </a:r>
        </a:p>
      </dsp:txBody>
      <dsp:txXfrm>
        <a:off x="1889635" y="2045759"/>
        <a:ext cx="3406142" cy="1636048"/>
      </dsp:txXfrm>
    </dsp:sp>
    <dsp:sp modelId="{3675CEA6-9322-4CA7-9DE9-3737F50689EF}">
      <dsp:nvSpPr>
        <dsp:cNvPr id="0" name=""/>
        <dsp:cNvSpPr/>
      </dsp:nvSpPr>
      <dsp:spPr>
        <a:xfrm>
          <a:off x="0" y="4090820"/>
          <a:ext cx="5295778" cy="16360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93B7CD-B2E2-42C5-89FC-ED22C119ADFA}">
      <dsp:nvSpPr>
        <dsp:cNvPr id="0" name=""/>
        <dsp:cNvSpPr/>
      </dsp:nvSpPr>
      <dsp:spPr>
        <a:xfrm>
          <a:off x="494904" y="4458931"/>
          <a:ext cx="899826" cy="8998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0B1CB-8935-4D53-B78E-BCBC3CD8B321}">
      <dsp:nvSpPr>
        <dsp:cNvPr id="0" name=""/>
        <dsp:cNvSpPr/>
      </dsp:nvSpPr>
      <dsp:spPr>
        <a:xfrm>
          <a:off x="1889635" y="4090820"/>
          <a:ext cx="3406142" cy="1636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148" tIns="173148" rIns="173148" bIns="17314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Impact on long term success</a:t>
          </a:r>
        </a:p>
      </dsp:txBody>
      <dsp:txXfrm>
        <a:off x="1889635" y="4090820"/>
        <a:ext cx="3406142" cy="1636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11/22/24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ofstede-insights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0ACDC-6871-9349-A198-208C502182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Cross–Cultural Negotiations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5F6D80-AE7A-6049-A9F9-58B178E577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72274" y="1160440"/>
            <a:ext cx="5357600" cy="2268559"/>
          </a:xfrm>
        </p:spPr>
        <p:txBody>
          <a:bodyPr>
            <a:normAutofit/>
          </a:bodyPr>
          <a:lstStyle/>
          <a:p>
            <a:r>
              <a:rPr lang="en-US" sz="2000" dirty="0"/>
              <a:t>International Business Communication (LCBB6001</a:t>
            </a:r>
            <a:r>
              <a:rPr lang="en-US" dirty="0"/>
              <a:t>)</a:t>
            </a:r>
          </a:p>
          <a:p>
            <a:r>
              <a:rPr lang="en-US" sz="2000" dirty="0"/>
              <a:t>Lecturer: Dr </a:t>
            </a:r>
            <a:r>
              <a:rPr lang="en-US" sz="2000" dirty="0" err="1"/>
              <a:t>Rexon</a:t>
            </a:r>
            <a:r>
              <a:rPr lang="en-US" sz="2000" dirty="0"/>
              <a:t> </a:t>
            </a:r>
            <a:r>
              <a:rPr lang="en-US" sz="2000" dirty="0" err="1"/>
              <a:t>Nthing</a:t>
            </a:r>
            <a:endParaRPr lang="en-US" sz="2000" dirty="0"/>
          </a:p>
          <a:p>
            <a:r>
              <a:rPr lang="en-US" sz="2000" dirty="0"/>
              <a:t>Student: Petya </a:t>
            </a:r>
            <a:r>
              <a:rPr lang="en-US" sz="2000" dirty="0" err="1"/>
              <a:t>Encheva</a:t>
            </a:r>
            <a:r>
              <a:rPr lang="en-US" sz="2000" dirty="0"/>
              <a:t> </a:t>
            </a:r>
            <a:r>
              <a:rPr lang="en-US" sz="2000" dirty="0" err="1"/>
              <a:t>Petrova</a:t>
            </a:r>
            <a:r>
              <a:rPr lang="en-US" sz="2000" dirty="0"/>
              <a:t> (2111477) </a:t>
            </a:r>
          </a:p>
        </p:txBody>
      </p:sp>
      <p:pic>
        <p:nvPicPr>
          <p:cNvPr id="5" name="Picture 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6F6F8C8F-A49F-7044-84E5-14C8020FA4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7244" y="322636"/>
            <a:ext cx="3090923" cy="1054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380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42B95-CE4E-4E41-81D7-4574CF849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E36AE-5B59-C543-B24A-B79A383DD7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Introduction to culture and its impact</a:t>
            </a:r>
          </a:p>
          <a:p>
            <a:r>
              <a:rPr lang="en-US" dirty="0"/>
              <a:t>Understanding key cultural elements</a:t>
            </a:r>
          </a:p>
          <a:p>
            <a:r>
              <a:rPr lang="en-US" dirty="0"/>
              <a:t>Theoretical underpinnings: Cultural Frameworks in Negotiation</a:t>
            </a:r>
          </a:p>
          <a:p>
            <a:r>
              <a:rPr lang="en-US" dirty="0"/>
              <a:t>Cultural elements to overcome in Chinese Negotiations</a:t>
            </a:r>
          </a:p>
          <a:p>
            <a:r>
              <a:rPr lang="en-US" dirty="0"/>
              <a:t>Negotiation Strategies for success</a:t>
            </a:r>
          </a:p>
          <a:p>
            <a:r>
              <a:rPr lang="en-US" dirty="0"/>
              <a:t>Importance of cultural awareness and adaptability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378160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0748FE5-971C-4D3D-9E82-844F9896D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5180ED-82FA-4DB9-977A-EF01472A5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70DC71-8434-464C-A23E-E7BC9BC89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57561C8-C082-42A2-8092-4FB6D770A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C43BFC-462D-410C-B3EE-F37EF751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08265-E6F0-714D-BBB2-A52F1D1CC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4525" y="808056"/>
            <a:ext cx="5338372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Introduction to culture and its impact </a:t>
            </a:r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CE8F6C0C-58BD-F8A2-5ED1-A87540DCAD4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265" r="34032" b="-1"/>
          <a:stretch/>
        </p:blipFill>
        <p:spPr>
          <a:xfrm>
            <a:off x="1011880" y="227"/>
            <a:ext cx="3051461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9C59E-E311-421C-83D7-D60C5EBE7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A1534-4C61-8F46-85BB-39BED83F3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9071" y="2052116"/>
            <a:ext cx="5343826" cy="399782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700"/>
              <a:t>Culture refers to shared values, beliefs, behaviors and norms within specific group. Impacting decision making, communication and negotiation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/>
              <a:t>Elements: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700"/>
              <a:t>Language and communication styles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700"/>
              <a:t>Values and beliefs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700"/>
              <a:t>Custom and etiquette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700"/>
              <a:t>Decision making process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700"/>
              <a:t>Power distance and hierarchies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9CCB84-4641-45C1-9C0C-D35DEB9B2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F23970-7207-E44E-AB14-87EC5D190CDD}"/>
              </a:ext>
            </a:extLst>
          </p:cNvPr>
          <p:cNvSpPr txBox="1"/>
          <p:nvPr/>
        </p:nvSpPr>
        <p:spPr>
          <a:xfrm>
            <a:off x="4464424" y="6239435"/>
            <a:ext cx="3675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(Hofstede, 2024 &amp; Adler 2008)</a:t>
            </a:r>
          </a:p>
        </p:txBody>
      </p:sp>
    </p:spTree>
    <p:extLst>
      <p:ext uri="{BB962C8B-B14F-4D97-AF65-F5344CB8AC3E}">
        <p14:creationId xmlns:p14="http://schemas.microsoft.com/office/powerpoint/2010/main" val="2917012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0748FE5-971C-4D3D-9E82-844F9896D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5180ED-82FA-4DB9-977A-EF01472A5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70DC71-8434-464C-A23E-E7BC9BC89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57561C8-C082-42A2-8092-4FB6D770A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C43BFC-462D-410C-B3EE-F37EF751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B1A698-0448-454F-A16F-FE9ED0394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4525" y="808056"/>
            <a:ext cx="5338372" cy="1077229"/>
          </a:xfrm>
        </p:spPr>
        <p:txBody>
          <a:bodyPr>
            <a:normAutofit/>
          </a:bodyPr>
          <a:lstStyle/>
          <a:p>
            <a:pPr algn="l"/>
            <a:r>
              <a:rPr lang="en-US"/>
              <a:t>Understanding the key cultural elements</a:t>
            </a:r>
          </a:p>
        </p:txBody>
      </p:sp>
      <p:pic>
        <p:nvPicPr>
          <p:cNvPr id="5" name="Picture 4" descr="Hanging red and gold lantern">
            <a:extLst>
              <a:ext uri="{FF2B5EF4-FFF2-40B4-BE49-F238E27FC236}">
                <a16:creationId xmlns:a16="http://schemas.microsoft.com/office/drawing/2014/main" id="{ED63D76B-3269-2ECF-8C9A-0D0FAFE91CB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4619" r="25680" b="-2"/>
          <a:stretch/>
        </p:blipFill>
        <p:spPr>
          <a:xfrm>
            <a:off x="1011880" y="227"/>
            <a:ext cx="3051461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9C59E-E311-421C-83D7-D60C5EBE7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04AFC-42D0-534B-83DD-F8F30C366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9071" y="2052116"/>
            <a:ext cx="5343826" cy="3997828"/>
          </a:xfrm>
        </p:spPr>
        <p:txBody>
          <a:bodyPr>
            <a:normAutofit/>
          </a:bodyPr>
          <a:lstStyle/>
          <a:p>
            <a:r>
              <a:rPr lang="en-US" dirty="0"/>
              <a:t>Collectivism vs individualism</a:t>
            </a:r>
          </a:p>
          <a:p>
            <a:pPr marL="0" indent="0">
              <a:buNone/>
            </a:pPr>
            <a:r>
              <a:rPr lang="en-US" dirty="0"/>
              <a:t>- Chinese culture emphasizes collectivism.</a:t>
            </a:r>
          </a:p>
          <a:p>
            <a:r>
              <a:rPr lang="en-US" dirty="0"/>
              <a:t>High-context communication</a:t>
            </a:r>
          </a:p>
          <a:p>
            <a:pPr marL="0" indent="0">
              <a:buNone/>
            </a:pPr>
            <a:r>
              <a:rPr lang="en-US" dirty="0"/>
              <a:t>- Chinese communication style tends to be indirect and high context</a:t>
            </a:r>
          </a:p>
          <a:p>
            <a:pPr marL="0" indent="0">
              <a:buNone/>
            </a:pPr>
            <a:r>
              <a:rPr lang="en-US" dirty="0"/>
              <a:t>(Trompenaars,2003 &amp; Fang,2012)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9CCB84-4641-45C1-9C0C-D35DEB9B2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66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97B08B2-0DA5-4B7F-A47D-5C15ECFB0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s and thread forming a heptagon">
            <a:extLst>
              <a:ext uri="{FF2B5EF4-FFF2-40B4-BE49-F238E27FC236}">
                <a16:creationId xmlns:a16="http://schemas.microsoft.com/office/drawing/2014/main" id="{0EEFBA82-5C03-9A80-E0D0-1F98D682C7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438" r="-1" b="1290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9C770FC-6D2D-4B73-8219-CFEB0B146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DD31FDA-BCB5-4B8D-8FB8-8CCF019C9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590A298A-601D-412F-9A93-09DCA9DBE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74A3CD-596C-4FAC-8913-C98848CD2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A99299-7151-43AF-94CF-2ADA8412B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793B0-F0CE-1B47-8603-687DADF56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2659944" cy="1225532"/>
          </a:xfrm>
        </p:spPr>
        <p:txBody>
          <a:bodyPr>
            <a:normAutofit/>
          </a:bodyPr>
          <a:lstStyle/>
          <a:p>
            <a:pPr algn="l"/>
            <a:r>
              <a:rPr lang="en-US" sz="2600"/>
              <a:t>Theoretical framework.- Hofstede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7E4A8-9C3F-2349-BB5A-2E169A13C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281" y="2171700"/>
            <a:ext cx="2668401" cy="3878243"/>
          </a:xfrm>
        </p:spPr>
        <p:txBody>
          <a:bodyPr>
            <a:normAutofit/>
          </a:bodyPr>
          <a:lstStyle/>
          <a:p>
            <a:r>
              <a:rPr lang="en-US" sz="1600" dirty="0"/>
              <a:t>Power distance </a:t>
            </a:r>
          </a:p>
          <a:p>
            <a:r>
              <a:rPr lang="en-US" sz="1600" dirty="0"/>
              <a:t>Individualism and collectivism</a:t>
            </a:r>
          </a:p>
          <a:p>
            <a:r>
              <a:rPr lang="en-US" sz="1600" dirty="0"/>
              <a:t>Uncertainty avoidance </a:t>
            </a:r>
          </a:p>
          <a:p>
            <a:r>
              <a:rPr lang="en-US" sz="1600" dirty="0"/>
              <a:t>Impact on negotiations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(Hofstede,2024) </a:t>
            </a:r>
          </a:p>
          <a:p>
            <a:endParaRPr lang="en-US" sz="16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9BB4655-F250-4A6F-9526-13AFF6118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74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E1063-5AA4-424D-B728-C6B146348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Cultural elements to overcome in Chinese negotiations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646A36A-A3ED-42E3-474F-BA46885591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773599" y="2052116"/>
          <a:ext cx="7796540" cy="3997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9AD5A71-9D24-4C4F-ABF0-04D0B99461ED}"/>
              </a:ext>
            </a:extLst>
          </p:cNvPr>
          <p:cNvSpPr txBox="1"/>
          <p:nvPr/>
        </p:nvSpPr>
        <p:spPr>
          <a:xfrm>
            <a:off x="2187388" y="5665694"/>
            <a:ext cx="4034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(Pye, 1982 &amp; Ghauri,2003)</a:t>
            </a:r>
          </a:p>
        </p:txBody>
      </p:sp>
    </p:spTree>
    <p:extLst>
      <p:ext uri="{BB962C8B-B14F-4D97-AF65-F5344CB8AC3E}">
        <p14:creationId xmlns:p14="http://schemas.microsoft.com/office/powerpoint/2010/main" val="3476641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6976A9-13CE-0248-89B3-1F65897DA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91" y="1064365"/>
            <a:ext cx="2856582" cy="3313671"/>
          </a:xfrm>
        </p:spPr>
        <p:txBody>
          <a:bodyPr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Negotiation strategies for success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105A6CF-A067-46B1-DB51-17E428720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639843"/>
              </p:ext>
            </p:extLst>
          </p:nvPr>
        </p:nvGraphicFramePr>
        <p:xfrm>
          <a:off x="5507182" y="897534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2F3257F-12BD-004E-B3A5-841D97FD7EC2}"/>
              </a:ext>
            </a:extLst>
          </p:cNvPr>
          <p:cNvSpPr txBox="1"/>
          <p:nvPr/>
        </p:nvSpPr>
        <p:spPr>
          <a:xfrm>
            <a:off x="1579443" y="5896481"/>
            <a:ext cx="2827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(Meyer,2014)</a:t>
            </a:r>
          </a:p>
        </p:txBody>
      </p:sp>
    </p:spTree>
    <p:extLst>
      <p:ext uri="{BB962C8B-B14F-4D97-AF65-F5344CB8AC3E}">
        <p14:creationId xmlns:p14="http://schemas.microsoft.com/office/powerpoint/2010/main" val="42681256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936FA072-D541-4EE8-9DC6-513AAB2B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-1"/>
            <a:ext cx="1118446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0">
            <a:extLst>
              <a:ext uri="{FF2B5EF4-FFF2-40B4-BE49-F238E27FC236}">
                <a16:creationId xmlns:a16="http://schemas.microsoft.com/office/drawing/2014/main" id="{2BD4AA0B-889E-42F1-8C61-06B590988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9" name="Rectangle 12">
            <a:extLst>
              <a:ext uri="{FF2B5EF4-FFF2-40B4-BE49-F238E27FC236}">
                <a16:creationId xmlns:a16="http://schemas.microsoft.com/office/drawing/2014/main" id="{27A27B9E-2573-4972-8BC6-6FC372B9F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A2684A4E-2FEB-456B-BFC9-4FEA3CCD5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F3C6C-63CC-534A-996E-58B743178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936" y="2811270"/>
            <a:ext cx="3473753" cy="1770045"/>
          </a:xfrm>
        </p:spPr>
        <p:txBody>
          <a:bodyPr>
            <a:normAutofit/>
          </a:bodyPr>
          <a:lstStyle/>
          <a:p>
            <a:pPr algn="l"/>
            <a:r>
              <a:rPr lang="en-US" sz="3100"/>
              <a:t>Importance of cultural awareness and adaptability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1E1DE3F-EC51-9165-8C18-5DA72A26DC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605187"/>
              </p:ext>
            </p:extLst>
          </p:nvPr>
        </p:nvGraphicFramePr>
        <p:xfrm>
          <a:off x="6280264" y="550974"/>
          <a:ext cx="5295778" cy="5727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C3E1D99-2E41-A648-95D1-5F83B07C8BA4}"/>
              </a:ext>
            </a:extLst>
          </p:cNvPr>
          <p:cNvSpPr txBox="1"/>
          <p:nvPr/>
        </p:nvSpPr>
        <p:spPr>
          <a:xfrm>
            <a:off x="2008094" y="5468471"/>
            <a:ext cx="2886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(Hall, 1976)</a:t>
            </a:r>
          </a:p>
        </p:txBody>
      </p:sp>
    </p:spTree>
    <p:extLst>
      <p:ext uri="{BB962C8B-B14F-4D97-AF65-F5344CB8AC3E}">
        <p14:creationId xmlns:p14="http://schemas.microsoft.com/office/powerpoint/2010/main" val="1363863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" y="-5487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910" y="0"/>
            <a:ext cx="7869544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996">
                <a:srgbClr val="1F2D29">
                  <a:alpha val="4000"/>
                </a:srgbClr>
              </a:gs>
              <a:gs pos="20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7960" y="764389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707BF-F476-C442-9A26-78378BDC7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530542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5497B-C54B-A74B-AB92-38C460E0A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874" y="2662280"/>
            <a:ext cx="8207265" cy="3387664"/>
          </a:xfrm>
        </p:spPr>
        <p:txBody>
          <a:bodyPr anchor="t">
            <a:normAutofit/>
          </a:bodyPr>
          <a:lstStyle/>
          <a:p>
            <a:r>
              <a:rPr lang="en-US" dirty="0"/>
              <a:t>Understanding culture is essential for successful cross-cultural negotiations as the key elements in Chinese culture is relationship building, indirect communication and respecting hierarchies. </a:t>
            </a:r>
          </a:p>
        </p:txBody>
      </p:sp>
    </p:spTree>
    <p:extLst>
      <p:ext uri="{BB962C8B-B14F-4D97-AF65-F5344CB8AC3E}">
        <p14:creationId xmlns:p14="http://schemas.microsoft.com/office/powerpoint/2010/main" val="3424249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44DDC-92BC-B544-8B86-C84422E53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62D20-A319-B94A-869F-E33FA1D6E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0" i="0" u="none" strike="noStrike" dirty="0">
                <a:effectLst/>
              </a:rPr>
              <a:t>Meyer, E. (2014). </a:t>
            </a:r>
            <a:r>
              <a:rPr lang="en-GB" b="1" i="1" u="none" strike="noStrike" dirty="0">
                <a:effectLst/>
              </a:rPr>
              <a:t>The Culture Map: Decoding How People Think, Lead, and Get Things Done Across </a:t>
            </a:r>
            <a:r>
              <a:rPr lang="en-GB" b="1" i="1" u="none" strike="noStrike" dirty="0" err="1">
                <a:effectLst/>
              </a:rPr>
              <a:t>Cultures</a:t>
            </a:r>
            <a:r>
              <a:rPr lang="en-GB" b="1" i="0" u="none" strike="noStrike" dirty="0" err="1">
                <a:effectLst/>
              </a:rPr>
              <a:t>.</a:t>
            </a:r>
            <a:r>
              <a:rPr lang="en-GB" b="0" i="0" u="none" strike="noStrike" dirty="0" err="1">
                <a:effectLst/>
              </a:rPr>
              <a:t>New</a:t>
            </a:r>
            <a:r>
              <a:rPr lang="en-GB" b="0" i="0" u="none" strike="noStrike" dirty="0">
                <a:effectLst/>
              </a:rPr>
              <a:t> York: </a:t>
            </a:r>
            <a:r>
              <a:rPr lang="en-GB" b="0" i="0" u="none" strike="noStrike" dirty="0" err="1">
                <a:effectLst/>
              </a:rPr>
              <a:t>PublicAffairs</a:t>
            </a:r>
            <a:r>
              <a:rPr lang="en-GB" b="0" i="0" u="none" strike="noStrike" dirty="0">
                <a:effectLst/>
              </a:rPr>
              <a:t>. P.36</a:t>
            </a:r>
          </a:p>
          <a:p>
            <a:r>
              <a:rPr lang="en-GB" b="0" i="0" u="none" strike="noStrike" dirty="0">
                <a:effectLst/>
              </a:rPr>
              <a:t>Trompenaars, F., &amp; </a:t>
            </a:r>
            <a:r>
              <a:rPr lang="en-GB" b="0" i="0" u="none" strike="noStrike" dirty="0" err="1">
                <a:effectLst/>
              </a:rPr>
              <a:t>Woolliams</a:t>
            </a:r>
            <a:r>
              <a:rPr lang="en-GB" b="0" i="0" u="none" strike="noStrike" dirty="0">
                <a:effectLst/>
              </a:rPr>
              <a:t>, P. (2003). </a:t>
            </a:r>
            <a:r>
              <a:rPr lang="en-GB" b="1" i="1" u="none" strike="noStrike" dirty="0">
                <a:effectLst/>
              </a:rPr>
              <a:t>Business Across Culture</a:t>
            </a:r>
            <a:r>
              <a:rPr lang="en-GB" b="1" i="0" u="none" strike="noStrike" dirty="0">
                <a:effectLst/>
              </a:rPr>
              <a:t>s.</a:t>
            </a:r>
            <a:r>
              <a:rPr lang="en-GB" b="0" i="0" u="none" strike="noStrike" dirty="0">
                <a:effectLst/>
              </a:rPr>
              <a:t> Chichester: Capstone Publishing. P.113</a:t>
            </a:r>
            <a:endParaRPr lang="en-GB" dirty="0"/>
          </a:p>
          <a:p>
            <a:r>
              <a:rPr lang="en-GB" dirty="0"/>
              <a:t>Pye, L. W. (1982). </a:t>
            </a:r>
            <a:r>
              <a:rPr lang="en-GB" b="1" i="1" dirty="0"/>
              <a:t>Chinese Commercial Negotiating Style</a:t>
            </a:r>
            <a:r>
              <a:rPr lang="en-GB" b="1" dirty="0"/>
              <a:t>.</a:t>
            </a:r>
            <a:r>
              <a:rPr lang="en-GB" dirty="0"/>
              <a:t> Cambridge, MA: </a:t>
            </a:r>
            <a:r>
              <a:rPr lang="en-GB" dirty="0" err="1"/>
              <a:t>Oelgeschlager</a:t>
            </a:r>
            <a:r>
              <a:rPr lang="en-GB" dirty="0"/>
              <a:t>, Gunn &amp; Hain. pp.112-124</a:t>
            </a:r>
          </a:p>
          <a:p>
            <a:r>
              <a:rPr lang="en-GB" dirty="0"/>
              <a:t>Hofstede Insights. (2024). </a:t>
            </a:r>
            <a:r>
              <a:rPr lang="en-GB" b="1" i="1" dirty="0"/>
              <a:t>Country Comparison: China vs. UK</a:t>
            </a:r>
            <a:r>
              <a:rPr lang="en-GB" b="1" dirty="0"/>
              <a:t>.</a:t>
            </a:r>
            <a:r>
              <a:rPr lang="en-GB" dirty="0"/>
              <a:t> [Online] Available at: 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https://www.hofstede-insights.com</a:t>
            </a:r>
            <a:r>
              <a:rPr lang="en-GB" dirty="0"/>
              <a:t> [Accessed 21 Nov. 2024].</a:t>
            </a:r>
          </a:p>
          <a:p>
            <a:r>
              <a:rPr lang="en-GB" b="0" i="0" u="none" strike="noStrike" dirty="0" err="1">
                <a:effectLst/>
              </a:rPr>
              <a:t>Ghauri</a:t>
            </a:r>
            <a:r>
              <a:rPr lang="en-GB" b="0" i="0" u="none" strike="noStrike" dirty="0">
                <a:effectLst/>
              </a:rPr>
              <a:t>, P. N., &amp; </a:t>
            </a:r>
            <a:r>
              <a:rPr lang="en-GB" b="0" i="0" u="none" strike="noStrike" dirty="0" err="1">
                <a:effectLst/>
              </a:rPr>
              <a:t>Usunier</a:t>
            </a:r>
            <a:r>
              <a:rPr lang="en-GB" b="0" i="0" u="none" strike="noStrike" dirty="0">
                <a:effectLst/>
              </a:rPr>
              <a:t>, J.-C. (2003). </a:t>
            </a:r>
            <a:r>
              <a:rPr lang="en-GB" b="1" i="1" u="none" strike="noStrike" dirty="0">
                <a:effectLst/>
              </a:rPr>
              <a:t>International Business Negotiations</a:t>
            </a:r>
            <a:r>
              <a:rPr lang="en-GB" b="1" i="0" u="none" strike="noStrike" dirty="0">
                <a:effectLst/>
              </a:rPr>
              <a:t>.</a:t>
            </a:r>
            <a:r>
              <a:rPr lang="en-GB" b="0" i="0" u="none" strike="noStrike" dirty="0">
                <a:effectLst/>
              </a:rPr>
              <a:t> 2nd ed. Amsterdam: Elsevier Science.</a:t>
            </a:r>
          </a:p>
          <a:p>
            <a:r>
              <a:rPr lang="en-GB" b="0" i="0" u="none" strike="noStrike" dirty="0">
                <a:effectLst/>
              </a:rPr>
              <a:t>Fang, T. (2012). </a:t>
            </a:r>
            <a:r>
              <a:rPr lang="en-GB" b="1" i="1" u="none" strike="noStrike" dirty="0">
                <a:effectLst/>
              </a:rPr>
              <a:t>Yin Yang: A New Perspective on Culture.</a:t>
            </a:r>
            <a:r>
              <a:rPr lang="en-GB" b="0" i="1" u="none" strike="noStrike" dirty="0">
                <a:effectLst/>
              </a:rPr>
              <a:t> Management and Organization Review</a:t>
            </a:r>
            <a:r>
              <a:rPr lang="en-GB" b="0" i="0" u="none" strike="noStrike" dirty="0">
                <a:effectLst/>
              </a:rPr>
              <a:t>, 8(1), pp. 25-50.</a:t>
            </a:r>
          </a:p>
          <a:p>
            <a:r>
              <a:rPr lang="en-GB" b="0" i="0" u="none" strike="noStrike" dirty="0">
                <a:effectLst/>
              </a:rPr>
              <a:t>Hall, E. T. (1976).</a:t>
            </a:r>
            <a:r>
              <a:rPr lang="en-GB" b="0" i="1" u="none" strike="noStrike" dirty="0">
                <a:effectLst/>
              </a:rPr>
              <a:t> </a:t>
            </a:r>
            <a:r>
              <a:rPr lang="en-GB" b="1" i="1" u="none" strike="noStrike" dirty="0">
                <a:effectLst/>
              </a:rPr>
              <a:t>Beyond Culture</a:t>
            </a:r>
            <a:r>
              <a:rPr lang="en-GB" b="1" i="0" u="none" strike="noStrike" dirty="0">
                <a:effectLst/>
              </a:rPr>
              <a:t>.</a:t>
            </a:r>
            <a:r>
              <a:rPr lang="en-GB" b="0" i="0" u="none" strike="noStrike" dirty="0">
                <a:effectLst/>
              </a:rPr>
              <a:t> New York: Anchor Books.</a:t>
            </a:r>
          </a:p>
          <a:p>
            <a:r>
              <a:rPr lang="en-GB" b="0" i="0" u="none" strike="noStrike" dirty="0">
                <a:effectLst/>
              </a:rPr>
              <a:t> Adler, N. J., &amp; Gundersen, A. (2008). </a:t>
            </a:r>
            <a:r>
              <a:rPr lang="en-GB" b="1" i="1" u="none" strike="noStrike" dirty="0">
                <a:effectLst/>
              </a:rPr>
              <a:t>International Dimensions of Organizational </a:t>
            </a:r>
            <a:r>
              <a:rPr lang="en-GB" b="1" i="1" u="none" strike="noStrike" dirty="0" err="1">
                <a:effectLst/>
              </a:rPr>
              <a:t>Behavior</a:t>
            </a:r>
            <a:r>
              <a:rPr lang="en-GB" b="1" i="0" u="none" strike="noStrike" dirty="0">
                <a:effectLst/>
              </a:rPr>
              <a:t>.</a:t>
            </a:r>
            <a:r>
              <a:rPr lang="en-GB" b="0" i="0" u="none" strike="noStrike" dirty="0">
                <a:effectLst/>
              </a:rPr>
              <a:t> 5th ed. Mason, OH: Cengage Learning. Pp.220-223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635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47E635D-C3B4-465B-AF24-991B6BF63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A0623D0-396B-499E-BBFB-C17F1BB0F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2409363B-5865-9682-A177-2AD7C0DF7F8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r="-1" b="6247"/>
          <a:stretch/>
        </p:blipFill>
        <p:spPr>
          <a:xfrm>
            <a:off x="19965" y="-2"/>
            <a:ext cx="12191695" cy="68580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1AF192C-698D-4635-9C9F-F9769A56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5AB049-7A6E-004C-8AC8-0BF1669E9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054" y="3428998"/>
            <a:ext cx="5816024" cy="2623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100"/>
              <a:t>Any questions? </a:t>
            </a:r>
            <a:br>
              <a:rPr lang="en-US" sz="6100"/>
            </a:br>
            <a:endParaRPr lang="en-US" sz="610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4E56C4B-C9E0-4F01-AF43-E69279A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C654A17-56DA-4921-A42B-DE255FA6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93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58A0B6A-DEC0-46AC-8D12-B6E45FCD1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33" y="0"/>
            <a:ext cx="12189867" cy="6858001"/>
          </a:xfrm>
          <a:prstGeom prst="rect">
            <a:avLst/>
          </a:prstGeom>
          <a:solidFill>
            <a:schemeClr val="tx2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C1A506D-EB69-4549-9782-F0EBB2A9A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D29BAD-5610-CD41-B3E4-EC950969C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1744" y="1437783"/>
            <a:ext cx="7908513" cy="24950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/>
              <a:t>Thank you for your attention!</a:t>
            </a:r>
          </a:p>
        </p:txBody>
      </p:sp>
    </p:spTree>
    <p:extLst>
      <p:ext uri="{BB962C8B-B14F-4D97-AF65-F5344CB8AC3E}">
        <p14:creationId xmlns:p14="http://schemas.microsoft.com/office/powerpoint/2010/main" val="3705809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93</TotalTime>
  <Words>518</Words>
  <Application>Microsoft Macintosh PowerPoint</Application>
  <PresentationFormat>Widescreen</PresentationFormat>
  <Paragraphs>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MS Shell Dlg 2</vt:lpstr>
      <vt:lpstr>Wingdings</vt:lpstr>
      <vt:lpstr>Wingdings 3</vt:lpstr>
      <vt:lpstr>Madison</vt:lpstr>
      <vt:lpstr>Cross–Cultural Negotiations</vt:lpstr>
      <vt:lpstr>Table of Contents</vt:lpstr>
      <vt:lpstr>Introduction to culture and its impact </vt:lpstr>
      <vt:lpstr>Understanding the key cultural elements</vt:lpstr>
      <vt:lpstr>Theoretical framework.- Hofstede </vt:lpstr>
      <vt:lpstr>Cultural elements to overcome in Chinese negotiations</vt:lpstr>
      <vt:lpstr>Negotiation strategies for success</vt:lpstr>
      <vt:lpstr>Importance of cultural awareness and adaptability </vt:lpstr>
      <vt:lpstr>Conclusion</vt:lpstr>
      <vt:lpstr>References</vt:lpstr>
      <vt:lpstr>Any questions?  </vt:lpstr>
      <vt:lpstr>Thank you for your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Cross– Cultural Negotiations</dc:title>
  <dc:creator>Petya Encheva Petrova (2111477)</dc:creator>
  <cp:lastModifiedBy>Petya Encheva Petrova (2111477)</cp:lastModifiedBy>
  <cp:revision>4</cp:revision>
  <dcterms:created xsi:type="dcterms:W3CDTF">2024-11-14T14:45:43Z</dcterms:created>
  <dcterms:modified xsi:type="dcterms:W3CDTF">2024-11-22T00:39:28Z</dcterms:modified>
</cp:coreProperties>
</file>