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6"/>
  </p:handoutMasterIdLst>
  <p:sldIdLst>
    <p:sldId id="256" r:id="rId2"/>
    <p:sldId id="287" r:id="rId3"/>
    <p:sldId id="275" r:id="rId4"/>
    <p:sldId id="284" r:id="rId5"/>
    <p:sldId id="276" r:id="rId6"/>
    <p:sldId id="278" r:id="rId7"/>
    <p:sldId id="277" r:id="rId8"/>
    <p:sldId id="288" r:id="rId9"/>
    <p:sldId id="285" r:id="rId10"/>
    <p:sldId id="286" r:id="rId11"/>
    <p:sldId id="283" r:id="rId12"/>
    <p:sldId id="280" r:id="rId13"/>
    <p:sldId id="274" r:id="rId14"/>
    <p:sldId id="263" r:id="rId15"/>
    <p:sldId id="270" r:id="rId16"/>
    <p:sldId id="269" r:id="rId17"/>
    <p:sldId id="264" r:id="rId18"/>
    <p:sldId id="271" r:id="rId19"/>
    <p:sldId id="265" r:id="rId20"/>
    <p:sldId id="289" r:id="rId21"/>
    <p:sldId id="290" r:id="rId22"/>
    <p:sldId id="273" r:id="rId23"/>
    <p:sldId id="282" r:id="rId24"/>
    <p:sldId id="272" r:id="rId2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964" autoAdjust="0"/>
  </p:normalViewPr>
  <p:slideViewPr>
    <p:cSldViewPr>
      <p:cViewPr varScale="1">
        <p:scale>
          <a:sx n="83" d="100"/>
          <a:sy n="83" d="100"/>
        </p:scale>
        <p:origin x="161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758"/>
          </a:xfrm>
          <a:prstGeom prst="rect">
            <a:avLst/>
          </a:prstGeom>
        </p:spPr>
        <p:txBody>
          <a:bodyPr vert="horz" lIns="90602" tIns="45301" rIns="90602" bIns="4530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563" y="0"/>
            <a:ext cx="2889938" cy="487758"/>
          </a:xfrm>
          <a:prstGeom prst="rect">
            <a:avLst/>
          </a:prstGeom>
        </p:spPr>
        <p:txBody>
          <a:bodyPr vert="horz" lIns="90602" tIns="45301" rIns="90602" bIns="45301" rtlCol="0"/>
          <a:lstStyle>
            <a:lvl1pPr algn="r">
              <a:defRPr sz="1200"/>
            </a:lvl1pPr>
          </a:lstStyle>
          <a:p>
            <a:fld id="{88A3ABB4-29E4-4C8A-ADC9-388CEA9CA340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78"/>
            <a:ext cx="2889938" cy="487758"/>
          </a:xfrm>
          <a:prstGeom prst="rect">
            <a:avLst/>
          </a:prstGeom>
        </p:spPr>
        <p:txBody>
          <a:bodyPr vert="horz" lIns="90602" tIns="45301" rIns="90602" bIns="4530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563" y="9264278"/>
            <a:ext cx="2889938" cy="487758"/>
          </a:xfrm>
          <a:prstGeom prst="rect">
            <a:avLst/>
          </a:prstGeom>
        </p:spPr>
        <p:txBody>
          <a:bodyPr vert="horz" lIns="90602" tIns="45301" rIns="90602" bIns="45301" rtlCol="0" anchor="b"/>
          <a:lstStyle>
            <a:lvl1pPr algn="r">
              <a:defRPr sz="1200"/>
            </a:lvl1pPr>
          </a:lstStyle>
          <a:p>
            <a:fld id="{A5AA4E2F-D745-4990-BF3E-68164E3B38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2058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26/03/2018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26/03/2018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26/03/2018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2A463-A4C6-40AF-A790-60B7BA46A54C}" type="datetimeFigureOut">
              <a:rPr lang="en-GB" smtClean="0"/>
              <a:pPr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E2A463-A4C6-40AF-A790-60B7BA46A54C}" type="datetimeFigureOut">
              <a:rPr lang="en-GB" smtClean="0"/>
              <a:pPr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D83DB7-2AA7-43F6-9579-B692F0E5A5F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15212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People, Processes and Physical Evidence in International Markets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73216"/>
            <a:ext cx="6400800" cy="936104"/>
          </a:xfrm>
        </p:spPr>
        <p:txBody>
          <a:bodyPr/>
          <a:lstStyle/>
          <a:p>
            <a:r>
              <a:rPr lang="en-GB" dirty="0" smtClean="0"/>
              <a:t>Will Fleming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844824"/>
            <a:ext cx="6400800" cy="302433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Customer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Recent research by the Institute of Customer Service identified the following key facts:</a:t>
            </a:r>
          </a:p>
          <a:p>
            <a:r>
              <a:rPr lang="en-GB" dirty="0"/>
              <a:t>41% of business leaders expect the war for customers to </a:t>
            </a:r>
            <a:r>
              <a:rPr lang="en-GB" dirty="0" smtClean="0"/>
              <a:t>intensify.</a:t>
            </a:r>
            <a:endParaRPr lang="en-GB" dirty="0"/>
          </a:p>
          <a:p>
            <a:r>
              <a:rPr lang="en-GB" dirty="0"/>
              <a:t>44% describe customer retention as being critical in their ability to achieve </a:t>
            </a:r>
            <a:r>
              <a:rPr lang="en-GB" dirty="0" smtClean="0"/>
              <a:t>growth.</a:t>
            </a:r>
            <a:endParaRPr lang="en-GB" dirty="0"/>
          </a:p>
          <a:p>
            <a:r>
              <a:rPr lang="en-GB" dirty="0"/>
              <a:t>58% describe customer retention as vital to the sustainability of the business </a:t>
            </a:r>
            <a:r>
              <a:rPr lang="en-GB" dirty="0" smtClean="0"/>
              <a:t>itself.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477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altLang="en-US" smtClean="0"/>
              <a:t>SERVICES</a:t>
            </a:r>
          </a:p>
        </p:txBody>
      </p:sp>
      <p:sp>
        <p:nvSpPr>
          <p:cNvPr id="24579" name="Sisällön paikkamerkki 2"/>
          <p:cNvSpPr>
            <a:spLocks noGrp="1"/>
          </p:cNvSpPr>
          <p:nvPr>
            <p:ph idx="1"/>
          </p:nvPr>
        </p:nvSpPr>
        <p:spPr>
          <a:xfrm>
            <a:off x="685800" y="1268760"/>
            <a:ext cx="7772400" cy="5328592"/>
          </a:xfrm>
        </p:spPr>
        <p:txBody>
          <a:bodyPr>
            <a:normAutofit fontScale="92500" lnSpcReduction="10000"/>
          </a:bodyPr>
          <a:lstStyle/>
          <a:p>
            <a:r>
              <a:rPr lang="fi-FI" altLang="en-US" dirty="0"/>
              <a:t>Western economies have been moving away from manufacturing for a number of years </a:t>
            </a:r>
            <a:r>
              <a:rPr lang="fi-FI" altLang="en-US" dirty="0" smtClean="0"/>
              <a:t>now:</a:t>
            </a:r>
            <a:endParaRPr lang="fi-FI" altLang="en-US" dirty="0"/>
          </a:p>
          <a:p>
            <a:r>
              <a:rPr lang="fi-FI" altLang="en-US" dirty="0"/>
              <a:t>Industrial  countries 1970  1995  2005</a:t>
            </a:r>
          </a:p>
          <a:p>
            <a:pPr>
              <a:buFontTx/>
              <a:buNone/>
            </a:pPr>
            <a:r>
              <a:rPr lang="fi-FI" altLang="en-US" dirty="0"/>
              <a:t>            Manufacturing   30%   20%    15%</a:t>
            </a:r>
          </a:p>
          <a:p>
            <a:pPr>
              <a:buFontTx/>
              <a:buNone/>
            </a:pPr>
            <a:r>
              <a:rPr lang="fi-FI" altLang="en-US" dirty="0"/>
              <a:t>                        Service     53%   66%    78%</a:t>
            </a:r>
          </a:p>
          <a:p>
            <a:pPr>
              <a:lnSpc>
                <a:spcPct val="90000"/>
              </a:lnSpc>
            </a:pPr>
            <a:r>
              <a:rPr lang="en-GB" altLang="en-US" dirty="0" smtClean="0"/>
              <a:t>Manufacturing </a:t>
            </a:r>
            <a:r>
              <a:rPr lang="en-GB" altLang="en-US" dirty="0"/>
              <a:t>is generally a messy business which no longer makes a lot of money for </a:t>
            </a:r>
            <a:r>
              <a:rPr lang="en-GB" altLang="en-US" dirty="0" smtClean="0"/>
              <a:t>entrepreneurs. </a:t>
            </a:r>
            <a:r>
              <a:rPr lang="fi-FI" altLang="en-US" dirty="0"/>
              <a:t>Ideas and knowledge can generate greater wealth with fewer </a:t>
            </a:r>
            <a:r>
              <a:rPr lang="fi-FI" altLang="en-US" dirty="0" smtClean="0"/>
              <a:t>resources.</a:t>
            </a:r>
            <a:endParaRPr lang="fi-FI" altLang="en-US" dirty="0"/>
          </a:p>
          <a:p>
            <a:pPr>
              <a:lnSpc>
                <a:spcPct val="90000"/>
              </a:lnSpc>
            </a:pPr>
            <a:r>
              <a:rPr lang="en-GB" altLang="en-US" dirty="0" smtClean="0"/>
              <a:t>Ideas </a:t>
            </a:r>
            <a:r>
              <a:rPr lang="en-GB" altLang="en-US" dirty="0"/>
              <a:t>and knowledge are now </a:t>
            </a:r>
            <a:r>
              <a:rPr lang="en-GB" altLang="en-US" dirty="0" smtClean="0"/>
              <a:t>the great </a:t>
            </a:r>
            <a:r>
              <a:rPr lang="en-GB" altLang="en-US" dirty="0"/>
              <a:t>wealth </a:t>
            </a:r>
            <a:r>
              <a:rPr lang="en-GB" altLang="en-US" dirty="0" smtClean="0"/>
              <a:t>creators.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62596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74638"/>
            <a:ext cx="8496943" cy="5851525"/>
          </a:xfrm>
        </p:spPr>
      </p:pic>
    </p:spTree>
    <p:extLst>
      <p:ext uri="{BB962C8B-B14F-4D97-AF65-F5344CB8AC3E}">
        <p14:creationId xmlns:p14="http://schemas.microsoft.com/office/powerpoint/2010/main" val="1116797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Otsikk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i-FI" altLang="en-US" smtClean="0"/>
              <a:t>What is a service?</a:t>
            </a:r>
          </a:p>
        </p:txBody>
      </p:sp>
      <p:sp>
        <p:nvSpPr>
          <p:cNvPr id="25603" name="Sisällön paikkamerkk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i-FI" altLang="en-US" dirty="0" smtClean="0"/>
              <a:t>”…consists of activities, benefits or satisfactions offered for sale that are essentially </a:t>
            </a:r>
            <a:r>
              <a:rPr lang="fi-FI" altLang="en-US" b="1" u="sng" dirty="0" smtClean="0"/>
              <a:t>intangible</a:t>
            </a:r>
            <a:r>
              <a:rPr lang="fi-FI" altLang="en-US" dirty="0" smtClean="0"/>
              <a:t>” </a:t>
            </a:r>
          </a:p>
          <a:p>
            <a:pPr algn="r">
              <a:buFontTx/>
              <a:buNone/>
            </a:pPr>
            <a:r>
              <a:rPr lang="fi-FI" altLang="en-US" dirty="0" smtClean="0"/>
              <a:t>Kotler &amp; Armstrong 2001: 291)</a:t>
            </a:r>
          </a:p>
          <a:p>
            <a:pPr>
              <a:buFontTx/>
              <a:buNone/>
            </a:pPr>
            <a:r>
              <a:rPr lang="fi-FI" altLang="en-US" dirty="0" smtClean="0"/>
              <a:t>A service can now be used as a point of differentiation or even as a competitive advantage aimed at ”delighting” the customer.</a:t>
            </a:r>
          </a:p>
        </p:txBody>
      </p:sp>
    </p:spTree>
    <p:extLst>
      <p:ext uri="{BB962C8B-B14F-4D97-AF65-F5344CB8AC3E}">
        <p14:creationId xmlns:p14="http://schemas.microsoft.com/office/powerpoint/2010/main" val="1517342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The features </a:t>
            </a:r>
            <a:r>
              <a:rPr lang="en-GB" altLang="en-US" dirty="0"/>
              <a:t>of services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dirty="0" smtClean="0"/>
              <a:t>The </a:t>
            </a:r>
            <a:r>
              <a:rPr lang="en-GB" altLang="en-US" dirty="0"/>
              <a:t>features of a service are:</a:t>
            </a:r>
          </a:p>
          <a:p>
            <a:r>
              <a:rPr lang="en-GB" altLang="en-US" b="1" dirty="0"/>
              <a:t>Intangibility</a:t>
            </a:r>
            <a:r>
              <a:rPr lang="en-GB" altLang="en-US" dirty="0"/>
              <a:t> – you cannot touch or feel it</a:t>
            </a:r>
          </a:p>
          <a:p>
            <a:r>
              <a:rPr lang="en-GB" altLang="en-US" b="1" dirty="0"/>
              <a:t>Perishability</a:t>
            </a:r>
            <a:r>
              <a:rPr lang="en-GB" altLang="en-US" dirty="0"/>
              <a:t> – you cannot stock up on it or store it</a:t>
            </a:r>
          </a:p>
          <a:p>
            <a:r>
              <a:rPr lang="en-GB" altLang="en-US" b="1" dirty="0"/>
              <a:t>Inseparability</a:t>
            </a:r>
            <a:r>
              <a:rPr lang="en-GB" altLang="en-US" dirty="0"/>
              <a:t> – production takes place at the same time as delivery</a:t>
            </a:r>
          </a:p>
          <a:p>
            <a:r>
              <a:rPr lang="en-GB" altLang="en-US" b="1" dirty="0"/>
              <a:t>Variability</a:t>
            </a:r>
            <a:r>
              <a:rPr lang="en-GB" altLang="en-US" dirty="0"/>
              <a:t> – it will often vary in standard</a:t>
            </a:r>
          </a:p>
        </p:txBody>
      </p:sp>
    </p:spTree>
    <p:extLst>
      <p:ext uri="{BB962C8B-B14F-4D97-AF65-F5344CB8AC3E}">
        <p14:creationId xmlns:p14="http://schemas.microsoft.com/office/powerpoint/2010/main" val="1602571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smtClean="0"/>
              <a:t>The role of service </a:t>
            </a:r>
            <a:br>
              <a:rPr lang="en-US" altLang="en-US" dirty="0" smtClean="0"/>
            </a:br>
            <a:r>
              <a:rPr lang="en-US" altLang="en-US" dirty="0" smtClean="0"/>
              <a:t>marketing in practice</a:t>
            </a:r>
            <a:endParaRPr lang="en-US" alt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/>
              <a:t>Customer has ever widening choice</a:t>
            </a:r>
          </a:p>
          <a:p>
            <a:r>
              <a:rPr lang="en-US" altLang="en-US" dirty="0"/>
              <a:t>Service helps to win &amp; retain customers</a:t>
            </a:r>
          </a:p>
          <a:p>
            <a:r>
              <a:rPr lang="en-US" altLang="en-US" dirty="0"/>
              <a:t>Customer care is everybody’s job</a:t>
            </a:r>
          </a:p>
          <a:p>
            <a:pPr>
              <a:buFontTx/>
              <a:buNone/>
            </a:pPr>
            <a:r>
              <a:rPr lang="en-US" altLang="en-US" dirty="0"/>
              <a:t>- reception</a:t>
            </a:r>
          </a:p>
          <a:p>
            <a:pPr>
              <a:buFontTx/>
              <a:buNone/>
            </a:pPr>
            <a:r>
              <a:rPr lang="en-US" altLang="en-US" dirty="0"/>
              <a:t>- inquiries</a:t>
            </a:r>
          </a:p>
          <a:p>
            <a:pPr>
              <a:buFontTx/>
              <a:buNone/>
            </a:pPr>
            <a:r>
              <a:rPr lang="en-US" altLang="en-US" dirty="0"/>
              <a:t>- information</a:t>
            </a:r>
          </a:p>
          <a:p>
            <a:pPr>
              <a:buFontTx/>
              <a:buNone/>
            </a:pPr>
            <a:r>
              <a:rPr lang="en-US" altLang="en-US" dirty="0"/>
              <a:t>-complaints/queries</a:t>
            </a:r>
          </a:p>
          <a:p>
            <a:pPr>
              <a:buFontTx/>
              <a:buNone/>
            </a:pPr>
            <a:r>
              <a:rPr lang="en-US" altLang="en-US" dirty="0"/>
              <a:t>“you’re only as good as your worst employee”</a:t>
            </a:r>
          </a:p>
        </p:txBody>
      </p:sp>
    </p:spTree>
    <p:extLst>
      <p:ext uri="{BB962C8B-B14F-4D97-AF65-F5344CB8AC3E}">
        <p14:creationId xmlns:p14="http://schemas.microsoft.com/office/powerpoint/2010/main" val="11999512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Customer Service as a differentiator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Differentiating on customer service is seen by many organisations as a key element of their strategy. </a:t>
            </a:r>
            <a:endParaRPr lang="en-GB" dirty="0" smtClean="0"/>
          </a:p>
          <a:p>
            <a:r>
              <a:rPr lang="en-GB" dirty="0" smtClean="0"/>
              <a:t>Converting </a:t>
            </a:r>
            <a:r>
              <a:rPr lang="en-GB" dirty="0"/>
              <a:t>a customer service strategy into customer service excellence holds many challenges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Providing reliable and consistent levels of service in International markets is fraught with delivery problems and issues. 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002395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Delivering own services </a:t>
            </a:r>
            <a:br>
              <a:rPr lang="en-GB" dirty="0" smtClean="0"/>
            </a:br>
            <a:r>
              <a:rPr lang="en-GB" dirty="0" smtClean="0"/>
              <a:t>in International Markets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Some of the most </a:t>
            </a:r>
            <a:r>
              <a:rPr lang="en-GB" dirty="0"/>
              <a:t>important customer service issues </a:t>
            </a:r>
            <a:r>
              <a:rPr lang="en-GB" dirty="0" smtClean="0"/>
              <a:t>include: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- </a:t>
            </a:r>
            <a:r>
              <a:rPr lang="en-GB" dirty="0"/>
              <a:t>Benefits to companies and </a:t>
            </a:r>
            <a:r>
              <a:rPr lang="en-GB" dirty="0" smtClean="0"/>
              <a:t>customers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- </a:t>
            </a:r>
            <a:r>
              <a:rPr lang="en-GB" dirty="0"/>
              <a:t>Delighting your customer</a:t>
            </a:r>
            <a:br>
              <a:rPr lang="en-GB" dirty="0"/>
            </a:br>
            <a:r>
              <a:rPr lang="en-GB" dirty="0"/>
              <a:t>-</a:t>
            </a:r>
            <a:r>
              <a:rPr lang="en-GB" dirty="0" smtClean="0"/>
              <a:t> </a:t>
            </a:r>
            <a:r>
              <a:rPr lang="en-GB" dirty="0"/>
              <a:t>Key components for great </a:t>
            </a:r>
            <a:r>
              <a:rPr lang="en-GB" dirty="0" smtClean="0"/>
              <a:t>service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- </a:t>
            </a:r>
            <a:r>
              <a:rPr lang="en-GB" dirty="0"/>
              <a:t>Factors influencing </a:t>
            </a:r>
            <a:r>
              <a:rPr lang="en-GB" dirty="0" smtClean="0"/>
              <a:t>loyalty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- </a:t>
            </a:r>
            <a:r>
              <a:rPr lang="en-GB" dirty="0"/>
              <a:t>Customer retention strategies. </a:t>
            </a:r>
            <a:br>
              <a:rPr lang="en-GB" dirty="0"/>
            </a:br>
            <a:r>
              <a:rPr lang="en-GB" dirty="0" smtClean="0"/>
              <a:t>- </a:t>
            </a:r>
            <a:r>
              <a:rPr lang="en-GB" dirty="0"/>
              <a:t>Relationship marketing ladder</a:t>
            </a:r>
          </a:p>
          <a:p>
            <a:pPr marL="0" indent="0">
              <a:buNone/>
            </a:pPr>
            <a:r>
              <a:rPr lang="en-GB" dirty="0" smtClean="0"/>
              <a:t>- </a:t>
            </a:r>
            <a:r>
              <a:rPr lang="en-GB" dirty="0"/>
              <a:t>Results of customer </a:t>
            </a:r>
            <a:r>
              <a:rPr lang="en-GB" dirty="0" smtClean="0"/>
              <a:t>surveys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1948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Delivering services </a:t>
            </a:r>
            <a:br>
              <a:rPr lang="en-GB" dirty="0"/>
            </a:br>
            <a:r>
              <a:rPr lang="en-GB" dirty="0" smtClean="0"/>
              <a:t>through International Distributors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Select </a:t>
            </a:r>
            <a:r>
              <a:rPr lang="en-GB" sz="2400" dirty="0"/>
              <a:t>distributors. Don’t let them select you. </a:t>
            </a:r>
            <a:endParaRPr lang="en-GB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Look </a:t>
            </a:r>
            <a:r>
              <a:rPr lang="en-GB" sz="2400" dirty="0"/>
              <a:t>for distributors capable of developing markets, rather than those with a few obvious customer contacts</a:t>
            </a:r>
            <a:r>
              <a:rPr lang="en-GB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/>
              <a:t>Treat </a:t>
            </a:r>
            <a:r>
              <a:rPr lang="en-GB" sz="2400" dirty="0"/>
              <a:t>the local distributors as long-term partners, not temporary market-entry vehicles</a:t>
            </a:r>
            <a:r>
              <a:rPr lang="en-GB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Support market entry by committing money, managers, and proven marketing ideas</a:t>
            </a:r>
            <a:r>
              <a:rPr lang="en-GB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From the start, maintain control over marketing strategy</a:t>
            </a:r>
            <a:r>
              <a:rPr lang="en-GB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Make sure distributors provide you with detailed market and financial performance data</a:t>
            </a:r>
            <a:r>
              <a:rPr lang="en-GB" sz="24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Build links among national distributors at the earliest opportunity.</a:t>
            </a:r>
          </a:p>
        </p:txBody>
      </p:sp>
    </p:spTree>
    <p:extLst>
      <p:ext uri="{BB962C8B-B14F-4D97-AF65-F5344CB8AC3E}">
        <p14:creationId xmlns:p14="http://schemas.microsoft.com/office/powerpoint/2010/main" val="40552473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SERVICES </a:t>
            </a:r>
            <a:br>
              <a:rPr lang="en-GB" dirty="0" smtClean="0"/>
            </a:br>
            <a:r>
              <a:rPr lang="en-GB" dirty="0" smtClean="0"/>
              <a:t>for International Markets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5069160"/>
          </a:xfrm>
        </p:spPr>
        <p:txBody>
          <a:bodyPr>
            <a:normAutofit fontScale="70000" lnSpcReduction="20000"/>
          </a:bodyPr>
          <a:lstStyle/>
          <a:p>
            <a:pPr marL="0" indent="0" fontAlgn="base">
              <a:buNone/>
            </a:pPr>
            <a:r>
              <a:rPr lang="en-GB" dirty="0" smtClean="0"/>
              <a:t>This is notoriously difficult because:</a:t>
            </a:r>
          </a:p>
          <a:p>
            <a:pPr fontAlgn="base"/>
            <a:r>
              <a:rPr lang="en-GB" dirty="0" smtClean="0"/>
              <a:t>Without </a:t>
            </a:r>
            <a:r>
              <a:rPr lang="en-GB" dirty="0"/>
              <a:t>a physical product, it can be difficult for the customer to see what you are offering or to check that it meets their needs. </a:t>
            </a:r>
            <a:endParaRPr lang="en-GB" dirty="0" smtClean="0"/>
          </a:p>
          <a:p>
            <a:pPr fontAlgn="base"/>
            <a:r>
              <a:rPr lang="en-GB" dirty="0"/>
              <a:t>Winning new services contracts can take much longer than it does to sell a physical product</a:t>
            </a:r>
            <a:r>
              <a:rPr lang="en-GB" dirty="0" smtClean="0"/>
              <a:t>.</a:t>
            </a:r>
          </a:p>
          <a:p>
            <a:pPr marL="0" indent="0" fontAlgn="base">
              <a:buNone/>
            </a:pPr>
            <a:r>
              <a:rPr lang="en-GB" dirty="0" smtClean="0"/>
              <a:t>Ways to overcome this include:</a:t>
            </a:r>
            <a:endParaRPr lang="en-GB" dirty="0"/>
          </a:p>
          <a:p>
            <a:pPr fontAlgn="base"/>
            <a:r>
              <a:rPr lang="en-GB" dirty="0" smtClean="0"/>
              <a:t>Use of professional </a:t>
            </a:r>
            <a:r>
              <a:rPr lang="en-GB" dirty="0"/>
              <a:t>qualifications, </a:t>
            </a:r>
            <a:endParaRPr lang="en-GB" dirty="0" smtClean="0"/>
          </a:p>
          <a:p>
            <a:pPr fontAlgn="base"/>
            <a:r>
              <a:rPr lang="en-GB" dirty="0" smtClean="0"/>
              <a:t>Having a </a:t>
            </a:r>
            <a:r>
              <a:rPr lang="en-GB" dirty="0"/>
              <a:t>convincing track record and experience on similar projects can be strong selling points.</a:t>
            </a:r>
          </a:p>
          <a:p>
            <a:pPr fontAlgn="base"/>
            <a:r>
              <a:rPr lang="en-GB" dirty="0"/>
              <a:t>Personal relationships can play an important part in selling services. </a:t>
            </a:r>
            <a:endParaRPr lang="en-GB" dirty="0" smtClean="0"/>
          </a:p>
          <a:p>
            <a:pPr fontAlgn="base"/>
            <a:r>
              <a:rPr lang="en-GB" dirty="0" smtClean="0"/>
              <a:t>You </a:t>
            </a:r>
            <a:r>
              <a:rPr lang="en-GB" dirty="0"/>
              <a:t>should be prepared to visit potential customers, perhaps several times.</a:t>
            </a:r>
          </a:p>
          <a:p>
            <a:pPr fontAlgn="base"/>
            <a:r>
              <a:rPr lang="en-GB" dirty="0" smtClean="0"/>
              <a:t>You </a:t>
            </a:r>
            <a:r>
              <a:rPr lang="en-GB" dirty="0"/>
              <a:t>might join local professional bodies, </a:t>
            </a:r>
            <a:endParaRPr lang="en-GB" dirty="0" smtClean="0"/>
          </a:p>
          <a:p>
            <a:pPr fontAlgn="base"/>
            <a:r>
              <a:rPr lang="en-GB" dirty="0"/>
              <a:t>L</a:t>
            </a:r>
            <a:r>
              <a:rPr lang="en-GB" dirty="0" smtClean="0"/>
              <a:t>ook </a:t>
            </a:r>
            <a:r>
              <a:rPr lang="en-GB" dirty="0"/>
              <a:t>for public relations opportunities such as speaking at conferences. </a:t>
            </a:r>
            <a:endParaRPr lang="en-GB" dirty="0" smtClean="0"/>
          </a:p>
          <a:p>
            <a:pPr fontAlgn="base"/>
            <a:r>
              <a:rPr lang="en-GB" dirty="0" smtClean="0"/>
              <a:t>In </a:t>
            </a:r>
            <a:r>
              <a:rPr lang="en-GB" dirty="0"/>
              <a:t>some industries, forming a relationship with a local counterpart can be very effective. </a:t>
            </a:r>
          </a:p>
        </p:txBody>
      </p:sp>
    </p:spTree>
    <p:extLst>
      <p:ext uri="{BB962C8B-B14F-4D97-AF65-F5344CB8AC3E}">
        <p14:creationId xmlns:p14="http://schemas.microsoft.com/office/powerpoint/2010/main" val="29687196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THE SERVICE MIX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en-US" b="1" u="sng"/>
              <a:t>The 3 p’s of the service mix</a:t>
            </a:r>
          </a:p>
          <a:p>
            <a:pPr>
              <a:buFontTx/>
              <a:buNone/>
            </a:pPr>
            <a:r>
              <a:rPr lang="en-US" altLang="en-US"/>
              <a:t>In addition to the 4P’s of the manufacturing mix Booms and Bitner say we should add the 3P’s of the service mix:</a:t>
            </a:r>
          </a:p>
          <a:p>
            <a:r>
              <a:rPr lang="en-US" altLang="en-US"/>
              <a:t>People</a:t>
            </a:r>
          </a:p>
          <a:p>
            <a:r>
              <a:rPr lang="en-US" altLang="en-US"/>
              <a:t>Processes</a:t>
            </a:r>
          </a:p>
          <a:p>
            <a:r>
              <a:rPr lang="en-US" altLang="en-US"/>
              <a:t>Physical Evidence</a:t>
            </a:r>
          </a:p>
        </p:txBody>
      </p:sp>
    </p:spTree>
    <p:extLst>
      <p:ext uri="{BB962C8B-B14F-4D97-AF65-F5344CB8AC3E}">
        <p14:creationId xmlns:p14="http://schemas.microsoft.com/office/powerpoint/2010/main" val="1205240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THE IMPORTANCE OF THE SERVICE MIX</a:t>
            </a:r>
          </a:p>
        </p:txBody>
      </p:sp>
      <p:pic>
        <p:nvPicPr>
          <p:cNvPr id="34819" name="Content Placeholder 5" descr="preventing customer failure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450" y="1916113"/>
            <a:ext cx="7200900" cy="4105275"/>
          </a:xfrm>
        </p:spPr>
      </p:pic>
    </p:spTree>
    <p:extLst>
      <p:ext uri="{BB962C8B-B14F-4D97-AF65-F5344CB8AC3E}">
        <p14:creationId xmlns:p14="http://schemas.microsoft.com/office/powerpoint/2010/main" val="179572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service mix in global markets</a:t>
            </a:r>
            <a:br>
              <a:rPr lang="en-US" dirty="0" smtClean="0"/>
            </a:br>
            <a:r>
              <a:rPr lang="en-US" dirty="0" smtClean="0"/>
              <a:t>- people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Tx/>
              <a:buNone/>
            </a:pPr>
            <a:r>
              <a:rPr lang="en-US" dirty="0" smtClean="0"/>
              <a:t>When we consider people remember it is the people who work for the </a:t>
            </a:r>
            <a:r>
              <a:rPr lang="en-US" dirty="0" err="1" smtClean="0"/>
              <a:t>organisation</a:t>
            </a:r>
            <a:r>
              <a:rPr lang="en-US" dirty="0" smtClean="0"/>
              <a:t> either directly or indirectly via our international partners.</a:t>
            </a:r>
          </a:p>
          <a:p>
            <a:pPr>
              <a:buFontTx/>
              <a:buNone/>
            </a:pPr>
            <a:r>
              <a:rPr lang="en-US" dirty="0" smtClean="0"/>
              <a:t>ISSUES INCLUDE:</a:t>
            </a:r>
          </a:p>
          <a:p>
            <a:r>
              <a:rPr lang="en-US" dirty="0" smtClean="0"/>
              <a:t>Skills and experience </a:t>
            </a:r>
          </a:p>
          <a:p>
            <a:r>
              <a:rPr lang="en-US" dirty="0" smtClean="0"/>
              <a:t>Commitment</a:t>
            </a:r>
          </a:p>
          <a:p>
            <a:r>
              <a:rPr lang="en-US" dirty="0" smtClean="0"/>
              <a:t>Professionalism</a:t>
            </a:r>
          </a:p>
          <a:p>
            <a:r>
              <a:rPr lang="en-US" dirty="0" smtClean="0"/>
              <a:t>Appearance</a:t>
            </a:r>
          </a:p>
          <a:p>
            <a:r>
              <a:rPr lang="en-US" dirty="0" err="1" smtClean="0"/>
              <a:t>Behaviour</a:t>
            </a:r>
            <a:r>
              <a:rPr lang="en-US" dirty="0" smtClean="0"/>
              <a:t>/attitude/discretion</a:t>
            </a:r>
          </a:p>
          <a:p>
            <a:endParaRPr lang="en-US" dirty="0" smtClean="0"/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employees can bring</a:t>
            </a:r>
          </a:p>
        </p:txBody>
      </p:sp>
      <p:pic>
        <p:nvPicPr>
          <p:cNvPr id="28675" name="Content Placeholder 4" descr="Supv_Sphere_of_Influence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85813" y="1844675"/>
            <a:ext cx="7572375" cy="4537075"/>
          </a:xfrm>
        </p:spPr>
      </p:pic>
    </p:spTree>
    <p:extLst>
      <p:ext uri="{BB962C8B-B14F-4D97-AF65-F5344CB8AC3E}">
        <p14:creationId xmlns:p14="http://schemas.microsoft.com/office/powerpoint/2010/main" val="2608075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PEOPLE</a:t>
            </a:r>
          </a:p>
        </p:txBody>
      </p:sp>
      <p:pic>
        <p:nvPicPr>
          <p:cNvPr id="26627" name="Picture 2" descr="people impact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484313"/>
            <a:ext cx="6985000" cy="4897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6246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service mix in global markets </a:t>
            </a:r>
            <a:br>
              <a:rPr lang="en-US" dirty="0" smtClean="0"/>
            </a:br>
            <a:r>
              <a:rPr lang="en-US" dirty="0" smtClean="0"/>
              <a:t>- processes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en-US" dirty="0" smtClean="0"/>
              <a:t>This area covers the way in which we undertake our business and handle the customer transaction across all service touch points:</a:t>
            </a:r>
          </a:p>
          <a:p>
            <a:pPr>
              <a:buFontTx/>
              <a:buNone/>
            </a:pPr>
            <a:r>
              <a:rPr lang="en-US" dirty="0" smtClean="0"/>
              <a:t> ISSUES INCLUDE:</a:t>
            </a:r>
          </a:p>
          <a:p>
            <a:r>
              <a:rPr lang="en-US" dirty="0"/>
              <a:t>P</a:t>
            </a:r>
            <a:r>
              <a:rPr lang="en-US" dirty="0" smtClean="0"/>
              <a:t>olicies &amp; procedures</a:t>
            </a:r>
          </a:p>
          <a:p>
            <a:r>
              <a:rPr lang="en-US" dirty="0"/>
              <a:t>C</a:t>
            </a:r>
            <a:r>
              <a:rPr lang="en-US" dirty="0" smtClean="0"/>
              <a:t>apacity</a:t>
            </a:r>
          </a:p>
          <a:p>
            <a:r>
              <a:rPr lang="en-US" dirty="0" err="1"/>
              <a:t>M</a:t>
            </a:r>
            <a:r>
              <a:rPr lang="en-US" dirty="0" err="1" smtClean="0"/>
              <a:t>echanisation</a:t>
            </a:r>
            <a:endParaRPr lang="en-US" dirty="0" smtClean="0"/>
          </a:p>
          <a:p>
            <a:r>
              <a:rPr lang="en-US" dirty="0"/>
              <a:t>I</a:t>
            </a:r>
            <a:r>
              <a:rPr lang="en-US" dirty="0" smtClean="0"/>
              <a:t>nformation &amp; accessibility</a:t>
            </a:r>
          </a:p>
          <a:p>
            <a:r>
              <a:rPr lang="en-US" dirty="0"/>
              <a:t>Q</a:t>
            </a:r>
            <a:r>
              <a:rPr lang="en-US" dirty="0" smtClean="0"/>
              <a:t>ueuing/speed/timing/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IMPROVING PROCESSES</a:t>
            </a:r>
          </a:p>
        </p:txBody>
      </p:sp>
      <p:pic>
        <p:nvPicPr>
          <p:cNvPr id="30723" name="Picture 4" descr="sales-strategy-process-improve-sales-leader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916113"/>
            <a:ext cx="7345362" cy="388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7136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service mix in global markets </a:t>
            </a:r>
            <a:br>
              <a:rPr lang="en-US" dirty="0" smtClean="0"/>
            </a:br>
            <a:r>
              <a:rPr lang="en-US" dirty="0" smtClean="0"/>
              <a:t>- physical evidence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r>
              <a:rPr lang="en-US" dirty="0" smtClean="0"/>
              <a:t>Physical evidence considers all the outward signals/clues/visuals/ tangible evidence that are part of an </a:t>
            </a:r>
            <a:r>
              <a:rPr lang="en-US" dirty="0" err="1" smtClean="0"/>
              <a:t>organisation</a:t>
            </a:r>
            <a:r>
              <a:rPr lang="en-US" dirty="0" smtClean="0"/>
              <a:t> and its partners:</a:t>
            </a:r>
          </a:p>
          <a:p>
            <a:pPr>
              <a:buFontTx/>
              <a:buNone/>
            </a:pPr>
            <a:r>
              <a:rPr lang="en-US" dirty="0" smtClean="0"/>
              <a:t> ISSUES INCLUDE:</a:t>
            </a:r>
          </a:p>
          <a:p>
            <a:r>
              <a:rPr lang="en-US" dirty="0" smtClean="0"/>
              <a:t>Estates, buildings, transporters</a:t>
            </a:r>
          </a:p>
          <a:p>
            <a:r>
              <a:rPr lang="en-US" dirty="0" smtClean="0"/>
              <a:t>Facilities and equipment</a:t>
            </a:r>
          </a:p>
          <a:p>
            <a:r>
              <a:rPr lang="en-US" dirty="0" smtClean="0"/>
              <a:t>Corporate I.D.</a:t>
            </a:r>
          </a:p>
          <a:p>
            <a:r>
              <a:rPr lang="en-US" dirty="0" smtClean="0"/>
              <a:t>Environment and ambiance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export order process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12776"/>
            <a:ext cx="8136904" cy="4713387"/>
          </a:xfrm>
        </p:spPr>
      </p:pic>
    </p:spTree>
    <p:extLst>
      <p:ext uri="{BB962C8B-B14F-4D97-AF65-F5344CB8AC3E}">
        <p14:creationId xmlns:p14="http://schemas.microsoft.com/office/powerpoint/2010/main" val="9643571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export order process &amp; problems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order process see fig </a:t>
            </a:r>
          </a:p>
          <a:p>
            <a:pPr marL="0" indent="0">
              <a:buNone/>
            </a:pPr>
            <a:r>
              <a:rPr lang="en-GB" dirty="0" smtClean="0"/>
              <a:t>With regard to problems they tend to be:</a:t>
            </a:r>
          </a:p>
          <a:p>
            <a:r>
              <a:rPr lang="en-GB" dirty="0" smtClean="0"/>
              <a:t>Paperwork led</a:t>
            </a:r>
          </a:p>
          <a:p>
            <a:r>
              <a:rPr lang="en-GB" dirty="0" smtClean="0"/>
              <a:t>Physical hold-ups</a:t>
            </a:r>
          </a:p>
          <a:p>
            <a:r>
              <a:rPr lang="en-GB" dirty="0" smtClean="0"/>
              <a:t>Additional/ arbitrary duties, levies, surcharges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2974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3"/>
          <p:cNvSpPr>
            <a:spLocks noGrp="1"/>
          </p:cNvSpPr>
          <p:nvPr>
            <p:ph type="title"/>
          </p:nvPr>
        </p:nvSpPr>
        <p:spPr>
          <a:xfrm>
            <a:off x="685800" y="188913"/>
            <a:ext cx="7772400" cy="71980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PHYSICAL EVIDENCE</a:t>
            </a:r>
          </a:p>
        </p:txBody>
      </p:sp>
      <p:pic>
        <p:nvPicPr>
          <p:cNvPr id="32771" name="Picture 4" descr="Bitners service scap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08720"/>
            <a:ext cx="8928992" cy="5760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8822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did we learn last week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8496944" cy="532373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/>
              <a:t>STUDENT </a:t>
            </a:r>
            <a:r>
              <a:rPr lang="en-GB" dirty="0" smtClean="0"/>
              <a:t>TASK</a:t>
            </a:r>
          </a:p>
          <a:p>
            <a:r>
              <a:rPr lang="en-GB" dirty="0" smtClean="0"/>
              <a:t>What </a:t>
            </a:r>
            <a:r>
              <a:rPr lang="en-GB" dirty="0"/>
              <a:t>tools make up the mix? And </a:t>
            </a:r>
            <a:r>
              <a:rPr lang="en-GB" b="1" u="sng" dirty="0"/>
              <a:t>describe each one fully (provide references).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the promotion mix and what is the communication mix? How do they relate to each other and the marketing mix and what elements  are they made </a:t>
            </a:r>
            <a:r>
              <a:rPr lang="en-GB" smtClean="0"/>
              <a:t>up with?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are the benefits and drawbacks of standardising or adapting a marketing communications campaign?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Provide examples of issues in cross border marketing communications within the culture arena, legal frameworks and the available media.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520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TUTORIAL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What exactly is a service and how does it differ from a product?</a:t>
            </a:r>
          </a:p>
          <a:p>
            <a:r>
              <a:rPr lang="en-GB" dirty="0" smtClean="0"/>
              <a:t>How can people make a difference to a service in International markets?</a:t>
            </a:r>
          </a:p>
          <a:p>
            <a:r>
              <a:rPr lang="en-GB" dirty="0"/>
              <a:t>How can </a:t>
            </a:r>
            <a:r>
              <a:rPr lang="en-GB" dirty="0" smtClean="0"/>
              <a:t>process </a:t>
            </a:r>
            <a:r>
              <a:rPr lang="en-GB" dirty="0"/>
              <a:t>make a difference to a </a:t>
            </a:r>
            <a:r>
              <a:rPr lang="en-GB" dirty="0" smtClean="0"/>
              <a:t>service</a:t>
            </a:r>
            <a:r>
              <a:rPr lang="en-GB" dirty="0"/>
              <a:t> in International markets</a:t>
            </a:r>
            <a:r>
              <a:rPr lang="en-GB" dirty="0" smtClean="0"/>
              <a:t>?</a:t>
            </a:r>
          </a:p>
          <a:p>
            <a:r>
              <a:rPr lang="en-GB" dirty="0"/>
              <a:t>How can </a:t>
            </a:r>
            <a:r>
              <a:rPr lang="en-GB" dirty="0" smtClean="0"/>
              <a:t>physical evidence </a:t>
            </a:r>
            <a:r>
              <a:rPr lang="en-GB" dirty="0"/>
              <a:t>make a difference to a </a:t>
            </a:r>
            <a:r>
              <a:rPr lang="en-GB" dirty="0" smtClean="0"/>
              <a:t>service</a:t>
            </a:r>
            <a:r>
              <a:rPr lang="en-GB" dirty="0"/>
              <a:t> in International markets</a:t>
            </a:r>
            <a:r>
              <a:rPr lang="en-GB" dirty="0" smtClean="0"/>
              <a:t>?</a:t>
            </a:r>
          </a:p>
          <a:p>
            <a:r>
              <a:rPr lang="en-GB" dirty="0" smtClean="0"/>
              <a:t>How does adaptation and standardisation impact on the issues of </a:t>
            </a:r>
            <a:r>
              <a:rPr lang="en-GB" smtClean="0"/>
              <a:t>service?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678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429</TotalTime>
  <Words>871</Words>
  <Application>Microsoft Office PowerPoint</Application>
  <PresentationFormat>On-screen Show (4:3)</PresentationFormat>
  <Paragraphs>114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Calibri</vt:lpstr>
      <vt:lpstr>Office Theme</vt:lpstr>
      <vt:lpstr>People, Processes and Physical Evidence in International Markets</vt:lpstr>
      <vt:lpstr>Customer Service</vt:lpstr>
      <vt:lpstr>SERVICES</vt:lpstr>
      <vt:lpstr>PowerPoint Presentation</vt:lpstr>
      <vt:lpstr>What is a service?</vt:lpstr>
      <vt:lpstr>The features of services </vt:lpstr>
      <vt:lpstr>The role of service  marketing in practice</vt:lpstr>
      <vt:lpstr>Customer Service as a differentiator</vt:lpstr>
      <vt:lpstr>Delivering own services  in International Markets</vt:lpstr>
      <vt:lpstr>Delivering services  through International Distributors</vt:lpstr>
      <vt:lpstr>SERVICES  for International Markets</vt:lpstr>
      <vt:lpstr>THE SERVICE MIX</vt:lpstr>
      <vt:lpstr>THE IMPORTANCE OF THE SERVICE MIX</vt:lpstr>
      <vt:lpstr>The service mix in global markets - people</vt:lpstr>
      <vt:lpstr>What employees can bring</vt:lpstr>
      <vt:lpstr>PEOPLE</vt:lpstr>
      <vt:lpstr>The service mix in global markets  - processes</vt:lpstr>
      <vt:lpstr>IMPROVING PROCESSES</vt:lpstr>
      <vt:lpstr>The service mix in global markets  - physical evidence</vt:lpstr>
      <vt:lpstr>The export order process</vt:lpstr>
      <vt:lpstr>The export order process &amp; problems</vt:lpstr>
      <vt:lpstr>PHYSICAL EVIDENCE</vt:lpstr>
      <vt:lpstr>What did we learn last week </vt:lpstr>
      <vt:lpstr>TUTORIAL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Place or Distribution in International Markets</dc:title>
  <dc:creator>Fleming</dc:creator>
  <cp:lastModifiedBy>Will Fleming</cp:lastModifiedBy>
  <cp:revision>32</cp:revision>
  <cp:lastPrinted>2018-03-16T16:52:09Z</cp:lastPrinted>
  <dcterms:created xsi:type="dcterms:W3CDTF">2013-04-14T12:46:05Z</dcterms:created>
  <dcterms:modified xsi:type="dcterms:W3CDTF">2018-03-26T07:35:36Z</dcterms:modified>
</cp:coreProperties>
</file>