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Override PartName="/ppt/slides/slide11.xml" ContentType="application/vnd.openxmlformats-officedocument.presentationml.slide+xml"/>
  <Default Extension="xml" ContentType="application/xml"/>
  <Override PartName="/ppt/slides/slide9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Override PartName="/ppt/slides/slide12.xml" ContentType="application/vnd.openxmlformats-officedocument.presentationml.slide+xml"/>
  <Default Extension="bin" ContentType="application/vnd.openxmlformats-officedocument.presentationml.printerSettings"/>
  <Override PartName="/ppt/slides/slide10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8.xml" ContentType="application/vnd.openxmlformats-officedocument.presentationml.slide+xml"/>
  <Override PartName="/ppt/presentation.xml" ContentType="application/vnd.openxmlformats-officedocument.presentationml.presentation.main+xml"/>
  <Override PartName="/ppt/slideLayouts/slideLayout15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  <Override PartName="/ppt/slides/slide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60" r:id="rId1"/>
  </p:sldMasterIdLst>
  <p:sldIdLst>
    <p:sldId id="256" r:id="rId2"/>
    <p:sldId id="257" r:id="rId3"/>
    <p:sldId id="260" r:id="rId4"/>
    <p:sldId id="261" r:id="rId5"/>
    <p:sldId id="262" r:id="rId6"/>
    <p:sldId id="258" r:id="rId7"/>
    <p:sldId id="259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extLst>
    <p:ext uri="{E76CE94A-603C-4142-B9EB-6D1370010A27}">
      <p14:discardImageEditData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0"/>
    </p:ext>
    <p:ext uri="{D31A062A-798A-4329-ABDD-BBA856620510}">
      <p14:defaultImageDpi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680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printerSettings" Target="printerSettings/printerSettings1.bin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57319"/>
            <a:ext cx="8915400" cy="877824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034553"/>
            <a:ext cx="8001000" cy="3823447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Title Slid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5025435"/>
            <a:ext cx="8915400" cy="914400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943600"/>
            <a:ext cx="8001000" cy="91440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91440" rIns="274320" bIns="91440" rtlCol="0" anchor="t" anchorCtr="0"/>
          <a:lstStyle>
            <a:lvl1pPr marL="0" indent="0" algn="l" defTabSz="914400" rtl="0" eaLnBrk="1" latinLnBrk="0" hangingPunct="1">
              <a:spcBef>
                <a:spcPts val="300"/>
              </a:spcBef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38862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200399"/>
            <a:ext cx="8915400" cy="2286000"/>
          </a:xfrm>
          <a:solidFill>
            <a:schemeClr val="tx2"/>
          </a:solidFill>
        </p:spPr>
        <p:txBody>
          <a:bodyPr vert="horz" lIns="1188720" tIns="45720" rIns="274320" bIns="45720" rtlCol="0" anchor="b" anchorCtr="0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5484607"/>
            <a:ext cx="8001000" cy="777240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91440" rIns="274320" bIns="91440" rtlCol="0" anchor="ctr" anchorCtr="0">
            <a:normAutofit/>
          </a:bodyPr>
          <a:lstStyle>
            <a:lvl1pPr marL="0" indent="0" algn="l" defTabSz="914400" rtl="0" eaLnBrk="1" latinLnBrk="0" hangingPunct="1">
              <a:spcBef>
                <a:spcPts val="3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7534" y="2595563"/>
            <a:ext cx="3566160" cy="368141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588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588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47534" y="2017713"/>
            <a:ext cx="3566160" cy="877887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47534" y="3065929"/>
            <a:ext cx="3566160" cy="3211046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120588" y="188259"/>
            <a:ext cx="2895600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  <p:cxnSp>
        <p:nvCxnSpPr>
          <p:cNvPr id="11" name="Straight Connector 10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1212028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5238974" y="2904565"/>
            <a:ext cx="3383280" cy="1588"/>
          </a:xfrm>
          <a:prstGeom prst="line">
            <a:avLst/>
          </a:prstGeom>
          <a:ln w="3810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7534" y="2590800"/>
            <a:ext cx="3566160" cy="3686175"/>
          </a:xfrm>
        </p:spPr>
        <p:txBody>
          <a:bodyPr/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00952" y="2039111"/>
            <a:ext cx="356616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124712"/>
            <a:ext cx="8915400" cy="914400"/>
          </a:xfr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>
            <a:lvl1pPr marL="0" indent="0"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487987" y="2048256"/>
            <a:ext cx="3427413" cy="4206240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2039112"/>
            <a:ext cx="4572000" cy="4224528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lIns="292608" tIns="274320" rIns="274320" bIns="274320" rtlCol="0" anchor="t" anchorCtr="0">
            <a:normAutofit/>
          </a:bodyPr>
          <a:lstStyle>
            <a:lvl1pPr marL="0" indent="0"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Clr>
                <a:schemeClr val="accent1"/>
              </a:buClr>
              <a:buFont typeface="Wingdings 2" pitchFamily="18" charset="2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7988300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4928616" y="1129553"/>
            <a:ext cx="3986784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114800"/>
            <a:ext cx="8915400" cy="877824"/>
          </a:xfrm>
        </p:spPr>
        <p:txBody>
          <a:bodyPr tIns="137160" bIns="137160" anchor="b" anchorCtr="0">
            <a:normAutofit/>
          </a:bodyPr>
          <a:lstStyle>
            <a:lvl1pPr>
              <a:defRPr sz="2400"/>
            </a:lvl1pPr>
          </a:lstStyle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5002305"/>
            <a:ext cx="8001000" cy="1855695"/>
          </a:xfr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92608" tIns="137160" rIns="274320" bIns="137160" rtlCol="0" anchor="t" anchorCtr="0">
            <a:normAutofit/>
          </a:bodyPr>
          <a:lstStyle>
            <a:lvl1pPr marL="0" indent="0" algn="l" defTabSz="914400" rtl="0" eaLnBrk="1" latinLnBrk="0" hangingPunct="1">
              <a:buNone/>
              <a:defRPr sz="16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80094" y="188259"/>
            <a:ext cx="2133600" cy="365125"/>
          </a:xfrm>
        </p:spPr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927100" y="1129553"/>
            <a:ext cx="6601968" cy="29809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7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7543800" y="1129553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  <p:sp>
        <p:nvSpPr>
          <p:cNvPr id="8" name="Picture Placeholder 8"/>
          <p:cNvSpPr>
            <a:spLocks noGrp="1"/>
          </p:cNvSpPr>
          <p:nvPr>
            <p:ph type="pic" sz="quarter" idx="15"/>
          </p:nvPr>
        </p:nvSpPr>
        <p:spPr>
          <a:xfrm>
            <a:off x="7543800" y="2629169"/>
            <a:ext cx="1371600" cy="148132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87553" y="1129554"/>
            <a:ext cx="914400" cy="5533278"/>
          </a:xfrm>
        </p:spPr>
        <p:txBody>
          <a:bodyPr vert="eaVert" lIns="274320" tIns="685800" bIns="685800"/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1734671"/>
            <a:ext cx="6426200" cy="4542304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0" y="1123856"/>
            <a:ext cx="8913813" cy="914400"/>
          </a:xfrm>
          <a:prstGeom prst="rect">
            <a:avLst/>
          </a:prstGeom>
          <a:solidFill>
            <a:schemeClr val="tx2"/>
          </a:solidFill>
        </p:spPr>
        <p:txBody>
          <a:bodyPr vert="horz" lIns="1188720" tIns="45720" rIns="27432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4424" y="2595562"/>
            <a:ext cx="7610476" cy="36707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80094" y="18825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32BE0152-CBE1-4A3D-B4A0-7655313BD74F}" type="datetimeFigureOut">
              <a:rPr lang="en-GB" smtClean="0"/>
              <a:pPr/>
              <a:t>9/24/15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20588" y="188259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89894" y="6569075"/>
            <a:ext cx="457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6BFC299E-373C-467D-ABAF-65BB52CC96CC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914400" y="0"/>
            <a:ext cx="7999413" cy="18288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ectangle 7"/>
          <p:cNvSpPr/>
          <p:nvPr/>
        </p:nvSpPr>
        <p:spPr>
          <a:xfrm>
            <a:off x="914400" y="6675120"/>
            <a:ext cx="7999413" cy="182880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</p:sldLayoutIdLst>
  <p:txStyles>
    <p:titleStyle>
      <a:lvl1pPr marL="0" indent="0" algn="l" defTabSz="914400" rtl="0" eaLnBrk="1" latinLnBrk="0" hangingPunct="1">
        <a:spcBef>
          <a:spcPct val="0"/>
        </a:spcBef>
        <a:buNone/>
        <a:defRPr sz="36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2000"/>
        </a:spcBef>
        <a:buClr>
          <a:schemeClr val="accent1"/>
        </a:buClr>
        <a:buFont typeface="Wingdings 2" pitchFamily="18" charset="2"/>
        <a:buChar char="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0350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371600" indent="-336550" algn="l" defTabSz="914400" rtl="0" eaLnBrk="1" latinLnBrk="0" hangingPunct="1">
        <a:spcBef>
          <a:spcPts val="600"/>
        </a:spcBef>
        <a:buClr>
          <a:schemeClr val="accent1">
            <a:lumMod val="50000"/>
          </a:schemeClr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1720850" indent="-349250" algn="l" defTabSz="914400" rtl="0" eaLnBrk="1" latinLnBrk="0" hangingPunct="1">
        <a:spcBef>
          <a:spcPts val="600"/>
        </a:spcBef>
        <a:buClr>
          <a:schemeClr val="accent1"/>
        </a:buClr>
        <a:buFont typeface="Wingdings 2" pitchFamily="18" charset="2"/>
        <a:buChar char="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The Body, Culture and Society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The Three Bodies:</a:t>
            </a:r>
          </a:p>
          <a:p>
            <a:r>
              <a:rPr lang="en-GB" dirty="0" smtClean="0"/>
              <a:t>Reading </a:t>
            </a:r>
            <a:r>
              <a:rPr lang="en-GB" dirty="0" err="1" smtClean="0"/>
              <a:t>Scheper</a:t>
            </a:r>
            <a:r>
              <a:rPr lang="en-GB" dirty="0" smtClean="0"/>
              <a:t>-Hughes and Lock (1987)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22568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First the title……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err="1"/>
              <a:t>Scheper</a:t>
            </a:r>
            <a:r>
              <a:rPr lang="en-US" dirty="0"/>
              <a:t>-Hughes, N. and Lock, M. (1987) The Mindful Body: A Prolegomenon to Future Work in Medical Anthropology. </a:t>
            </a:r>
            <a:r>
              <a:rPr lang="en-US" i="1" dirty="0"/>
              <a:t>Medical Anthropology Quarterly,</a:t>
            </a:r>
            <a:r>
              <a:rPr lang="en-US" dirty="0"/>
              <a:t> </a:t>
            </a:r>
            <a:r>
              <a:rPr lang="en-US" b="1" dirty="0"/>
              <a:t>1,</a:t>
            </a:r>
            <a:r>
              <a:rPr lang="en-US" dirty="0"/>
              <a:t> 6-41.</a:t>
            </a:r>
            <a:endParaRPr lang="en-GB" dirty="0"/>
          </a:p>
          <a:p>
            <a:endParaRPr lang="en-US" dirty="0" smtClean="0"/>
          </a:p>
          <a:p>
            <a:r>
              <a:rPr lang="en-US" dirty="0" smtClean="0"/>
              <a:t>prolegomenon </a:t>
            </a:r>
            <a:r>
              <a:rPr lang="en-US" dirty="0"/>
              <a:t>= ‘an introduction or preface to a book etc., esp. when critical or discursive’ (</a:t>
            </a:r>
            <a:r>
              <a:rPr lang="en-US" i="1" dirty="0"/>
              <a:t>Oxford English Reference </a:t>
            </a:r>
            <a:r>
              <a:rPr lang="en-US" i="1" dirty="0" smtClean="0"/>
              <a:t>Dictionary)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736198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Three Bodies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The Individual Body</a:t>
            </a:r>
          </a:p>
          <a:p>
            <a:r>
              <a:rPr lang="en-GB" sz="2800" dirty="0" smtClean="0"/>
              <a:t>The Social Body</a:t>
            </a:r>
          </a:p>
          <a:p>
            <a:r>
              <a:rPr lang="en-GB" sz="2800" dirty="0" smtClean="0"/>
              <a:t>The Body Politic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951853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Three Bodies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The Individual Body – compartmentalised or holistic?</a:t>
            </a:r>
          </a:p>
          <a:p>
            <a:r>
              <a:rPr lang="en-GB" sz="2800" dirty="0" smtClean="0"/>
              <a:t>The Social Body – symbolic </a:t>
            </a:r>
          </a:p>
          <a:p>
            <a:r>
              <a:rPr lang="en-GB" sz="2800" dirty="0" smtClean="0"/>
              <a:t>The Body Politic – regulated and controlled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23010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Theoretical Approaches </a:t>
            </a:r>
            <a:br>
              <a:rPr lang="en-GB" dirty="0" smtClean="0"/>
            </a:br>
            <a:r>
              <a:rPr lang="en-GB" dirty="0" smtClean="0"/>
              <a:t>Behind the Three Bodies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The Individual Body - phenomenology</a:t>
            </a:r>
          </a:p>
          <a:p>
            <a:r>
              <a:rPr lang="en-GB" sz="2800" dirty="0" smtClean="0"/>
              <a:t>The Social Body – structuralism, symbolism</a:t>
            </a:r>
          </a:p>
          <a:p>
            <a:r>
              <a:rPr lang="en-GB" sz="2800" dirty="0" smtClean="0"/>
              <a:t>The Body Politic - </a:t>
            </a:r>
            <a:r>
              <a:rPr lang="en-GB" sz="2800" dirty="0" err="1" smtClean="0"/>
              <a:t>poststructuralism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923010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85800"/>
            <a:ext cx="8913813" cy="1352456"/>
          </a:xfrm>
        </p:spPr>
        <p:txBody>
          <a:bodyPr>
            <a:normAutofit/>
          </a:bodyPr>
          <a:lstStyle/>
          <a:p>
            <a:r>
              <a:rPr lang="en-GB" dirty="0" smtClean="0"/>
              <a:t>Epistemological </a:t>
            </a:r>
            <a:r>
              <a:rPr lang="en-GB" dirty="0"/>
              <a:t>assumptions of Western </a:t>
            </a:r>
            <a:r>
              <a:rPr lang="en-GB" dirty="0" smtClean="0"/>
              <a:t>biomedicine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4844390" cy="4343400"/>
          </a:xfrm>
        </p:spPr>
        <p:txBody>
          <a:bodyPr>
            <a:noAutofit/>
          </a:bodyPr>
          <a:lstStyle/>
          <a:p>
            <a:r>
              <a:rPr lang="en-GB" sz="2000" dirty="0" smtClean="0"/>
              <a:t>René Descartes (1596-1650): French Enlightenment philosopher</a:t>
            </a:r>
          </a:p>
          <a:p>
            <a:r>
              <a:rPr lang="en-GB" sz="2000" i="1" dirty="0" smtClean="0"/>
              <a:t>Discourse on the Method – </a:t>
            </a:r>
            <a:r>
              <a:rPr lang="en-GB" sz="2000" dirty="0" smtClean="0"/>
              <a:t>principle of scientific thought based on knowledge of the truth, rejecting </a:t>
            </a:r>
            <a:r>
              <a:rPr lang="en-GB" sz="2000" dirty="0" err="1" smtClean="0"/>
              <a:t>unprovable</a:t>
            </a:r>
            <a:r>
              <a:rPr lang="en-GB" sz="2000" dirty="0" smtClean="0"/>
              <a:t> beliefs</a:t>
            </a:r>
            <a:endParaRPr lang="en-GB" sz="2000" i="1" dirty="0" smtClean="0"/>
          </a:p>
          <a:p>
            <a:r>
              <a:rPr lang="en-GB" sz="2000" i="1" dirty="0" smtClean="0"/>
              <a:t>Cogito ergo sum – </a:t>
            </a:r>
            <a:r>
              <a:rPr lang="en-GB" sz="2000" dirty="0" smtClean="0"/>
              <a:t>perception is unreliable, the only</a:t>
            </a:r>
            <a:r>
              <a:rPr lang="en-GB" sz="2000" dirty="0" smtClean="0"/>
              <a:t> truth </a:t>
            </a:r>
            <a:r>
              <a:rPr lang="en-GB" sz="2000" dirty="0" smtClean="0"/>
              <a:t>is the existence of thought, of which we are conscious</a:t>
            </a:r>
          </a:p>
          <a:p>
            <a:r>
              <a:rPr lang="en-GB" sz="2000" dirty="0" smtClean="0"/>
              <a:t>Reason only admits of deduction based on this first principle</a:t>
            </a:r>
            <a:endParaRPr lang="en-GB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83464" y="1828800"/>
            <a:ext cx="3460536" cy="3599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0200" y="4495800"/>
            <a:ext cx="3190978" cy="20099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381426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762000"/>
            <a:ext cx="8913813" cy="990600"/>
          </a:xfrm>
        </p:spPr>
        <p:txBody>
          <a:bodyPr/>
          <a:lstStyle/>
          <a:p>
            <a:r>
              <a:rPr lang="en-GB" dirty="0" smtClean="0"/>
              <a:t>Cartesian dualism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2286000"/>
            <a:ext cx="3733800" cy="3990975"/>
          </a:xfrm>
        </p:spPr>
        <p:txBody>
          <a:bodyPr>
            <a:noAutofit/>
          </a:bodyPr>
          <a:lstStyle/>
          <a:p>
            <a:r>
              <a:rPr lang="en-GB" sz="2400" dirty="0" smtClean="0"/>
              <a:t>Body/mind</a:t>
            </a:r>
          </a:p>
          <a:p>
            <a:r>
              <a:rPr lang="en-GB" sz="2400" dirty="0" smtClean="0"/>
              <a:t>Real/unreal</a:t>
            </a:r>
          </a:p>
          <a:p>
            <a:r>
              <a:rPr lang="en-GB" sz="2400" dirty="0" smtClean="0"/>
              <a:t>Physical/intangible</a:t>
            </a:r>
          </a:p>
          <a:p>
            <a:r>
              <a:rPr lang="en-GB" sz="2400" dirty="0" smtClean="0"/>
              <a:t>Natural/supernatural</a:t>
            </a:r>
          </a:p>
          <a:p>
            <a:r>
              <a:rPr lang="en-GB" sz="2400" dirty="0" smtClean="0"/>
              <a:t>Disease/illness</a:t>
            </a:r>
          </a:p>
          <a:p>
            <a:r>
              <a:rPr lang="en-GB" sz="2400" dirty="0" smtClean="0"/>
              <a:t>Biological/psycho-social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43400" y="1828800"/>
            <a:ext cx="4511830" cy="464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0633501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Other </a:t>
            </a:r>
            <a:r>
              <a:rPr lang="en-GB" dirty="0" smtClean="0"/>
              <a:t>dualisms in Western philosophy</a:t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Nature/culture</a:t>
            </a:r>
          </a:p>
          <a:p>
            <a:r>
              <a:rPr lang="en-GB" dirty="0" smtClean="0"/>
              <a:t>Passion/reason</a:t>
            </a:r>
          </a:p>
          <a:p>
            <a:r>
              <a:rPr lang="en-GB" dirty="0" smtClean="0"/>
              <a:t>Individual/society</a:t>
            </a:r>
          </a:p>
          <a:p>
            <a:r>
              <a:rPr lang="en-GB" dirty="0" smtClean="0"/>
              <a:t>Conscious/unconscious</a:t>
            </a:r>
            <a:endParaRPr lang="en-GB" dirty="0" smtClean="0"/>
          </a:p>
          <a:p>
            <a:r>
              <a:rPr lang="en-GB" dirty="0" smtClean="0"/>
              <a:t>Labour </a:t>
            </a:r>
            <a:r>
              <a:rPr lang="en-GB" dirty="0" smtClean="0"/>
              <a:t>humanises and domesticates nature (Marx)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80466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Some non-dualistic conceptions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310338"/>
            <a:ext cx="2692152" cy="4260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20887"/>
            <a:ext cx="4248472" cy="2832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="http://schemas.openxmlformats.org/presentationml/2006/main" xmlns:r="http://schemas.openxmlformats.org/officeDocument/2006/relationships" xmlns:a="http://schemas.openxmlformats.org/drawingml/2006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016055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990600"/>
            <a:ext cx="8913813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The Social Body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400" dirty="0" smtClean="0"/>
              <a:t>Body as Symbol</a:t>
            </a:r>
          </a:p>
          <a:p>
            <a:r>
              <a:rPr lang="en-GB" sz="2400" dirty="0" smtClean="0"/>
              <a:t>Mary Douglas – the body is a natural symbol supplying some of the richest sources of metaphor</a:t>
            </a:r>
          </a:p>
          <a:p>
            <a:r>
              <a:rPr lang="en-GB" sz="2400" dirty="0" smtClean="0"/>
              <a:t>Pollution and danger</a:t>
            </a:r>
          </a:p>
          <a:p>
            <a:r>
              <a:rPr lang="en-GB" sz="2400" dirty="0" smtClean="0"/>
              <a:t>Images of the body reflect our idea of </a:t>
            </a:r>
            <a:r>
              <a:rPr lang="en-GB" sz="2400" dirty="0" smtClean="0"/>
              <a:t>society</a:t>
            </a:r>
            <a:endParaRPr lang="en-GB" sz="2400" dirty="0" smtClean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23103389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Body alienation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“The world in which most of us live is lacking a comfortable and familiar human shape. At least one source of body alienation in advanced </a:t>
            </a:r>
            <a:r>
              <a:rPr lang="en-GB" sz="2800" dirty="0" smtClean="0"/>
              <a:t>industrial </a:t>
            </a:r>
            <a:r>
              <a:rPr lang="en-GB" sz="2800" dirty="0" smtClean="0"/>
              <a:t>societies is the symbolic equation of humans and machines.’ (p. 22)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341023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Body Politic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14424" y="2286000"/>
            <a:ext cx="7610476" cy="3980329"/>
          </a:xfrm>
        </p:spPr>
        <p:txBody>
          <a:bodyPr>
            <a:normAutofit/>
          </a:bodyPr>
          <a:lstStyle/>
          <a:p>
            <a:r>
              <a:rPr lang="en-GB" dirty="0" smtClean="0"/>
              <a:t>Relationships between individual and social bodies are about power and control.</a:t>
            </a:r>
          </a:p>
          <a:p>
            <a:r>
              <a:rPr lang="en-GB" dirty="0" smtClean="0"/>
              <a:t>Threats to social group (real or imagined) result in heightened controls (self-control of bodies, social control)</a:t>
            </a:r>
          </a:p>
          <a:p>
            <a:r>
              <a:rPr lang="en-GB" dirty="0" smtClean="0"/>
              <a:t>Social reproduction of ‘the kinds of bodies they [societies] need’ (p. 25)</a:t>
            </a:r>
          </a:p>
          <a:p>
            <a:r>
              <a:rPr lang="en-GB" dirty="0" smtClean="0"/>
              <a:t>Body politic filters human unrest and protest into the idiom of sickness, which can be managed by doctor-agents (p. 27)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4021889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 discussion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err="1" smtClean="0"/>
              <a:t>Scheper</a:t>
            </a:r>
            <a:r>
              <a:rPr lang="en-GB" sz="2800" dirty="0" smtClean="0"/>
              <a:t>-Hughes and Lock claim that emotion is the mediator of the three bodies.  How does emotion relate the individual, the social and the political bodies?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xmlns:p="http://schemas.openxmlformats.org/presentationml/2006/main" xmlns:r="http://schemas.openxmlformats.org/officeDocument/2006/relationships" xmlns:a="http://schemas.openxmlformats.org/drawingml/2006/main" xmlns="" val="1065885924"/>
      </p:ext>
    </p:extLst>
  </p:cSld>
  <p:clrMapOvr>
    <a:masterClrMapping/>
  </p:clrMapOvr>
</p:sld>
</file>

<file path=ppt/theme/theme1.xml><?xml version="1.0" encoding="utf-8"?>
<a:theme xmlns:a="http://schemas.openxmlformats.org/drawingml/2006/main" name="Perspective">
  <a:themeElements>
    <a:clrScheme name="Spectrum">
      <a:dk1>
        <a:sysClr val="windowText" lastClr="000000"/>
      </a:dk1>
      <a:lt1>
        <a:sysClr val="window" lastClr="FFFFFF"/>
      </a:lt1>
      <a:dk2>
        <a:srgbClr val="252731"/>
      </a:dk2>
      <a:lt2>
        <a:srgbClr val="EAE7E4"/>
      </a:lt2>
      <a:accent1>
        <a:srgbClr val="990000"/>
      </a:accent1>
      <a:accent2>
        <a:srgbClr val="FF6600"/>
      </a:accent2>
      <a:accent3>
        <a:srgbClr val="FFBA00"/>
      </a:accent3>
      <a:accent4>
        <a:srgbClr val="99CC00"/>
      </a:accent4>
      <a:accent5>
        <a:srgbClr val="528A02"/>
      </a:accent5>
      <a:accent6>
        <a:srgbClr val="333333"/>
      </a:accent6>
      <a:hlink>
        <a:srgbClr val="660000"/>
      </a:hlink>
      <a:folHlink>
        <a:srgbClr val="CC3300"/>
      </a:folHlink>
    </a:clrScheme>
    <a:fontScheme name="Perspective">
      <a:majorFont>
        <a:latin typeface="Century Gothic"/>
        <a:ea typeface=""/>
        <a:cs typeface=""/>
        <a:font script="Jpan" typeface="メイリオ"/>
      </a:majorFont>
      <a:minorFont>
        <a:latin typeface="Century Gothic"/>
        <a:ea typeface=""/>
        <a:cs typeface=""/>
        <a:font script="Jpan" typeface="メイリオ"/>
      </a:minorFont>
    </a:fontScheme>
    <a:fmtScheme name="Perspective">
      <a:fillStyleLst>
        <a:solidFill>
          <a:schemeClr val="phClr"/>
        </a:solidFill>
        <a:solidFill>
          <a:schemeClr val="phClr">
            <a:shade val="90000"/>
          </a:schemeClr>
        </a:solidFill>
        <a:solidFill>
          <a:schemeClr val="phClr">
            <a:shade val="80000"/>
          </a:schemeClr>
        </a:soli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>
              <a:alpha val="8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bliqueTopRight"/>
            <a:lightRig rig="threePt" dir="tl"/>
          </a:scene3d>
          <a:sp3d>
            <a:bevelT w="25400" h="25400"/>
          </a:sp3d>
        </a:effectStyle>
        <a:effectStyle>
          <a:effectLst/>
          <a:scene3d>
            <a:camera prst="perspectiveFront" fov="4200000"/>
            <a:lightRig rig="balanced" dir="tl">
              <a:rot lat="0" lon="0" rev="18600000"/>
            </a:lightRig>
          </a:scene3d>
          <a:sp3d prstMaterial="metal">
            <a:bevelT w="63500" h="50800" prst="angle"/>
          </a:sp3d>
        </a:effectStyle>
      </a:effectStyleLst>
      <a:bgFillStyleLst>
        <a:solidFill>
          <a:schemeClr val="phClr">
            <a:tint val="90000"/>
          </a:schemeClr>
        </a:solidFill>
        <a:solidFill>
          <a:schemeClr val="phClr">
            <a:tint val="50000"/>
          </a:schemeClr>
        </a:solidFill>
        <a:solidFill>
          <a:schemeClr val="phClr">
            <a:shade val="60000"/>
          </a:schemeClr>
        </a:soli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Perspective.thmx</Template>
  <TotalTime>61</TotalTime>
  <Words>464</Words>
  <Application>Microsoft Macintosh PowerPoint</Application>
  <PresentationFormat>On-screen Show (4:3)</PresentationFormat>
  <Paragraphs>52</Paragraphs>
  <Slides>13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Perspective</vt:lpstr>
      <vt:lpstr>The Body, Culture and Society</vt:lpstr>
      <vt:lpstr>First the title……</vt:lpstr>
      <vt:lpstr>The Three Bodies</vt:lpstr>
      <vt:lpstr>The Three Bodies</vt:lpstr>
      <vt:lpstr>Theoretical Approaches  Behind the Three Bodies</vt:lpstr>
      <vt:lpstr>Epistemological assumptions of Western biomedicine</vt:lpstr>
      <vt:lpstr>Cartesian dualism</vt:lpstr>
      <vt:lpstr> Other dualisms in Western philosophy </vt:lpstr>
      <vt:lpstr>Some non-dualistic conceptions</vt:lpstr>
      <vt:lpstr> The Social Body</vt:lpstr>
      <vt:lpstr>Body alienation</vt:lpstr>
      <vt:lpstr>The Body Politic</vt:lpstr>
      <vt:lpstr>Final discussion</vt:lpstr>
    </vt:vector>
  </TitlesOfParts>
  <Company>University of Wales Trinity Saint David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Body, Culture and Society</dc:title>
  <dc:creator>Rachel Casiday</dc:creator>
  <cp:lastModifiedBy>Emma-Jayne Abbots</cp:lastModifiedBy>
  <cp:revision>8</cp:revision>
  <dcterms:created xsi:type="dcterms:W3CDTF">2015-09-24T12:24:08Z</dcterms:created>
  <dcterms:modified xsi:type="dcterms:W3CDTF">2015-09-24T12:32:00Z</dcterms:modified>
</cp:coreProperties>
</file>