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CB5ED95E-3222-4671-B556-156357DB4A9C}" type="datetimeFigureOut">
              <a:rPr lang="en-US" smtClean="0"/>
              <a:t>2/25/2020</a:t>
            </a:fld>
            <a:endParaRPr lang="en-US"/>
          </a:p>
        </p:txBody>
      </p:sp>
      <p:sp>
        <p:nvSpPr>
          <p:cNvPr id="5" name="Footer Placeholder 4"/>
          <p:cNvSpPr>
            <a:spLocks noGrp="1"/>
          </p:cNvSpPr>
          <p:nvPr>
            <p:ph type="ftr" sz="quarter" idx="11"/>
          </p:nvPr>
        </p:nvSpPr>
        <p:spPr>
          <a:xfrm>
            <a:off x="3962399" y="5870575"/>
            <a:ext cx="4893958" cy="377825"/>
          </a:xfrm>
        </p:spPr>
        <p:txBody>
          <a:bodyPr/>
          <a:lstStyle/>
          <a:p>
            <a:endParaRPr lang="en-US"/>
          </a:p>
        </p:txBody>
      </p:sp>
      <p:sp>
        <p:nvSpPr>
          <p:cNvPr id="6" name="Slide Number Placeholder 5"/>
          <p:cNvSpPr>
            <a:spLocks noGrp="1"/>
          </p:cNvSpPr>
          <p:nvPr>
            <p:ph type="sldNum" sz="quarter" idx="12"/>
          </p:nvPr>
        </p:nvSpPr>
        <p:spPr>
          <a:xfrm>
            <a:off x="10608958" y="5870575"/>
            <a:ext cx="551167" cy="377825"/>
          </a:xfrm>
        </p:spPr>
        <p:txBody>
          <a:bodyPr/>
          <a:lstStyle/>
          <a:p>
            <a:fld id="{12E5DD5F-3DE0-4601-9692-550FD9884492}" type="slidenum">
              <a:rPr lang="en-US" smtClean="0"/>
              <a:t>‹#›</a:t>
            </a:fld>
            <a:endParaRPr lang="en-US"/>
          </a:p>
        </p:txBody>
      </p:sp>
    </p:spTree>
    <p:extLst>
      <p:ext uri="{BB962C8B-B14F-4D97-AF65-F5344CB8AC3E}">
        <p14:creationId xmlns:p14="http://schemas.microsoft.com/office/powerpoint/2010/main" val="729063839"/>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B5ED95E-3222-4671-B556-156357DB4A9C}" type="datetimeFigureOut">
              <a:rPr lang="en-US" smtClean="0"/>
              <a:t>2/25/2020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5DD5F-3DE0-4601-9692-550FD9884492}" type="slidenum">
              <a:rPr lang="en-US" smtClean="0"/>
              <a:t>‹#›</a:t>
            </a:fld>
            <a:endParaRPr lang="en-US"/>
          </a:p>
        </p:txBody>
      </p:sp>
    </p:spTree>
    <p:extLst>
      <p:ext uri="{BB962C8B-B14F-4D97-AF65-F5344CB8AC3E}">
        <p14:creationId xmlns:p14="http://schemas.microsoft.com/office/powerpoint/2010/main" val="16973444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B5ED95E-3222-4671-B556-156357DB4A9C}" type="datetimeFigureOut">
              <a:rPr lang="en-US" smtClean="0"/>
              <a:t>2/25/2020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5DD5F-3DE0-4601-9692-550FD9884492}" type="slidenum">
              <a:rPr lang="en-US" smtClean="0"/>
              <a:t>‹#›</a:t>
            </a:fld>
            <a:endParaRPr lang="en-US"/>
          </a:p>
        </p:txBody>
      </p:sp>
    </p:spTree>
    <p:extLst>
      <p:ext uri="{BB962C8B-B14F-4D97-AF65-F5344CB8AC3E}">
        <p14:creationId xmlns:p14="http://schemas.microsoft.com/office/powerpoint/2010/main" val="1755576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B5ED95E-3222-4671-B556-156357DB4A9C}" type="datetimeFigureOut">
              <a:rPr lang="en-US" smtClean="0"/>
              <a:t>2/25/2020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E5DD5F-3DE0-4601-9692-550FD9884492}" type="slidenum">
              <a:rPr lang="en-US" smtClean="0"/>
              <a:t>‹#›</a:t>
            </a:fld>
            <a:endParaRPr lang="en-US"/>
          </a:p>
        </p:txBody>
      </p:sp>
    </p:spTree>
    <p:extLst>
      <p:ext uri="{BB962C8B-B14F-4D97-AF65-F5344CB8AC3E}">
        <p14:creationId xmlns:p14="http://schemas.microsoft.com/office/powerpoint/2010/main" val="40926705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B5ED95E-3222-4671-B556-156357DB4A9C}" type="datetimeFigureOut">
              <a:rPr lang="en-US" smtClean="0"/>
              <a:t>2/25/2020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2E5DD5F-3DE0-4601-9692-550FD9884492}" type="slidenum">
              <a:rPr lang="en-US" smtClean="0"/>
              <a:t>‹#›</a:t>
            </a:fld>
            <a:endParaRPr lang="en-US"/>
          </a:p>
        </p:txBody>
      </p:sp>
    </p:spTree>
    <p:extLst>
      <p:ext uri="{BB962C8B-B14F-4D97-AF65-F5344CB8AC3E}">
        <p14:creationId xmlns:p14="http://schemas.microsoft.com/office/powerpoint/2010/main" val="3282195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B5ED95E-3222-4671-B556-156357DB4A9C}" type="datetimeFigureOut">
              <a:rPr lang="en-US" smtClean="0"/>
              <a:t>2/25/2020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E5DD5F-3DE0-4601-9692-550FD9884492}" type="slidenum">
              <a:rPr lang="en-US" smtClean="0"/>
              <a:t>‹#›</a:t>
            </a:fld>
            <a:endParaRPr lang="en-US"/>
          </a:p>
        </p:txBody>
      </p:sp>
    </p:spTree>
    <p:extLst>
      <p:ext uri="{BB962C8B-B14F-4D97-AF65-F5344CB8AC3E}">
        <p14:creationId xmlns:p14="http://schemas.microsoft.com/office/powerpoint/2010/main" val="28024967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CB5ED95E-3222-4671-B556-156357DB4A9C}" type="datetimeFigureOut">
              <a:rPr lang="en-US" smtClean="0"/>
              <a:t>2/25/2020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2E5DD5F-3DE0-4601-9692-550FD9884492}" type="slidenum">
              <a:rPr lang="en-US" smtClean="0"/>
              <a:t>‹#›</a:t>
            </a:fld>
            <a:endParaRPr lang="en-US"/>
          </a:p>
        </p:txBody>
      </p:sp>
    </p:spTree>
    <p:extLst>
      <p:ext uri="{BB962C8B-B14F-4D97-AF65-F5344CB8AC3E}">
        <p14:creationId xmlns:p14="http://schemas.microsoft.com/office/powerpoint/2010/main" val="10230547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B5ED95E-3222-4671-B556-156357DB4A9C}" type="datetimeFigureOut">
              <a:rPr lang="en-US" smtClean="0"/>
              <a:t>2/25/2020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E5DD5F-3DE0-4601-9692-550FD9884492}" type="slidenum">
              <a:rPr lang="en-US" smtClean="0"/>
              <a:t>‹#›</a:t>
            </a:fld>
            <a:endParaRPr lang="en-US"/>
          </a:p>
        </p:txBody>
      </p:sp>
    </p:spTree>
    <p:extLst>
      <p:ext uri="{BB962C8B-B14F-4D97-AF65-F5344CB8AC3E}">
        <p14:creationId xmlns:p14="http://schemas.microsoft.com/office/powerpoint/2010/main" val="22257056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B5ED95E-3222-4671-B556-156357DB4A9C}" type="datetimeFigureOut">
              <a:rPr lang="en-US" smtClean="0"/>
              <a:t>2/25/2020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E5DD5F-3DE0-4601-9692-550FD9884492}" type="slidenum">
              <a:rPr lang="en-US" smtClean="0"/>
              <a:t>‹#›</a:t>
            </a:fld>
            <a:endParaRPr lang="en-US"/>
          </a:p>
        </p:txBody>
      </p:sp>
    </p:spTree>
    <p:extLst>
      <p:ext uri="{BB962C8B-B14F-4D97-AF65-F5344CB8AC3E}">
        <p14:creationId xmlns:p14="http://schemas.microsoft.com/office/powerpoint/2010/main" val="2426924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B5ED95E-3222-4671-B556-156357DB4A9C}" type="datetimeFigureOut">
              <a:rPr lang="en-US" smtClean="0"/>
              <a:t>2/25/2020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E5DD5F-3DE0-4601-9692-550FD9884492}" type="slidenum">
              <a:rPr lang="en-US" smtClean="0"/>
              <a:t>‹#›</a:t>
            </a:fld>
            <a:endParaRPr lang="en-US"/>
          </a:p>
        </p:txBody>
      </p:sp>
    </p:spTree>
    <p:extLst>
      <p:ext uri="{BB962C8B-B14F-4D97-AF65-F5344CB8AC3E}">
        <p14:creationId xmlns:p14="http://schemas.microsoft.com/office/powerpoint/2010/main" val="29014175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B5ED95E-3222-4671-B556-156357DB4A9C}" type="datetimeFigureOut">
              <a:rPr lang="en-US" smtClean="0"/>
              <a:t>2/25/2020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5DD5F-3DE0-4601-9692-550FD9884492}" type="slidenum">
              <a:rPr lang="en-US" smtClean="0"/>
              <a:t>‹#›</a:t>
            </a:fld>
            <a:endParaRPr lang="en-US"/>
          </a:p>
        </p:txBody>
      </p:sp>
    </p:spTree>
    <p:extLst>
      <p:ext uri="{BB962C8B-B14F-4D97-AF65-F5344CB8AC3E}">
        <p14:creationId xmlns:p14="http://schemas.microsoft.com/office/powerpoint/2010/main" val="30954247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B5ED95E-3222-4671-B556-156357DB4A9C}" type="datetimeFigureOut">
              <a:rPr lang="en-US" smtClean="0"/>
              <a:t>2/25/2020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5DD5F-3DE0-4601-9692-550FD9884492}" type="slidenum">
              <a:rPr lang="en-US" smtClean="0"/>
              <a:t>‹#›</a:t>
            </a:fld>
            <a:endParaRPr lang="en-US"/>
          </a:p>
        </p:txBody>
      </p:sp>
    </p:spTree>
    <p:extLst>
      <p:ext uri="{BB962C8B-B14F-4D97-AF65-F5344CB8AC3E}">
        <p14:creationId xmlns:p14="http://schemas.microsoft.com/office/powerpoint/2010/main" val="21805053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B5ED95E-3222-4671-B556-156357DB4A9C}" type="datetimeFigureOut">
              <a:rPr lang="en-US" smtClean="0"/>
              <a:t>2/25/2020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5DD5F-3DE0-4601-9692-550FD9884492}" type="slidenum">
              <a:rPr lang="en-US" smtClean="0"/>
              <a:t>‹#›</a:t>
            </a:fld>
            <a:endParaRPr lang="en-US"/>
          </a:p>
        </p:txBody>
      </p:sp>
    </p:spTree>
    <p:extLst>
      <p:ext uri="{BB962C8B-B14F-4D97-AF65-F5344CB8AC3E}">
        <p14:creationId xmlns:p14="http://schemas.microsoft.com/office/powerpoint/2010/main" val="14084242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B5ED95E-3222-4671-B556-156357DB4A9C}" type="datetimeFigureOut">
              <a:rPr lang="en-US" smtClean="0"/>
              <a:t>2/25/2020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5DD5F-3DE0-4601-9692-550FD9884492}" type="slidenum">
              <a:rPr lang="en-US" smtClean="0"/>
              <a:t>‹#›</a:t>
            </a:fld>
            <a:endParaRPr lang="en-US"/>
          </a:p>
        </p:txBody>
      </p:sp>
    </p:spTree>
    <p:extLst>
      <p:ext uri="{BB962C8B-B14F-4D97-AF65-F5344CB8AC3E}">
        <p14:creationId xmlns:p14="http://schemas.microsoft.com/office/powerpoint/2010/main" val="13640834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B5ED95E-3222-4671-B556-156357DB4A9C}" type="datetimeFigureOut">
              <a:rPr lang="en-US" smtClean="0"/>
              <a:t>2/25/2020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5DD5F-3DE0-4601-9692-550FD9884492}" type="slidenum">
              <a:rPr lang="en-US" smtClean="0"/>
              <a:t>‹#›</a:t>
            </a:fld>
            <a:endParaRPr lang="en-US"/>
          </a:p>
        </p:txBody>
      </p:sp>
    </p:spTree>
    <p:extLst>
      <p:ext uri="{BB962C8B-B14F-4D97-AF65-F5344CB8AC3E}">
        <p14:creationId xmlns:p14="http://schemas.microsoft.com/office/powerpoint/2010/main" val="39339082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B5ED95E-3222-4671-B556-156357DB4A9C}" type="datetimeFigureOut">
              <a:rPr lang="en-US" smtClean="0"/>
              <a:t>2/25/2020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5DD5F-3DE0-4601-9692-550FD9884492}" type="slidenum">
              <a:rPr lang="en-US" smtClean="0"/>
              <a:t>‹#›</a:t>
            </a:fld>
            <a:endParaRPr lang="en-US"/>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8401815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B5ED95E-3222-4671-B556-156357DB4A9C}" type="datetimeFigureOut">
              <a:rPr lang="en-US" smtClean="0"/>
              <a:t>2/25/2020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5DD5F-3DE0-4601-9692-550FD9884492}" type="slidenum">
              <a:rPr lang="en-US" smtClean="0"/>
              <a:t>‹#›</a:t>
            </a:fld>
            <a:endParaRPr lang="en-US"/>
          </a:p>
        </p:txBody>
      </p:sp>
    </p:spTree>
    <p:extLst>
      <p:ext uri="{BB962C8B-B14F-4D97-AF65-F5344CB8AC3E}">
        <p14:creationId xmlns:p14="http://schemas.microsoft.com/office/powerpoint/2010/main" val="75196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B5ED95E-3222-4671-B556-156357DB4A9C}" type="datetimeFigureOut">
              <a:rPr lang="en-US" smtClean="0"/>
              <a:t>2/25/2020</a:t>
            </a:fld>
            <a:endParaRPr lang="en-US"/>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2E5DD5F-3DE0-4601-9692-550FD9884492}" type="slidenum">
              <a:rPr lang="en-US" smtClean="0"/>
              <a:t>‹#›</a:t>
            </a:fld>
            <a:endParaRPr lang="en-US"/>
          </a:p>
        </p:txBody>
      </p:sp>
    </p:spTree>
    <p:extLst>
      <p:ext uri="{BB962C8B-B14F-4D97-AF65-F5344CB8AC3E}">
        <p14:creationId xmlns:p14="http://schemas.microsoft.com/office/powerpoint/2010/main" val="4108084925"/>
      </p:ext>
    </p:extLst>
  </p:cSld>
  <p:clrMap bg1="dk1" tx1="lt1" bg2="dk2" tx2="lt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 id="2147483790" r:id="rId12"/>
    <p:sldLayoutId id="2147483791" r:id="rId13"/>
    <p:sldLayoutId id="2147483792" r:id="rId14"/>
    <p:sldLayoutId id="2147483793" r:id="rId15"/>
    <p:sldLayoutId id="2147483794" r:id="rId16"/>
    <p:sldLayoutId id="214748379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 Id="rId5" Type="http://schemas.openxmlformats.org/officeDocument/2006/relationships/image" Target="../media/image9.jpg"/><Relationship Id="rId4" Type="http://schemas.openxmlformats.org/officeDocument/2006/relationships/image" Target="../media/image8.jpg"/></Relationships>
</file>

<file path=ppt/slides/_rels/slide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xml"/><Relationship Id="rId5" Type="http://schemas.openxmlformats.org/officeDocument/2006/relationships/image" Target="../media/image13.jpg"/><Relationship Id="rId4" Type="http://schemas.openxmlformats.org/officeDocument/2006/relationships/image" Target="../media/image12.jpg"/></Relationships>
</file>

<file path=ppt/slides/_rels/slide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2.xml"/><Relationship Id="rId4" Type="http://schemas.openxmlformats.org/officeDocument/2006/relationships/image" Target="../media/image34.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76AC83-4DD7-4EF9-AE14-7DA71E5135F8}"/>
              </a:ext>
            </a:extLst>
          </p:cNvPr>
          <p:cNvSpPr>
            <a:spLocks noGrp="1"/>
          </p:cNvSpPr>
          <p:nvPr>
            <p:ph type="ctrTitle"/>
          </p:nvPr>
        </p:nvSpPr>
        <p:spPr>
          <a:xfrm>
            <a:off x="1411458" y="2341562"/>
            <a:ext cx="9144000" cy="1216929"/>
          </a:xfrm>
        </p:spPr>
        <p:txBody>
          <a:bodyPr/>
          <a:lstStyle/>
          <a:p>
            <a:r>
              <a:rPr lang="en-US" sz="4000" b="1" u="sng" dirty="0"/>
              <a:t>Introduction</a:t>
            </a:r>
          </a:p>
        </p:txBody>
      </p:sp>
      <p:sp>
        <p:nvSpPr>
          <p:cNvPr id="3" name="Subtitle 2">
            <a:extLst>
              <a:ext uri="{FF2B5EF4-FFF2-40B4-BE49-F238E27FC236}">
                <a16:creationId xmlns:a16="http://schemas.microsoft.com/office/drawing/2014/main" id="{0B77F74E-D3A1-48B3-BB3E-16149FA8A6F3}"/>
              </a:ext>
            </a:extLst>
          </p:cNvPr>
          <p:cNvSpPr>
            <a:spLocks noGrp="1"/>
          </p:cNvSpPr>
          <p:nvPr>
            <p:ph type="subTitle" idx="1"/>
          </p:nvPr>
        </p:nvSpPr>
        <p:spPr>
          <a:xfrm>
            <a:off x="2236763" y="4094406"/>
            <a:ext cx="9577387" cy="2153335"/>
          </a:xfrm>
        </p:spPr>
        <p:txBody>
          <a:bodyPr>
            <a:normAutofit/>
          </a:bodyPr>
          <a:lstStyle/>
          <a:p>
            <a:r>
              <a:rPr lang="en-US" sz="1600" dirty="0">
                <a:solidFill>
                  <a:schemeClr val="tx1">
                    <a:lumMod val="95000"/>
                  </a:schemeClr>
                </a:solidFill>
              </a:rPr>
              <a:t>The man who took the space industry by storm and promised to make us a multi-planetary species by establishing human civilization on mars started out as a simple programmer who made computer games. But with deliberate will, passion and hard work, Elon musk brought many innovative ideas to life through his companies such as SolarCity, TESLA and </a:t>
            </a:r>
            <a:r>
              <a:rPr lang="en-US" sz="1600" dirty="0" err="1">
                <a:solidFill>
                  <a:schemeClr val="tx1">
                    <a:lumMod val="95000"/>
                  </a:schemeClr>
                </a:solidFill>
              </a:rPr>
              <a:t>Spacex</a:t>
            </a:r>
            <a:r>
              <a:rPr lang="en-US" sz="1600" dirty="0">
                <a:solidFill>
                  <a:schemeClr val="tx1">
                    <a:lumMod val="95000"/>
                  </a:schemeClr>
                </a:solidFill>
              </a:rPr>
              <a:t>. His life adventure also includes the digitization of financial exchange and many ups and downs and sleepless nights.</a:t>
            </a:r>
          </a:p>
        </p:txBody>
      </p:sp>
      <p:pic>
        <p:nvPicPr>
          <p:cNvPr id="5" name="Picture 4">
            <a:extLst>
              <a:ext uri="{FF2B5EF4-FFF2-40B4-BE49-F238E27FC236}">
                <a16:creationId xmlns:a16="http://schemas.microsoft.com/office/drawing/2014/main" id="{D413381C-28D3-4D44-8D31-C0A34D4269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9279" y="188227"/>
            <a:ext cx="1914525" cy="2390775"/>
          </a:xfrm>
          <a:prstGeom prst="rect">
            <a:avLst/>
          </a:prstGeom>
        </p:spPr>
      </p:pic>
      <p:pic>
        <p:nvPicPr>
          <p:cNvPr id="7" name="Picture 6">
            <a:extLst>
              <a:ext uri="{FF2B5EF4-FFF2-40B4-BE49-F238E27FC236}">
                <a16:creationId xmlns:a16="http://schemas.microsoft.com/office/drawing/2014/main" id="{9B8A5ACD-DEBC-4C14-8B6C-8AC095113C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351332">
            <a:off x="3115956" y="1034657"/>
            <a:ext cx="4028220" cy="2014110"/>
          </a:xfrm>
          <a:prstGeom prst="rect">
            <a:avLst/>
          </a:prstGeom>
        </p:spPr>
      </p:pic>
    </p:spTree>
    <p:extLst>
      <p:ext uri="{BB962C8B-B14F-4D97-AF65-F5344CB8AC3E}">
        <p14:creationId xmlns:p14="http://schemas.microsoft.com/office/powerpoint/2010/main" val="40967962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1BB7A-96AB-4636-BDFF-8BB797BAA209}"/>
              </a:ext>
            </a:extLst>
          </p:cNvPr>
          <p:cNvSpPr>
            <a:spLocks noGrp="1"/>
          </p:cNvSpPr>
          <p:nvPr>
            <p:ph type="title"/>
          </p:nvPr>
        </p:nvSpPr>
        <p:spPr/>
        <p:txBody>
          <a:bodyPr/>
          <a:lstStyle/>
          <a:p>
            <a:r>
              <a:rPr lang="en-US" b="1" dirty="0"/>
              <a:t>Early Life</a:t>
            </a:r>
          </a:p>
        </p:txBody>
      </p:sp>
      <p:sp>
        <p:nvSpPr>
          <p:cNvPr id="3" name="Content Placeholder 2">
            <a:extLst>
              <a:ext uri="{FF2B5EF4-FFF2-40B4-BE49-F238E27FC236}">
                <a16:creationId xmlns:a16="http://schemas.microsoft.com/office/drawing/2014/main" id="{B76DEE83-0329-4A87-ADD8-9D2D8C80B0A7}"/>
              </a:ext>
            </a:extLst>
          </p:cNvPr>
          <p:cNvSpPr>
            <a:spLocks noGrp="1"/>
          </p:cNvSpPr>
          <p:nvPr>
            <p:ph idx="1"/>
          </p:nvPr>
        </p:nvSpPr>
        <p:spPr>
          <a:xfrm>
            <a:off x="439479" y="3109743"/>
            <a:ext cx="8596668" cy="3389532"/>
          </a:xfrm>
        </p:spPr>
        <p:txBody>
          <a:bodyPr/>
          <a:lstStyle/>
          <a:p>
            <a:pPr marL="0" indent="0" algn="just">
              <a:buNone/>
            </a:pPr>
            <a:r>
              <a:rPr lang="en-US" dirty="0"/>
              <a:t>Elon Musk was raised in Pretoria, South Africa. He was born on June 28,1971.His mother was a model and his father was an Electro-mechanical Engineer. As a child Musk had a reading habit and a keen interest in computing. He taught himself computer programming in BASIC before he turned 13. Just as a child he showed his aptitude in business by selling the code of a game he developed to ‘PC and Office Technology Magazine’. He used to read science fiction novels from writers such as Isaac Asimov which greatly influenced his mind. Musk studied at Pretoria Boys High School where he was severely bullied throughout his high school life but managed to stay strong and focused on his studies. He and his younger brother </a:t>
            </a:r>
            <a:r>
              <a:rPr lang="en-US" dirty="0" err="1"/>
              <a:t>Kimbal</a:t>
            </a:r>
            <a:r>
              <a:rPr lang="en-US" dirty="0"/>
              <a:t> Musk tried to open a gaming arcade but couldn’t get permission from the authorities.</a:t>
            </a:r>
          </a:p>
        </p:txBody>
      </p:sp>
      <p:pic>
        <p:nvPicPr>
          <p:cNvPr id="5" name="Picture 4">
            <a:extLst>
              <a:ext uri="{FF2B5EF4-FFF2-40B4-BE49-F238E27FC236}">
                <a16:creationId xmlns:a16="http://schemas.microsoft.com/office/drawing/2014/main" id="{B0310E62-AE00-4B6F-8E23-9376AF2E30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8688" y="348175"/>
            <a:ext cx="2070463" cy="22860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5" name="Picture 14">
            <a:extLst>
              <a:ext uri="{FF2B5EF4-FFF2-40B4-BE49-F238E27FC236}">
                <a16:creationId xmlns:a16="http://schemas.microsoft.com/office/drawing/2014/main" id="{3522759C-412E-4171-BB6E-D8631C2AE5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688738">
            <a:off x="9200365" y="2410620"/>
            <a:ext cx="2969200" cy="1668533"/>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17" name="Picture 16">
            <a:extLst>
              <a:ext uri="{FF2B5EF4-FFF2-40B4-BE49-F238E27FC236}">
                <a16:creationId xmlns:a16="http://schemas.microsoft.com/office/drawing/2014/main" id="{F42C72AC-4B96-4C91-9677-8B0C482B45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712536">
            <a:off x="9354771" y="4223826"/>
            <a:ext cx="2348679" cy="238027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9" name="Picture 18">
            <a:extLst>
              <a:ext uri="{FF2B5EF4-FFF2-40B4-BE49-F238E27FC236}">
                <a16:creationId xmlns:a16="http://schemas.microsoft.com/office/drawing/2014/main" id="{4BA8B35D-4417-43F3-B277-149A6BAC33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333833">
            <a:off x="6206220" y="740511"/>
            <a:ext cx="2934439" cy="196607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229661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EC8FF-95A0-47D2-AD60-B6A7AA395AF1}"/>
              </a:ext>
            </a:extLst>
          </p:cNvPr>
          <p:cNvSpPr>
            <a:spLocks noGrp="1"/>
          </p:cNvSpPr>
          <p:nvPr>
            <p:ph type="title"/>
          </p:nvPr>
        </p:nvSpPr>
        <p:spPr>
          <a:xfrm>
            <a:off x="2920195" y="2280946"/>
            <a:ext cx="8911687" cy="1280890"/>
          </a:xfrm>
        </p:spPr>
        <p:txBody>
          <a:bodyPr/>
          <a:lstStyle/>
          <a:p>
            <a:r>
              <a:rPr lang="en-US" b="1" dirty="0"/>
              <a:t>Education</a:t>
            </a:r>
          </a:p>
        </p:txBody>
      </p:sp>
      <p:sp>
        <p:nvSpPr>
          <p:cNvPr id="3" name="Content Placeholder 2">
            <a:extLst>
              <a:ext uri="{FF2B5EF4-FFF2-40B4-BE49-F238E27FC236}">
                <a16:creationId xmlns:a16="http://schemas.microsoft.com/office/drawing/2014/main" id="{FF2E40F6-7DCC-47E9-8D63-10B4D4F714C1}"/>
              </a:ext>
            </a:extLst>
          </p:cNvPr>
          <p:cNvSpPr>
            <a:spLocks noGrp="1"/>
          </p:cNvSpPr>
          <p:nvPr>
            <p:ph idx="1"/>
          </p:nvPr>
        </p:nvSpPr>
        <p:spPr>
          <a:xfrm>
            <a:off x="2916482" y="3075689"/>
            <a:ext cx="8915400" cy="3777622"/>
          </a:xfrm>
        </p:spPr>
        <p:txBody>
          <a:bodyPr/>
          <a:lstStyle/>
          <a:p>
            <a:pPr marL="0" indent="0">
              <a:buNone/>
            </a:pPr>
            <a:r>
              <a:rPr lang="en-US" b="1" dirty="0"/>
              <a:t>After high school, Musk intelligently avoided mandatory Military service in the South African military by admitting himself to Queen’s University, Canada in 1989 by using his mother’s Canadian citizenship. In 1992, he left Queen’s University to study in America at University of Pennsylvania. He did a double major in physics and economics and graduated two Bachelor’s degree in Physics and Economics. He interned at Pinnacle Research Institute which was an energy storage startup. Then he did another internship at a Palo-Alto based startup called Rocket Science Games where he worked in assembly programming of device drivers. Musk then got into Stanford for a PhD in energy physics and material science but dropped out after just two days to pursue his first company ‘Zip2 Corporation’.</a:t>
            </a:r>
          </a:p>
        </p:txBody>
      </p:sp>
      <p:pic>
        <p:nvPicPr>
          <p:cNvPr id="5" name="Picture 4">
            <a:extLst>
              <a:ext uri="{FF2B5EF4-FFF2-40B4-BE49-F238E27FC236}">
                <a16:creationId xmlns:a16="http://schemas.microsoft.com/office/drawing/2014/main" id="{6BE15A12-F104-4B3A-A1CE-863679A16B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9841" y="1411236"/>
            <a:ext cx="1781175" cy="2260656"/>
          </a:xfrm>
          <a:prstGeom prst="rect">
            <a:avLst/>
          </a:prstGeom>
          <a:ln w="228600" cap="sq" cmpd="thickThin">
            <a:solidFill>
              <a:srgbClr val="000000"/>
            </a:solidFill>
            <a:prstDash val="solid"/>
            <a:miter lim="800000"/>
          </a:ln>
          <a:effectLst>
            <a:innerShdw blurRad="76200">
              <a:srgbClr val="000000"/>
            </a:innerShdw>
          </a:effectLst>
        </p:spPr>
      </p:pic>
      <p:pic>
        <p:nvPicPr>
          <p:cNvPr id="7" name="Picture 6">
            <a:extLst>
              <a:ext uri="{FF2B5EF4-FFF2-40B4-BE49-F238E27FC236}">
                <a16:creationId xmlns:a16="http://schemas.microsoft.com/office/drawing/2014/main" id="{5209BD52-A3A9-4CE6-B319-6A5238B2D7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139076">
            <a:off x="507510" y="3834171"/>
            <a:ext cx="1845433" cy="226065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9" name="Picture 8">
            <a:extLst>
              <a:ext uri="{FF2B5EF4-FFF2-40B4-BE49-F238E27FC236}">
                <a16:creationId xmlns:a16="http://schemas.microsoft.com/office/drawing/2014/main" id="{0B01BE3A-BAD6-4B6B-BDDD-012C4FEE043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88357" y="340116"/>
            <a:ext cx="1771650" cy="25812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Picture 10">
            <a:extLst>
              <a:ext uri="{FF2B5EF4-FFF2-40B4-BE49-F238E27FC236}">
                <a16:creationId xmlns:a16="http://schemas.microsoft.com/office/drawing/2014/main" id="{6E2880B7-1A7D-4D4E-BECD-298B012234F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887451">
            <a:off x="9198502" y="445150"/>
            <a:ext cx="1990790" cy="279507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6958325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91A4F-E3CC-45E1-8585-4D0F55BA1F57}"/>
              </a:ext>
            </a:extLst>
          </p:cNvPr>
          <p:cNvSpPr>
            <a:spLocks noGrp="1"/>
          </p:cNvSpPr>
          <p:nvPr>
            <p:ph type="title"/>
          </p:nvPr>
        </p:nvSpPr>
        <p:spPr>
          <a:xfrm>
            <a:off x="1030286" y="2239433"/>
            <a:ext cx="10131425" cy="1456267"/>
          </a:xfrm>
        </p:spPr>
        <p:txBody>
          <a:bodyPr/>
          <a:lstStyle/>
          <a:p>
            <a:r>
              <a:rPr lang="en-US" b="1" dirty="0"/>
              <a:t>Elon’s First company</a:t>
            </a:r>
          </a:p>
        </p:txBody>
      </p:sp>
      <p:sp>
        <p:nvSpPr>
          <p:cNvPr id="3" name="Content Placeholder 2">
            <a:extLst>
              <a:ext uri="{FF2B5EF4-FFF2-40B4-BE49-F238E27FC236}">
                <a16:creationId xmlns:a16="http://schemas.microsoft.com/office/drawing/2014/main" id="{0C7281DA-9EB5-416D-A050-7064FB11E8F2}"/>
              </a:ext>
            </a:extLst>
          </p:cNvPr>
          <p:cNvSpPr>
            <a:spLocks noGrp="1"/>
          </p:cNvSpPr>
          <p:nvPr>
            <p:ph idx="1"/>
          </p:nvPr>
        </p:nvSpPr>
        <p:spPr>
          <a:xfrm>
            <a:off x="1030287" y="2967567"/>
            <a:ext cx="10131425" cy="3649133"/>
          </a:xfrm>
        </p:spPr>
        <p:txBody>
          <a:bodyPr/>
          <a:lstStyle/>
          <a:p>
            <a:pPr marL="0" indent="0">
              <a:buNone/>
            </a:pPr>
            <a:r>
              <a:rPr lang="en-US" dirty="0"/>
              <a:t>Elon Musk founded a company much like Google Maps called ‘Zip2’.It is a web based software company that provided an Intercity guide for the newspaper industry. The finance for this company was raised from a small group called angel investor. The company obtained contracts from many newspapers companies such as The New York Times and Chicago Tribune. Later a company named ‘Compaq’ acquired Zip2 for US$307 million in cash and also US$34 million in stock options.</a:t>
            </a:r>
          </a:p>
        </p:txBody>
      </p:sp>
      <p:pic>
        <p:nvPicPr>
          <p:cNvPr id="5" name="Picture 4">
            <a:extLst>
              <a:ext uri="{FF2B5EF4-FFF2-40B4-BE49-F238E27FC236}">
                <a16:creationId xmlns:a16="http://schemas.microsoft.com/office/drawing/2014/main" id="{D4F945C4-1B6E-431F-9814-C9267A403E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41622" y="618408"/>
            <a:ext cx="2349158" cy="2349158"/>
          </a:xfrm>
          <a:prstGeom prst="rect">
            <a:avLst/>
          </a:prstGeom>
          <a:ln w="228600" cap="sq" cmpd="thickThin">
            <a:solidFill>
              <a:srgbClr val="000000"/>
            </a:solidFill>
            <a:prstDash val="solid"/>
            <a:miter lim="800000"/>
          </a:ln>
          <a:effectLst>
            <a:innerShdw blurRad="76200">
              <a:srgbClr val="000000"/>
            </a:innerShdw>
          </a:effectLst>
        </p:spPr>
      </p:pic>
      <p:pic>
        <p:nvPicPr>
          <p:cNvPr id="9" name="Picture 8">
            <a:extLst>
              <a:ext uri="{FF2B5EF4-FFF2-40B4-BE49-F238E27FC236}">
                <a16:creationId xmlns:a16="http://schemas.microsoft.com/office/drawing/2014/main" id="{20DF191C-7A6F-4DCB-AB32-1AB233F58A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254250">
            <a:off x="8664138" y="1735966"/>
            <a:ext cx="3021060" cy="1735068"/>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1312069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B0AB20-5BF3-459A-9C45-2261CF539D12}"/>
              </a:ext>
            </a:extLst>
          </p:cNvPr>
          <p:cNvSpPr>
            <a:spLocks noGrp="1"/>
          </p:cNvSpPr>
          <p:nvPr>
            <p:ph type="title"/>
          </p:nvPr>
        </p:nvSpPr>
        <p:spPr>
          <a:xfrm>
            <a:off x="812411" y="2195146"/>
            <a:ext cx="10131425" cy="1456267"/>
          </a:xfrm>
        </p:spPr>
        <p:txBody>
          <a:bodyPr/>
          <a:lstStyle/>
          <a:p>
            <a:r>
              <a:rPr lang="en-US" b="1" dirty="0" err="1"/>
              <a:t>Digitising</a:t>
            </a:r>
            <a:r>
              <a:rPr lang="en-US" b="1" dirty="0"/>
              <a:t> the finance industry</a:t>
            </a:r>
          </a:p>
        </p:txBody>
      </p:sp>
      <p:sp>
        <p:nvSpPr>
          <p:cNvPr id="3" name="Content Placeholder 2">
            <a:extLst>
              <a:ext uri="{FF2B5EF4-FFF2-40B4-BE49-F238E27FC236}">
                <a16:creationId xmlns:a16="http://schemas.microsoft.com/office/drawing/2014/main" id="{D7290A6C-A011-40E6-980D-3CA7CFE82645}"/>
              </a:ext>
            </a:extLst>
          </p:cNvPr>
          <p:cNvSpPr>
            <a:spLocks noGrp="1"/>
          </p:cNvSpPr>
          <p:nvPr>
            <p:ph idx="1"/>
          </p:nvPr>
        </p:nvSpPr>
        <p:spPr>
          <a:xfrm>
            <a:off x="812411" y="3208867"/>
            <a:ext cx="10131425" cy="3649133"/>
          </a:xfrm>
        </p:spPr>
        <p:txBody>
          <a:bodyPr/>
          <a:lstStyle/>
          <a:p>
            <a:pPr marL="0" indent="0">
              <a:buNone/>
            </a:pPr>
            <a:r>
              <a:rPr lang="en-US" dirty="0"/>
              <a:t>After becoming a </a:t>
            </a:r>
            <a:r>
              <a:rPr lang="en-US" dirty="0" err="1"/>
              <a:t>millionaire,Elon</a:t>
            </a:r>
            <a:r>
              <a:rPr lang="en-US" dirty="0"/>
              <a:t> Musk founded ‘X.com’, an online financial service and email payment </a:t>
            </a:r>
            <a:r>
              <a:rPr lang="en-US" dirty="0" err="1"/>
              <a:t>company.He</a:t>
            </a:r>
            <a:r>
              <a:rPr lang="en-US" dirty="0"/>
              <a:t> used his 10 million dollars from the sale of Zip2 to finance it. This company merged with ‘Confinity’ one year later. This had a money transfer service called ‘PayPal’. Later the company renamed itself to PayPal in 2001. This company grew by viral marketing where the customer received money for signing up which drew in a lot of new customers. This way ‘X.com’ became ‘PayPal’ which turned out to be a billion dollar company. But in October 2000, Musk lost his role as CEO due to disagreements with other leaderships of the company when he wanted to PayPal’s Unix based infrastructure to Microsoft Windows. And after a few years, in 2002, PayPal was acquired by ‘eBay’ for US $ 1.5 billion. Musk had the highest share of 11.7% of PayPal for which he received 165 million US dollar.</a:t>
            </a:r>
          </a:p>
        </p:txBody>
      </p:sp>
      <p:pic>
        <p:nvPicPr>
          <p:cNvPr id="5" name="Picture 4">
            <a:extLst>
              <a:ext uri="{FF2B5EF4-FFF2-40B4-BE49-F238E27FC236}">
                <a16:creationId xmlns:a16="http://schemas.microsoft.com/office/drawing/2014/main" id="{912B69CB-3B9B-4B8E-A43B-13C804C562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5351">
            <a:off x="8088923" y="418902"/>
            <a:ext cx="3417276" cy="2218789"/>
          </a:xfrm>
          <a:prstGeom prst="rect">
            <a:avLst/>
          </a:prstGeom>
          <a:ln>
            <a:noFill/>
          </a:ln>
          <a:effectLst>
            <a:softEdge rad="112500"/>
          </a:effectLst>
        </p:spPr>
      </p:pic>
      <p:pic>
        <p:nvPicPr>
          <p:cNvPr id="7" name="Picture 6">
            <a:extLst>
              <a:ext uri="{FF2B5EF4-FFF2-40B4-BE49-F238E27FC236}">
                <a16:creationId xmlns:a16="http://schemas.microsoft.com/office/drawing/2014/main" id="{69325FCA-70CD-425D-9488-56A6ED828C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906908">
            <a:off x="5088663" y="509189"/>
            <a:ext cx="2902336" cy="185749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1706185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F3F355-E21B-4B7D-9963-FE814215AAD6}"/>
              </a:ext>
            </a:extLst>
          </p:cNvPr>
          <p:cNvSpPr>
            <a:spLocks noGrp="1"/>
          </p:cNvSpPr>
          <p:nvPr>
            <p:ph type="title"/>
          </p:nvPr>
        </p:nvSpPr>
        <p:spPr>
          <a:xfrm>
            <a:off x="559192" y="2027049"/>
            <a:ext cx="10131425" cy="1456267"/>
          </a:xfrm>
        </p:spPr>
        <p:txBody>
          <a:bodyPr/>
          <a:lstStyle/>
          <a:p>
            <a:r>
              <a:rPr lang="en-US" dirty="0"/>
              <a:t>Going to space</a:t>
            </a:r>
          </a:p>
        </p:txBody>
      </p:sp>
      <p:sp>
        <p:nvSpPr>
          <p:cNvPr id="3" name="Content Placeholder 2">
            <a:extLst>
              <a:ext uri="{FF2B5EF4-FFF2-40B4-BE49-F238E27FC236}">
                <a16:creationId xmlns:a16="http://schemas.microsoft.com/office/drawing/2014/main" id="{241C4A98-8857-46E7-A215-329BAC4BF7AF}"/>
              </a:ext>
            </a:extLst>
          </p:cNvPr>
          <p:cNvSpPr>
            <a:spLocks noGrp="1"/>
          </p:cNvSpPr>
          <p:nvPr>
            <p:ph idx="1"/>
          </p:nvPr>
        </p:nvSpPr>
        <p:spPr>
          <a:xfrm>
            <a:off x="559192" y="2755183"/>
            <a:ext cx="10131425" cy="4483816"/>
          </a:xfrm>
        </p:spPr>
        <p:txBody>
          <a:bodyPr>
            <a:normAutofit/>
          </a:bodyPr>
          <a:lstStyle/>
          <a:p>
            <a:pPr marL="0" indent="0" algn="just">
              <a:buNone/>
            </a:pPr>
            <a:r>
              <a:rPr lang="en-US" sz="2000" dirty="0"/>
              <a:t>After having millions in hand, Elon Musk wanted to do something meaningful. He noticed that there was not that much public interest in space exploration, so he tried to draw some public interest using ‘Mars Oasis’ which is a project to land a greenhouse on Mars with food crops growing in it. So in 2002, he brought along Mike Griffin, who was an ex-venture capitalist for CIA and had also worked for NASA’s Jet Propulsion Laboratory. Mike was a maker of satellite and spacecrafts. Musk envisioned that he could start a company that can build affordable rockets. He calculated that the raw materials for building a rocket was just 3% of the sale price of rockets at that time. He measured that by using vertical integration, the price of a rocket launch could be reduced by a factor of 10. Then, Elon Musk founded SpaceX.</a:t>
            </a:r>
          </a:p>
        </p:txBody>
      </p:sp>
      <p:pic>
        <p:nvPicPr>
          <p:cNvPr id="5" name="Picture 4">
            <a:extLst>
              <a:ext uri="{FF2B5EF4-FFF2-40B4-BE49-F238E27FC236}">
                <a16:creationId xmlns:a16="http://schemas.microsoft.com/office/drawing/2014/main" id="{137A5CBC-D8D1-4978-BCA0-ACF353FF85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18265" y="350791"/>
            <a:ext cx="4626733" cy="259963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7" name="Picture 6">
            <a:extLst>
              <a:ext uri="{FF2B5EF4-FFF2-40B4-BE49-F238E27FC236}">
                <a16:creationId xmlns:a16="http://schemas.microsoft.com/office/drawing/2014/main" id="{65BF40EB-0EB1-4A7C-B8DA-BF5EA28B8F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597459">
            <a:off x="3959485" y="704966"/>
            <a:ext cx="2791204" cy="1710738"/>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41167628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7EDA6-1BB5-495A-91A0-F73B888CE0C2}"/>
              </a:ext>
            </a:extLst>
          </p:cNvPr>
          <p:cNvSpPr>
            <a:spLocks noGrp="1"/>
          </p:cNvSpPr>
          <p:nvPr>
            <p:ph type="title"/>
          </p:nvPr>
        </p:nvSpPr>
        <p:spPr>
          <a:xfrm>
            <a:off x="685799" y="1972733"/>
            <a:ext cx="10131425" cy="1456267"/>
          </a:xfrm>
        </p:spPr>
        <p:txBody>
          <a:bodyPr/>
          <a:lstStyle/>
          <a:p>
            <a:r>
              <a:rPr lang="en-US" dirty="0" err="1"/>
              <a:t>Spacex</a:t>
            </a:r>
            <a:r>
              <a:rPr lang="en-US" dirty="0"/>
              <a:t> growth</a:t>
            </a:r>
          </a:p>
        </p:txBody>
      </p:sp>
      <p:sp>
        <p:nvSpPr>
          <p:cNvPr id="3" name="Content Placeholder 2">
            <a:extLst>
              <a:ext uri="{FF2B5EF4-FFF2-40B4-BE49-F238E27FC236}">
                <a16:creationId xmlns:a16="http://schemas.microsoft.com/office/drawing/2014/main" id="{C9B314DF-3658-4DCD-A02B-B2EDC581EBE9}"/>
              </a:ext>
            </a:extLst>
          </p:cNvPr>
          <p:cNvSpPr>
            <a:spLocks noGrp="1"/>
          </p:cNvSpPr>
          <p:nvPr>
            <p:ph idx="1"/>
          </p:nvPr>
        </p:nvSpPr>
        <p:spPr>
          <a:xfrm>
            <a:off x="685800" y="2887850"/>
            <a:ext cx="10131425" cy="3808567"/>
          </a:xfrm>
        </p:spPr>
        <p:txBody>
          <a:bodyPr>
            <a:normAutofit/>
          </a:bodyPr>
          <a:lstStyle/>
          <a:p>
            <a:pPr marL="0" indent="0" algn="just">
              <a:buNone/>
            </a:pPr>
            <a:r>
              <a:rPr lang="en-US" sz="2000" dirty="0">
                <a:latin typeface="Times New Roman" panose="02020603050405020304" pitchFamily="18" charset="0"/>
                <a:cs typeface="Times New Roman" panose="02020603050405020304" pitchFamily="18" charset="0"/>
              </a:rPr>
              <a:t>Using 100 million dollars of his own money Elon Musk founded ‘Space Exploration Technologies’. Musk founded SpaceX with the long-term goal of making us a true spacefaring civilization. His first rocket Falcon 1 became the first privately funded liquid-fueled vehicle to put a satellite into Earth’s orbit in September 2008. SpaceX also built a multipurpose spacecraft called ‘Dragon’ and produced hundred operational Merlin 1D engines. SpaceX got a contract from NASA in 2006 to continue the development of Falcon 9 and Dragon spacecraft to carry cargo to The International Space Station. In February 2018, SpaceX launched ‘Falcon Heavy’- the highest capacity rocket ever built after Saturn 5,Energia and N1. SpaceX has begun the development of the ‘</a:t>
            </a:r>
            <a:r>
              <a:rPr lang="en-US" sz="2000" dirty="0" err="1">
                <a:latin typeface="Times New Roman" panose="02020603050405020304" pitchFamily="18" charset="0"/>
                <a:cs typeface="Times New Roman" panose="02020603050405020304" pitchFamily="18" charset="0"/>
              </a:rPr>
              <a:t>Starlink</a:t>
            </a:r>
            <a:r>
              <a:rPr lang="en-US" sz="2000" dirty="0">
                <a:latin typeface="Times New Roman" panose="02020603050405020304" pitchFamily="18" charset="0"/>
                <a:cs typeface="Times New Roman" panose="02020603050405020304" pitchFamily="18" charset="0"/>
              </a:rPr>
              <a:t> constellation’- a satellite system to provide global internet coverage directly from the satellites is the sky.</a:t>
            </a:r>
          </a:p>
        </p:txBody>
      </p:sp>
      <p:pic>
        <p:nvPicPr>
          <p:cNvPr id="7" name="Picture 6">
            <a:extLst>
              <a:ext uri="{FF2B5EF4-FFF2-40B4-BE49-F238E27FC236}">
                <a16:creationId xmlns:a16="http://schemas.microsoft.com/office/drawing/2014/main" id="{B6D15DF2-873C-446A-9C3E-ED25F9170D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898065">
            <a:off x="7765365" y="659098"/>
            <a:ext cx="4060874" cy="228424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9" name="Picture 8">
            <a:extLst>
              <a:ext uri="{FF2B5EF4-FFF2-40B4-BE49-F238E27FC236}">
                <a16:creationId xmlns:a16="http://schemas.microsoft.com/office/drawing/2014/main" id="{2714D60B-F557-47EF-91C2-0CFCDEBABB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886948">
            <a:off x="4633235" y="713025"/>
            <a:ext cx="2925528" cy="1955228"/>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4115771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B3C94-B773-4F45-A2D6-D6898EC61472}"/>
              </a:ext>
            </a:extLst>
          </p:cNvPr>
          <p:cNvSpPr>
            <a:spLocks noGrp="1"/>
          </p:cNvSpPr>
          <p:nvPr>
            <p:ph type="title"/>
          </p:nvPr>
        </p:nvSpPr>
        <p:spPr>
          <a:xfrm>
            <a:off x="474785" y="1677440"/>
            <a:ext cx="10131425" cy="1456267"/>
          </a:xfrm>
        </p:spPr>
        <p:txBody>
          <a:bodyPr/>
          <a:lstStyle/>
          <a:p>
            <a:r>
              <a:rPr lang="en-US" dirty="0"/>
              <a:t>Tesla: Revolution in automobile.</a:t>
            </a:r>
          </a:p>
        </p:txBody>
      </p:sp>
      <p:sp>
        <p:nvSpPr>
          <p:cNvPr id="3" name="Content Placeholder 2">
            <a:extLst>
              <a:ext uri="{FF2B5EF4-FFF2-40B4-BE49-F238E27FC236}">
                <a16:creationId xmlns:a16="http://schemas.microsoft.com/office/drawing/2014/main" id="{30BB2B84-7773-41EF-B9FD-5080D1527F6D}"/>
              </a:ext>
            </a:extLst>
          </p:cNvPr>
          <p:cNvSpPr>
            <a:spLocks noGrp="1"/>
          </p:cNvSpPr>
          <p:nvPr>
            <p:ph idx="1"/>
          </p:nvPr>
        </p:nvSpPr>
        <p:spPr>
          <a:xfrm>
            <a:off x="151229" y="2943926"/>
            <a:ext cx="10131425" cy="3649133"/>
          </a:xfrm>
        </p:spPr>
        <p:txBody>
          <a:bodyPr>
            <a:noAutofit/>
          </a:bodyPr>
          <a:lstStyle/>
          <a:p>
            <a:r>
              <a:rPr lang="en-US" sz="2000" dirty="0"/>
              <a:t>One of Elon Musk’s greatest achievement came from joining Tesla Inc. but this is also the company which almost made him bankrupt. Tesla is an electric car company which now produces electric sedan and sportscars. Musk joined Tesla Inc. in 2004 as the chairman of the board of directors. He led the Series A round investment and played an active role in the company and supervised the product designed of the Roadster at a detailed level. Musk was appointed the leader of the company as the CEO and product architect in 2008. His economic strategy was to first build sportscars and use the money generated to build affordable cars for normal public. Tesla Roadster was the first car they built which was a sportscar. With sales of 2,500 roadsters to over 31 countries, the company started to build four-doors sedan car ‘Model S’ which was sold at a very affordable price and after that the ‘Model 3’ and ‘Model X’ which were all much more affordable than most other electric cars made by Ford and General Motors.</a:t>
            </a:r>
          </a:p>
        </p:txBody>
      </p:sp>
      <p:pic>
        <p:nvPicPr>
          <p:cNvPr id="5" name="Picture 4">
            <a:extLst>
              <a:ext uri="{FF2B5EF4-FFF2-40B4-BE49-F238E27FC236}">
                <a16:creationId xmlns:a16="http://schemas.microsoft.com/office/drawing/2014/main" id="{E9652C18-5B01-4A69-B7E0-8C2A6FF30F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35041" y="264941"/>
            <a:ext cx="3822559" cy="21406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a:extLst>
              <a:ext uri="{FF2B5EF4-FFF2-40B4-BE49-F238E27FC236}">
                <a16:creationId xmlns:a16="http://schemas.microsoft.com/office/drawing/2014/main" id="{EE88B057-BDC3-4F19-AE09-48E5A8BB47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42209">
            <a:off x="5846636" y="373211"/>
            <a:ext cx="2345402" cy="16244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921380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BD3C9-FC54-496A-8681-CA43A12842F0}"/>
              </a:ext>
            </a:extLst>
          </p:cNvPr>
          <p:cNvSpPr>
            <a:spLocks noGrp="1"/>
          </p:cNvSpPr>
          <p:nvPr>
            <p:ph type="title"/>
          </p:nvPr>
        </p:nvSpPr>
        <p:spPr>
          <a:xfrm>
            <a:off x="559192" y="1664677"/>
            <a:ext cx="10131425" cy="1456267"/>
          </a:xfrm>
        </p:spPr>
        <p:txBody>
          <a:bodyPr/>
          <a:lstStyle/>
          <a:p>
            <a:r>
              <a:rPr lang="en-US" dirty="0"/>
              <a:t>Harnessing solar energy</a:t>
            </a:r>
          </a:p>
        </p:txBody>
      </p:sp>
      <p:sp>
        <p:nvSpPr>
          <p:cNvPr id="3" name="Content Placeholder 2">
            <a:extLst>
              <a:ext uri="{FF2B5EF4-FFF2-40B4-BE49-F238E27FC236}">
                <a16:creationId xmlns:a16="http://schemas.microsoft.com/office/drawing/2014/main" id="{9A87CD7C-A1C2-4EA9-82EA-59766B7B5175}"/>
              </a:ext>
            </a:extLst>
          </p:cNvPr>
          <p:cNvSpPr>
            <a:spLocks noGrp="1"/>
          </p:cNvSpPr>
          <p:nvPr>
            <p:ph idx="1"/>
          </p:nvPr>
        </p:nvSpPr>
        <p:spPr>
          <a:xfrm>
            <a:off x="559192" y="2967567"/>
            <a:ext cx="10131425" cy="3649133"/>
          </a:xfrm>
        </p:spPr>
        <p:txBody>
          <a:bodyPr>
            <a:normAutofit/>
          </a:bodyPr>
          <a:lstStyle/>
          <a:p>
            <a:pPr marL="0" indent="0">
              <a:buNone/>
            </a:pPr>
            <a:r>
              <a:rPr lang="en-US" sz="2800" dirty="0"/>
              <a:t>Musk co-founded and provided the first major finance to the company SolarCity which manufactured efficient solar panels which were so aesthetic that they could be places as roof tiles. One installation of these solar panels can provide a home with electricity directly produced from sunlight. In 2013 SolarCity was the second largest provider of solar power systems in the United States. SolarCity was later acquired by Tesla Inc. in November 2016 and has been a subsidiary of Tesla since.</a:t>
            </a:r>
          </a:p>
        </p:txBody>
      </p:sp>
      <p:pic>
        <p:nvPicPr>
          <p:cNvPr id="5" name="Picture 4">
            <a:extLst>
              <a:ext uri="{FF2B5EF4-FFF2-40B4-BE49-F238E27FC236}">
                <a16:creationId xmlns:a16="http://schemas.microsoft.com/office/drawing/2014/main" id="{4EA704BD-4006-42D3-BD94-5707CDC64D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325964">
            <a:off x="8584224" y="966914"/>
            <a:ext cx="2965352" cy="1976901"/>
          </a:xfrm>
          <a:prstGeom prst="rect">
            <a:avLst/>
          </a:prstGeom>
          <a:ln w="228600" cap="sq" cmpd="thickThin">
            <a:solidFill>
              <a:srgbClr val="000000"/>
            </a:solidFill>
            <a:prstDash val="solid"/>
            <a:miter lim="800000"/>
          </a:ln>
          <a:effectLst>
            <a:innerShdw blurRad="76200">
              <a:srgbClr val="000000"/>
            </a:innerShdw>
          </a:effectLst>
        </p:spPr>
      </p:pic>
      <p:pic>
        <p:nvPicPr>
          <p:cNvPr id="9" name="Picture 8">
            <a:extLst>
              <a:ext uri="{FF2B5EF4-FFF2-40B4-BE49-F238E27FC236}">
                <a16:creationId xmlns:a16="http://schemas.microsoft.com/office/drawing/2014/main" id="{DEB8DC11-6E8A-4177-AFB3-1D636DD78D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686652">
            <a:off x="4927245" y="445011"/>
            <a:ext cx="3245423" cy="182321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2730877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6F0D0-72A1-4240-BD0F-1C446C501A27}"/>
              </a:ext>
            </a:extLst>
          </p:cNvPr>
          <p:cNvSpPr>
            <a:spLocks noGrp="1"/>
          </p:cNvSpPr>
          <p:nvPr>
            <p:ph type="title"/>
          </p:nvPr>
        </p:nvSpPr>
        <p:spPr>
          <a:xfrm>
            <a:off x="573256" y="2700866"/>
            <a:ext cx="10131425" cy="1456267"/>
          </a:xfrm>
        </p:spPr>
        <p:txBody>
          <a:bodyPr/>
          <a:lstStyle/>
          <a:p>
            <a:r>
              <a:rPr lang="en-US" dirty="0" err="1"/>
              <a:t>Gigafactory:storing</a:t>
            </a:r>
            <a:r>
              <a:rPr lang="en-US" dirty="0"/>
              <a:t> energy</a:t>
            </a:r>
          </a:p>
        </p:txBody>
      </p:sp>
      <p:sp>
        <p:nvSpPr>
          <p:cNvPr id="3" name="Content Placeholder 2">
            <a:extLst>
              <a:ext uri="{FF2B5EF4-FFF2-40B4-BE49-F238E27FC236}">
                <a16:creationId xmlns:a16="http://schemas.microsoft.com/office/drawing/2014/main" id="{2BF159FD-45F3-4EB7-BCBB-A969288D86DE}"/>
              </a:ext>
            </a:extLst>
          </p:cNvPr>
          <p:cNvSpPr>
            <a:spLocks noGrp="1"/>
          </p:cNvSpPr>
          <p:nvPr>
            <p:ph idx="1"/>
          </p:nvPr>
        </p:nvSpPr>
        <p:spPr>
          <a:xfrm>
            <a:off x="573257" y="3579771"/>
            <a:ext cx="10131425" cy="3649133"/>
          </a:xfrm>
        </p:spPr>
        <p:txBody>
          <a:bodyPr>
            <a:normAutofit/>
          </a:bodyPr>
          <a:lstStyle/>
          <a:p>
            <a:pPr marL="0" indent="0">
              <a:buNone/>
            </a:pPr>
            <a:r>
              <a:rPr lang="en-US" sz="2800" dirty="0"/>
              <a:t>The electric cars manufactured by Tesla and the solar panels produced by SolarCity needs batteries to run. Musk built a battery manufacturing plant called ‘Gigafactory’ which can manufacture 3.5 million batteries a day. The factory is placed on </a:t>
            </a:r>
            <a:r>
              <a:rPr lang="en-US" sz="2800" dirty="0" err="1"/>
              <a:t>Reno,Nevada</a:t>
            </a:r>
            <a:r>
              <a:rPr lang="en-US" sz="2800" dirty="0"/>
              <a:t>.</a:t>
            </a:r>
          </a:p>
        </p:txBody>
      </p:sp>
      <p:pic>
        <p:nvPicPr>
          <p:cNvPr id="5" name="Picture 4">
            <a:extLst>
              <a:ext uri="{FF2B5EF4-FFF2-40B4-BE49-F238E27FC236}">
                <a16:creationId xmlns:a16="http://schemas.microsoft.com/office/drawing/2014/main" id="{C4153D1C-D753-4997-8FE5-F3783ABA4D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33557" y="338325"/>
            <a:ext cx="3924886" cy="22077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a:extLst>
              <a:ext uri="{FF2B5EF4-FFF2-40B4-BE49-F238E27FC236}">
                <a16:creationId xmlns:a16="http://schemas.microsoft.com/office/drawing/2014/main" id="{7B018AAF-D98B-401A-BE7B-9EE6F8F660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717734">
            <a:off x="8087484" y="1918620"/>
            <a:ext cx="3538968" cy="2211855"/>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2081163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A4F1E-E725-4242-9F9C-4BE2A63C4C96}"/>
              </a:ext>
            </a:extLst>
          </p:cNvPr>
          <p:cNvSpPr>
            <a:spLocks noGrp="1"/>
          </p:cNvSpPr>
          <p:nvPr>
            <p:ph type="title"/>
          </p:nvPr>
        </p:nvSpPr>
        <p:spPr>
          <a:xfrm>
            <a:off x="460718" y="2368062"/>
            <a:ext cx="10131425" cy="1456267"/>
          </a:xfrm>
        </p:spPr>
        <p:txBody>
          <a:bodyPr/>
          <a:lstStyle/>
          <a:p>
            <a:r>
              <a:rPr lang="en-US" dirty="0" err="1"/>
              <a:t>Hyperloop:Travelling</a:t>
            </a:r>
            <a:r>
              <a:rPr lang="en-US" dirty="0"/>
              <a:t> underground</a:t>
            </a:r>
          </a:p>
        </p:txBody>
      </p:sp>
      <p:sp>
        <p:nvSpPr>
          <p:cNvPr id="3" name="Content Placeholder 2">
            <a:extLst>
              <a:ext uri="{FF2B5EF4-FFF2-40B4-BE49-F238E27FC236}">
                <a16:creationId xmlns:a16="http://schemas.microsoft.com/office/drawing/2014/main" id="{6EC90626-F251-4C3A-95E2-330C82F3146C}"/>
              </a:ext>
            </a:extLst>
          </p:cNvPr>
          <p:cNvSpPr>
            <a:spLocks noGrp="1"/>
          </p:cNvSpPr>
          <p:nvPr>
            <p:ph idx="1"/>
          </p:nvPr>
        </p:nvSpPr>
        <p:spPr>
          <a:xfrm>
            <a:off x="227203" y="3208867"/>
            <a:ext cx="10131425" cy="3649133"/>
          </a:xfrm>
        </p:spPr>
        <p:txBody>
          <a:bodyPr>
            <a:normAutofit/>
          </a:bodyPr>
          <a:lstStyle/>
          <a:p>
            <a:r>
              <a:rPr lang="en-US" sz="2800" dirty="0"/>
              <a:t>Musk also founded a high speed transportation system called ‘Hyperloop’. In this system pressurized capsules containing passengers travels through a vacuum tube. He founded Hyperloop in 2013 and held a competition for students to design a Hyperloop Pod in 2015. The capsules in the Hyperloop can travel at 1200 km/h speed.</a:t>
            </a:r>
          </a:p>
        </p:txBody>
      </p:sp>
      <p:pic>
        <p:nvPicPr>
          <p:cNvPr id="5" name="Picture 4">
            <a:extLst>
              <a:ext uri="{FF2B5EF4-FFF2-40B4-BE49-F238E27FC236}">
                <a16:creationId xmlns:a16="http://schemas.microsoft.com/office/drawing/2014/main" id="{C3CFA057-DDA5-4750-8D7D-DFAB17165E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271232">
            <a:off x="7664492" y="907991"/>
            <a:ext cx="3810000" cy="2133600"/>
          </a:xfrm>
          <a:prstGeom prst="rect">
            <a:avLst/>
          </a:prstGeom>
          <a:ln w="228600" cap="sq" cmpd="thickThin">
            <a:solidFill>
              <a:srgbClr val="000000"/>
            </a:solidFill>
            <a:prstDash val="solid"/>
            <a:miter lim="800000"/>
          </a:ln>
          <a:effectLst>
            <a:innerShdw blurRad="76200">
              <a:srgbClr val="000000"/>
            </a:innerShdw>
          </a:effectLst>
        </p:spPr>
      </p:pic>
      <p:pic>
        <p:nvPicPr>
          <p:cNvPr id="7" name="Picture 6">
            <a:extLst>
              <a:ext uri="{FF2B5EF4-FFF2-40B4-BE49-F238E27FC236}">
                <a16:creationId xmlns:a16="http://schemas.microsoft.com/office/drawing/2014/main" id="{5850239E-187E-4B70-AE18-4FC333EE19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823121">
            <a:off x="397665" y="501708"/>
            <a:ext cx="3127352" cy="187641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5507490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426DE9-25F8-4858-8C56-A852F8D8C90C}"/>
              </a:ext>
            </a:extLst>
          </p:cNvPr>
          <p:cNvSpPr>
            <a:spLocks noGrp="1"/>
          </p:cNvSpPr>
          <p:nvPr>
            <p:ph type="title"/>
          </p:nvPr>
        </p:nvSpPr>
        <p:spPr>
          <a:xfrm>
            <a:off x="910884" y="2700866"/>
            <a:ext cx="10131425" cy="1456267"/>
          </a:xfrm>
        </p:spPr>
        <p:txBody>
          <a:bodyPr/>
          <a:lstStyle/>
          <a:p>
            <a:r>
              <a:rPr lang="en-US" dirty="0" err="1"/>
              <a:t>Neuralink:Combining</a:t>
            </a:r>
            <a:r>
              <a:rPr lang="en-US" dirty="0"/>
              <a:t> Brain with computer</a:t>
            </a:r>
          </a:p>
        </p:txBody>
      </p:sp>
      <p:sp>
        <p:nvSpPr>
          <p:cNvPr id="3" name="Content Placeholder 2">
            <a:extLst>
              <a:ext uri="{FF2B5EF4-FFF2-40B4-BE49-F238E27FC236}">
                <a16:creationId xmlns:a16="http://schemas.microsoft.com/office/drawing/2014/main" id="{4398AE52-B15B-4CD9-8109-1686B07E30AC}"/>
              </a:ext>
            </a:extLst>
          </p:cNvPr>
          <p:cNvSpPr>
            <a:spLocks noGrp="1"/>
          </p:cNvSpPr>
          <p:nvPr>
            <p:ph idx="1"/>
          </p:nvPr>
        </p:nvSpPr>
        <p:spPr>
          <a:xfrm>
            <a:off x="685800" y="3208867"/>
            <a:ext cx="10131425" cy="3649133"/>
          </a:xfrm>
        </p:spPr>
        <p:txBody>
          <a:bodyPr>
            <a:normAutofit/>
          </a:bodyPr>
          <a:lstStyle/>
          <a:p>
            <a:r>
              <a:rPr lang="en-US" sz="2400" dirty="0"/>
              <a:t>Elon Musk co-founded ‘</a:t>
            </a:r>
            <a:r>
              <a:rPr lang="en-US" sz="2400" dirty="0" err="1"/>
              <a:t>Neuralink</a:t>
            </a:r>
            <a:r>
              <a:rPr lang="en-US" sz="2400" dirty="0"/>
              <a:t>’ which is a company determined to integrate the human brain with artificial intelligence. The goal is to create devices that can be implanted in the human brain which will increase processing speed, cognitive abilities and memory. This company eventually wants to produce mind-computer interfaces. </a:t>
            </a:r>
          </a:p>
        </p:txBody>
      </p:sp>
      <p:pic>
        <p:nvPicPr>
          <p:cNvPr id="5" name="Picture 4">
            <a:extLst>
              <a:ext uri="{FF2B5EF4-FFF2-40B4-BE49-F238E27FC236}">
                <a16:creationId xmlns:a16="http://schemas.microsoft.com/office/drawing/2014/main" id="{95588D0A-6C8B-47A7-A2DA-39F038B741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185" y="1138766"/>
            <a:ext cx="2924175" cy="15621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a:extLst>
              <a:ext uri="{FF2B5EF4-FFF2-40B4-BE49-F238E27FC236}">
                <a16:creationId xmlns:a16="http://schemas.microsoft.com/office/drawing/2014/main" id="{056C9AB8-724B-4142-9F36-A629810878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079431">
            <a:off x="4997932" y="606709"/>
            <a:ext cx="3853298" cy="206936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9091385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AD511-D712-4819-BCFC-F1C19362BF28}"/>
              </a:ext>
            </a:extLst>
          </p:cNvPr>
          <p:cNvSpPr>
            <a:spLocks noGrp="1"/>
          </p:cNvSpPr>
          <p:nvPr>
            <p:ph type="title"/>
          </p:nvPr>
        </p:nvSpPr>
        <p:spPr>
          <a:xfrm>
            <a:off x="509783" y="2700866"/>
            <a:ext cx="10131425" cy="1456267"/>
          </a:xfrm>
        </p:spPr>
        <p:txBody>
          <a:bodyPr/>
          <a:lstStyle/>
          <a:p>
            <a:r>
              <a:rPr lang="en-US" dirty="0"/>
              <a:t>Conclusion</a:t>
            </a:r>
          </a:p>
        </p:txBody>
      </p:sp>
      <p:sp>
        <p:nvSpPr>
          <p:cNvPr id="3" name="Content Placeholder 2">
            <a:extLst>
              <a:ext uri="{FF2B5EF4-FFF2-40B4-BE49-F238E27FC236}">
                <a16:creationId xmlns:a16="http://schemas.microsoft.com/office/drawing/2014/main" id="{2245E788-3F1C-4490-9CCB-CD7E1F4202D8}"/>
              </a:ext>
            </a:extLst>
          </p:cNvPr>
          <p:cNvSpPr>
            <a:spLocks noGrp="1"/>
          </p:cNvSpPr>
          <p:nvPr>
            <p:ph idx="1"/>
          </p:nvPr>
        </p:nvSpPr>
        <p:spPr>
          <a:xfrm>
            <a:off x="230187" y="3429000"/>
            <a:ext cx="10131425" cy="3649133"/>
          </a:xfrm>
        </p:spPr>
        <p:txBody>
          <a:bodyPr>
            <a:normAutofit/>
          </a:bodyPr>
          <a:lstStyle/>
          <a:p>
            <a:r>
              <a:rPr lang="en-US" sz="2400" dirty="0"/>
              <a:t>To conclude, it will probably not be crazy to declare that Elon Musk is the most extra-ordinary </a:t>
            </a:r>
            <a:r>
              <a:rPr lang="en-US" sz="2400" dirty="0" err="1"/>
              <a:t>entreprenuer</a:t>
            </a:r>
            <a:r>
              <a:rPr lang="en-US" sz="2400" dirty="0"/>
              <a:t> our planet has experienced in 21</a:t>
            </a:r>
            <a:r>
              <a:rPr lang="en-US" sz="2400" baseline="30000" dirty="0"/>
              <a:t>st</a:t>
            </a:r>
            <a:r>
              <a:rPr lang="en-US" sz="2400" dirty="0"/>
              <a:t> century. Probably one day the man with a vision along with his extraordinary and all consuming passion will take us to Mars. It’s not far when we will be able to buy a duplex villa in Mars and we will book our tickets for inter-planetary journey online while streaming live video on </a:t>
            </a:r>
            <a:r>
              <a:rPr lang="en-US" sz="2400" dirty="0" err="1"/>
              <a:t>youtube</a:t>
            </a:r>
            <a:r>
              <a:rPr lang="en-US" sz="2400" dirty="0"/>
              <a:t>. Maybe he is a dreamer, probably a very crazy one but he is a success.</a:t>
            </a:r>
          </a:p>
        </p:txBody>
      </p:sp>
      <p:pic>
        <p:nvPicPr>
          <p:cNvPr id="7" name="Picture 6">
            <a:extLst>
              <a:ext uri="{FF2B5EF4-FFF2-40B4-BE49-F238E27FC236}">
                <a16:creationId xmlns:a16="http://schemas.microsoft.com/office/drawing/2014/main" id="{C4C4EAB7-52E8-41FF-80B4-A166E06B39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0187" y="216159"/>
            <a:ext cx="3312942" cy="24847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a:extLst>
              <a:ext uri="{FF2B5EF4-FFF2-40B4-BE49-F238E27FC236}">
                <a16:creationId xmlns:a16="http://schemas.microsoft.com/office/drawing/2014/main" id="{B87FF82B-C61B-4578-A2D3-CC83919985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744693">
            <a:off x="4114266" y="958348"/>
            <a:ext cx="4023364" cy="2263142"/>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11" name="Picture 10">
            <a:extLst>
              <a:ext uri="{FF2B5EF4-FFF2-40B4-BE49-F238E27FC236}">
                <a16:creationId xmlns:a16="http://schemas.microsoft.com/office/drawing/2014/main" id="{07493364-ECC2-47F4-875A-ADFA9DEBF3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94124" y="356836"/>
            <a:ext cx="3312943" cy="173308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1358297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9309C-016C-4608-8605-BDD7C22065EE}"/>
              </a:ext>
            </a:extLst>
          </p:cNvPr>
          <p:cNvSpPr>
            <a:spLocks noGrp="1"/>
          </p:cNvSpPr>
          <p:nvPr>
            <p:ph type="title"/>
          </p:nvPr>
        </p:nvSpPr>
        <p:spPr>
          <a:xfrm>
            <a:off x="3063241" y="1066800"/>
            <a:ext cx="10131425" cy="1456267"/>
          </a:xfrm>
        </p:spPr>
        <p:txBody>
          <a:bodyPr>
            <a:normAutofit/>
          </a:bodyPr>
          <a:lstStyle/>
          <a:p>
            <a:r>
              <a:rPr lang="en-US" sz="8800" b="1" dirty="0"/>
              <a:t>Thank you</a:t>
            </a:r>
          </a:p>
        </p:txBody>
      </p:sp>
      <p:sp>
        <p:nvSpPr>
          <p:cNvPr id="3" name="Content Placeholder 2">
            <a:extLst>
              <a:ext uri="{FF2B5EF4-FFF2-40B4-BE49-F238E27FC236}">
                <a16:creationId xmlns:a16="http://schemas.microsoft.com/office/drawing/2014/main" id="{B1BB4F96-3E59-4B40-BC20-9A62F8241DE0}"/>
              </a:ext>
            </a:extLst>
          </p:cNvPr>
          <p:cNvSpPr>
            <a:spLocks noGrp="1"/>
          </p:cNvSpPr>
          <p:nvPr>
            <p:ph idx="1"/>
          </p:nvPr>
        </p:nvSpPr>
        <p:spPr>
          <a:xfrm>
            <a:off x="2416127" y="2510367"/>
            <a:ext cx="10131425" cy="3649133"/>
          </a:xfrm>
        </p:spPr>
        <p:txBody>
          <a:bodyPr>
            <a:normAutofit/>
          </a:bodyPr>
          <a:lstStyle/>
          <a:p>
            <a:r>
              <a:rPr lang="en-US" sz="8000" b="1" dirty="0" err="1"/>
              <a:t>Diolch</a:t>
            </a:r>
            <a:r>
              <a:rPr lang="en-US" sz="8000" b="1" dirty="0"/>
              <a:t> </a:t>
            </a:r>
            <a:r>
              <a:rPr lang="en-US" sz="8000" b="1" dirty="0" err="1"/>
              <a:t>Yn</a:t>
            </a:r>
            <a:r>
              <a:rPr lang="en-US" sz="8000" b="1" dirty="0"/>
              <a:t> </a:t>
            </a:r>
            <a:r>
              <a:rPr lang="en-US" sz="8000" b="1" dirty="0" err="1"/>
              <a:t>Fawr</a:t>
            </a:r>
            <a:endParaRPr lang="en-US" sz="8000" b="1" dirty="0"/>
          </a:p>
        </p:txBody>
      </p:sp>
    </p:spTree>
    <p:extLst>
      <p:ext uri="{BB962C8B-B14F-4D97-AF65-F5344CB8AC3E}">
        <p14:creationId xmlns:p14="http://schemas.microsoft.com/office/powerpoint/2010/main" val="166775443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TM03457452[[fn=Celestial]]</Template>
  <TotalTime>414</TotalTime>
  <Words>1533</Words>
  <Application>Microsoft Office PowerPoint</Application>
  <PresentationFormat>Widescreen</PresentationFormat>
  <Paragraphs>28</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Times New Roman</vt:lpstr>
      <vt:lpstr>Celestial</vt:lpstr>
      <vt:lpstr>Introduction</vt:lpstr>
      <vt:lpstr>Early Life</vt:lpstr>
      <vt:lpstr>Education</vt:lpstr>
      <vt:lpstr>Elon’s First company</vt:lpstr>
      <vt:lpstr>Digitising the finance industry</vt:lpstr>
      <vt:lpstr>Going to space</vt:lpstr>
      <vt:lpstr>Spacex growth</vt:lpstr>
      <vt:lpstr>Tesla: Revolution in automobile.</vt:lpstr>
      <vt:lpstr>Harnessing solar energy</vt:lpstr>
      <vt:lpstr>Gigafactory:storing energy</vt:lpstr>
      <vt:lpstr>Hyperloop:Travelling underground</vt:lpstr>
      <vt:lpstr>Neuralink:Combining Brain with computer</vt:lpstr>
      <vt:lpstr>Conclusion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dc:title>
  <dc:creator>s</dc:creator>
  <cp:lastModifiedBy>s</cp:lastModifiedBy>
  <cp:revision>36</cp:revision>
  <dcterms:created xsi:type="dcterms:W3CDTF">2020-02-25T15:37:10Z</dcterms:created>
  <dcterms:modified xsi:type="dcterms:W3CDTF">2020-02-25T22:32:09Z</dcterms:modified>
</cp:coreProperties>
</file>