
<file path=[Content_Types].xml><?xml version="1.0" encoding="utf-8"?>
<Types xmlns="http://schemas.openxmlformats.org/package/2006/content-types">
  <Default Extension="fntdata" ContentType="application/x-fontdata"/>
  <Default Extension="gif" ContentType="image/gif"/>
  <Default Extension="glb" ContentType="model/gltf.binary"/>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13" r:id="rId4"/>
  </p:sldMasterIdLst>
  <p:notesMasterIdLst>
    <p:notesMasterId r:id="rId50"/>
  </p:notesMasterIdLst>
  <p:sldIdLst>
    <p:sldId id="259" r:id="rId5"/>
    <p:sldId id="266" r:id="rId6"/>
    <p:sldId id="262" r:id="rId7"/>
    <p:sldId id="268" r:id="rId8"/>
    <p:sldId id="269" r:id="rId9"/>
    <p:sldId id="273" r:id="rId10"/>
    <p:sldId id="272" r:id="rId11"/>
    <p:sldId id="271" r:id="rId12"/>
    <p:sldId id="277" r:id="rId13"/>
    <p:sldId id="274" r:id="rId14"/>
    <p:sldId id="276" r:id="rId15"/>
    <p:sldId id="278" r:id="rId16"/>
    <p:sldId id="279" r:id="rId17"/>
    <p:sldId id="280" r:id="rId18"/>
    <p:sldId id="281" r:id="rId19"/>
    <p:sldId id="283" r:id="rId20"/>
    <p:sldId id="282" r:id="rId21"/>
    <p:sldId id="284" r:id="rId22"/>
    <p:sldId id="286" r:id="rId23"/>
    <p:sldId id="317" r:id="rId24"/>
    <p:sldId id="306" r:id="rId25"/>
    <p:sldId id="307" r:id="rId26"/>
    <p:sldId id="308" r:id="rId27"/>
    <p:sldId id="275" r:id="rId28"/>
    <p:sldId id="294" r:id="rId29"/>
    <p:sldId id="295" r:id="rId30"/>
    <p:sldId id="296" r:id="rId31"/>
    <p:sldId id="309" r:id="rId32"/>
    <p:sldId id="301" r:id="rId33"/>
    <p:sldId id="302" r:id="rId34"/>
    <p:sldId id="303" r:id="rId35"/>
    <p:sldId id="304" r:id="rId36"/>
    <p:sldId id="288" r:id="rId37"/>
    <p:sldId id="305" r:id="rId38"/>
    <p:sldId id="319" r:id="rId39"/>
    <p:sldId id="320" r:id="rId40"/>
    <p:sldId id="293" r:id="rId41"/>
    <p:sldId id="290" r:id="rId42"/>
    <p:sldId id="310" r:id="rId43"/>
    <p:sldId id="312" r:id="rId44"/>
    <p:sldId id="314" r:id="rId45"/>
    <p:sldId id="315" r:id="rId46"/>
    <p:sldId id="316" r:id="rId47"/>
    <p:sldId id="270" r:id="rId48"/>
    <p:sldId id="318" r:id="rId49"/>
  </p:sldIdLst>
  <p:sldSz cx="12192000" cy="6858000"/>
  <p:notesSz cx="6858000" cy="9144000"/>
  <p:embeddedFontLst>
    <p:embeddedFont>
      <p:font typeface="Aptos Narrow" panose="020B0004020202020204" pitchFamily="34" charset="0"/>
      <p:regular r:id="rId51"/>
      <p:bold r:id="rId52"/>
      <p:italic r:id="rId53"/>
    </p:embeddedFont>
    <p:embeddedFont>
      <p:font typeface="Cambria Math" panose="02040503050406030204" pitchFamily="18" charset="0"/>
      <p:regular r:id="rId5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6FC1"/>
    <a:srgbClr val="F9D706"/>
    <a:srgbClr val="000000"/>
    <a:srgbClr val="FFFFFF"/>
    <a:srgbClr val="096FC1"/>
    <a:srgbClr val="0970C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846" autoAdjust="0"/>
  </p:normalViewPr>
  <p:slideViewPr>
    <p:cSldViewPr snapToGrid="0">
      <p:cViewPr varScale="1">
        <p:scale>
          <a:sx n="71" d="100"/>
          <a:sy n="71" d="100"/>
        </p:scale>
        <p:origin x="1344" y="132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3.fntdata"/><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font" Target="fonts/font1.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FDBB59-C4A5-477B-8168-7EB3085EE85A}"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A1B55-CB18-4749-91F4-F9A159C4BE7F}" type="slidenum">
              <a:rPr lang="en-GB" smtClean="0"/>
              <a:t>‹#›</a:t>
            </a:fld>
            <a:endParaRPr lang="en-GB"/>
          </a:p>
        </p:txBody>
      </p:sp>
    </p:spTree>
    <p:extLst>
      <p:ext uri="{BB962C8B-B14F-4D97-AF65-F5344CB8AC3E}">
        <p14:creationId xmlns:p14="http://schemas.microsoft.com/office/powerpoint/2010/main" val="2768462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group project this year is focusing on developing various areas of the Honda NSF250R in hopes to improve performance within the next race season. </a:t>
            </a:r>
            <a:br>
              <a:rPr lang="en-GB"/>
            </a:br>
            <a:r>
              <a:rPr lang="en-GB"/>
              <a:t>The team includes myself, Harry, Megan, Jake, Harvey, Ed, Oska and Aaron.</a:t>
            </a:r>
          </a:p>
        </p:txBody>
      </p:sp>
      <p:sp>
        <p:nvSpPr>
          <p:cNvPr id="4" name="Slide Number Placeholder 3"/>
          <p:cNvSpPr>
            <a:spLocks noGrp="1"/>
          </p:cNvSpPr>
          <p:nvPr>
            <p:ph type="sldNum" sz="quarter" idx="5"/>
          </p:nvPr>
        </p:nvSpPr>
        <p:spPr/>
        <p:txBody>
          <a:bodyPr/>
          <a:lstStyle/>
          <a:p>
            <a:fld id="{465A1B55-CB18-4749-91F4-F9A159C4BE7F}" type="slidenum">
              <a:rPr lang="en-GB" smtClean="0"/>
              <a:t>2</a:t>
            </a:fld>
            <a:endParaRPr lang="en-GB"/>
          </a:p>
        </p:txBody>
      </p:sp>
    </p:spTree>
    <p:extLst>
      <p:ext uri="{BB962C8B-B14F-4D97-AF65-F5344CB8AC3E}">
        <p14:creationId xmlns:p14="http://schemas.microsoft.com/office/powerpoint/2010/main" val="424320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Several areas of development have been identified of producing potential gains in a competitive environment.</a:t>
            </a:r>
          </a:p>
          <a:p>
            <a:endParaRPr lang="en-GB"/>
          </a:p>
          <a:p>
            <a:r>
              <a:rPr lang="en-GB"/>
              <a:t>Engine Management Systems includes optimising fuel delivery, fuelling maps and engine strategies with aims to improve engine performance and looks into the possibility of running the Honda on alternative fuels.</a:t>
            </a:r>
          </a:p>
          <a:p>
            <a:endParaRPr lang="en-GB"/>
          </a:p>
          <a:p>
            <a:r>
              <a:rPr lang="en-GB"/>
              <a:t>Rider &amp; Bike </a:t>
            </a:r>
            <a:r>
              <a:rPr lang="en-GB" sz="1800"/>
              <a:t>Dynamics focuses on the development of adjustable offset yokes to provide freedom in changes steering geometry and aims to reduce component weight. Adjustable rear sets to assist with rider comfort.</a:t>
            </a:r>
          </a:p>
          <a:p>
            <a:endParaRPr lang="en-GB" sz="1800"/>
          </a:p>
          <a:p>
            <a:r>
              <a:rPr lang="en-GB"/>
              <a:t>Aerodynamics Development hopes to achieve improved airflow around the rider to reduce drag whilst also channelling air into a newly design airbox to boost with engine performance.</a:t>
            </a:r>
          </a:p>
          <a:p>
            <a:endParaRPr lang="en-GB"/>
          </a:p>
          <a:p>
            <a:r>
              <a:rPr lang="en-GB"/>
              <a:t>Fuel Tank &amp; Airbox Development aims are to reduce fuel tank size and increase airbox size a reduction in weight and increase in airbox volume. Intake train components have been optimised for airflow and engine tuning.</a:t>
            </a:r>
          </a:p>
        </p:txBody>
      </p:sp>
      <p:sp>
        <p:nvSpPr>
          <p:cNvPr id="4" name="Slide Number Placeholder 3"/>
          <p:cNvSpPr>
            <a:spLocks noGrp="1"/>
          </p:cNvSpPr>
          <p:nvPr>
            <p:ph type="sldNum" sz="quarter" idx="5"/>
          </p:nvPr>
        </p:nvSpPr>
        <p:spPr/>
        <p:txBody>
          <a:bodyPr/>
          <a:lstStyle/>
          <a:p>
            <a:fld id="{465A1B55-CB18-4749-91F4-F9A159C4BE7F}" type="slidenum">
              <a:rPr lang="en-GB" smtClean="0"/>
              <a:t>3</a:t>
            </a:fld>
            <a:endParaRPr lang="en-GB"/>
          </a:p>
        </p:txBody>
      </p:sp>
    </p:spTree>
    <p:extLst>
      <p:ext uri="{BB962C8B-B14F-4D97-AF65-F5344CB8AC3E}">
        <p14:creationId xmlns:p14="http://schemas.microsoft.com/office/powerpoint/2010/main" val="557653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part of marks assignment, we created a group and personal </a:t>
            </a:r>
            <a:r>
              <a:rPr lang="en-GB" err="1"/>
              <a:t>gantt</a:t>
            </a:r>
            <a:r>
              <a:rPr lang="en-GB"/>
              <a:t> charts which are used to visualise timings over the project timeline.</a:t>
            </a:r>
          </a:p>
          <a:p>
            <a:endParaRPr lang="en-GB"/>
          </a:p>
          <a:p>
            <a:r>
              <a:rPr lang="en-GB"/>
              <a:t>Weekly meetings took place to keep the team updated and for general discussions.</a:t>
            </a:r>
          </a:p>
        </p:txBody>
      </p:sp>
      <p:sp>
        <p:nvSpPr>
          <p:cNvPr id="4" name="Slide Number Placeholder 3"/>
          <p:cNvSpPr>
            <a:spLocks noGrp="1"/>
          </p:cNvSpPr>
          <p:nvPr>
            <p:ph type="sldNum" sz="quarter" idx="5"/>
          </p:nvPr>
        </p:nvSpPr>
        <p:spPr/>
        <p:txBody>
          <a:bodyPr/>
          <a:lstStyle/>
          <a:p>
            <a:fld id="{465A1B55-CB18-4749-91F4-F9A159C4BE7F}" type="slidenum">
              <a:rPr lang="en-GB" smtClean="0"/>
              <a:t>4</a:t>
            </a:fld>
            <a:endParaRPr lang="en-GB"/>
          </a:p>
        </p:txBody>
      </p:sp>
    </p:spTree>
    <p:extLst>
      <p:ext uri="{BB962C8B-B14F-4D97-AF65-F5344CB8AC3E}">
        <p14:creationId xmlns:p14="http://schemas.microsoft.com/office/powerpoint/2010/main" val="99701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EE501-979D-0DB8-579A-A7442A2044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B84998-1140-A87C-5963-4AD78A0CE6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6FFC08-D547-FB1C-BE63-FF08E818A479}"/>
              </a:ext>
            </a:extLst>
          </p:cNvPr>
          <p:cNvSpPr>
            <a:spLocks noGrp="1"/>
          </p:cNvSpPr>
          <p:nvPr>
            <p:ph type="body" idx="1"/>
          </p:nvPr>
        </p:nvSpPr>
        <p:spPr/>
        <p:txBody>
          <a:bodyPr/>
          <a:lstStyle/>
          <a:p>
            <a:pPr marL="171450" indent="-171450">
              <a:buFont typeface="Arial" panose="020B0604020202020204" pitchFamily="34" charset="0"/>
              <a:buChar char="•"/>
            </a:pPr>
            <a:r>
              <a:rPr lang="en-GB"/>
              <a:t>Continuing from last years group project </a:t>
            </a:r>
          </a:p>
          <a:p>
            <a:pPr marL="628650" lvl="1" indent="-171450">
              <a:buFont typeface="Arial" panose="020B0604020202020204" pitchFamily="34" charset="0"/>
              <a:buChar char="•"/>
            </a:pPr>
            <a:r>
              <a:rPr lang="en-GB" err="1"/>
              <a:t>Dellorto</a:t>
            </a:r>
            <a:r>
              <a:rPr lang="en-GB"/>
              <a:t> ECU and accompanying loom has been successfully installed.</a:t>
            </a:r>
          </a:p>
          <a:p>
            <a:pPr marL="628650" lvl="1" indent="-171450">
              <a:buFont typeface="Arial" panose="020B0604020202020204" pitchFamily="34" charset="0"/>
              <a:buChar char="•"/>
            </a:pPr>
            <a:r>
              <a:rPr lang="en-GB"/>
              <a:t>Initial test run conducted to ensure the components fire up.</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err="1"/>
              <a:t>Dellorto</a:t>
            </a:r>
            <a:r>
              <a:rPr lang="en-GB"/>
              <a:t> Dope Engine Management Software</a:t>
            </a:r>
          </a:p>
          <a:p>
            <a:pPr marL="628650" lvl="1" indent="-171450">
              <a:buFont typeface="Arial" panose="020B0604020202020204" pitchFamily="34" charset="0"/>
              <a:buChar char="•"/>
            </a:pPr>
            <a:r>
              <a:rPr lang="en-GB"/>
              <a:t>Used to change engine management and strategy parameters</a:t>
            </a:r>
          </a:p>
          <a:p>
            <a:pPr marL="914400" lvl="2" indent="0">
              <a:buFont typeface="Arial" panose="020B0604020202020204" pitchFamily="34" charset="0"/>
              <a:buNone/>
            </a:pPr>
            <a:endParaRPr lang="en-GB"/>
          </a:p>
          <a:p>
            <a:pPr marL="171450" lvl="0" indent="-171450">
              <a:buFont typeface="Arial" panose="020B0604020202020204" pitchFamily="34" charset="0"/>
              <a:buChar char="•"/>
            </a:pPr>
            <a:r>
              <a:rPr lang="en-GB"/>
              <a:t>KTM Map</a:t>
            </a:r>
          </a:p>
          <a:p>
            <a:pPr marL="628650" lvl="1" indent="-171450">
              <a:buFont typeface="Arial" panose="020B0604020202020204" pitchFamily="34" charset="0"/>
              <a:buChar char="•"/>
            </a:pPr>
            <a:r>
              <a:rPr lang="en-GB"/>
              <a:t>Removed and backed up</a:t>
            </a:r>
          </a:p>
          <a:p>
            <a:pPr marL="1085850" lvl="2" indent="-171450">
              <a:buFont typeface="Arial" panose="020B0604020202020204" pitchFamily="34" charset="0"/>
              <a:buChar char="•"/>
            </a:pPr>
            <a:endParaRPr lang="en-GB"/>
          </a:p>
          <a:p>
            <a:pPr marL="171450" lvl="0" indent="-171450">
              <a:buFont typeface="Arial" panose="020B0604020202020204" pitchFamily="34" charset="0"/>
              <a:buChar char="•"/>
            </a:pPr>
            <a:r>
              <a:rPr lang="en-GB"/>
              <a:t>Firmware issue</a:t>
            </a:r>
          </a:p>
          <a:p>
            <a:pPr marL="628650" lvl="1" indent="-171450">
              <a:buFont typeface="Arial" panose="020B0604020202020204" pitchFamily="34" charset="0"/>
              <a:buChar char="•"/>
            </a:pPr>
            <a:r>
              <a:rPr lang="en-GB"/>
              <a:t>Base Honda map</a:t>
            </a:r>
          </a:p>
          <a:p>
            <a:endParaRPr lang="en-GB"/>
          </a:p>
          <a:p>
            <a:pPr marL="171450" indent="-171450">
              <a:buFont typeface="Arial" panose="020B0604020202020204" pitchFamily="34" charset="0"/>
              <a:buChar char="•"/>
            </a:pPr>
            <a:r>
              <a:rPr lang="en-GB"/>
              <a:t>Sourcing issues</a:t>
            </a:r>
          </a:p>
          <a:p>
            <a:pPr marL="628650" lvl="1" indent="-171450">
              <a:buFont typeface="Arial" panose="020B0604020202020204" pitchFamily="34" charset="0"/>
              <a:buChar char="•"/>
            </a:pPr>
            <a:r>
              <a:rPr lang="en-GB"/>
              <a:t>Ian in contact with </a:t>
            </a:r>
            <a:r>
              <a:rPr lang="en-GB" err="1"/>
              <a:t>Dellorto</a:t>
            </a:r>
            <a:r>
              <a:rPr lang="en-GB"/>
              <a:t> and </a:t>
            </a:r>
            <a:r>
              <a:rPr lang="en-GB" err="1"/>
              <a:t>GeoTec</a:t>
            </a:r>
            <a:endParaRPr lang="en-GB"/>
          </a:p>
          <a:p>
            <a:pPr marL="1085850" lvl="2" indent="-171450">
              <a:buFont typeface="Arial" panose="020B0604020202020204" pitchFamily="34" charset="0"/>
              <a:buChar char="•"/>
            </a:pPr>
            <a:r>
              <a:rPr lang="en-GB"/>
              <a:t>Trouble getting replies</a:t>
            </a:r>
          </a:p>
          <a:p>
            <a:pPr marL="1085850" lvl="2" indent="-171450">
              <a:buFont typeface="Arial" panose="020B0604020202020204" pitchFamily="34" charset="0"/>
              <a:buChar char="•"/>
            </a:pPr>
            <a:r>
              <a:rPr lang="en-GB"/>
              <a:t>Corrupt files</a:t>
            </a:r>
          </a:p>
          <a:p>
            <a:pPr marL="171450" lvl="0" indent="-171450">
              <a:buFont typeface="Arial" panose="020B0604020202020204" pitchFamily="34" charset="0"/>
              <a:buChar char="•"/>
            </a:pPr>
            <a:endParaRPr lang="en-GB"/>
          </a:p>
          <a:p>
            <a:pPr marL="171450" lvl="0" indent="-171450">
              <a:buFont typeface="Arial" panose="020B0604020202020204" pitchFamily="34" charset="0"/>
              <a:buChar char="•"/>
            </a:pPr>
            <a:r>
              <a:rPr lang="en-GB"/>
              <a:t>Once the correct map is obtained</a:t>
            </a:r>
          </a:p>
          <a:p>
            <a:pPr marL="628650" lvl="1" indent="-171450">
              <a:buFont typeface="Arial" panose="020B0604020202020204" pitchFamily="34" charset="0"/>
              <a:buChar char="•"/>
            </a:pPr>
            <a:r>
              <a:rPr lang="en-GB"/>
              <a:t>Initial test run to ensure all is good</a:t>
            </a:r>
          </a:p>
          <a:p>
            <a:pPr marL="628650" lvl="1" indent="-171450">
              <a:buFont typeface="Arial" panose="020B0604020202020204" pitchFamily="34" charset="0"/>
              <a:buChar char="•"/>
            </a:pPr>
            <a:r>
              <a:rPr lang="en-GB"/>
              <a:t>Dyno testing to tune engine</a:t>
            </a:r>
          </a:p>
          <a:p>
            <a:pPr marL="1085850" lvl="2" indent="-171450">
              <a:buFont typeface="Arial" panose="020B0604020202020204" pitchFamily="34" charset="0"/>
              <a:buChar char="•"/>
            </a:pPr>
            <a:r>
              <a:rPr lang="en-GB"/>
              <a:t>Increase the engine RPM</a:t>
            </a:r>
          </a:p>
          <a:p>
            <a:pPr marL="1085850" lvl="2" indent="-171450">
              <a:buFont typeface="Arial" panose="020B0604020202020204" pitchFamily="34" charset="0"/>
              <a:buChar char="•"/>
            </a:pPr>
            <a:r>
              <a:rPr lang="en-GB"/>
              <a:t>Fuel injection &amp; ignition timings</a:t>
            </a:r>
          </a:p>
          <a:p>
            <a:pPr marL="1085850" lvl="2" indent="-171450">
              <a:buFont typeface="Arial" panose="020B0604020202020204" pitchFamily="34" charset="0"/>
              <a:buChar char="•"/>
            </a:pPr>
            <a:r>
              <a:rPr lang="en-GB"/>
              <a:t>Make full use of the new intake and secondary injector</a:t>
            </a:r>
          </a:p>
          <a:p>
            <a:pPr marL="1085850" lvl="2" indent="-171450">
              <a:buFont typeface="Arial" panose="020B0604020202020204" pitchFamily="34" charset="0"/>
              <a:buChar char="•"/>
            </a:pPr>
            <a:r>
              <a:rPr lang="en-GB"/>
              <a:t>Come into play with Megan's alternative fuel work</a:t>
            </a:r>
          </a:p>
          <a:p>
            <a:pPr marL="914400" lvl="2" indent="0">
              <a:buFont typeface="Arial" panose="020B0604020202020204" pitchFamily="34" charset="0"/>
              <a:buNone/>
            </a:pPr>
            <a:endParaRPr lang="en-GB"/>
          </a:p>
          <a:p>
            <a:pPr marL="171450" lvl="0" indent="-171450">
              <a:buFont typeface="Arial" panose="020B0604020202020204" pitchFamily="34" charset="0"/>
              <a:buChar char="•"/>
            </a:pPr>
            <a:r>
              <a:rPr lang="en-GB"/>
              <a:t>Strategy management to tailor the bike to how Ian likes</a:t>
            </a:r>
          </a:p>
          <a:p>
            <a:pPr marL="1085850" lvl="2" indent="-171450">
              <a:buFont typeface="Arial" panose="020B0604020202020204" pitchFamily="34" charset="0"/>
              <a:buChar char="•"/>
            </a:pPr>
            <a:r>
              <a:rPr lang="en-GB"/>
              <a:t>Engine braking</a:t>
            </a:r>
          </a:p>
          <a:p>
            <a:pPr marL="1085850" lvl="2" indent="-171450">
              <a:buFont typeface="Arial" panose="020B0604020202020204" pitchFamily="34" charset="0"/>
              <a:buChar char="•"/>
            </a:pPr>
            <a:r>
              <a:rPr lang="en-GB"/>
              <a:t>Traction control</a:t>
            </a:r>
          </a:p>
          <a:p>
            <a:pPr marL="1085850" lvl="2" indent="-171450">
              <a:buFont typeface="Arial" panose="020B0604020202020204" pitchFamily="34" charset="0"/>
              <a:buChar char="•"/>
            </a:pPr>
            <a:r>
              <a:rPr lang="en-GB"/>
              <a:t>Launch control</a:t>
            </a:r>
          </a:p>
        </p:txBody>
      </p:sp>
      <p:sp>
        <p:nvSpPr>
          <p:cNvPr id="4" name="Slide Number Placeholder 3">
            <a:extLst>
              <a:ext uri="{FF2B5EF4-FFF2-40B4-BE49-F238E27FC236}">
                <a16:creationId xmlns:a16="http://schemas.microsoft.com/office/drawing/2014/main" id="{87B45F90-E125-E659-E53C-C82F5E4AAC06}"/>
              </a:ext>
            </a:extLst>
          </p:cNvPr>
          <p:cNvSpPr>
            <a:spLocks noGrp="1"/>
          </p:cNvSpPr>
          <p:nvPr>
            <p:ph type="sldNum" sz="quarter" idx="5"/>
          </p:nvPr>
        </p:nvSpPr>
        <p:spPr/>
        <p:txBody>
          <a:bodyPr/>
          <a:lstStyle/>
          <a:p>
            <a:fld id="{465A1B55-CB18-4749-91F4-F9A159C4BE7F}" type="slidenum">
              <a:rPr lang="en-GB" smtClean="0"/>
              <a:t>5</a:t>
            </a:fld>
            <a:endParaRPr lang="en-GB"/>
          </a:p>
        </p:txBody>
      </p:sp>
    </p:spTree>
    <p:extLst>
      <p:ext uri="{BB962C8B-B14F-4D97-AF65-F5344CB8AC3E}">
        <p14:creationId xmlns:p14="http://schemas.microsoft.com/office/powerpoint/2010/main" val="2291313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67E9A-F30A-8044-1132-F29582F38B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FB01DE-53E3-8DC2-CC33-FC5A085AF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18C1A1-4016-B253-6CA2-514325E2806F}"/>
              </a:ext>
            </a:extLst>
          </p:cNvPr>
          <p:cNvSpPr>
            <a:spLocks noGrp="1"/>
          </p:cNvSpPr>
          <p:nvPr>
            <p:ph type="body" idx="1"/>
          </p:nvPr>
        </p:nvSpPr>
        <p:spPr/>
        <p:txBody>
          <a:bodyPr/>
          <a:lstStyle/>
          <a:p>
            <a:pPr marL="171450" indent="-171450">
              <a:buFont typeface="Arial" panose="020B0604020202020204" pitchFamily="34" charset="0"/>
              <a:buChar char="•"/>
            </a:pPr>
            <a:r>
              <a:rPr lang="en-GB"/>
              <a:t>Developing Bellmouth Design</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a:t>Design Change</a:t>
            </a:r>
          </a:p>
          <a:p>
            <a:pPr marL="628650" lvl="1" indent="-171450">
              <a:buFont typeface="Arial" panose="020B0604020202020204" pitchFamily="34" charset="0"/>
              <a:buChar char="•"/>
            </a:pPr>
            <a:r>
              <a:rPr lang="en-GB"/>
              <a:t>Blair &amp; Cahoon tests</a:t>
            </a:r>
          </a:p>
          <a:p>
            <a:pPr marL="1085850" lvl="2" indent="-171450">
              <a:buFont typeface="Arial" panose="020B0604020202020204" pitchFamily="34" charset="0"/>
              <a:buChar char="•"/>
            </a:pPr>
            <a:r>
              <a:rPr lang="en-GB"/>
              <a:t>Simple Radius</a:t>
            </a:r>
          </a:p>
          <a:p>
            <a:pPr marL="1085850" lvl="2" indent="-171450">
              <a:buFont typeface="Arial" panose="020B0604020202020204" pitchFamily="34" charset="0"/>
              <a:buChar char="•"/>
            </a:pPr>
            <a:r>
              <a:rPr lang="en-GB"/>
              <a:t>Aerofoil</a:t>
            </a:r>
          </a:p>
          <a:p>
            <a:pPr marL="1085850" lvl="2" indent="-171450">
              <a:buFont typeface="Arial" panose="020B0604020202020204" pitchFamily="34" charset="0"/>
              <a:buChar char="•"/>
            </a:pPr>
            <a:r>
              <a:rPr lang="en-GB"/>
              <a:t>Elliptical</a:t>
            </a:r>
          </a:p>
          <a:p>
            <a:pPr marL="628650" lvl="1" indent="-171450">
              <a:buFont typeface="Arial" panose="020B0604020202020204" pitchFamily="34" charset="0"/>
              <a:buChar char="•"/>
            </a:pPr>
            <a:r>
              <a:rPr lang="en-GB"/>
              <a:t>Elliptical provides best mass air flow rate</a:t>
            </a:r>
          </a:p>
          <a:p>
            <a:pPr marL="457200" lvl="1" indent="0">
              <a:buFont typeface="Arial" panose="020B0604020202020204" pitchFamily="34" charset="0"/>
              <a:buNone/>
            </a:pPr>
            <a:endParaRPr lang="en-GB"/>
          </a:p>
          <a:p>
            <a:pPr marL="171450" lvl="0" indent="-171450">
              <a:buFont typeface="Arial" panose="020B0604020202020204" pitchFamily="34" charset="0"/>
              <a:buChar char="•"/>
            </a:pPr>
            <a:r>
              <a:rPr lang="en-GB"/>
              <a:t>Design closely follows theirs</a:t>
            </a:r>
          </a:p>
          <a:p>
            <a:pPr marL="628650" lvl="1" indent="-171450">
              <a:buFont typeface="Arial" panose="020B0604020202020204" pitchFamily="34" charset="0"/>
              <a:buChar char="•"/>
            </a:pPr>
            <a:r>
              <a:rPr lang="en-GB"/>
              <a:t>Same</a:t>
            </a:r>
          </a:p>
          <a:p>
            <a:pPr marL="1085850" lvl="2" indent="-171450">
              <a:buFont typeface="Arial" panose="020B0604020202020204" pitchFamily="34" charset="0"/>
              <a:buChar char="•"/>
            </a:pPr>
            <a:r>
              <a:rPr lang="en-GB"/>
              <a:t>Intake diameter</a:t>
            </a:r>
          </a:p>
          <a:p>
            <a:pPr marL="1085850" lvl="2" indent="-171450">
              <a:buFont typeface="Arial" panose="020B0604020202020204" pitchFamily="34" charset="0"/>
              <a:buChar char="•"/>
            </a:pPr>
            <a:r>
              <a:rPr lang="en-GB"/>
              <a:t>Corner radius</a:t>
            </a:r>
          </a:p>
          <a:p>
            <a:pPr marL="1085850" lvl="2" indent="-171450">
              <a:buFont typeface="Arial" panose="020B0604020202020204" pitchFamily="34" charset="0"/>
              <a:buChar char="•"/>
            </a:pPr>
            <a:r>
              <a:rPr lang="en-GB"/>
              <a:t>Length</a:t>
            </a:r>
          </a:p>
          <a:p>
            <a:pPr marL="628650" lvl="1" indent="-171450">
              <a:buFont typeface="Arial" panose="020B0604020202020204" pitchFamily="34" charset="0"/>
              <a:buChar char="•"/>
            </a:pPr>
            <a:r>
              <a:rPr lang="en-GB"/>
              <a:t>Exit diameter change</a:t>
            </a:r>
          </a:p>
          <a:p>
            <a:pPr marL="1085850" lvl="2" indent="-171450">
              <a:buFont typeface="Arial" panose="020B0604020202020204" pitchFamily="34" charset="0"/>
              <a:buChar char="•"/>
            </a:pPr>
            <a:r>
              <a:rPr lang="en-GB"/>
              <a:t>Fit Honda throttle body</a:t>
            </a:r>
          </a:p>
        </p:txBody>
      </p:sp>
      <p:sp>
        <p:nvSpPr>
          <p:cNvPr id="4" name="Slide Number Placeholder 3">
            <a:extLst>
              <a:ext uri="{FF2B5EF4-FFF2-40B4-BE49-F238E27FC236}">
                <a16:creationId xmlns:a16="http://schemas.microsoft.com/office/drawing/2014/main" id="{FD9F7783-1A5A-CA38-30BF-8FB2601EFFEF}"/>
              </a:ext>
            </a:extLst>
          </p:cNvPr>
          <p:cNvSpPr>
            <a:spLocks noGrp="1"/>
          </p:cNvSpPr>
          <p:nvPr>
            <p:ph type="sldNum" sz="quarter" idx="5"/>
          </p:nvPr>
        </p:nvSpPr>
        <p:spPr/>
        <p:txBody>
          <a:bodyPr/>
          <a:lstStyle/>
          <a:p>
            <a:fld id="{465A1B55-CB18-4749-91F4-F9A159C4BE7F}" type="slidenum">
              <a:rPr lang="en-GB" smtClean="0"/>
              <a:t>6</a:t>
            </a:fld>
            <a:endParaRPr lang="en-GB"/>
          </a:p>
        </p:txBody>
      </p:sp>
    </p:spTree>
    <p:extLst>
      <p:ext uri="{BB962C8B-B14F-4D97-AF65-F5344CB8AC3E}">
        <p14:creationId xmlns:p14="http://schemas.microsoft.com/office/powerpoint/2010/main" val="1864859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97258-44ED-8435-56B2-7CA751427C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565FF1-CC79-F828-C785-1CD44DA68B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3FC2E9-F0CB-C715-BEA1-AB498D1EF9F3}"/>
              </a:ext>
            </a:extLst>
          </p:cNvPr>
          <p:cNvSpPr>
            <a:spLocks noGrp="1"/>
          </p:cNvSpPr>
          <p:nvPr>
            <p:ph type="body" idx="1"/>
          </p:nvPr>
        </p:nvSpPr>
        <p:spPr/>
        <p:txBody>
          <a:bodyPr/>
          <a:lstStyle/>
          <a:p>
            <a:pPr marL="171450" indent="-171450">
              <a:buFont typeface="Arial" panose="020B0604020202020204" pitchFamily="34" charset="0"/>
              <a:buChar char="•"/>
            </a:pPr>
            <a:r>
              <a:rPr lang="en-GB"/>
              <a:t>CFD to determine differences</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a:t>Tests run with gauge pressure</a:t>
            </a:r>
          </a:p>
          <a:p>
            <a:pPr marL="628650" lvl="1" indent="-171450">
              <a:buFont typeface="Arial" panose="020B0604020202020204" pitchFamily="34" charset="0"/>
              <a:buChar char="•"/>
            </a:pPr>
            <a:r>
              <a:rPr lang="en-GB"/>
              <a:t>Exit 2488Pa</a:t>
            </a:r>
          </a:p>
          <a:p>
            <a:pPr marL="628650" lvl="1" indent="-171450">
              <a:buFont typeface="Arial" panose="020B0604020202020204" pitchFamily="34" charset="0"/>
              <a:buChar char="•"/>
            </a:pPr>
            <a:r>
              <a:rPr lang="en-GB"/>
              <a:t>‘Airbox’ set to atmospheric pressure of 101,325Pa</a:t>
            </a:r>
          </a:p>
          <a:p>
            <a:pPr marL="628650" lvl="1" indent="-171450">
              <a:buFont typeface="Arial" panose="020B0604020202020204" pitchFamily="34" charset="0"/>
              <a:buChar char="•"/>
            </a:pPr>
            <a:r>
              <a:rPr lang="en-GB"/>
              <a:t>Lower pressure at exit simulates the engine on intake stroke</a:t>
            </a:r>
          </a:p>
          <a:p>
            <a:pPr marL="1085850" lvl="2" indent="-171450">
              <a:buFont typeface="Arial" panose="020B0604020202020204" pitchFamily="34" charset="0"/>
              <a:buChar char="•"/>
            </a:pPr>
            <a:r>
              <a:rPr lang="en-GB"/>
              <a:t>Draws air from atmospheric</a:t>
            </a:r>
          </a:p>
          <a:p>
            <a:pPr marL="171450" lvl="0" indent="-171450">
              <a:buFont typeface="Arial" panose="020B0604020202020204" pitchFamily="34" charset="0"/>
              <a:buChar char="•"/>
            </a:pPr>
            <a:r>
              <a:rPr lang="en-GB"/>
              <a:t>Test results based on 10 inches of water pressure</a:t>
            </a:r>
          </a:p>
          <a:p>
            <a:pPr marL="628650" lvl="1" indent="-171450">
              <a:buFont typeface="Arial" panose="020B0604020202020204" pitchFamily="34" charset="0"/>
              <a:buChar char="•"/>
            </a:pPr>
            <a:r>
              <a:rPr lang="en-GB"/>
              <a:t>This isn’t accurate</a:t>
            </a:r>
          </a:p>
          <a:p>
            <a:pPr marL="628650" lvl="1" indent="-171450">
              <a:buFont typeface="Arial" panose="020B0604020202020204" pitchFamily="34" charset="0"/>
              <a:buChar char="•"/>
            </a:pPr>
            <a:r>
              <a:rPr lang="en-GB"/>
              <a:t>Airbox pressure sensor</a:t>
            </a:r>
          </a:p>
          <a:p>
            <a:pPr marL="1085850" lvl="2" indent="-171450">
              <a:buFont typeface="Arial" panose="020B0604020202020204" pitchFamily="34" charset="0"/>
              <a:buChar char="•"/>
            </a:pPr>
            <a:r>
              <a:rPr lang="en-GB"/>
              <a:t>Fits into new airbox design</a:t>
            </a:r>
          </a:p>
          <a:p>
            <a:pPr marL="628650" lvl="1" indent="-171450">
              <a:buFont typeface="Arial" panose="020B0604020202020204" pitchFamily="34" charset="0"/>
              <a:buChar char="•"/>
            </a:pPr>
            <a:r>
              <a:rPr lang="en-GB"/>
              <a:t>Potential retro fit pressure sensor</a:t>
            </a:r>
          </a:p>
          <a:p>
            <a:pPr marL="1085850" lvl="2" indent="-171450">
              <a:buFont typeface="Arial" panose="020B0604020202020204" pitchFamily="34" charset="0"/>
              <a:buChar char="•"/>
            </a:pPr>
            <a:r>
              <a:rPr lang="en-GB"/>
              <a:t>Determine throttle body train pressures</a:t>
            </a:r>
          </a:p>
        </p:txBody>
      </p:sp>
      <p:sp>
        <p:nvSpPr>
          <p:cNvPr id="4" name="Slide Number Placeholder 3">
            <a:extLst>
              <a:ext uri="{FF2B5EF4-FFF2-40B4-BE49-F238E27FC236}">
                <a16:creationId xmlns:a16="http://schemas.microsoft.com/office/drawing/2014/main" id="{E4049976-0D7B-26F0-4045-A910DC518B81}"/>
              </a:ext>
            </a:extLst>
          </p:cNvPr>
          <p:cNvSpPr>
            <a:spLocks noGrp="1"/>
          </p:cNvSpPr>
          <p:nvPr>
            <p:ph type="sldNum" sz="quarter" idx="5"/>
          </p:nvPr>
        </p:nvSpPr>
        <p:spPr/>
        <p:txBody>
          <a:bodyPr/>
          <a:lstStyle/>
          <a:p>
            <a:fld id="{465A1B55-CB18-4749-91F4-F9A159C4BE7F}" type="slidenum">
              <a:rPr lang="en-GB" smtClean="0"/>
              <a:t>7</a:t>
            </a:fld>
            <a:endParaRPr lang="en-GB"/>
          </a:p>
        </p:txBody>
      </p:sp>
    </p:spTree>
    <p:extLst>
      <p:ext uri="{BB962C8B-B14F-4D97-AF65-F5344CB8AC3E}">
        <p14:creationId xmlns:p14="http://schemas.microsoft.com/office/powerpoint/2010/main" val="180675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2D530-490D-AA05-B625-6E18EB4057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A09FD8-A98E-B006-1400-5BB6F7E9BD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5C65F3-F766-4EF3-3F0D-6322D8B8A19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BE52E6E-D875-5874-4C98-98041BB22AB0}"/>
              </a:ext>
            </a:extLst>
          </p:cNvPr>
          <p:cNvSpPr>
            <a:spLocks noGrp="1"/>
          </p:cNvSpPr>
          <p:nvPr>
            <p:ph type="sldNum" sz="quarter" idx="5"/>
          </p:nvPr>
        </p:nvSpPr>
        <p:spPr/>
        <p:txBody>
          <a:bodyPr/>
          <a:lstStyle/>
          <a:p>
            <a:fld id="{465A1B55-CB18-4749-91F4-F9A159C4BE7F}" type="slidenum">
              <a:rPr lang="en-GB" smtClean="0"/>
              <a:t>8</a:t>
            </a:fld>
            <a:endParaRPr lang="en-GB"/>
          </a:p>
        </p:txBody>
      </p:sp>
    </p:spTree>
    <p:extLst>
      <p:ext uri="{BB962C8B-B14F-4D97-AF65-F5344CB8AC3E}">
        <p14:creationId xmlns:p14="http://schemas.microsoft.com/office/powerpoint/2010/main" val="14435889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A0203D-B747-E933-2DB0-66C4CA6D0C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946B58-55CE-8A01-0B87-E599DF682C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11899C-658D-E6D3-02F1-8190D232B739}"/>
              </a:ext>
            </a:extLst>
          </p:cNvPr>
          <p:cNvSpPr>
            <a:spLocks noGrp="1"/>
          </p:cNvSpPr>
          <p:nvPr>
            <p:ph type="body" idx="1"/>
          </p:nvPr>
        </p:nvSpPr>
        <p:spPr/>
        <p:txBody>
          <a:bodyPr/>
          <a:lstStyle/>
          <a:p>
            <a:r>
              <a:rPr lang="en-GB"/>
              <a:t>Run some numbers</a:t>
            </a:r>
          </a:p>
          <a:p>
            <a:r>
              <a:rPr lang="en-GB"/>
              <a:t>OEM produces effect at </a:t>
            </a:r>
            <a:r>
              <a:rPr lang="en-GB" err="1"/>
              <a:t>aroumd</a:t>
            </a:r>
            <a:r>
              <a:rPr lang="en-GB"/>
              <a:t> 13000rpm</a:t>
            </a:r>
          </a:p>
          <a:p>
            <a:r>
              <a:rPr lang="en-GB"/>
              <a:t>Elliptical around 14000rpm</a:t>
            </a:r>
          </a:p>
          <a:p>
            <a:endParaRPr lang="en-GB"/>
          </a:p>
          <a:p>
            <a:r>
              <a:rPr lang="en-GB"/>
              <a:t>Shows shorter the intake length the higher the RPM at which pulse tuning takes place</a:t>
            </a:r>
          </a:p>
        </p:txBody>
      </p:sp>
      <p:sp>
        <p:nvSpPr>
          <p:cNvPr id="4" name="Slide Number Placeholder 3">
            <a:extLst>
              <a:ext uri="{FF2B5EF4-FFF2-40B4-BE49-F238E27FC236}">
                <a16:creationId xmlns:a16="http://schemas.microsoft.com/office/drawing/2014/main" id="{5E9EF287-31FC-9FB1-4526-15B1640F5EED}"/>
              </a:ext>
            </a:extLst>
          </p:cNvPr>
          <p:cNvSpPr>
            <a:spLocks noGrp="1"/>
          </p:cNvSpPr>
          <p:nvPr>
            <p:ph type="sldNum" sz="quarter" idx="5"/>
          </p:nvPr>
        </p:nvSpPr>
        <p:spPr/>
        <p:txBody>
          <a:bodyPr/>
          <a:lstStyle/>
          <a:p>
            <a:fld id="{465A1B55-CB18-4749-91F4-F9A159C4BE7F}" type="slidenum">
              <a:rPr lang="en-GB" smtClean="0"/>
              <a:t>9</a:t>
            </a:fld>
            <a:endParaRPr lang="en-GB"/>
          </a:p>
        </p:txBody>
      </p:sp>
    </p:spTree>
    <p:extLst>
      <p:ext uri="{BB962C8B-B14F-4D97-AF65-F5344CB8AC3E}">
        <p14:creationId xmlns:p14="http://schemas.microsoft.com/office/powerpoint/2010/main" val="3895073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1CC13-88C8-0687-307B-4525CE35B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056D2C-B5F5-7E9D-9F04-20CC511C2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CBC2CC-E71F-E08D-1044-89CDC03F85BF}"/>
              </a:ext>
            </a:extLst>
          </p:cNvPr>
          <p:cNvSpPr>
            <a:spLocks noGrp="1"/>
          </p:cNvSpPr>
          <p:nvPr>
            <p:ph type="body" idx="1"/>
          </p:nvPr>
        </p:nvSpPr>
        <p:spPr/>
        <p:txBody>
          <a:bodyPr/>
          <a:lstStyle/>
          <a:p>
            <a:pPr marL="457200" lvl="1" indent="0">
              <a:buFont typeface="Arial" panose="020B0604020202020204" pitchFamily="34" charset="0"/>
              <a:buNone/>
            </a:pPr>
            <a:endParaRPr lang="en-GB"/>
          </a:p>
          <a:p>
            <a:pPr marL="171450" lvl="0" indent="-171450">
              <a:buFont typeface="Arial" panose="020B0604020202020204" pitchFamily="34" charset="0"/>
              <a:buChar char="•"/>
            </a:pPr>
            <a:r>
              <a:rPr lang="en-GB"/>
              <a:t>Track data to determine real world values</a:t>
            </a:r>
          </a:p>
          <a:p>
            <a:pPr marL="628650" lvl="1" indent="-171450">
              <a:buFont typeface="Arial" panose="020B0604020202020204" pitchFamily="34" charset="0"/>
              <a:buChar char="•"/>
            </a:pPr>
            <a:r>
              <a:rPr lang="en-GB"/>
              <a:t>Individual </a:t>
            </a:r>
            <a:r>
              <a:rPr lang="en-GB" err="1"/>
              <a:t>bellmouth</a:t>
            </a:r>
            <a:r>
              <a:rPr lang="en-GB"/>
              <a:t> for certain tracks</a:t>
            </a:r>
          </a:p>
          <a:p>
            <a:pPr marL="628650" lvl="1" indent="-171450">
              <a:buFont typeface="Arial" panose="020B0604020202020204" pitchFamily="34" charset="0"/>
              <a:buChar char="•"/>
            </a:pPr>
            <a:endParaRPr lang="en-GB"/>
          </a:p>
          <a:p>
            <a:pPr marL="171450" lvl="0" indent="-171450">
              <a:buFont typeface="Arial" panose="020B0604020202020204" pitchFamily="34" charset="0"/>
              <a:buChar char="•"/>
            </a:pPr>
            <a:r>
              <a:rPr lang="en-GB"/>
              <a:t>RPM</a:t>
            </a:r>
          </a:p>
          <a:p>
            <a:pPr marL="628650" lvl="1" indent="-171450">
              <a:buFont typeface="Arial" panose="020B0604020202020204" pitchFamily="34" charset="0"/>
              <a:buChar char="•"/>
            </a:pPr>
            <a:r>
              <a:rPr lang="en-GB"/>
              <a:t>Max RPM 14000??</a:t>
            </a:r>
          </a:p>
          <a:p>
            <a:pPr marL="628650" lvl="1" indent="-171450">
              <a:buFont typeface="Arial" panose="020B0604020202020204" pitchFamily="34" charset="0"/>
              <a:buChar char="•"/>
            </a:pPr>
            <a:r>
              <a:rPr lang="en-GB"/>
              <a:t>No lower than 9000??</a:t>
            </a:r>
          </a:p>
          <a:p>
            <a:pPr marL="628650" lvl="1" indent="-171450">
              <a:buFont typeface="Arial" panose="020B0604020202020204" pitchFamily="34" charset="0"/>
              <a:buChar char="•"/>
            </a:pPr>
            <a:endParaRPr lang="en-GB"/>
          </a:p>
          <a:p>
            <a:pPr marL="628650" lvl="1" indent="-171450">
              <a:buFont typeface="Arial" panose="020B0604020202020204" pitchFamily="34" charset="0"/>
              <a:buChar char="•"/>
            </a:pPr>
            <a:endParaRPr lang="en-GB"/>
          </a:p>
          <a:p>
            <a:pPr marL="628650" lvl="1" indent="-171450">
              <a:buFont typeface="Arial" panose="020B0604020202020204" pitchFamily="34" charset="0"/>
              <a:buChar char="•"/>
            </a:pPr>
            <a:endParaRPr lang="en-GB"/>
          </a:p>
          <a:p>
            <a:r>
              <a:rPr lang="en-GB"/>
              <a:t>Using data gathered through dyno runs and test days we can determine baseline power values and the RPM where it is achieved. </a:t>
            </a:r>
          </a:p>
          <a:p>
            <a:endParaRPr lang="en-GB"/>
          </a:p>
          <a:p>
            <a:r>
              <a:rPr lang="en-GB"/>
              <a:t>The new ECU allows for data logging so track specific RPM values can be found for corner exits and straights, from there optimal </a:t>
            </a:r>
            <a:r>
              <a:rPr lang="en-GB" err="1"/>
              <a:t>bellmouth</a:t>
            </a:r>
            <a:r>
              <a:rPr lang="en-GB"/>
              <a:t> length can be found to provide pulse tuning around the desired ranges. Further testing will need to be conducted to find whether the theoretical values found translate to power increase where expected. </a:t>
            </a:r>
          </a:p>
        </p:txBody>
      </p:sp>
      <p:sp>
        <p:nvSpPr>
          <p:cNvPr id="4" name="Slide Number Placeholder 3">
            <a:extLst>
              <a:ext uri="{FF2B5EF4-FFF2-40B4-BE49-F238E27FC236}">
                <a16:creationId xmlns:a16="http://schemas.microsoft.com/office/drawing/2014/main" id="{C7A2ABD3-3F11-3465-1474-7435E7E082CB}"/>
              </a:ext>
            </a:extLst>
          </p:cNvPr>
          <p:cNvSpPr>
            <a:spLocks noGrp="1"/>
          </p:cNvSpPr>
          <p:nvPr>
            <p:ph type="sldNum" sz="quarter" idx="5"/>
          </p:nvPr>
        </p:nvSpPr>
        <p:spPr/>
        <p:txBody>
          <a:bodyPr/>
          <a:lstStyle/>
          <a:p>
            <a:fld id="{465A1B55-CB18-4749-91F4-F9A159C4BE7F}" type="slidenum">
              <a:rPr lang="en-GB" smtClean="0"/>
              <a:t>10</a:t>
            </a:fld>
            <a:endParaRPr lang="en-GB"/>
          </a:p>
        </p:txBody>
      </p:sp>
    </p:spTree>
    <p:extLst>
      <p:ext uri="{BB962C8B-B14F-4D97-AF65-F5344CB8AC3E}">
        <p14:creationId xmlns:p14="http://schemas.microsoft.com/office/powerpoint/2010/main" val="2261161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41426-BAC9-44D1-B9AC-ADFDF4E97D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2403FD-1867-F77A-2B51-BC2299D650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DDB43-8C17-3357-5932-205F1E95E9E2}"/>
              </a:ext>
            </a:extLst>
          </p:cNvPr>
          <p:cNvSpPr>
            <a:spLocks noGrp="1"/>
          </p:cNvSpPr>
          <p:nvPr>
            <p:ph type="body" idx="1"/>
          </p:nvPr>
        </p:nvSpPr>
        <p:spPr/>
        <p:txBody>
          <a:bodyPr/>
          <a:lstStyle/>
          <a:p>
            <a:pPr marL="0" marR="0"/>
            <a:r>
              <a:rPr lang="en-GB" sz="1800">
                <a:effectLst/>
                <a:latin typeface="Calibri" panose="020F0502020204030204" pitchFamily="34" charset="0"/>
              </a:rPr>
              <a:t>My aspect of the project</a:t>
            </a:r>
          </a:p>
          <a:p>
            <a:pPr marL="0" marR="0"/>
            <a:r>
              <a:rPr lang="en-GB" sz="1800">
                <a:effectLst/>
                <a:latin typeface="Calibri" panose="020F0502020204030204" pitchFamily="34" charset="0"/>
              </a:rPr>
              <a:t>Designing yokes for the </a:t>
            </a:r>
            <a:r>
              <a:rPr lang="en-GB" sz="1800" err="1">
                <a:effectLst/>
                <a:latin typeface="Calibri" panose="020F0502020204030204" pitchFamily="34" charset="0"/>
              </a:rPr>
              <a:t>nsf</a:t>
            </a:r>
            <a:endParaRPr lang="en-GB" sz="1800">
              <a:effectLst/>
              <a:latin typeface="Calibri" panose="020F0502020204030204" pitchFamily="34" charset="0"/>
            </a:endParaRPr>
          </a:p>
          <a:p>
            <a:pPr marL="0" marR="0"/>
            <a:r>
              <a:rPr lang="en-GB" sz="1800">
                <a:effectLst/>
                <a:latin typeface="Calibri" panose="020F0502020204030204" pitchFamily="34" charset="0"/>
              </a:rPr>
              <a:t>Design criteria</a:t>
            </a:r>
          </a:p>
          <a:p>
            <a:pPr marL="914400" lvl="2" indent="0">
              <a:buFont typeface="Arial" panose="020B0604020202020204" pitchFamily="34" charset="0"/>
              <a:buNone/>
            </a:pPr>
            <a:r>
              <a:rPr lang="en-GB"/>
              <a:t>Plus or minus 3 mm of offset adjustment</a:t>
            </a:r>
          </a:p>
          <a:p>
            <a:pPr marL="914400" lvl="2" indent="0">
              <a:buFont typeface="Arial" panose="020B0604020202020204" pitchFamily="34" charset="0"/>
              <a:buNone/>
            </a:pPr>
            <a:r>
              <a:rPr lang="en-GB"/>
              <a:t>Reduce the mass of the assembly, retain strength and make less fragile</a:t>
            </a:r>
          </a:p>
          <a:p>
            <a:pPr marL="914400" lvl="2" indent="0">
              <a:buFont typeface="Arial" panose="020B0604020202020204" pitchFamily="34" charset="0"/>
              <a:buNone/>
            </a:pPr>
            <a:r>
              <a:rPr lang="en-GB"/>
              <a:t>More freedom of steering damper location</a:t>
            </a:r>
          </a:p>
        </p:txBody>
      </p:sp>
      <p:sp>
        <p:nvSpPr>
          <p:cNvPr id="4" name="Slide Number Placeholder 3">
            <a:extLst>
              <a:ext uri="{FF2B5EF4-FFF2-40B4-BE49-F238E27FC236}">
                <a16:creationId xmlns:a16="http://schemas.microsoft.com/office/drawing/2014/main" id="{3D283CAE-E9AB-2382-7840-C702D7CA20ED}"/>
              </a:ext>
            </a:extLst>
          </p:cNvPr>
          <p:cNvSpPr>
            <a:spLocks noGrp="1"/>
          </p:cNvSpPr>
          <p:nvPr>
            <p:ph type="sldNum" sz="quarter" idx="5"/>
          </p:nvPr>
        </p:nvSpPr>
        <p:spPr/>
        <p:txBody>
          <a:bodyPr/>
          <a:lstStyle/>
          <a:p>
            <a:fld id="{465A1B55-CB18-4749-91F4-F9A159C4BE7F}" type="slidenum">
              <a:rPr lang="en-GB" smtClean="0"/>
              <a:t>11</a:t>
            </a:fld>
            <a:endParaRPr lang="en-GB"/>
          </a:p>
        </p:txBody>
      </p:sp>
    </p:spTree>
    <p:extLst>
      <p:ext uri="{BB962C8B-B14F-4D97-AF65-F5344CB8AC3E}">
        <p14:creationId xmlns:p14="http://schemas.microsoft.com/office/powerpoint/2010/main" val="941689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DFCB1-8AB4-943C-7887-2E7D170BA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EEDD20-6FDE-5F3E-151B-D79F576113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B760FD-0716-8BAE-46E4-FB2321B3AB5B}"/>
              </a:ext>
            </a:extLst>
          </p:cNvPr>
          <p:cNvSpPr>
            <a:spLocks noGrp="1"/>
          </p:cNvSpPr>
          <p:nvPr>
            <p:ph type="body" idx="1"/>
          </p:nvPr>
        </p:nvSpPr>
        <p:spPr/>
        <p:txBody>
          <a:bodyPr/>
          <a:lstStyle/>
          <a:p>
            <a:pPr marL="457200" lvl="1" indent="0">
              <a:buFont typeface="Arial" panose="020B0604020202020204" pitchFamily="34" charset="0"/>
              <a:buNone/>
            </a:pPr>
            <a:r>
              <a:rPr lang="en-GB"/>
              <a:t>Began by </a:t>
            </a:r>
            <a:r>
              <a:rPr lang="en-GB" err="1"/>
              <a:t>reserching</a:t>
            </a:r>
            <a:r>
              <a:rPr lang="en-GB"/>
              <a:t> yoke design from race bikes and aftermarket</a:t>
            </a:r>
          </a:p>
          <a:p>
            <a:pPr marL="457200" lvl="1" indent="0">
              <a:buFont typeface="Arial" panose="020B0604020202020204" pitchFamily="34" charset="0"/>
              <a:buNone/>
            </a:pPr>
            <a:r>
              <a:rPr lang="en-GB"/>
              <a:t>Primarily researched moto2 and moto 3 bikes, but also moto GP and world super bikes</a:t>
            </a:r>
          </a:p>
          <a:p>
            <a:pPr marL="457200" lvl="1" indent="0">
              <a:buFont typeface="Arial" panose="020B0604020202020204" pitchFamily="34" charset="0"/>
              <a:buNone/>
            </a:pPr>
            <a:endParaRPr lang="en-GB"/>
          </a:p>
          <a:p>
            <a:pPr marL="457200" lvl="1" indent="0">
              <a:buFont typeface="Arial" panose="020B0604020202020204" pitchFamily="34" charset="0"/>
              <a:buNone/>
            </a:pPr>
            <a:r>
              <a:rPr lang="en-GB"/>
              <a:t>Looked at methods of making the offset adjustment</a:t>
            </a:r>
          </a:p>
          <a:p>
            <a:pPr marL="457200" lvl="1" indent="0">
              <a:buFont typeface="Arial" panose="020B0604020202020204" pitchFamily="34" charset="0"/>
              <a:buNone/>
            </a:pPr>
            <a:r>
              <a:rPr lang="en-GB"/>
              <a:t>Options are: </a:t>
            </a:r>
          </a:p>
          <a:p>
            <a:pPr marL="628650" lvl="1" indent="-171450">
              <a:buFont typeface="Arial" panose="020B0604020202020204" pitchFamily="34" charset="0"/>
              <a:buChar char="•"/>
            </a:pPr>
            <a:r>
              <a:rPr lang="en-GB"/>
              <a:t>offset circular or oval inserts</a:t>
            </a:r>
          </a:p>
          <a:p>
            <a:pPr marL="628650" lvl="1" indent="-171450">
              <a:buFont typeface="Arial" panose="020B0604020202020204" pitchFamily="34" charset="0"/>
              <a:buChar char="•"/>
            </a:pPr>
            <a:r>
              <a:rPr lang="en-GB"/>
              <a:t>Offset steerer tubes</a:t>
            </a:r>
          </a:p>
          <a:p>
            <a:pPr marL="628650" lvl="1" indent="-171450">
              <a:buFont typeface="Arial" panose="020B0604020202020204" pitchFamily="34" charset="0"/>
              <a:buChar char="•"/>
            </a:pPr>
            <a:r>
              <a:rPr lang="en-GB"/>
              <a:t>Bolt in inserts</a:t>
            </a:r>
          </a:p>
          <a:p>
            <a:pPr marL="628650" lvl="1" indent="-171450">
              <a:buFont typeface="Arial" panose="020B0604020202020204" pitchFamily="34" charset="0"/>
              <a:buChar char="•"/>
            </a:pPr>
            <a:r>
              <a:rPr lang="en-GB"/>
              <a:t>Offset headstock cups / not applicable in this bike</a:t>
            </a:r>
          </a:p>
          <a:p>
            <a:pPr marL="628650" lvl="1" indent="-171450">
              <a:buFont typeface="Arial" panose="020B0604020202020204" pitchFamily="34" charset="0"/>
              <a:buChar char="•"/>
            </a:pPr>
            <a:endParaRPr lang="en-GB"/>
          </a:p>
          <a:p>
            <a:pPr marL="457200" lvl="1" indent="0">
              <a:buFont typeface="Arial" panose="020B0604020202020204" pitchFamily="34" charset="0"/>
              <a:buNone/>
            </a:pPr>
            <a:r>
              <a:rPr lang="en-GB"/>
              <a:t>Researched bolts and hardware Aswell. Sizes</a:t>
            </a:r>
          </a:p>
          <a:p>
            <a:pPr marL="457200" lvl="1" indent="0">
              <a:buFont typeface="Arial" panose="020B0604020202020204" pitchFamily="34" charset="0"/>
              <a:buNone/>
            </a:pPr>
            <a:r>
              <a:rPr lang="en-GB"/>
              <a:t>Researched materials for yokes and other components</a:t>
            </a:r>
          </a:p>
          <a:p>
            <a:pPr marL="457200" lvl="1" indent="0">
              <a:buFont typeface="Arial" panose="020B0604020202020204" pitchFamily="34" charset="0"/>
              <a:buNone/>
            </a:pPr>
            <a:endParaRPr lang="en-GB"/>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AE3E22D8-2076-1877-A0BA-A817047AB977}"/>
              </a:ext>
            </a:extLst>
          </p:cNvPr>
          <p:cNvSpPr>
            <a:spLocks noGrp="1"/>
          </p:cNvSpPr>
          <p:nvPr>
            <p:ph type="sldNum" sz="quarter" idx="5"/>
          </p:nvPr>
        </p:nvSpPr>
        <p:spPr/>
        <p:txBody>
          <a:bodyPr/>
          <a:lstStyle/>
          <a:p>
            <a:fld id="{465A1B55-CB18-4749-91F4-F9A159C4BE7F}" type="slidenum">
              <a:rPr lang="en-GB" smtClean="0"/>
              <a:t>12</a:t>
            </a:fld>
            <a:endParaRPr lang="en-GB"/>
          </a:p>
        </p:txBody>
      </p:sp>
    </p:spTree>
    <p:extLst>
      <p:ext uri="{BB962C8B-B14F-4D97-AF65-F5344CB8AC3E}">
        <p14:creationId xmlns:p14="http://schemas.microsoft.com/office/powerpoint/2010/main" val="2639248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D18B0-120F-B279-9D15-C8C27C0BB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76631F-8FF5-24B0-C729-93B776688F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083BA3-F301-89DE-518E-6C3999EF2645}"/>
              </a:ext>
            </a:extLst>
          </p:cNvPr>
          <p:cNvSpPr>
            <a:spLocks noGrp="1"/>
          </p:cNvSpPr>
          <p:nvPr>
            <p:ph type="body" idx="1"/>
          </p:nvPr>
        </p:nvSpPr>
        <p:spPr/>
        <p:txBody>
          <a:bodyPr/>
          <a:lstStyle/>
          <a:p>
            <a:pPr marL="457200" lvl="1" indent="0">
              <a:buFont typeface="Arial" panose="020B0604020202020204" pitchFamily="34" charset="0"/>
              <a:buNone/>
            </a:pPr>
            <a:r>
              <a:rPr lang="en-GB"/>
              <a:t>Started the design by measuring the </a:t>
            </a:r>
            <a:r>
              <a:rPr lang="en-GB" err="1"/>
              <a:t>oem</a:t>
            </a:r>
            <a:r>
              <a:rPr lang="en-GB"/>
              <a:t> yokes</a:t>
            </a:r>
          </a:p>
          <a:p>
            <a:pPr marL="457200" lvl="1" indent="0">
              <a:buFont typeface="Arial" panose="020B0604020202020204" pitchFamily="34" charset="0"/>
              <a:buNone/>
            </a:pPr>
            <a:r>
              <a:rPr lang="en-GB"/>
              <a:t>Measured distance between fork legs</a:t>
            </a:r>
          </a:p>
          <a:p>
            <a:pPr marL="457200" lvl="1" indent="0">
              <a:buFont typeface="Arial" panose="020B0604020202020204" pitchFamily="34" charset="0"/>
              <a:buNone/>
            </a:pPr>
            <a:r>
              <a:rPr lang="en-GB"/>
              <a:t>Factory offset to preserve baseline handling </a:t>
            </a:r>
          </a:p>
          <a:p>
            <a:pPr marL="457200" lvl="1" indent="0">
              <a:buFont typeface="Arial" panose="020B0604020202020204" pitchFamily="34" charset="0"/>
              <a:buNone/>
            </a:pPr>
            <a:r>
              <a:rPr lang="en-GB"/>
              <a:t>Top and bottom fork tube diameters, they are different</a:t>
            </a:r>
          </a:p>
          <a:p>
            <a:pPr marL="457200" lvl="1" indent="0">
              <a:buFont typeface="Arial" panose="020B0604020202020204" pitchFamily="34" charset="0"/>
              <a:buNone/>
            </a:pPr>
            <a:r>
              <a:rPr lang="en-GB"/>
              <a:t>Steering bearing diameters</a:t>
            </a:r>
          </a:p>
          <a:p>
            <a:pPr marL="457200" lvl="1" indent="0">
              <a:buFont typeface="Arial" panose="020B0604020202020204" pitchFamily="34" charset="0"/>
              <a:buNone/>
            </a:pPr>
            <a:r>
              <a:rPr lang="en-GB"/>
              <a:t>Head stock overall length</a:t>
            </a:r>
          </a:p>
          <a:p>
            <a:pPr marL="457200" lvl="1" indent="0">
              <a:buFont typeface="Arial" panose="020B0604020202020204" pitchFamily="34" charset="0"/>
              <a:buNone/>
            </a:pPr>
            <a:endParaRPr lang="en-GB"/>
          </a:p>
          <a:p>
            <a:pPr marL="457200" lvl="1" indent="0">
              <a:buFont typeface="Arial" panose="020B0604020202020204" pitchFamily="34" charset="0"/>
              <a:buNone/>
            </a:pPr>
            <a:r>
              <a:rPr lang="en-GB" err="1"/>
              <a:t>Caded</a:t>
            </a:r>
            <a:r>
              <a:rPr lang="en-GB"/>
              <a:t> OEM yokes for FEA comparison, not that </a:t>
            </a:r>
            <a:r>
              <a:rPr lang="en-GB" err="1"/>
              <a:t>usefull</a:t>
            </a:r>
            <a:endParaRPr lang="en-GB"/>
          </a:p>
        </p:txBody>
      </p:sp>
      <p:sp>
        <p:nvSpPr>
          <p:cNvPr id="4" name="Slide Number Placeholder 3">
            <a:extLst>
              <a:ext uri="{FF2B5EF4-FFF2-40B4-BE49-F238E27FC236}">
                <a16:creationId xmlns:a16="http://schemas.microsoft.com/office/drawing/2014/main" id="{22F8B843-0FC3-E6D4-B4F9-99F3E290F259}"/>
              </a:ext>
            </a:extLst>
          </p:cNvPr>
          <p:cNvSpPr>
            <a:spLocks noGrp="1"/>
          </p:cNvSpPr>
          <p:nvPr>
            <p:ph type="sldNum" sz="quarter" idx="5"/>
          </p:nvPr>
        </p:nvSpPr>
        <p:spPr/>
        <p:txBody>
          <a:bodyPr/>
          <a:lstStyle/>
          <a:p>
            <a:fld id="{465A1B55-CB18-4749-91F4-F9A159C4BE7F}" type="slidenum">
              <a:rPr lang="en-GB" smtClean="0"/>
              <a:t>13</a:t>
            </a:fld>
            <a:endParaRPr lang="en-GB"/>
          </a:p>
        </p:txBody>
      </p:sp>
    </p:spTree>
    <p:extLst>
      <p:ext uri="{BB962C8B-B14F-4D97-AF65-F5344CB8AC3E}">
        <p14:creationId xmlns:p14="http://schemas.microsoft.com/office/powerpoint/2010/main" val="746119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5CBF8-0358-0729-C0A7-069FED3A20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63B59C-8715-E37F-B2CF-E548BECE4B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5ED199-A46C-E244-B703-421BD5F40F5B}"/>
              </a:ext>
            </a:extLst>
          </p:cNvPr>
          <p:cNvSpPr>
            <a:spLocks noGrp="1"/>
          </p:cNvSpPr>
          <p:nvPr>
            <p:ph type="body" idx="1"/>
          </p:nvPr>
        </p:nvSpPr>
        <p:spPr/>
        <p:txBody>
          <a:bodyPr/>
          <a:lstStyle/>
          <a:p>
            <a:pPr marL="0" marR="0"/>
            <a:r>
              <a:rPr lang="en-GB" sz="1800">
                <a:effectLst/>
                <a:latin typeface="Calibri" panose="020F0502020204030204" pitchFamily="34" charset="0"/>
              </a:rPr>
              <a:t> </a:t>
            </a:r>
          </a:p>
          <a:p>
            <a:pPr marL="0" marR="0"/>
            <a:r>
              <a:rPr lang="en-GB" sz="1800">
                <a:effectLst/>
                <a:latin typeface="Calibri" panose="020F0502020204030204" pitchFamily="34" charset="0"/>
              </a:rPr>
              <a:t>Began by taking COG of the bike and rider, with and without fuel</a:t>
            </a:r>
          </a:p>
          <a:p>
            <a:pPr marL="0" marR="0"/>
            <a:endParaRPr lang="en-GB" sz="1800">
              <a:effectLst/>
              <a:latin typeface="Calibri" panose="020F0502020204030204" pitchFamily="34" charset="0"/>
            </a:endParaRPr>
          </a:p>
          <a:p>
            <a:pPr marL="0" marR="0"/>
            <a:r>
              <a:rPr lang="en-GB" sz="1800">
                <a:effectLst/>
                <a:latin typeface="Calibri" panose="020F0502020204030204" pitchFamily="34" charset="0"/>
              </a:rPr>
              <a:t>Got cod location, used the tallest cog hight for calculations</a:t>
            </a:r>
          </a:p>
          <a:p>
            <a:pPr marL="0" marR="0"/>
            <a:endParaRPr lang="en-GB" sz="1800">
              <a:effectLst/>
              <a:latin typeface="Calibri" panose="020F0502020204030204" pitchFamily="34" charset="0"/>
            </a:endParaRPr>
          </a:p>
          <a:p>
            <a:pPr marL="0" marR="0"/>
            <a:r>
              <a:rPr lang="en-GB" sz="1800">
                <a:effectLst/>
                <a:latin typeface="Calibri" panose="020F0502020204030204" pitchFamily="34" charset="0"/>
              </a:rPr>
              <a:t>Then used </a:t>
            </a:r>
            <a:r>
              <a:rPr lang="en-GB" sz="1800" err="1">
                <a:effectLst/>
                <a:latin typeface="Calibri" panose="020F0502020204030204" pitchFamily="34" charset="0"/>
              </a:rPr>
              <a:t>motospec</a:t>
            </a:r>
            <a:r>
              <a:rPr lang="en-GB" sz="1800">
                <a:effectLst/>
                <a:latin typeface="Calibri" panose="020F0502020204030204" pitchFamily="34" charset="0"/>
              </a:rPr>
              <a:t> equation to calculate max horizontal deceleration force on the wheel</a:t>
            </a:r>
          </a:p>
          <a:p>
            <a:pPr marL="0" marR="0"/>
            <a:r>
              <a:rPr lang="en-GB" sz="1800">
                <a:effectLst/>
                <a:latin typeface="Calibri" panose="020F0502020204030204" pitchFamily="34" charset="0"/>
              </a:rPr>
              <a:t>Then used </a:t>
            </a:r>
            <a:r>
              <a:rPr lang="en-GB" sz="1800" err="1">
                <a:effectLst/>
                <a:latin typeface="Calibri" panose="020F0502020204030204" pitchFamily="34" charset="0"/>
              </a:rPr>
              <a:t>owens</a:t>
            </a:r>
            <a:r>
              <a:rPr lang="en-GB" sz="1800">
                <a:effectLst/>
                <a:latin typeface="Calibri" panose="020F0502020204030204" pitchFamily="34" charset="0"/>
              </a:rPr>
              <a:t> NF equation to calculate force through eh front wheel vertically</a:t>
            </a:r>
          </a:p>
          <a:p>
            <a:pPr marL="0" marR="0"/>
            <a:endParaRPr lang="en-GB" sz="1800">
              <a:effectLst/>
              <a:latin typeface="Calibri" panose="020F0502020204030204" pitchFamily="34" charset="0"/>
            </a:endParaRPr>
          </a:p>
          <a:p>
            <a:pPr marL="0" marR="0"/>
            <a:endParaRPr lang="en-GB" sz="1800">
              <a:effectLst/>
              <a:latin typeface="Calibri" panose="020F0502020204030204" pitchFamily="34" charset="0"/>
            </a:endParaRPr>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3EDD1FF4-4017-5C38-8867-6885351C2710}"/>
              </a:ext>
            </a:extLst>
          </p:cNvPr>
          <p:cNvSpPr>
            <a:spLocks noGrp="1"/>
          </p:cNvSpPr>
          <p:nvPr>
            <p:ph type="sldNum" sz="quarter" idx="5"/>
          </p:nvPr>
        </p:nvSpPr>
        <p:spPr/>
        <p:txBody>
          <a:bodyPr/>
          <a:lstStyle/>
          <a:p>
            <a:fld id="{465A1B55-CB18-4749-91F4-F9A159C4BE7F}" type="slidenum">
              <a:rPr lang="en-GB" smtClean="0"/>
              <a:t>14</a:t>
            </a:fld>
            <a:endParaRPr lang="en-GB"/>
          </a:p>
        </p:txBody>
      </p:sp>
    </p:spTree>
    <p:extLst>
      <p:ext uri="{BB962C8B-B14F-4D97-AF65-F5344CB8AC3E}">
        <p14:creationId xmlns:p14="http://schemas.microsoft.com/office/powerpoint/2010/main" val="8244309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00122-4684-EA6C-7B94-0ACCEF0A5E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1B3B63-D2CB-038A-2571-A6C421FC00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AA5FD1-0DC1-A5DC-79B9-98467533E743}"/>
              </a:ext>
            </a:extLst>
          </p:cNvPr>
          <p:cNvSpPr>
            <a:spLocks noGrp="1"/>
          </p:cNvSpPr>
          <p:nvPr>
            <p:ph type="body" idx="1"/>
          </p:nvPr>
        </p:nvSpPr>
        <p:spPr/>
        <p:txBody>
          <a:bodyPr/>
          <a:lstStyle/>
          <a:p>
            <a:pPr marL="457200" lvl="1" indent="0">
              <a:buFont typeface="Arial" panose="020B0604020202020204" pitchFamily="34" charset="0"/>
              <a:buNone/>
            </a:pPr>
            <a:r>
              <a:rPr lang="en-GB"/>
              <a:t>Topology study to find baseline shape</a:t>
            </a:r>
          </a:p>
          <a:p>
            <a:pPr marL="457200" lvl="1" indent="0">
              <a:buFont typeface="Arial" panose="020B0604020202020204" pitchFamily="34" charset="0"/>
              <a:buNone/>
            </a:pPr>
            <a:r>
              <a:rPr lang="en-GB"/>
              <a:t>Started with blank top and bottom shape</a:t>
            </a:r>
          </a:p>
          <a:p>
            <a:pPr marL="457200" lvl="1" indent="0">
              <a:buFont typeface="Arial" panose="020B0604020202020204" pitchFamily="34" charset="0"/>
              <a:buNone/>
            </a:pPr>
            <a:r>
              <a:rPr lang="en-GB"/>
              <a:t>Then applied the calculated forces </a:t>
            </a:r>
          </a:p>
          <a:p>
            <a:pPr marL="457200" lvl="1" indent="0">
              <a:buFont typeface="Arial" panose="020B0604020202020204" pitchFamily="34" charset="0"/>
              <a:buNone/>
            </a:pPr>
            <a:r>
              <a:rPr lang="en-GB"/>
              <a:t>This gave a base shape to bult a model from</a:t>
            </a:r>
          </a:p>
          <a:p>
            <a:pPr marL="457200" lvl="1" indent="0">
              <a:buFont typeface="Arial" panose="020B0604020202020204" pitchFamily="34" charset="0"/>
              <a:buNone/>
            </a:pPr>
            <a:endParaRPr lang="en-GB"/>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E7AD956B-704B-3EE2-3649-7753965FD337}"/>
              </a:ext>
            </a:extLst>
          </p:cNvPr>
          <p:cNvSpPr>
            <a:spLocks noGrp="1"/>
          </p:cNvSpPr>
          <p:nvPr>
            <p:ph type="sldNum" sz="quarter" idx="5"/>
          </p:nvPr>
        </p:nvSpPr>
        <p:spPr/>
        <p:txBody>
          <a:bodyPr/>
          <a:lstStyle/>
          <a:p>
            <a:fld id="{465A1B55-CB18-4749-91F4-F9A159C4BE7F}" type="slidenum">
              <a:rPr lang="en-GB" smtClean="0"/>
              <a:t>15</a:t>
            </a:fld>
            <a:endParaRPr lang="en-GB"/>
          </a:p>
        </p:txBody>
      </p:sp>
    </p:spTree>
    <p:extLst>
      <p:ext uri="{BB962C8B-B14F-4D97-AF65-F5344CB8AC3E}">
        <p14:creationId xmlns:p14="http://schemas.microsoft.com/office/powerpoint/2010/main" val="19590530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A321D-95AB-D326-1980-A786F71D36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E717B2-939C-4506-BB2B-A87ABD416E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C4CC44-8426-B7A9-A65D-FC2A1089F521}"/>
              </a:ext>
            </a:extLst>
          </p:cNvPr>
          <p:cNvSpPr>
            <a:spLocks noGrp="1"/>
          </p:cNvSpPr>
          <p:nvPr>
            <p:ph type="body" idx="1"/>
          </p:nvPr>
        </p:nvSpPr>
        <p:spPr/>
        <p:txBody>
          <a:bodyPr/>
          <a:lstStyle/>
          <a:p>
            <a:pPr marL="457200" lvl="1" indent="0">
              <a:buFont typeface="Arial" panose="020B0604020202020204" pitchFamily="34" charset="0"/>
              <a:buNone/>
            </a:pPr>
            <a:r>
              <a:rPr lang="en-GB"/>
              <a:t>Many prototypes, </a:t>
            </a:r>
          </a:p>
          <a:p>
            <a:pPr marL="457200" lvl="1" indent="0">
              <a:buFont typeface="Arial" panose="020B0604020202020204" pitchFamily="34" charset="0"/>
              <a:buNone/>
            </a:pPr>
            <a:r>
              <a:rPr lang="en-GB"/>
              <a:t>Models of some of the iterations</a:t>
            </a:r>
          </a:p>
          <a:p>
            <a:pPr marL="457200" lvl="1" indent="0">
              <a:buFont typeface="Arial" panose="020B0604020202020204" pitchFamily="34" charset="0"/>
              <a:buNone/>
            </a:pPr>
            <a:r>
              <a:rPr lang="en-GB"/>
              <a:t>Some of the FEA simulations shows</a:t>
            </a:r>
          </a:p>
          <a:p>
            <a:pPr marL="457200" lvl="1" indent="0">
              <a:buFont typeface="Arial" panose="020B0604020202020204" pitchFamily="34" charset="0"/>
              <a:buNone/>
            </a:pPr>
            <a:endParaRPr lang="en-GB"/>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Ladled Cross section cut out to show the assembly</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Explain the </a:t>
            </a:r>
            <a:r>
              <a:rPr lang="en-GB" err="1"/>
              <a:t>assembily</a:t>
            </a:r>
            <a:endParaRPr lang="en-GB"/>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51AECC2F-E5AA-CADE-13E9-EA380DAC218D}"/>
              </a:ext>
            </a:extLst>
          </p:cNvPr>
          <p:cNvSpPr>
            <a:spLocks noGrp="1"/>
          </p:cNvSpPr>
          <p:nvPr>
            <p:ph type="sldNum" sz="quarter" idx="5"/>
          </p:nvPr>
        </p:nvSpPr>
        <p:spPr/>
        <p:txBody>
          <a:bodyPr/>
          <a:lstStyle/>
          <a:p>
            <a:fld id="{465A1B55-CB18-4749-91F4-F9A159C4BE7F}" type="slidenum">
              <a:rPr lang="en-GB" smtClean="0"/>
              <a:t>16</a:t>
            </a:fld>
            <a:endParaRPr lang="en-GB"/>
          </a:p>
        </p:txBody>
      </p:sp>
    </p:spTree>
    <p:extLst>
      <p:ext uri="{BB962C8B-B14F-4D97-AF65-F5344CB8AC3E}">
        <p14:creationId xmlns:p14="http://schemas.microsoft.com/office/powerpoint/2010/main" val="34530232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F534F3-AD84-E9D0-55DE-5F00263DDE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F14D2C-2FFA-836B-6F5D-571DA5BB17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635049-19DA-23C4-C648-7F31461FD01B}"/>
              </a:ext>
            </a:extLst>
          </p:cNvPr>
          <p:cNvSpPr>
            <a:spLocks noGrp="1"/>
          </p:cNvSpPr>
          <p:nvPr>
            <p:ph type="body" idx="1"/>
          </p:nvPr>
        </p:nvSpPr>
        <p:spPr/>
        <p:txBody>
          <a:bodyPr/>
          <a:lstStyle/>
          <a:p>
            <a:pPr marL="457200" lvl="1" indent="0">
              <a:buFont typeface="Arial" panose="020B0604020202020204" pitchFamily="34" charset="0"/>
              <a:buNone/>
            </a:pPr>
            <a:r>
              <a:rPr lang="en-GB"/>
              <a:t>Current design stage</a:t>
            </a:r>
          </a:p>
          <a:p>
            <a:pPr marL="457200" lvl="1" indent="0">
              <a:buFont typeface="Arial" panose="020B0604020202020204" pitchFamily="34" charset="0"/>
              <a:buNone/>
            </a:pPr>
            <a:r>
              <a:rPr lang="en-GB"/>
              <a:t>Stress and displacement simulations shown</a:t>
            </a:r>
          </a:p>
          <a:p>
            <a:pPr marL="457200" lvl="1" indent="0">
              <a:buFont typeface="Arial" panose="020B0604020202020204" pitchFamily="34" charset="0"/>
              <a:buNone/>
            </a:pPr>
            <a:endParaRPr lang="en-GB"/>
          </a:p>
          <a:p>
            <a:pPr marL="457200" lvl="1" indent="0">
              <a:buFont typeface="Arial" panose="020B0604020202020204" pitchFamily="34" charset="0"/>
              <a:buNone/>
            </a:pPr>
            <a:r>
              <a:rPr lang="en-GB"/>
              <a:t>Next step is to perform lateral </a:t>
            </a:r>
            <a:r>
              <a:rPr lang="en-GB" err="1"/>
              <a:t>fea</a:t>
            </a:r>
            <a:r>
              <a:rPr lang="en-GB"/>
              <a:t> testing, not yet understood,</a:t>
            </a:r>
          </a:p>
          <a:p>
            <a:pPr marL="457200" lvl="1" indent="0">
              <a:buFont typeface="Arial" panose="020B0604020202020204" pitchFamily="34" charset="0"/>
              <a:buNone/>
            </a:pPr>
            <a:r>
              <a:rPr lang="en-GB"/>
              <a:t>Then print a PLA porotype for test fitting</a:t>
            </a:r>
          </a:p>
        </p:txBody>
      </p:sp>
      <p:sp>
        <p:nvSpPr>
          <p:cNvPr id="4" name="Slide Number Placeholder 3">
            <a:extLst>
              <a:ext uri="{FF2B5EF4-FFF2-40B4-BE49-F238E27FC236}">
                <a16:creationId xmlns:a16="http://schemas.microsoft.com/office/drawing/2014/main" id="{19858C8B-FF0C-5EE8-FA12-60191A833BEC}"/>
              </a:ext>
            </a:extLst>
          </p:cNvPr>
          <p:cNvSpPr>
            <a:spLocks noGrp="1"/>
          </p:cNvSpPr>
          <p:nvPr>
            <p:ph type="sldNum" sz="quarter" idx="5"/>
          </p:nvPr>
        </p:nvSpPr>
        <p:spPr/>
        <p:txBody>
          <a:bodyPr/>
          <a:lstStyle/>
          <a:p>
            <a:fld id="{465A1B55-CB18-4749-91F4-F9A159C4BE7F}" type="slidenum">
              <a:rPr lang="en-GB" smtClean="0"/>
              <a:t>17</a:t>
            </a:fld>
            <a:endParaRPr lang="en-GB"/>
          </a:p>
        </p:txBody>
      </p:sp>
    </p:spTree>
    <p:extLst>
      <p:ext uri="{BB962C8B-B14F-4D97-AF65-F5344CB8AC3E}">
        <p14:creationId xmlns:p14="http://schemas.microsoft.com/office/powerpoint/2010/main" val="356442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EBB0E3-26E8-4462-64C4-15E0872C9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E5A25-00BC-532C-5DDD-1D78F481B0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C3C081-6328-8B70-7F57-DAC483647407}"/>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87FB0D90-0C1E-9AE6-132D-4B621346BFE0}"/>
              </a:ext>
            </a:extLst>
          </p:cNvPr>
          <p:cNvSpPr>
            <a:spLocks noGrp="1"/>
          </p:cNvSpPr>
          <p:nvPr>
            <p:ph type="sldNum" sz="quarter" idx="5"/>
          </p:nvPr>
        </p:nvSpPr>
        <p:spPr/>
        <p:txBody>
          <a:bodyPr/>
          <a:lstStyle/>
          <a:p>
            <a:fld id="{465A1B55-CB18-4749-91F4-F9A159C4BE7F}" type="slidenum">
              <a:rPr lang="en-GB" smtClean="0"/>
              <a:t>18</a:t>
            </a:fld>
            <a:endParaRPr lang="en-GB"/>
          </a:p>
        </p:txBody>
      </p:sp>
    </p:spTree>
    <p:extLst>
      <p:ext uri="{BB962C8B-B14F-4D97-AF65-F5344CB8AC3E}">
        <p14:creationId xmlns:p14="http://schemas.microsoft.com/office/powerpoint/2010/main" val="4950789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E9B37-0147-0967-367D-220F1F0337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0EEF1C-A346-1AC9-7A9D-E1D0627D3A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B4127D-7269-300A-79E7-DA8725982524}"/>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DA079F41-658A-CDD4-F32F-337449A34AA6}"/>
              </a:ext>
            </a:extLst>
          </p:cNvPr>
          <p:cNvSpPr>
            <a:spLocks noGrp="1"/>
          </p:cNvSpPr>
          <p:nvPr>
            <p:ph type="sldNum" sz="quarter" idx="5"/>
          </p:nvPr>
        </p:nvSpPr>
        <p:spPr/>
        <p:txBody>
          <a:bodyPr/>
          <a:lstStyle/>
          <a:p>
            <a:fld id="{465A1B55-CB18-4749-91F4-F9A159C4BE7F}" type="slidenum">
              <a:rPr lang="en-GB" smtClean="0"/>
              <a:t>19</a:t>
            </a:fld>
            <a:endParaRPr lang="en-GB"/>
          </a:p>
        </p:txBody>
      </p:sp>
    </p:spTree>
    <p:extLst>
      <p:ext uri="{BB962C8B-B14F-4D97-AF65-F5344CB8AC3E}">
        <p14:creationId xmlns:p14="http://schemas.microsoft.com/office/powerpoint/2010/main" val="487493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31515-A56B-0A6F-F0BB-C6DF491C57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FE2CF4-F631-5433-CC67-309A42EB9A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6C4B2D-480F-4E3E-C425-3A38399D76C6}"/>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5F2D0511-44B0-8DD7-1076-7C92333C2C60}"/>
              </a:ext>
            </a:extLst>
          </p:cNvPr>
          <p:cNvSpPr>
            <a:spLocks noGrp="1"/>
          </p:cNvSpPr>
          <p:nvPr>
            <p:ph type="sldNum" sz="quarter" idx="5"/>
          </p:nvPr>
        </p:nvSpPr>
        <p:spPr/>
        <p:txBody>
          <a:bodyPr/>
          <a:lstStyle/>
          <a:p>
            <a:fld id="{465A1B55-CB18-4749-91F4-F9A159C4BE7F}" type="slidenum">
              <a:rPr lang="en-GB" smtClean="0"/>
              <a:t>20</a:t>
            </a:fld>
            <a:endParaRPr lang="en-GB"/>
          </a:p>
        </p:txBody>
      </p:sp>
    </p:spTree>
    <p:extLst>
      <p:ext uri="{BB962C8B-B14F-4D97-AF65-F5344CB8AC3E}">
        <p14:creationId xmlns:p14="http://schemas.microsoft.com/office/powerpoint/2010/main" val="21085611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84C1F-FD63-CE18-07E3-4923835CBE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7890F-426B-5B46-4A2A-763007BD1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BDA78-174C-C2D3-2920-011F126C39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D4EB75-8B66-428E-2880-FFB189CBE412}"/>
              </a:ext>
            </a:extLst>
          </p:cNvPr>
          <p:cNvSpPr>
            <a:spLocks noGrp="1"/>
          </p:cNvSpPr>
          <p:nvPr>
            <p:ph type="sldNum" sz="quarter" idx="5"/>
          </p:nvPr>
        </p:nvSpPr>
        <p:spPr/>
        <p:txBody>
          <a:bodyPr/>
          <a:lstStyle/>
          <a:p>
            <a:fld id="{465A1B55-CB18-4749-91F4-F9A159C4BE7F}" type="slidenum">
              <a:rPr lang="en-GB" smtClean="0"/>
              <a:t>21</a:t>
            </a:fld>
            <a:endParaRPr lang="en-GB"/>
          </a:p>
        </p:txBody>
      </p:sp>
    </p:spTree>
    <p:extLst>
      <p:ext uri="{BB962C8B-B14F-4D97-AF65-F5344CB8AC3E}">
        <p14:creationId xmlns:p14="http://schemas.microsoft.com/office/powerpoint/2010/main" val="67218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2971C-07F5-2CD7-DF48-B8833DBD58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AB0401-F85C-0EF6-C1F7-69B8C765B0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E763FF-A7CE-1592-A1ED-B60ACF2ECF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2E4BC15-16CB-7223-DE07-1CAF8B3CDC3D}"/>
              </a:ext>
            </a:extLst>
          </p:cNvPr>
          <p:cNvSpPr>
            <a:spLocks noGrp="1"/>
          </p:cNvSpPr>
          <p:nvPr>
            <p:ph type="sldNum" sz="quarter" idx="5"/>
          </p:nvPr>
        </p:nvSpPr>
        <p:spPr/>
        <p:txBody>
          <a:bodyPr/>
          <a:lstStyle/>
          <a:p>
            <a:fld id="{465A1B55-CB18-4749-91F4-F9A159C4BE7F}" type="slidenum">
              <a:rPr lang="en-GB" smtClean="0"/>
              <a:t>22</a:t>
            </a:fld>
            <a:endParaRPr lang="en-GB"/>
          </a:p>
        </p:txBody>
      </p:sp>
    </p:spTree>
    <p:extLst>
      <p:ext uri="{BB962C8B-B14F-4D97-AF65-F5344CB8AC3E}">
        <p14:creationId xmlns:p14="http://schemas.microsoft.com/office/powerpoint/2010/main" val="980459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592D30-EDC3-8C4A-1E6F-B518F0AE03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D067D-83AB-2764-08F1-7B6155B6D9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9E3635-95B5-9699-C08C-423F45D5342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EAD22F9-8B7D-2DFF-83A1-894058A7E8F7}"/>
              </a:ext>
            </a:extLst>
          </p:cNvPr>
          <p:cNvSpPr>
            <a:spLocks noGrp="1"/>
          </p:cNvSpPr>
          <p:nvPr>
            <p:ph type="sldNum" sz="quarter" idx="5"/>
          </p:nvPr>
        </p:nvSpPr>
        <p:spPr/>
        <p:txBody>
          <a:bodyPr/>
          <a:lstStyle/>
          <a:p>
            <a:fld id="{465A1B55-CB18-4749-91F4-F9A159C4BE7F}" type="slidenum">
              <a:rPr lang="en-GB" smtClean="0"/>
              <a:t>23</a:t>
            </a:fld>
            <a:endParaRPr lang="en-GB"/>
          </a:p>
        </p:txBody>
      </p:sp>
    </p:spTree>
    <p:extLst>
      <p:ext uri="{BB962C8B-B14F-4D97-AF65-F5344CB8AC3E}">
        <p14:creationId xmlns:p14="http://schemas.microsoft.com/office/powerpoint/2010/main" val="20062195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816582-C527-342B-489F-C9B8BB4C99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79362-DE78-5E5F-4685-3AEA5FFACD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95AAD8-F492-0627-B515-48B3E0150BB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D49FB42-4213-FF57-B01B-CD0C1622A5A4}"/>
              </a:ext>
            </a:extLst>
          </p:cNvPr>
          <p:cNvSpPr>
            <a:spLocks noGrp="1"/>
          </p:cNvSpPr>
          <p:nvPr>
            <p:ph type="sldNum" sz="quarter" idx="5"/>
          </p:nvPr>
        </p:nvSpPr>
        <p:spPr/>
        <p:txBody>
          <a:bodyPr/>
          <a:lstStyle/>
          <a:p>
            <a:fld id="{465A1B55-CB18-4749-91F4-F9A159C4BE7F}" type="slidenum">
              <a:rPr lang="en-GB" smtClean="0"/>
              <a:t>24</a:t>
            </a:fld>
            <a:endParaRPr lang="en-GB"/>
          </a:p>
        </p:txBody>
      </p:sp>
    </p:spTree>
    <p:extLst>
      <p:ext uri="{BB962C8B-B14F-4D97-AF65-F5344CB8AC3E}">
        <p14:creationId xmlns:p14="http://schemas.microsoft.com/office/powerpoint/2010/main" val="14127203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54B0B3-2E48-B3FB-E5FD-6DC102192D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53E0B-3B29-ECC1-AD23-7C75986E2F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2864EA-8121-A17B-98B4-5400FFCF1401}"/>
              </a:ext>
            </a:extLst>
          </p:cNvPr>
          <p:cNvSpPr>
            <a:spLocks noGrp="1"/>
          </p:cNvSpPr>
          <p:nvPr>
            <p:ph type="body" idx="1"/>
          </p:nvPr>
        </p:nvSpPr>
        <p:spPr/>
        <p:txBody>
          <a:bodyPr/>
          <a:lstStyle/>
          <a:p>
            <a:pPr marL="457200" lvl="1" indent="0">
              <a:buFont typeface="Arial" panose="020B0604020202020204" pitchFamily="34" charset="0"/>
              <a:buNone/>
            </a:pPr>
            <a:r>
              <a:rPr lang="en-GB"/>
              <a:t>Larger pipes reduce low end torque, smaller pipes enhance low end torque but can limit high end performance. </a:t>
            </a:r>
          </a:p>
          <a:p>
            <a:pPr marL="457200" lvl="1" indent="0">
              <a:buFont typeface="Arial" panose="020B0604020202020204" pitchFamily="34" charset="0"/>
              <a:buNone/>
            </a:pPr>
            <a:endParaRPr lang="en-GB"/>
          </a:p>
          <a:p>
            <a:pPr marL="457200" lvl="1" indent="0">
              <a:buFont typeface="Arial" panose="020B0604020202020204" pitchFamily="34" charset="0"/>
              <a:buNone/>
            </a:pPr>
            <a:r>
              <a:rPr lang="en-GB"/>
              <a:t>Smaller pipes improve throttle responsiveness.</a:t>
            </a:r>
          </a:p>
          <a:p>
            <a:pPr marL="457200" lvl="1" indent="0">
              <a:buFont typeface="Arial" panose="020B0604020202020204" pitchFamily="34" charset="0"/>
              <a:buNone/>
            </a:pPr>
            <a:endParaRPr lang="en-GB"/>
          </a:p>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F3C97938-023F-6D6A-3634-674B2DCBB68F}"/>
              </a:ext>
            </a:extLst>
          </p:cNvPr>
          <p:cNvSpPr>
            <a:spLocks noGrp="1"/>
          </p:cNvSpPr>
          <p:nvPr>
            <p:ph type="sldNum" sz="quarter" idx="5"/>
          </p:nvPr>
        </p:nvSpPr>
        <p:spPr/>
        <p:txBody>
          <a:bodyPr/>
          <a:lstStyle/>
          <a:p>
            <a:fld id="{465A1B55-CB18-4749-91F4-F9A159C4BE7F}" type="slidenum">
              <a:rPr lang="en-GB" smtClean="0"/>
              <a:t>25</a:t>
            </a:fld>
            <a:endParaRPr lang="en-GB"/>
          </a:p>
        </p:txBody>
      </p:sp>
    </p:spTree>
    <p:extLst>
      <p:ext uri="{BB962C8B-B14F-4D97-AF65-F5344CB8AC3E}">
        <p14:creationId xmlns:p14="http://schemas.microsoft.com/office/powerpoint/2010/main" val="2892016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332E8-87A3-A814-B3EF-B76E320F1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F6AEF-8F0C-FD5F-7453-E444BDD6F3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7A427B-EAB5-57CD-3169-B401EF720BF3}"/>
              </a:ext>
            </a:extLst>
          </p:cNvPr>
          <p:cNvSpPr>
            <a:spLocks noGrp="1"/>
          </p:cNvSpPr>
          <p:nvPr>
            <p:ph type="body" idx="1"/>
          </p:nvPr>
        </p:nvSpPr>
        <p:spPr/>
        <p:txBody>
          <a:bodyPr/>
          <a:lstStyle/>
          <a:p>
            <a:pPr marL="457200" lvl="1" indent="0">
              <a:buFont typeface="Arial" panose="020B0604020202020204" pitchFamily="34" charset="0"/>
              <a:buNone/>
            </a:pPr>
            <a:r>
              <a:rPr lang="en-GB"/>
              <a:t>Sharp angles cause turbulence which can reduce the air to fuel mixture efficiency.</a:t>
            </a:r>
          </a:p>
          <a:p>
            <a:pPr marL="457200" lvl="1" indent="0">
              <a:buFont typeface="Arial" panose="020B0604020202020204" pitchFamily="34" charset="0"/>
              <a:buNone/>
            </a:pPr>
            <a:endParaRPr lang="en-GB"/>
          </a:p>
          <a:p>
            <a:pPr marL="457200" lvl="1" indent="0">
              <a:buFont typeface="Arial" panose="020B0604020202020204" pitchFamily="34" charset="0"/>
              <a:buNone/>
            </a:pPr>
            <a:r>
              <a:rPr lang="en-GB"/>
              <a:t>Straighter pipes are better for ram air effect, as it improves flow at high speeds.</a:t>
            </a:r>
          </a:p>
          <a:p>
            <a:pPr marL="457200" lvl="1" indent="0">
              <a:buFont typeface="Arial" panose="020B0604020202020204" pitchFamily="34" charset="0"/>
              <a:buNone/>
            </a:pPr>
            <a:r>
              <a:rPr lang="en-GB"/>
              <a:t>Less angles = improved throttle response at lower rpms</a:t>
            </a:r>
          </a:p>
        </p:txBody>
      </p:sp>
      <p:sp>
        <p:nvSpPr>
          <p:cNvPr id="4" name="Slide Number Placeholder 3">
            <a:extLst>
              <a:ext uri="{FF2B5EF4-FFF2-40B4-BE49-F238E27FC236}">
                <a16:creationId xmlns:a16="http://schemas.microsoft.com/office/drawing/2014/main" id="{BE75221B-2CC4-5BCD-C439-C79D4B187C16}"/>
              </a:ext>
            </a:extLst>
          </p:cNvPr>
          <p:cNvSpPr>
            <a:spLocks noGrp="1"/>
          </p:cNvSpPr>
          <p:nvPr>
            <p:ph type="sldNum" sz="quarter" idx="5"/>
          </p:nvPr>
        </p:nvSpPr>
        <p:spPr/>
        <p:txBody>
          <a:bodyPr/>
          <a:lstStyle/>
          <a:p>
            <a:fld id="{465A1B55-CB18-4749-91F4-F9A159C4BE7F}" type="slidenum">
              <a:rPr lang="en-GB" smtClean="0"/>
              <a:t>26</a:t>
            </a:fld>
            <a:endParaRPr lang="en-GB"/>
          </a:p>
        </p:txBody>
      </p:sp>
    </p:spTree>
    <p:extLst>
      <p:ext uri="{BB962C8B-B14F-4D97-AF65-F5344CB8AC3E}">
        <p14:creationId xmlns:p14="http://schemas.microsoft.com/office/powerpoint/2010/main" val="39761300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DECE6-3196-2095-72A5-447EEA823C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ED4F3C-A334-5A6C-5451-8ECDF8743B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6151CA-CDF7-9D7D-784B-14D41725E267}"/>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1151B230-30EE-D79F-9121-2EFE11685365}"/>
              </a:ext>
            </a:extLst>
          </p:cNvPr>
          <p:cNvSpPr>
            <a:spLocks noGrp="1"/>
          </p:cNvSpPr>
          <p:nvPr>
            <p:ph type="sldNum" sz="quarter" idx="5"/>
          </p:nvPr>
        </p:nvSpPr>
        <p:spPr/>
        <p:txBody>
          <a:bodyPr/>
          <a:lstStyle/>
          <a:p>
            <a:fld id="{465A1B55-CB18-4749-91F4-F9A159C4BE7F}" type="slidenum">
              <a:rPr lang="en-GB" smtClean="0"/>
              <a:t>27</a:t>
            </a:fld>
            <a:endParaRPr lang="en-GB"/>
          </a:p>
        </p:txBody>
      </p:sp>
    </p:spTree>
    <p:extLst>
      <p:ext uri="{BB962C8B-B14F-4D97-AF65-F5344CB8AC3E}">
        <p14:creationId xmlns:p14="http://schemas.microsoft.com/office/powerpoint/2010/main" val="1744445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FE0512-C9A0-B466-CD61-06590B1C69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1A928B-7089-6B75-F6CC-6BE8FF6B42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15F7EE-4299-81E5-7CC4-104F9BBD559D}"/>
              </a:ext>
            </a:extLst>
          </p:cNvPr>
          <p:cNvSpPr>
            <a:spLocks noGrp="1"/>
          </p:cNvSpPr>
          <p:nvPr>
            <p:ph type="body" idx="1"/>
          </p:nvPr>
        </p:nvSpPr>
        <p:spPr/>
        <p:txBody>
          <a:bodyPr/>
          <a:lstStyle/>
          <a:p>
            <a:pPr marL="457200" lvl="1" indent="0">
              <a:buFont typeface="Arial" panose="020B0604020202020204" pitchFamily="34" charset="0"/>
              <a:buNone/>
            </a:pPr>
            <a:endParaRPr lang="en-GB"/>
          </a:p>
        </p:txBody>
      </p:sp>
      <p:sp>
        <p:nvSpPr>
          <p:cNvPr id="4" name="Slide Number Placeholder 3">
            <a:extLst>
              <a:ext uri="{FF2B5EF4-FFF2-40B4-BE49-F238E27FC236}">
                <a16:creationId xmlns:a16="http://schemas.microsoft.com/office/drawing/2014/main" id="{0AF50CCB-0CC9-2900-8F7F-6112CC0CB0BF}"/>
              </a:ext>
            </a:extLst>
          </p:cNvPr>
          <p:cNvSpPr>
            <a:spLocks noGrp="1"/>
          </p:cNvSpPr>
          <p:nvPr>
            <p:ph type="sldNum" sz="quarter" idx="5"/>
          </p:nvPr>
        </p:nvSpPr>
        <p:spPr/>
        <p:txBody>
          <a:bodyPr/>
          <a:lstStyle/>
          <a:p>
            <a:fld id="{465A1B55-CB18-4749-91F4-F9A159C4BE7F}" type="slidenum">
              <a:rPr lang="en-GB" smtClean="0"/>
              <a:t>28</a:t>
            </a:fld>
            <a:endParaRPr lang="en-GB"/>
          </a:p>
        </p:txBody>
      </p:sp>
    </p:spTree>
    <p:extLst>
      <p:ext uri="{BB962C8B-B14F-4D97-AF65-F5344CB8AC3E}">
        <p14:creationId xmlns:p14="http://schemas.microsoft.com/office/powerpoint/2010/main" val="30740519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094F9-148A-5CB1-CF76-321BE5E43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CBFFA8-91DB-8CCD-AA75-683973E150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552520-68EF-56DE-1F80-FAB65CDF753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EF75C55-0A5E-A57C-2C11-A37AA5AC19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4C6CFC-B454-4DBA-9797-4624B955253F}" type="slidenum">
              <a:t>29</a:t>
            </a:fld>
            <a:endParaRPr lang="en-GB"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39736618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E4F59-D3CA-51F4-EB05-3CDA6B2B42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3F4E94-644E-AA1A-43E1-AE05BD05F4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BE3DD4-6B12-34F5-3D0C-AE020FD153D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661997F-5683-F131-F680-7601F425AC0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53AB036-F48E-4170-B94E-BF7791DAE4F5}" type="slidenum">
              <a:t>30</a:t>
            </a:fld>
            <a:endParaRPr lang="en-GB"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9623195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0288C-A550-C1DC-5BB7-A7C2DF265C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105E2E-40B2-1B60-EA75-92025A57B2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B73A9E-4802-76E9-A53E-472922AD7C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4CCF1B3-AC52-6C36-5470-8A4A523C530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3C1A52-2C5B-4354-BDD0-950B1A73DA18}" type="slidenum">
              <a:t>31</a:t>
            </a:fld>
            <a:endParaRPr lang="en-GB"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38227559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BEBB0-DEDE-6EBC-6C8C-7FD0403058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4F2C87-4321-B370-9DC5-8AAD425C7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435027-AEDE-2103-7101-A20EF625659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5D714EB-95D7-D6C6-014F-4C25E67DCFB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6DA9CEE-A1A1-4B43-86FC-042C8D41136D}" type="slidenum">
              <a:t>32</a:t>
            </a:fld>
            <a:endParaRPr lang="en-GB"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8247193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02662-DC33-31EB-216E-ACDA192BF8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12DEE1-242A-D16C-F995-A89D1BFCCD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94F0D2-8F96-7B10-A0B6-71C591CD6F77}"/>
              </a:ext>
            </a:extLst>
          </p:cNvPr>
          <p:cNvSpPr>
            <a:spLocks noGrp="1"/>
          </p:cNvSpPr>
          <p:nvPr>
            <p:ph type="body" idx="1"/>
          </p:nvPr>
        </p:nvSpPr>
        <p:spPr/>
        <p:txBody>
          <a:bodyPr/>
          <a:lstStyle/>
          <a:p>
            <a:pPr marL="457200" lvl="1" indent="0">
              <a:buFont typeface="Arial" panose="020B0604020202020204" pitchFamily="34" charset="0"/>
              <a:buNone/>
            </a:pPr>
            <a:r>
              <a:rPr lang="en-GB"/>
              <a:t>-I will be designing and creating adjustable rear sets</a:t>
            </a:r>
          </a:p>
          <a:p>
            <a:pPr marL="457200" lvl="1" indent="0">
              <a:buFont typeface="Arial" panose="020B0604020202020204" pitchFamily="34" charset="0"/>
              <a:buNone/>
            </a:pPr>
            <a:r>
              <a:rPr lang="en-GB"/>
              <a:t>-Main focus is making adjustable</a:t>
            </a:r>
          </a:p>
          <a:p>
            <a:pPr marL="457200" lvl="1" indent="0">
              <a:buFont typeface="Arial" panose="020B0604020202020204" pitchFamily="34" charset="0"/>
              <a:buNone/>
            </a:pPr>
            <a:r>
              <a:rPr lang="en-GB"/>
              <a:t>-secondary focus on reducing weight and improving ergonomics</a:t>
            </a:r>
          </a:p>
          <a:p>
            <a:pPr marL="457200" lvl="1" indent="0">
              <a:buFont typeface="Arial" panose="020B0604020202020204" pitchFamily="34" charset="0"/>
              <a:buNone/>
            </a:pPr>
            <a:r>
              <a:rPr lang="en-GB"/>
              <a:t>-First step take note of existing dimension. This includes length width and thickness of beams, as well as </a:t>
            </a:r>
            <a:r>
              <a:rPr lang="en-GB" err="1"/>
              <a:t>diamaters</a:t>
            </a:r>
            <a:r>
              <a:rPr lang="en-GB"/>
              <a:t> of holes and bolt sizes plus footpeg dimensions</a:t>
            </a:r>
          </a:p>
          <a:p>
            <a:pPr marL="457200" lvl="1" indent="0">
              <a:buFont typeface="Arial" panose="020B0604020202020204" pitchFamily="34" charset="0"/>
              <a:buNone/>
            </a:pPr>
            <a:r>
              <a:rPr lang="en-GB"/>
              <a:t>-bolt holes of my design must align with the existing holes of the bike</a:t>
            </a:r>
          </a:p>
        </p:txBody>
      </p:sp>
      <p:sp>
        <p:nvSpPr>
          <p:cNvPr id="4" name="Slide Number Placeholder 3">
            <a:extLst>
              <a:ext uri="{FF2B5EF4-FFF2-40B4-BE49-F238E27FC236}">
                <a16:creationId xmlns:a16="http://schemas.microsoft.com/office/drawing/2014/main" id="{BFDA811F-5E56-D65F-41BD-B698D7E771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0016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71ACD-E59E-C629-E753-7ECFE1B644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9D276B-D700-E685-E0B7-8D71369FA5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35CC68-FB4E-5713-46A6-B29065DC347E}"/>
              </a:ext>
            </a:extLst>
          </p:cNvPr>
          <p:cNvSpPr>
            <a:spLocks noGrp="1"/>
          </p:cNvSpPr>
          <p:nvPr>
            <p:ph type="body" idx="1"/>
          </p:nvPr>
        </p:nvSpPr>
        <p:spPr/>
        <p:txBody>
          <a:bodyPr/>
          <a:lstStyle/>
          <a:p>
            <a:pPr marL="457200" lvl="1" indent="0">
              <a:buFont typeface="Arial" panose="020B0604020202020204" pitchFamily="34" charset="0"/>
              <a:buNone/>
            </a:pPr>
            <a:r>
              <a:rPr lang="en-GB"/>
              <a:t>-After getting dimensions create cad model from sketch</a:t>
            </a:r>
          </a:p>
          <a:p>
            <a:pPr marL="457200" lvl="1" indent="0">
              <a:buFont typeface="Arial" panose="020B0604020202020204" pitchFamily="34" charset="0"/>
              <a:buNone/>
            </a:pPr>
            <a:r>
              <a:rPr lang="en-GB"/>
              <a:t>-simplified for forces, less processing required</a:t>
            </a:r>
          </a:p>
          <a:p>
            <a:pPr marL="457200" lvl="1" indent="0">
              <a:buFont typeface="Arial" panose="020B0604020202020204" pitchFamily="34" charset="0"/>
              <a:buNone/>
            </a:pPr>
            <a:r>
              <a:rPr lang="en-GB"/>
              <a:t> - and guidance for own designs shape and size</a:t>
            </a:r>
          </a:p>
          <a:p>
            <a:pPr marL="457200" lvl="1" indent="0">
              <a:buFont typeface="Arial" panose="020B0604020202020204" pitchFamily="34" charset="0"/>
              <a:buNone/>
            </a:pPr>
            <a:r>
              <a:rPr lang="en-GB"/>
              <a:t>-Rendered in Aluminium, possible change to carbon</a:t>
            </a:r>
          </a:p>
        </p:txBody>
      </p:sp>
      <p:sp>
        <p:nvSpPr>
          <p:cNvPr id="4" name="Slide Number Placeholder 3">
            <a:extLst>
              <a:ext uri="{FF2B5EF4-FFF2-40B4-BE49-F238E27FC236}">
                <a16:creationId xmlns:a16="http://schemas.microsoft.com/office/drawing/2014/main" id="{30DE0027-F2E9-8B72-D934-2BBD01848E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1000537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631E3-9780-25DE-82E8-ED5EA89336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E8B6D4-5134-8F8B-7FF2-D040758114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F6F135-35EF-6B6B-EDD2-BFA6A805CA73}"/>
              </a:ext>
            </a:extLst>
          </p:cNvPr>
          <p:cNvSpPr>
            <a:spLocks noGrp="1"/>
          </p:cNvSpPr>
          <p:nvPr>
            <p:ph type="body" idx="1"/>
          </p:nvPr>
        </p:nvSpPr>
        <p:spPr/>
        <p:txBody>
          <a:bodyPr/>
          <a:lstStyle/>
          <a:p>
            <a:pPr marL="457200" lvl="1" indent="0">
              <a:buFont typeface="Arial" panose="020B0604020202020204" pitchFamily="34" charset="0"/>
              <a:buNone/>
            </a:pPr>
            <a:r>
              <a:rPr lang="en-GB"/>
              <a:t>-next is simulation and analysis of </a:t>
            </a:r>
            <a:r>
              <a:rPr lang="en-GB" err="1"/>
              <a:t>foces</a:t>
            </a:r>
            <a:endParaRPr lang="en-GB"/>
          </a:p>
          <a:p>
            <a:pPr marL="457200" lvl="1" indent="0">
              <a:buFont typeface="Arial" panose="020B0604020202020204" pitchFamily="34" charset="0"/>
              <a:buNone/>
            </a:pPr>
            <a:r>
              <a:rPr lang="en-GB"/>
              <a:t>-Maximum force during simultaneous braking and cornering 1500N, force at 45 degrees</a:t>
            </a:r>
          </a:p>
          <a:p>
            <a:pPr marL="457200" lvl="1" indent="0">
              <a:buFont typeface="Arial" panose="020B0604020202020204" pitchFamily="34" charset="0"/>
              <a:buNone/>
            </a:pPr>
            <a:r>
              <a:rPr lang="en-GB"/>
              <a:t>-Testing at 3000n for a 2x safety factor</a:t>
            </a:r>
          </a:p>
          <a:p>
            <a:pPr marL="457200" lvl="1" indent="0">
              <a:buFont typeface="Arial" panose="020B0604020202020204" pitchFamily="34" charset="0"/>
              <a:buNone/>
            </a:pPr>
            <a:r>
              <a:rPr lang="en-GB"/>
              <a:t>-maximum stress experienced 200 </a:t>
            </a:r>
            <a:r>
              <a:rPr lang="en-GB" err="1"/>
              <a:t>Mpa</a:t>
            </a:r>
            <a:endParaRPr lang="en-GB"/>
          </a:p>
          <a:p>
            <a:pPr marL="457200" lvl="1" indent="0">
              <a:buFont typeface="Arial" panose="020B0604020202020204" pitchFamily="34" charset="0"/>
              <a:buNone/>
            </a:pPr>
            <a:r>
              <a:rPr lang="en-GB"/>
              <a:t>-much lower than material max of 690MPa</a:t>
            </a:r>
          </a:p>
        </p:txBody>
      </p:sp>
      <p:sp>
        <p:nvSpPr>
          <p:cNvPr id="4" name="Slide Number Placeholder 3">
            <a:extLst>
              <a:ext uri="{FF2B5EF4-FFF2-40B4-BE49-F238E27FC236}">
                <a16:creationId xmlns:a16="http://schemas.microsoft.com/office/drawing/2014/main" id="{0840618A-D0E8-DB3D-96C1-B7BB4069908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741559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350A0-1DAC-F34F-F004-4EE0290D8B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680905-9546-60D3-68DD-8A7673DE41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B52441-93F9-BBC3-8F6A-5D7B42F0A1ED}"/>
              </a:ext>
            </a:extLst>
          </p:cNvPr>
          <p:cNvSpPr>
            <a:spLocks noGrp="1"/>
          </p:cNvSpPr>
          <p:nvPr>
            <p:ph type="body" idx="1"/>
          </p:nvPr>
        </p:nvSpPr>
        <p:spPr/>
        <p:txBody>
          <a:bodyPr/>
          <a:lstStyle/>
          <a:p>
            <a:pPr marL="457200" lvl="1" indent="0">
              <a:buFont typeface="Arial" panose="020B0604020202020204" pitchFamily="34" charset="0"/>
              <a:buNone/>
            </a:pPr>
            <a:r>
              <a:rPr lang="en-GB"/>
              <a:t>-This simulation shows safety margins throughout the part</a:t>
            </a:r>
          </a:p>
          <a:p>
            <a:pPr marL="457200" lvl="1" indent="0">
              <a:buFont typeface="Arial" panose="020B0604020202020204" pitchFamily="34" charset="0"/>
              <a:buNone/>
            </a:pPr>
            <a:r>
              <a:rPr lang="en-GB"/>
              <a:t>-safety already accounted from forces, this will show excess safety, potential weight saving</a:t>
            </a:r>
          </a:p>
          <a:p>
            <a:pPr marL="457200" lvl="1" indent="0">
              <a:buFont typeface="Arial" panose="020B0604020202020204" pitchFamily="34" charset="0"/>
              <a:buNone/>
            </a:pPr>
            <a:r>
              <a:rPr lang="en-GB"/>
              <a:t>-minimum of 130% extra</a:t>
            </a:r>
          </a:p>
          <a:p>
            <a:pPr marL="457200" lvl="1" indent="0">
              <a:buFont typeface="Arial" panose="020B0604020202020204" pitchFamily="34" charset="0"/>
              <a:buNone/>
            </a:pPr>
            <a:r>
              <a:rPr lang="en-GB"/>
              <a:t>-top beam and joining beam can be lightened </a:t>
            </a:r>
          </a:p>
        </p:txBody>
      </p:sp>
      <p:sp>
        <p:nvSpPr>
          <p:cNvPr id="4" name="Slide Number Placeholder 3">
            <a:extLst>
              <a:ext uri="{FF2B5EF4-FFF2-40B4-BE49-F238E27FC236}">
                <a16:creationId xmlns:a16="http://schemas.microsoft.com/office/drawing/2014/main" id="{E3E3751B-3201-4A96-4775-B899401B9D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996495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F19F6-A29E-9ECD-A409-E90262BDBC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BA50EA-F157-F416-A2B1-26876FCC38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157AD0-8889-F82D-580B-C66ED5FB1A5E}"/>
              </a:ext>
            </a:extLst>
          </p:cNvPr>
          <p:cNvSpPr>
            <a:spLocks noGrp="1"/>
          </p:cNvSpPr>
          <p:nvPr>
            <p:ph type="body" idx="1"/>
          </p:nvPr>
        </p:nvSpPr>
        <p:spPr/>
        <p:txBody>
          <a:bodyPr/>
          <a:lstStyle/>
          <a:p>
            <a:pPr marL="457200" lvl="1" indent="0">
              <a:buFont typeface="Arial" panose="020B0604020202020204" pitchFamily="34" charset="0"/>
              <a:buNone/>
            </a:pPr>
            <a:r>
              <a:rPr lang="en-GB"/>
              <a:t>Looking at existing adjustable rear sets for inspiration on aesthetic and functionality</a:t>
            </a:r>
          </a:p>
          <a:p>
            <a:pPr marL="457200" lvl="1" indent="0">
              <a:buFont typeface="Arial" panose="020B0604020202020204" pitchFamily="34" charset="0"/>
              <a:buNone/>
            </a:pPr>
            <a:r>
              <a:rPr lang="en-GB"/>
              <a:t>-Design 1 – Durable, High range of adjustment, heavy, complex</a:t>
            </a:r>
          </a:p>
          <a:p>
            <a:pPr marL="457200" lvl="1" indent="0">
              <a:buFont typeface="Arial" panose="020B0604020202020204" pitchFamily="34" charset="0"/>
              <a:buNone/>
            </a:pPr>
            <a:r>
              <a:rPr lang="en-GB"/>
              <a:t>Design 2 – Light and stylish, Limited adjustment options</a:t>
            </a:r>
          </a:p>
          <a:p>
            <a:pPr marL="457200" lvl="1" indent="0">
              <a:buFont typeface="Arial" panose="020B0604020202020204" pitchFamily="34" charset="0"/>
              <a:buNone/>
            </a:pPr>
            <a:r>
              <a:rPr lang="en-GB"/>
              <a:t>Design 3 – Lightweight, mechanically simple, Boring</a:t>
            </a:r>
          </a:p>
          <a:p>
            <a:pPr marL="457200" lvl="1" indent="0">
              <a:buFont typeface="Arial" panose="020B0604020202020204" pitchFamily="34" charset="0"/>
              <a:buNone/>
            </a:pPr>
            <a:r>
              <a:rPr lang="en-GB"/>
              <a:t>Combination of inspiration</a:t>
            </a:r>
          </a:p>
        </p:txBody>
      </p:sp>
      <p:sp>
        <p:nvSpPr>
          <p:cNvPr id="4" name="Slide Number Placeholder 3">
            <a:extLst>
              <a:ext uri="{FF2B5EF4-FFF2-40B4-BE49-F238E27FC236}">
                <a16:creationId xmlns:a16="http://schemas.microsoft.com/office/drawing/2014/main" id="{E16D191F-F945-598E-B3C9-19307A57EF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139061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3677C-EAA6-DF08-69FE-DEABA62316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F4223-413E-3D22-E45B-78F25E29A1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2F1BDB-61F8-1261-C924-27A95EC01882}"/>
              </a:ext>
            </a:extLst>
          </p:cNvPr>
          <p:cNvSpPr>
            <a:spLocks noGrp="1"/>
          </p:cNvSpPr>
          <p:nvPr>
            <p:ph type="body" idx="1"/>
          </p:nvPr>
        </p:nvSpPr>
        <p:spPr/>
        <p:txBody>
          <a:bodyPr/>
          <a:lstStyle/>
          <a:p>
            <a:pPr marL="457200" lvl="1" indent="0">
              <a:buFont typeface="Arial" panose="020B0604020202020204" pitchFamily="34" charset="0"/>
              <a:buNone/>
            </a:pPr>
            <a:r>
              <a:rPr lang="en-GB"/>
              <a:t>-Next steps for project include new part designs using my acquired data, this will lead to prototypes and production</a:t>
            </a:r>
          </a:p>
          <a:p>
            <a:pPr marL="457200" lvl="1" indent="0">
              <a:buFont typeface="Arial" panose="020B0604020202020204" pitchFamily="34" charset="0"/>
              <a:buNone/>
            </a:pPr>
            <a:r>
              <a:rPr lang="en-GB"/>
              <a:t>-I also need to consider material choices and how that will affect the design of the components</a:t>
            </a:r>
          </a:p>
        </p:txBody>
      </p:sp>
      <p:sp>
        <p:nvSpPr>
          <p:cNvPr id="4" name="Slide Number Placeholder 3">
            <a:extLst>
              <a:ext uri="{FF2B5EF4-FFF2-40B4-BE49-F238E27FC236}">
                <a16:creationId xmlns:a16="http://schemas.microsoft.com/office/drawing/2014/main" id="{53AFFCD1-14DB-9981-77AE-FE12CAA266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5A1B55-CB18-4749-91F4-F9A159C4BE7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2323706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7675C-F965-32CD-44C4-13CA5A06E0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5A8D44-DE9F-7E9F-30BA-20D50C1866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B0698D-BFB8-9265-7F99-C618CBADAF6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D292E04-C87C-C554-386F-2169AEF0790D}"/>
              </a:ext>
            </a:extLst>
          </p:cNvPr>
          <p:cNvSpPr>
            <a:spLocks noGrp="1"/>
          </p:cNvSpPr>
          <p:nvPr>
            <p:ph type="sldNum" sz="quarter" idx="5"/>
          </p:nvPr>
        </p:nvSpPr>
        <p:spPr/>
        <p:txBody>
          <a:bodyPr/>
          <a:lstStyle/>
          <a:p>
            <a:fld id="{465A1B55-CB18-4749-91F4-F9A159C4BE7F}" type="slidenum">
              <a:rPr lang="en-GB" smtClean="0"/>
              <a:t>39</a:t>
            </a:fld>
            <a:endParaRPr lang="en-GB"/>
          </a:p>
        </p:txBody>
      </p:sp>
    </p:spTree>
    <p:extLst>
      <p:ext uri="{BB962C8B-B14F-4D97-AF65-F5344CB8AC3E}">
        <p14:creationId xmlns:p14="http://schemas.microsoft.com/office/powerpoint/2010/main" val="18167447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84C1F-FD63-CE18-07E3-4923835CBE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7890F-426B-5B46-4A2A-763007BD1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BDA78-174C-C2D3-2920-011F126C39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D4EB75-8B66-428E-2880-FFB189CBE412}"/>
              </a:ext>
            </a:extLst>
          </p:cNvPr>
          <p:cNvSpPr>
            <a:spLocks noGrp="1"/>
          </p:cNvSpPr>
          <p:nvPr>
            <p:ph type="sldNum" sz="quarter" idx="5"/>
          </p:nvPr>
        </p:nvSpPr>
        <p:spPr/>
        <p:txBody>
          <a:bodyPr/>
          <a:lstStyle/>
          <a:p>
            <a:fld id="{465A1B55-CB18-4749-91F4-F9A159C4BE7F}" type="slidenum">
              <a:rPr lang="en-GB" smtClean="0"/>
              <a:t>40</a:t>
            </a:fld>
            <a:endParaRPr lang="en-GB"/>
          </a:p>
        </p:txBody>
      </p:sp>
    </p:spTree>
    <p:extLst>
      <p:ext uri="{BB962C8B-B14F-4D97-AF65-F5344CB8AC3E}">
        <p14:creationId xmlns:p14="http://schemas.microsoft.com/office/powerpoint/2010/main" val="67218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A4418-33E7-EE03-CFE4-418323475A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834501-A1DB-6866-14B4-22CA8AC2C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AF6C99-DEA1-25AF-2200-DFFDCE032BC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2ACE066-0757-AA8D-AF28-EAC2359A35E0}"/>
              </a:ext>
            </a:extLst>
          </p:cNvPr>
          <p:cNvSpPr>
            <a:spLocks noGrp="1"/>
          </p:cNvSpPr>
          <p:nvPr>
            <p:ph type="sldNum" sz="quarter" idx="5"/>
          </p:nvPr>
        </p:nvSpPr>
        <p:spPr/>
        <p:txBody>
          <a:bodyPr/>
          <a:lstStyle/>
          <a:p>
            <a:fld id="{465A1B55-CB18-4749-91F4-F9A159C4BE7F}" type="slidenum">
              <a:rPr lang="en-GB" smtClean="0"/>
              <a:t>41</a:t>
            </a:fld>
            <a:endParaRPr lang="en-GB"/>
          </a:p>
        </p:txBody>
      </p:sp>
    </p:spTree>
    <p:extLst>
      <p:ext uri="{BB962C8B-B14F-4D97-AF65-F5344CB8AC3E}">
        <p14:creationId xmlns:p14="http://schemas.microsoft.com/office/powerpoint/2010/main" val="17452753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65AF2-4BBE-A387-313B-0DB3FDD737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BE9A7C-BE05-957A-4118-46B768400F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5B5745-E717-6CE2-5EF0-6A9E2B9933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59B5F02-2429-8497-EF33-950D51402B06}"/>
              </a:ext>
            </a:extLst>
          </p:cNvPr>
          <p:cNvSpPr>
            <a:spLocks noGrp="1"/>
          </p:cNvSpPr>
          <p:nvPr>
            <p:ph type="sldNum" sz="quarter" idx="5"/>
          </p:nvPr>
        </p:nvSpPr>
        <p:spPr/>
        <p:txBody>
          <a:bodyPr/>
          <a:lstStyle/>
          <a:p>
            <a:fld id="{465A1B55-CB18-4749-91F4-F9A159C4BE7F}" type="slidenum">
              <a:rPr lang="en-GB" smtClean="0"/>
              <a:t>42</a:t>
            </a:fld>
            <a:endParaRPr lang="en-GB"/>
          </a:p>
        </p:txBody>
      </p:sp>
    </p:spTree>
    <p:extLst>
      <p:ext uri="{BB962C8B-B14F-4D97-AF65-F5344CB8AC3E}">
        <p14:creationId xmlns:p14="http://schemas.microsoft.com/office/powerpoint/2010/main" val="28571838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8278D-F044-8ECB-B629-CABEA7F15D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682E82-F48E-5519-FD79-A765EC723F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1A00C4-453C-92C1-C2B8-013768F38ED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49BA86-1A12-8A4B-F387-C9407511DB1D}"/>
              </a:ext>
            </a:extLst>
          </p:cNvPr>
          <p:cNvSpPr>
            <a:spLocks noGrp="1"/>
          </p:cNvSpPr>
          <p:nvPr>
            <p:ph type="sldNum" sz="quarter" idx="5"/>
          </p:nvPr>
        </p:nvSpPr>
        <p:spPr/>
        <p:txBody>
          <a:bodyPr/>
          <a:lstStyle/>
          <a:p>
            <a:fld id="{465A1B55-CB18-4749-91F4-F9A159C4BE7F}" type="slidenum">
              <a:rPr lang="en-GB" smtClean="0"/>
              <a:t>43</a:t>
            </a:fld>
            <a:endParaRPr lang="en-GB"/>
          </a:p>
        </p:txBody>
      </p:sp>
    </p:spTree>
    <p:extLst>
      <p:ext uri="{BB962C8B-B14F-4D97-AF65-F5344CB8AC3E}">
        <p14:creationId xmlns:p14="http://schemas.microsoft.com/office/powerpoint/2010/main" val="10760395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84C1F-FD63-CE18-07E3-4923835CBE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7890F-426B-5B46-4A2A-763007BD1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BDA78-174C-C2D3-2920-011F126C395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D4EB75-8B66-428E-2880-FFB189CBE412}"/>
              </a:ext>
            </a:extLst>
          </p:cNvPr>
          <p:cNvSpPr>
            <a:spLocks noGrp="1"/>
          </p:cNvSpPr>
          <p:nvPr>
            <p:ph type="sldNum" sz="quarter" idx="5"/>
          </p:nvPr>
        </p:nvSpPr>
        <p:spPr/>
        <p:txBody>
          <a:bodyPr/>
          <a:lstStyle/>
          <a:p>
            <a:fld id="{465A1B55-CB18-4749-91F4-F9A159C4BE7F}" type="slidenum">
              <a:rPr lang="en-GB" smtClean="0"/>
              <a:t>44</a:t>
            </a:fld>
            <a:endParaRPr lang="en-GB"/>
          </a:p>
        </p:txBody>
      </p:sp>
    </p:spTree>
    <p:extLst>
      <p:ext uri="{BB962C8B-B14F-4D97-AF65-F5344CB8AC3E}">
        <p14:creationId xmlns:p14="http://schemas.microsoft.com/office/powerpoint/2010/main" val="67218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792CB-EEDA-3D58-B1C5-111B7ACF1C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AE9C29-CF7E-0272-D21A-170823A2A0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8A714D-6E45-EE4B-ED80-A5ACCA6A53F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684CB7A-4659-D470-B3FD-3AE81E4D055E}"/>
              </a:ext>
            </a:extLst>
          </p:cNvPr>
          <p:cNvSpPr>
            <a:spLocks noGrp="1"/>
          </p:cNvSpPr>
          <p:nvPr>
            <p:ph type="sldNum" sz="quarter" idx="5"/>
          </p:nvPr>
        </p:nvSpPr>
        <p:spPr/>
        <p:txBody>
          <a:bodyPr/>
          <a:lstStyle/>
          <a:p>
            <a:fld id="{465A1B55-CB18-4749-91F4-F9A159C4BE7F}" type="slidenum">
              <a:rPr lang="en-GB" smtClean="0"/>
              <a:t>45</a:t>
            </a:fld>
            <a:endParaRPr lang="en-GB"/>
          </a:p>
        </p:txBody>
      </p:sp>
    </p:spTree>
    <p:extLst>
      <p:ext uri="{BB962C8B-B14F-4D97-AF65-F5344CB8AC3E}">
        <p14:creationId xmlns:p14="http://schemas.microsoft.com/office/powerpoint/2010/main" val="2290132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7949-A0AB-3104-6F6C-2E283DF67AF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EB2E6A6-0B47-ED70-7D0D-9A80E8D1D4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85A4182-6078-EF7E-EED4-2C4E15ADC106}"/>
              </a:ext>
            </a:extLst>
          </p:cNvPr>
          <p:cNvSpPr>
            <a:spLocks noGrp="1"/>
          </p:cNvSpPr>
          <p:nvPr>
            <p:ph type="dt" sz="half" idx="10"/>
          </p:nvPr>
        </p:nvSpPr>
        <p:spPr/>
        <p:txBody>
          <a:bodyPr/>
          <a:lstStyle/>
          <a:p>
            <a:pPr algn="r"/>
            <a:fld id="{3F9AFA87-1417-4992-ABD9-27C3BC8CC883}" type="datetimeFigureOut">
              <a:rPr lang="en-US" smtClean="0"/>
              <a:pPr algn="r"/>
              <a:t>12/11/2024</a:t>
            </a:fld>
            <a:endParaRPr lang="en-US"/>
          </a:p>
        </p:txBody>
      </p:sp>
      <p:sp>
        <p:nvSpPr>
          <p:cNvPr id="5" name="Footer Placeholder 4">
            <a:extLst>
              <a:ext uri="{FF2B5EF4-FFF2-40B4-BE49-F238E27FC236}">
                <a16:creationId xmlns:a16="http://schemas.microsoft.com/office/drawing/2014/main" id="{15CFF72A-EFD0-318D-8CB0-A0026D7D6416}"/>
              </a:ext>
            </a:extLst>
          </p:cNvPr>
          <p:cNvSpPr>
            <a:spLocks noGrp="1"/>
          </p:cNvSpPr>
          <p:nvPr>
            <p:ph type="ftr" sz="quarter" idx="11"/>
          </p:nvPr>
        </p:nvSpPr>
        <p:spPr/>
        <p:txBody>
          <a:bodyPr/>
          <a:lstStyle/>
          <a:p>
            <a:endParaRPr lang="en-US" sz="1000"/>
          </a:p>
        </p:txBody>
      </p:sp>
      <p:sp>
        <p:nvSpPr>
          <p:cNvPr id="6" name="Slide Number Placeholder 5">
            <a:extLst>
              <a:ext uri="{FF2B5EF4-FFF2-40B4-BE49-F238E27FC236}">
                <a16:creationId xmlns:a16="http://schemas.microsoft.com/office/drawing/2014/main" id="{C91CF76C-25E8-72F9-95EC-5204C5B928DD}"/>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490056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A233-F309-261C-518A-D126DBD77E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70DEB7F-52E7-4748-3A46-5E07F1D7AB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22CD8E8-9987-3A40-985E-395C1FE5A3B2}"/>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5" name="Footer Placeholder 4">
            <a:extLst>
              <a:ext uri="{FF2B5EF4-FFF2-40B4-BE49-F238E27FC236}">
                <a16:creationId xmlns:a16="http://schemas.microsoft.com/office/drawing/2014/main" id="{67A98FBA-B33D-2AC7-CD2E-37ABC691F2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769B1D-DBFF-5617-491D-0C1EEAEA5D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56157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54EC5-AF67-2E3F-74FC-D4A0F62C6B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D506409-B740-B560-2069-7EEC55345B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C767E8-2960-F3CC-B03A-6950EEE03994}"/>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5" name="Footer Placeholder 4">
            <a:extLst>
              <a:ext uri="{FF2B5EF4-FFF2-40B4-BE49-F238E27FC236}">
                <a16:creationId xmlns:a16="http://schemas.microsoft.com/office/drawing/2014/main" id="{CF2C89C4-A7CB-2625-6116-C03AEF5C14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ECFA1-8FEF-7611-8B96-6BAEA3D30FD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75097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07A5F-4246-6C16-F2E1-4608FF6C32F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2223AF-4BE6-3B13-056E-F0504C516D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C5E1477-9BAD-3021-8C0D-6AF6EB175D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0826D18-A5DD-C060-3303-F32D0D4A94A7}"/>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6" name="Footer Placeholder 5">
            <a:extLst>
              <a:ext uri="{FF2B5EF4-FFF2-40B4-BE49-F238E27FC236}">
                <a16:creationId xmlns:a16="http://schemas.microsoft.com/office/drawing/2014/main" id="{81664B24-D028-99A9-36AE-C3242AD27A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09A207-0D90-E7B2-E1D0-A5DC992D55B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25262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C5A4-8EBB-6E47-7510-BF16620A292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BBEAE43-B369-2505-517E-934B6CDF9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81A5420-ECC4-02EA-16A4-ECD4E7DE65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100421D-1729-E806-29B0-E748BE4168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FA6866C-BF5E-1D48-B32F-F5995987F8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333225D-2A1C-9551-7008-7FE2A2E76C08}"/>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8" name="Footer Placeholder 7">
            <a:extLst>
              <a:ext uri="{FF2B5EF4-FFF2-40B4-BE49-F238E27FC236}">
                <a16:creationId xmlns:a16="http://schemas.microsoft.com/office/drawing/2014/main" id="{818DBC25-1294-745F-D193-5566554524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659675-9196-DA63-F2B2-44FD5646BD78}"/>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17398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57335-F1E9-00B0-DE13-29C54E7485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5AD1388-BDC5-13D2-02BA-64E85E1B257C}"/>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4" name="Footer Placeholder 3">
            <a:extLst>
              <a:ext uri="{FF2B5EF4-FFF2-40B4-BE49-F238E27FC236}">
                <a16:creationId xmlns:a16="http://schemas.microsoft.com/office/drawing/2014/main" id="{9F964CCD-D0D3-768A-D919-2A8D23C985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F9A4E17-1D56-921B-1A8D-49E1AA3CBCD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48608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6D9E94-06FE-A9BF-C216-C712413BF529}"/>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3" name="Footer Placeholder 2">
            <a:extLst>
              <a:ext uri="{FF2B5EF4-FFF2-40B4-BE49-F238E27FC236}">
                <a16:creationId xmlns:a16="http://schemas.microsoft.com/office/drawing/2014/main" id="{845C3321-65EB-D30B-9369-DC12D6A605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AA912E8-3623-4044-CAA1-DF046FA90967}"/>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84645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8A556-D26B-5A2D-FEAB-F98428E6DA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3EB53B1-6D63-8EDD-C6E5-769853A892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EDD706D-59A2-6EBF-0D0A-176692BA56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E35DB2-EC93-1F97-1F1F-901471BC72C9}"/>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6" name="Footer Placeholder 5">
            <a:extLst>
              <a:ext uri="{FF2B5EF4-FFF2-40B4-BE49-F238E27FC236}">
                <a16:creationId xmlns:a16="http://schemas.microsoft.com/office/drawing/2014/main" id="{4CA33F7A-357C-CBAF-9137-C124708D77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E054EE-F32A-6157-2D4A-96B0762C9737}"/>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6966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95D6F-8249-F708-AB57-A9BADFF029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CA523A-B16A-55EA-952A-E769AC4514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86A9B7-4309-3AE5-DA22-35D49DC426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AF0311-B94C-35EA-3028-9041A5933C5D}"/>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6" name="Footer Placeholder 5">
            <a:extLst>
              <a:ext uri="{FF2B5EF4-FFF2-40B4-BE49-F238E27FC236}">
                <a16:creationId xmlns:a16="http://schemas.microsoft.com/office/drawing/2014/main" id="{64B41FC2-9E7E-83C5-DCCD-DE4F758FD9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C6C661-1328-DCC1-3213-0E1048405C73}"/>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008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F46E7-DDFA-7B19-954E-48583CCE721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5317B04-4148-D5C9-EFF0-26C841DBF91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AE32B5-D05C-3A42-3835-1EE41E1F866B}"/>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5" name="Footer Placeholder 4">
            <a:extLst>
              <a:ext uri="{FF2B5EF4-FFF2-40B4-BE49-F238E27FC236}">
                <a16:creationId xmlns:a16="http://schemas.microsoft.com/office/drawing/2014/main" id="{BC3FEFBA-2E49-E6AC-5F8E-5E80AADCF2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27EB30-3A63-3F8A-A81E-DDA0C19A8BC8}"/>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60109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2F60F2-C526-D33A-CAF5-C9E5F46FBC4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724E8AF-BFBF-E612-8EC1-783208718A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F86F3E-2929-A736-DF08-07E352F56D40}"/>
              </a:ext>
            </a:extLst>
          </p:cNvPr>
          <p:cNvSpPr>
            <a:spLocks noGrp="1"/>
          </p:cNvSpPr>
          <p:nvPr>
            <p:ph type="dt" sz="half" idx="10"/>
          </p:nvPr>
        </p:nvSpPr>
        <p:spPr/>
        <p:txBody>
          <a:bodyPr/>
          <a:lstStyle/>
          <a:p>
            <a:fld id="{3F9AFA87-1417-4992-ABD9-27C3BC8CC883}" type="datetimeFigureOut">
              <a:rPr lang="en-US" smtClean="0"/>
              <a:t>12/11/2024</a:t>
            </a:fld>
            <a:endParaRPr lang="en-US"/>
          </a:p>
        </p:txBody>
      </p:sp>
      <p:sp>
        <p:nvSpPr>
          <p:cNvPr id="5" name="Footer Placeholder 4">
            <a:extLst>
              <a:ext uri="{FF2B5EF4-FFF2-40B4-BE49-F238E27FC236}">
                <a16:creationId xmlns:a16="http://schemas.microsoft.com/office/drawing/2014/main" id="{5E6ABCC5-8446-0482-6F77-69714BD90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CA4A6D-3F4C-D8F4-9930-3C14B07B5C17}"/>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91905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EE2A09-3EB2-4CCB-2B4B-BD225EEBA2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157269C-9A01-C918-71AB-CF8478A73C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C23A79-C0F4-5577-4549-FEEC15F59D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lgn="r"/>
            <a:fld id="{3F9AFA87-1417-4992-ABD9-27C3BC8CC883}" type="datetimeFigureOut">
              <a:rPr lang="en-US" smtClean="0"/>
              <a:pPr algn="r"/>
              <a:t>12/11/2024</a:t>
            </a:fld>
            <a:endParaRPr lang="en-US"/>
          </a:p>
        </p:txBody>
      </p:sp>
      <p:sp>
        <p:nvSpPr>
          <p:cNvPr id="5" name="Footer Placeholder 4">
            <a:extLst>
              <a:ext uri="{FF2B5EF4-FFF2-40B4-BE49-F238E27FC236}">
                <a16:creationId xmlns:a16="http://schemas.microsoft.com/office/drawing/2014/main" id="{797C2FF4-8A35-2503-461C-F7BD59EE69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sz="1000"/>
          </a:p>
        </p:txBody>
      </p:sp>
      <p:sp>
        <p:nvSpPr>
          <p:cNvPr id="6" name="Slide Number Placeholder 5">
            <a:extLst>
              <a:ext uri="{FF2B5EF4-FFF2-40B4-BE49-F238E27FC236}">
                <a16:creationId xmlns:a16="http://schemas.microsoft.com/office/drawing/2014/main" id="{52609C77-57B8-E930-CEAD-8D234A9DB1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413954670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gif"/><Relationship Id="rId4" Type="http://schemas.openxmlformats.org/officeDocument/2006/relationships/image" Target="../media/image10.gif"/></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hdphoto" Target="../media/hdphoto4.wdp"/><Relationship Id="rId13"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29.png"/><Relationship Id="rId12" Type="http://schemas.microsoft.com/office/2007/relationships/hdphoto" Target="../media/hdphoto6.wdp"/><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microsoft.com/office/2007/relationships/hdphoto" Target="../media/hdphoto3.wdp"/><Relationship Id="rId11" Type="http://schemas.openxmlformats.org/officeDocument/2006/relationships/image" Target="../media/image31.png"/><Relationship Id="rId5" Type="http://schemas.openxmlformats.org/officeDocument/2006/relationships/image" Target="../media/image28.png"/><Relationship Id="rId10" Type="http://schemas.microsoft.com/office/2007/relationships/hdphoto" Target="../media/hdphoto5.wdp"/><Relationship Id="rId4" Type="http://schemas.microsoft.com/office/2007/relationships/hdphoto" Target="../media/hdphoto2.wdp"/><Relationship Id="rId9" Type="http://schemas.openxmlformats.org/officeDocument/2006/relationships/image" Target="../media/image30.png"/><Relationship Id="rId14" Type="http://schemas.microsoft.com/office/2007/relationships/hdphoto" Target="../media/hdphoto7.wdp"/></Relationships>
</file>

<file path=ppt/slides/_rels/slide16.xml.rels><?xml version="1.0" encoding="UTF-8" standalone="yes"?>
<Relationships xmlns="http://schemas.openxmlformats.org/package/2006/relationships"><Relationship Id="rId8" Type="http://schemas.microsoft.com/office/2007/relationships/hdphoto" Target="../media/hdphoto10.wdp"/><Relationship Id="rId13"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5.png"/><Relationship Id="rId12" Type="http://schemas.microsoft.com/office/2007/relationships/hdphoto" Target="../media/hdphoto12.wdp"/><Relationship Id="rId2" Type="http://schemas.openxmlformats.org/officeDocument/2006/relationships/notesSlide" Target="../notesSlides/notesSlide15.xml"/><Relationship Id="rId16" Type="http://schemas.microsoft.com/office/2007/relationships/hdphoto" Target="../media/hdphoto14.wdp"/><Relationship Id="rId1" Type="http://schemas.openxmlformats.org/officeDocument/2006/relationships/slideLayout" Target="../slideLayouts/slideLayout2.xml"/><Relationship Id="rId6" Type="http://schemas.microsoft.com/office/2007/relationships/hdphoto" Target="../media/hdphoto9.wdp"/><Relationship Id="rId11" Type="http://schemas.openxmlformats.org/officeDocument/2006/relationships/image" Target="../media/image37.png"/><Relationship Id="rId5" Type="http://schemas.openxmlformats.org/officeDocument/2006/relationships/image" Target="../media/image34.png"/><Relationship Id="rId15" Type="http://schemas.openxmlformats.org/officeDocument/2006/relationships/image" Target="../media/image39.png"/><Relationship Id="rId10" Type="http://schemas.microsoft.com/office/2007/relationships/hdphoto" Target="../media/hdphoto11.wdp"/><Relationship Id="rId4" Type="http://schemas.microsoft.com/office/2007/relationships/hdphoto" Target="../media/hdphoto8.wdp"/><Relationship Id="rId9" Type="http://schemas.openxmlformats.org/officeDocument/2006/relationships/image" Target="../media/image36.png"/><Relationship Id="rId14" Type="http://schemas.microsoft.com/office/2007/relationships/hdphoto" Target="../media/hdphoto13.wdp"/></Relationships>
</file>

<file path=ppt/slides/_rels/slide17.xml.rels><?xml version="1.0" encoding="UTF-8" standalone="yes"?>
<Relationships xmlns="http://schemas.openxmlformats.org/package/2006/relationships"><Relationship Id="rId8" Type="http://schemas.microsoft.com/office/2007/relationships/hdphoto" Target="../media/hdphoto17.wdp"/><Relationship Id="rId3" Type="http://schemas.openxmlformats.org/officeDocument/2006/relationships/image" Target="../media/image40.png"/><Relationship Id="rId7"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microsoft.com/office/2007/relationships/hdphoto" Target="../media/hdphoto16.wdp"/><Relationship Id="rId5" Type="http://schemas.openxmlformats.org/officeDocument/2006/relationships/image" Target="../media/image41.png"/><Relationship Id="rId4" Type="http://schemas.microsoft.com/office/2007/relationships/hdphoto" Target="../media/hdphoto15.wdp"/><Relationship Id="rId9" Type="http://schemas.openxmlformats.org/officeDocument/2006/relationships/image" Target="../media/image43.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microsoft.com/office/2007/relationships/hdphoto" Target="../media/hdphoto18.wdp"/><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microsoft.com/office/2007/relationships/hdphoto" Target="../media/hdphoto19.wdp"/><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microsoft.com/office/2007/relationships/hdphoto" Target="../media/hdphoto20.wdp"/><Relationship Id="rId4" Type="http://schemas.openxmlformats.org/officeDocument/2006/relationships/image" Target="../media/image50.png"/></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microsoft.com/office/2007/relationships/hdphoto" Target="../media/hdphoto22.wdp"/><Relationship Id="rId5" Type="http://schemas.openxmlformats.org/officeDocument/2006/relationships/image" Target="../media/image54.png"/><Relationship Id="rId4" Type="http://schemas.microsoft.com/office/2007/relationships/hdphoto" Target="../media/hdphoto21.wdp"/></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hdphoto" Target="../media/hdphoto25.wdp"/><Relationship Id="rId3" Type="http://schemas.openxmlformats.org/officeDocument/2006/relationships/image" Target="../media/image57.png"/><Relationship Id="rId7" Type="http://schemas.openxmlformats.org/officeDocument/2006/relationships/image" Target="../media/image59.png"/><Relationship Id="rId12" Type="http://schemas.microsoft.com/office/2007/relationships/hdphoto" Target="../media/hdphoto27.wdp"/><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microsoft.com/office/2007/relationships/hdphoto" Target="../media/hdphoto24.wdp"/><Relationship Id="rId11" Type="http://schemas.openxmlformats.org/officeDocument/2006/relationships/image" Target="../media/image61.png"/><Relationship Id="rId5" Type="http://schemas.openxmlformats.org/officeDocument/2006/relationships/image" Target="../media/image58.png"/><Relationship Id="rId10" Type="http://schemas.microsoft.com/office/2007/relationships/hdphoto" Target="../media/hdphoto26.wdp"/><Relationship Id="rId4" Type="http://schemas.microsoft.com/office/2007/relationships/hdphoto" Target="../media/hdphoto23.wdp"/><Relationship Id="rId9" Type="http://schemas.openxmlformats.org/officeDocument/2006/relationships/image" Target="../media/image60.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3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67.png"/><Relationship Id="rId4" Type="http://schemas.openxmlformats.org/officeDocument/2006/relationships/image" Target="../media/image66.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69.jpeg"/></Relationships>
</file>

<file path=ppt/slides/_rels/slide34.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image" Target="../media/image71.jpeg"/><Relationship Id="rId4" Type="http://schemas.openxmlformats.org/officeDocument/2006/relationships/image" Target="../media/image70.png"/></Relationships>
</file>

<file path=ppt/slides/_rels/slide3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73.png"/><Relationship Id="rId4" Type="http://schemas.microsoft.com/office/2007/relationships/hdphoto" Target="../media/hdphoto28.wdp"/></Relationships>
</file>

<file path=ppt/slides/_rels/slide36.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35.xml"/><Relationship Id="rId1" Type="http://schemas.openxmlformats.org/officeDocument/2006/relationships/slideLayout" Target="../slideLayouts/slideLayout2.xml"/><Relationship Id="rId5" Type="http://schemas.microsoft.com/office/2007/relationships/hdphoto" Target="../media/hdphoto29.wdp"/><Relationship Id="rId4" Type="http://schemas.openxmlformats.org/officeDocument/2006/relationships/image" Target="../media/image75.png"/></Relationships>
</file>

<file path=ppt/slides/_rels/slide37.xml.rels><?xml version="1.0" encoding="UTF-8" standalone="yes"?>
<Relationships xmlns="http://schemas.openxmlformats.org/package/2006/relationships"><Relationship Id="rId3" Type="http://schemas.openxmlformats.org/officeDocument/2006/relationships/image" Target="../media/image76.png"/><Relationship Id="rId7" Type="http://schemas.microsoft.com/office/2007/relationships/hdphoto" Target="../media/hdphoto31.wdp"/><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78.png"/><Relationship Id="rId5" Type="http://schemas.microsoft.com/office/2007/relationships/hdphoto" Target="../media/hdphoto30.wdp"/><Relationship Id="rId4" Type="http://schemas.openxmlformats.org/officeDocument/2006/relationships/image" Target="../media/image77.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microsoft.com/office/2007/relationships/hdphoto" Target="../media/hdphoto32.wdp"/></Relationships>
</file>

<file path=ppt/slides/_rels/slide4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41.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84.png"/><Relationship Id="rId7" Type="http://schemas.microsoft.com/office/2007/relationships/hdphoto" Target="../media/hdphoto34.wdp"/><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86.png"/><Relationship Id="rId11" Type="http://schemas.microsoft.com/office/2007/relationships/hdphoto" Target="../media/hdphoto36.wdp"/><Relationship Id="rId5" Type="http://schemas.microsoft.com/office/2007/relationships/hdphoto" Target="../media/hdphoto33.wdp"/><Relationship Id="rId10" Type="http://schemas.openxmlformats.org/officeDocument/2006/relationships/image" Target="../media/image88.png"/><Relationship Id="rId4" Type="http://schemas.openxmlformats.org/officeDocument/2006/relationships/image" Target="../media/image85.png"/><Relationship Id="rId9" Type="http://schemas.microsoft.com/office/2007/relationships/hdphoto" Target="../media/hdphoto35.wdp"/></Relationships>
</file>

<file path=ppt/slides/_rels/slide42.xml.rels><?xml version="1.0" encoding="UTF-8" standalone="yes"?>
<Relationships xmlns="http://schemas.openxmlformats.org/package/2006/relationships"><Relationship Id="rId8" Type="http://schemas.microsoft.com/office/2007/relationships/hdphoto" Target="../media/hdphoto39.wdp"/><Relationship Id="rId3" Type="http://schemas.openxmlformats.org/officeDocument/2006/relationships/image" Target="../media/image89.png"/><Relationship Id="rId7" Type="http://schemas.openxmlformats.org/officeDocument/2006/relationships/image" Target="../media/image91.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microsoft.com/office/2007/relationships/hdphoto" Target="../media/hdphoto38.wdp"/><Relationship Id="rId5" Type="http://schemas.openxmlformats.org/officeDocument/2006/relationships/image" Target="../media/image90.png"/><Relationship Id="rId10" Type="http://schemas.microsoft.com/office/2007/relationships/hdphoto" Target="../media/hdphoto40.wdp"/><Relationship Id="rId4" Type="http://schemas.microsoft.com/office/2007/relationships/hdphoto" Target="../media/hdphoto37.wdp"/><Relationship Id="rId9" Type="http://schemas.openxmlformats.org/officeDocument/2006/relationships/image" Target="../media/image92.png"/></Relationships>
</file>

<file path=ppt/slides/_rels/slide43.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doi.org/10.1088/1742-6596/1349/1/012080"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www.motoforzafairings.com/data/products/honda/1400_1400/44198.JPG" TargetMode="External"/><Relationship Id="rId5" Type="http://schemas.openxmlformats.org/officeDocument/2006/relationships/hyperlink" Target="https://www.athena.eu/en-gb/second-injector-kit-to-increase-the-power-of-dirt-bikes-P13541.htm?srsltid=AfmBOopopwH2ETji1U5MYfktxQ_nPSZVKNIvrGKLzDObe8RUtkX3IGPj" TargetMode="External"/><Relationship Id="rId4" Type="http://schemas.openxmlformats.org/officeDocument/2006/relationships/hyperlink" Target="https://sustain-fuels.com/" TargetMode="Externa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B48A10F-D203-6683-4853-36A7109489A5}"/>
              </a:ext>
            </a:extLst>
          </p:cNvPr>
          <p:cNvGrpSpPr/>
          <p:nvPr/>
        </p:nvGrpSpPr>
        <p:grpSpPr>
          <a:xfrm>
            <a:off x="4123555" y="2016448"/>
            <a:ext cx="3944889" cy="2825103"/>
            <a:chOff x="4721771" y="3702697"/>
            <a:chExt cx="3944889" cy="2392860"/>
          </a:xfrm>
        </p:grpSpPr>
        <p:sp>
          <p:nvSpPr>
            <p:cNvPr id="5" name="Arrow: Chevron 4">
              <a:extLst>
                <a:ext uri="{FF2B5EF4-FFF2-40B4-BE49-F238E27FC236}">
                  <a16:creationId xmlns:a16="http://schemas.microsoft.com/office/drawing/2014/main" id="{86AD0346-2781-E294-65B2-9087F76AE210}"/>
                </a:ext>
              </a:extLst>
            </p:cNvPr>
            <p:cNvSpPr/>
            <p:nvPr/>
          </p:nvSpPr>
          <p:spPr>
            <a:xfrm>
              <a:off x="6273800" y="3702697"/>
              <a:ext cx="2392860" cy="2392860"/>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Arrow: Chevron 5">
              <a:extLst>
                <a:ext uri="{FF2B5EF4-FFF2-40B4-BE49-F238E27FC236}">
                  <a16:creationId xmlns:a16="http://schemas.microsoft.com/office/drawing/2014/main" id="{6C6F8357-7F8F-F855-C1B4-9B1B6AF7AFD1}"/>
                </a:ext>
              </a:extLst>
            </p:cNvPr>
            <p:cNvSpPr/>
            <p:nvPr/>
          </p:nvSpPr>
          <p:spPr>
            <a:xfrm>
              <a:off x="4721771" y="3702697"/>
              <a:ext cx="2392860" cy="2392860"/>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9" name="Group 8">
            <a:extLst>
              <a:ext uri="{FF2B5EF4-FFF2-40B4-BE49-F238E27FC236}">
                <a16:creationId xmlns:a16="http://schemas.microsoft.com/office/drawing/2014/main" id="{CBCA3F50-850F-285C-7D0C-06DE3B37BA79}"/>
              </a:ext>
            </a:extLst>
          </p:cNvPr>
          <p:cNvGrpSpPr/>
          <p:nvPr/>
        </p:nvGrpSpPr>
        <p:grpSpPr>
          <a:xfrm>
            <a:off x="12567418" y="180975"/>
            <a:ext cx="5314181" cy="1327208"/>
            <a:chOff x="2124844" y="246906"/>
            <a:chExt cx="5228456" cy="1327208"/>
          </a:xfrm>
        </p:grpSpPr>
        <p:sp>
          <p:nvSpPr>
            <p:cNvPr id="10" name="TextBox 9">
              <a:extLst>
                <a:ext uri="{FF2B5EF4-FFF2-40B4-BE49-F238E27FC236}">
                  <a16:creationId xmlns:a16="http://schemas.microsoft.com/office/drawing/2014/main" id="{0E6063D1-ED3A-90D1-3644-1C128EA6BC37}"/>
                </a:ext>
              </a:extLst>
            </p:cNvPr>
            <p:cNvSpPr txBox="1"/>
            <p:nvPr/>
          </p:nvSpPr>
          <p:spPr>
            <a:xfrm>
              <a:off x="2124844" y="246906"/>
              <a:ext cx="4295006" cy="1015663"/>
            </a:xfrm>
            <a:prstGeom prst="rect">
              <a:avLst/>
            </a:prstGeom>
            <a:noFill/>
          </p:spPr>
          <p:txBody>
            <a:bodyPr wrap="square" rtlCol="0" anchor="ctr">
              <a:spAutoFit/>
            </a:bodyPr>
            <a:lstStyle/>
            <a:p>
              <a:r>
                <a:rPr lang="en-GB" sz="6000" b="1">
                  <a:latin typeface="Verajja" panose="020B0603030804020204" pitchFamily="34" charset="0"/>
                </a:rPr>
                <a:t>NSF250R</a:t>
              </a:r>
            </a:p>
          </p:txBody>
        </p:sp>
        <p:sp>
          <p:nvSpPr>
            <p:cNvPr id="11" name="TextBox 10">
              <a:extLst>
                <a:ext uri="{FF2B5EF4-FFF2-40B4-BE49-F238E27FC236}">
                  <a16:creationId xmlns:a16="http://schemas.microsoft.com/office/drawing/2014/main" id="{77463F16-0BE2-6772-08DF-214F71A43AA2}"/>
                </a:ext>
              </a:extLst>
            </p:cNvPr>
            <p:cNvSpPr txBox="1"/>
            <p:nvPr/>
          </p:nvSpPr>
          <p:spPr>
            <a:xfrm>
              <a:off x="2124844" y="1112449"/>
              <a:ext cx="5228456" cy="461665"/>
            </a:xfrm>
            <a:prstGeom prst="rect">
              <a:avLst/>
            </a:prstGeom>
            <a:noFill/>
          </p:spPr>
          <p:txBody>
            <a:bodyPr wrap="square" rtlCol="0">
              <a:spAutoFit/>
            </a:bodyPr>
            <a:lstStyle/>
            <a:p>
              <a:r>
                <a:rPr lang="en-GB" sz="2400" b="1">
                  <a:latin typeface="Verajja" panose="020B0603030804020204" pitchFamily="34" charset="0"/>
                </a:rPr>
                <a:t>24/25 GROUP PROJECT</a:t>
              </a:r>
            </a:p>
          </p:txBody>
        </p:sp>
      </p:grpSp>
      <p:sp>
        <p:nvSpPr>
          <p:cNvPr id="12" name="TextBox 11">
            <a:extLst>
              <a:ext uri="{FF2B5EF4-FFF2-40B4-BE49-F238E27FC236}">
                <a16:creationId xmlns:a16="http://schemas.microsoft.com/office/drawing/2014/main" id="{B3303F9E-7256-848D-74A9-75311C406327}"/>
              </a:ext>
            </a:extLst>
          </p:cNvPr>
          <p:cNvSpPr txBox="1"/>
          <p:nvPr/>
        </p:nvSpPr>
        <p:spPr>
          <a:xfrm>
            <a:off x="-3586529" y="4549676"/>
            <a:ext cx="2917371" cy="2308324"/>
          </a:xfrm>
          <a:prstGeom prst="rect">
            <a:avLst/>
          </a:prstGeom>
          <a:noFill/>
        </p:spPr>
        <p:txBody>
          <a:bodyPr wrap="square" rtlCol="0">
            <a:spAutoFit/>
          </a:bodyPr>
          <a:lstStyle/>
          <a:p>
            <a:r>
              <a:rPr lang="en-GB">
                <a:latin typeface="Verajja" panose="020B0603030804020204" pitchFamily="34" charset="0"/>
              </a:rPr>
              <a:t>OLLY GILLSON</a:t>
            </a:r>
          </a:p>
          <a:p>
            <a:r>
              <a:rPr lang="en-GB">
                <a:latin typeface="Verajja" panose="020B0603030804020204" pitchFamily="34" charset="0"/>
              </a:rPr>
              <a:t>HARRY ROGERS</a:t>
            </a:r>
          </a:p>
          <a:p>
            <a:r>
              <a:rPr lang="en-GB">
                <a:latin typeface="Verajja" panose="020B0603030804020204" pitchFamily="34" charset="0"/>
              </a:rPr>
              <a:t>MEGAN GWILYM</a:t>
            </a:r>
          </a:p>
          <a:p>
            <a:r>
              <a:rPr lang="en-GB">
                <a:latin typeface="Verajja" panose="020B0603030804020204" pitchFamily="34" charset="0"/>
              </a:rPr>
              <a:t>JAKE DAVIES</a:t>
            </a:r>
          </a:p>
          <a:p>
            <a:r>
              <a:rPr lang="en-GB">
                <a:latin typeface="Verajja" panose="020B0603030804020204" pitchFamily="34" charset="0"/>
              </a:rPr>
              <a:t>HARVEY MERRETT</a:t>
            </a:r>
          </a:p>
          <a:p>
            <a:r>
              <a:rPr lang="en-GB">
                <a:latin typeface="Verajja" panose="020B0603030804020204" pitchFamily="34" charset="0"/>
              </a:rPr>
              <a:t>ED WALDEN</a:t>
            </a:r>
          </a:p>
          <a:p>
            <a:r>
              <a:rPr lang="en-GB">
                <a:latin typeface="Verajja" panose="020B0603030804020204" pitchFamily="34" charset="0"/>
              </a:rPr>
              <a:t>OSKA ROBERTSON</a:t>
            </a:r>
          </a:p>
          <a:p>
            <a:r>
              <a:rPr lang="en-GB">
                <a:latin typeface="Verajja" panose="020B0603030804020204" pitchFamily="34" charset="0"/>
              </a:rPr>
              <a:t>AARON LILLY</a:t>
            </a:r>
          </a:p>
        </p:txBody>
      </p:sp>
      <p:grpSp>
        <p:nvGrpSpPr>
          <p:cNvPr id="13" name="Group 12">
            <a:extLst>
              <a:ext uri="{FF2B5EF4-FFF2-40B4-BE49-F238E27FC236}">
                <a16:creationId xmlns:a16="http://schemas.microsoft.com/office/drawing/2014/main" id="{A6408EB4-EFDA-3E81-F419-59ACBD3218CE}"/>
              </a:ext>
            </a:extLst>
          </p:cNvPr>
          <p:cNvGrpSpPr/>
          <p:nvPr/>
        </p:nvGrpSpPr>
        <p:grpSpPr>
          <a:xfrm>
            <a:off x="-3925062" y="4616394"/>
            <a:ext cx="145288" cy="2174887"/>
            <a:chOff x="580571" y="4209143"/>
            <a:chExt cx="145288" cy="2174887"/>
          </a:xfrm>
        </p:grpSpPr>
        <p:cxnSp>
          <p:nvCxnSpPr>
            <p:cNvPr id="14" name="Straight Connector 13">
              <a:extLst>
                <a:ext uri="{FF2B5EF4-FFF2-40B4-BE49-F238E27FC236}">
                  <a16:creationId xmlns:a16="http://schemas.microsoft.com/office/drawing/2014/main" id="{2061A1C8-9F17-CF8B-5D4E-2E579C209240}"/>
                </a:ext>
              </a:extLst>
            </p:cNvPr>
            <p:cNvCxnSpPr>
              <a:cxnSpLocks/>
            </p:cNvCxnSpPr>
            <p:nvPr/>
          </p:nvCxnSpPr>
          <p:spPr>
            <a:xfrm>
              <a:off x="580571" y="4209143"/>
              <a:ext cx="0" cy="2174887"/>
            </a:xfrm>
            <a:prstGeom prst="line">
              <a:avLst/>
            </a:prstGeom>
            <a:ln>
              <a:solidFill>
                <a:srgbClr val="F9D706"/>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CD0C6D1-A0CA-F956-C1EE-8C8C36B8F1C7}"/>
                </a:ext>
              </a:extLst>
            </p:cNvPr>
            <p:cNvCxnSpPr>
              <a:cxnSpLocks/>
            </p:cNvCxnSpPr>
            <p:nvPr/>
          </p:nvCxnSpPr>
          <p:spPr>
            <a:xfrm>
              <a:off x="725859" y="4209143"/>
              <a:ext cx="0" cy="2174887"/>
            </a:xfrm>
            <a:prstGeom prst="line">
              <a:avLst/>
            </a:prstGeom>
            <a:ln>
              <a:solidFill>
                <a:srgbClr val="0A6FC1"/>
              </a:solidFill>
            </a:ln>
          </p:spPr>
          <p:style>
            <a:lnRef idx="2">
              <a:schemeClr val="accent1"/>
            </a:lnRef>
            <a:fillRef idx="0">
              <a:schemeClr val="accent1"/>
            </a:fillRef>
            <a:effectRef idx="1">
              <a:schemeClr val="accent1"/>
            </a:effectRef>
            <a:fontRef idx="minor">
              <a:schemeClr val="tx1"/>
            </a:fontRef>
          </p:style>
        </p:cxnSp>
      </p:grpSp>
      <p:grpSp>
        <p:nvGrpSpPr>
          <p:cNvPr id="18" name="Group 17">
            <a:extLst>
              <a:ext uri="{FF2B5EF4-FFF2-40B4-BE49-F238E27FC236}">
                <a16:creationId xmlns:a16="http://schemas.microsoft.com/office/drawing/2014/main" id="{B274F47A-1146-402E-C531-17101FEC1F89}"/>
              </a:ext>
            </a:extLst>
          </p:cNvPr>
          <p:cNvGrpSpPr/>
          <p:nvPr/>
        </p:nvGrpSpPr>
        <p:grpSpPr>
          <a:xfrm>
            <a:off x="12486132" y="633892"/>
            <a:ext cx="10790934" cy="6790619"/>
            <a:chOff x="7049233" y="473970"/>
            <a:chExt cx="10790934" cy="6790619"/>
          </a:xfrm>
        </p:grpSpPr>
        <p:pic>
          <p:nvPicPr>
            <p:cNvPr id="19" name="Picture 18" descr="A white motorcycle with black background&#10;&#10;Description automatically generated">
              <a:extLst>
                <a:ext uri="{FF2B5EF4-FFF2-40B4-BE49-F238E27FC236}">
                  <a16:creationId xmlns:a16="http://schemas.microsoft.com/office/drawing/2014/main" id="{E8B29B20-7683-B541-3EB1-F0C64B59A753}"/>
                </a:ext>
              </a:extLst>
            </p:cNvPr>
            <p:cNvPicPr>
              <a:picLocks noChangeAspect="1"/>
            </p:cNvPicPr>
            <p:nvPr/>
          </p:nvPicPr>
          <p:blipFill>
            <a:blip r:embed="rId2">
              <a:extLst>
                <a:ext uri="{28A0092B-C50C-407E-A947-70E740481C1C}">
                  <a14:useLocalDpi xmlns:a14="http://schemas.microsoft.com/office/drawing/2010/main" val="0"/>
                </a:ext>
              </a:extLst>
            </a:blip>
            <a:srcRect l="10195" t="17915" r="11322" b="19174"/>
            <a:stretch/>
          </p:blipFill>
          <p:spPr>
            <a:xfrm flipH="1">
              <a:off x="7049233" y="473970"/>
              <a:ext cx="10790934" cy="6790619"/>
            </a:xfrm>
            <a:prstGeom prst="rect">
              <a:avLst/>
            </a:prstGeom>
          </p:spPr>
        </p:pic>
        <p:pic>
          <p:nvPicPr>
            <p:cNvPr id="20" name="Picture 19" descr="A black and white logo&#10;&#10;Description automatically generated">
              <a:extLst>
                <a:ext uri="{FF2B5EF4-FFF2-40B4-BE49-F238E27FC236}">
                  <a16:creationId xmlns:a16="http://schemas.microsoft.com/office/drawing/2014/main" id="{1068E2CD-4DF8-73E4-7D50-198B8F4E5BAA}"/>
                </a:ext>
              </a:extLst>
            </p:cNvPr>
            <p:cNvPicPr>
              <a:picLocks noChangeAspect="1"/>
            </p:cNvPicPr>
            <p:nvPr/>
          </p:nvPicPr>
          <p:blipFill>
            <a:blip r:embed="rId3">
              <a:extLst>
                <a:ext uri="{28A0092B-C50C-407E-A947-70E740481C1C}">
                  <a14:useLocalDpi xmlns:a14="http://schemas.microsoft.com/office/drawing/2010/main" val="0"/>
                </a:ext>
              </a:extLst>
            </a:blip>
            <a:srcRect t="30329" b="28445"/>
            <a:stretch/>
          </p:blipFill>
          <p:spPr>
            <a:xfrm>
              <a:off x="10654973" y="5515897"/>
              <a:ext cx="3538992" cy="868133"/>
            </a:xfrm>
            <a:prstGeom prst="rect">
              <a:avLst/>
            </a:prstGeom>
          </p:spPr>
        </p:pic>
      </p:grpSp>
      <p:grpSp>
        <p:nvGrpSpPr>
          <p:cNvPr id="2" name="Group 1">
            <a:extLst>
              <a:ext uri="{FF2B5EF4-FFF2-40B4-BE49-F238E27FC236}">
                <a16:creationId xmlns:a16="http://schemas.microsoft.com/office/drawing/2014/main" id="{5B8072CB-FBB7-7EB4-E127-65F743B865F3}"/>
              </a:ext>
            </a:extLst>
          </p:cNvPr>
          <p:cNvGrpSpPr/>
          <p:nvPr/>
        </p:nvGrpSpPr>
        <p:grpSpPr>
          <a:xfrm>
            <a:off x="-52578550" y="-3520996"/>
            <a:ext cx="15464641" cy="11074888"/>
            <a:chOff x="-4739414" y="-4216888"/>
            <a:chExt cx="15464641" cy="11074888"/>
          </a:xfrm>
        </p:grpSpPr>
        <p:sp>
          <p:nvSpPr>
            <p:cNvPr id="3" name="Arrow: Chevron 2">
              <a:extLst>
                <a:ext uri="{FF2B5EF4-FFF2-40B4-BE49-F238E27FC236}">
                  <a16:creationId xmlns:a16="http://schemas.microsoft.com/office/drawing/2014/main" id="{753893FD-ED4F-5E4B-EEC0-7B2AD6F0446A}"/>
                </a:ext>
              </a:extLst>
            </p:cNvPr>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Chevron 6">
              <a:extLst>
                <a:ext uri="{FF2B5EF4-FFF2-40B4-BE49-F238E27FC236}">
                  <a16:creationId xmlns:a16="http://schemas.microsoft.com/office/drawing/2014/main" id="{0D1AD9E9-83E7-2F44-5F58-501430302EFE}"/>
                </a:ext>
              </a:extLst>
            </p:cNvPr>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3385187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D7273-FB68-012E-1AC4-B081205AF4D9}"/>
            </a:ext>
          </a:extLst>
        </p:cNvPr>
        <p:cNvGrpSpPr/>
        <p:nvPr/>
      </p:nvGrpSpPr>
      <p:grpSpPr>
        <a:xfrm>
          <a:off x="0" y="0"/>
          <a:ext cx="0" cy="0"/>
          <a:chOff x="0" y="0"/>
          <a:chExt cx="0" cy="0"/>
        </a:xfrm>
      </p:grpSpPr>
      <p:grpSp>
        <p:nvGrpSpPr>
          <p:cNvPr id="8" name="Group 7">
            <a:extLst>
              <a:ext uri="{FF2B5EF4-FFF2-40B4-BE49-F238E27FC236}">
                <a16:creationId xmlns:a16="http://schemas.microsoft.com/office/drawing/2014/main" id="{FA002B59-3F94-92EC-FB37-E7334A0B3634}"/>
              </a:ext>
            </a:extLst>
          </p:cNvPr>
          <p:cNvGrpSpPr>
            <a:grpSpLocks noGrp="1" noUngrp="1" noRot="1" noMove="1" noResize="1"/>
          </p:cNvGrpSpPr>
          <p:nvPr/>
        </p:nvGrpSpPr>
        <p:grpSpPr>
          <a:xfrm>
            <a:off x="-4739414" y="-4216888"/>
            <a:ext cx="15464641" cy="11074888"/>
            <a:chOff x="-4739414" y="-4216888"/>
            <a:chExt cx="15464641" cy="11074888"/>
          </a:xfrm>
        </p:grpSpPr>
        <p:sp>
          <p:nvSpPr>
            <p:cNvPr id="16" name="Arrow: Chevron 15">
              <a:extLst>
                <a:ext uri="{FF2B5EF4-FFF2-40B4-BE49-F238E27FC236}">
                  <a16:creationId xmlns:a16="http://schemas.microsoft.com/office/drawing/2014/main" id="{55FB0F17-21DD-B8F3-8579-6E17C6466655}"/>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Arrow: Chevron 16">
              <a:extLst>
                <a:ext uri="{FF2B5EF4-FFF2-40B4-BE49-F238E27FC236}">
                  <a16:creationId xmlns:a16="http://schemas.microsoft.com/office/drawing/2014/main" id="{09CF32D8-52BD-BEDB-5519-1A9C6198D63B}"/>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21" name="Group 20">
            <a:extLst>
              <a:ext uri="{FF2B5EF4-FFF2-40B4-BE49-F238E27FC236}">
                <a16:creationId xmlns:a16="http://schemas.microsoft.com/office/drawing/2014/main" id="{8A207542-694B-64C3-7C71-6FA194593C63}"/>
              </a:ext>
            </a:extLst>
          </p:cNvPr>
          <p:cNvGrpSpPr/>
          <p:nvPr/>
        </p:nvGrpSpPr>
        <p:grpSpPr>
          <a:xfrm>
            <a:off x="704088" y="473970"/>
            <a:ext cx="1420756" cy="1017464"/>
            <a:chOff x="704088" y="473970"/>
            <a:chExt cx="1420756" cy="1017464"/>
          </a:xfrm>
        </p:grpSpPr>
        <p:sp>
          <p:nvSpPr>
            <p:cNvPr id="22" name="Arrow: Chevron 21">
              <a:extLst>
                <a:ext uri="{FF2B5EF4-FFF2-40B4-BE49-F238E27FC236}">
                  <a16:creationId xmlns:a16="http://schemas.microsoft.com/office/drawing/2014/main" id="{C35BD476-4BE1-E00D-03A4-44B1546BD10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Chevron 22">
              <a:extLst>
                <a:ext uri="{FF2B5EF4-FFF2-40B4-BE49-F238E27FC236}">
                  <a16:creationId xmlns:a16="http://schemas.microsoft.com/office/drawing/2014/main" id="{42398B62-82DD-0F03-DB94-3652D3CA9F6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24" name="Group 23">
            <a:extLst>
              <a:ext uri="{FF2B5EF4-FFF2-40B4-BE49-F238E27FC236}">
                <a16:creationId xmlns:a16="http://schemas.microsoft.com/office/drawing/2014/main" id="{E2BCB110-2DFC-423B-BBE1-73A91D0C3796}"/>
              </a:ext>
            </a:extLst>
          </p:cNvPr>
          <p:cNvGrpSpPr/>
          <p:nvPr/>
        </p:nvGrpSpPr>
        <p:grpSpPr>
          <a:xfrm>
            <a:off x="2124843" y="246906"/>
            <a:ext cx="5314181" cy="1327208"/>
            <a:chOff x="2124844" y="246906"/>
            <a:chExt cx="5228456" cy="1327208"/>
          </a:xfrm>
        </p:grpSpPr>
        <p:sp>
          <p:nvSpPr>
            <p:cNvPr id="25" name="TextBox 24">
              <a:extLst>
                <a:ext uri="{FF2B5EF4-FFF2-40B4-BE49-F238E27FC236}">
                  <a16:creationId xmlns:a16="http://schemas.microsoft.com/office/drawing/2014/main" id="{0BD32E92-DFC3-04B2-D2E9-F2304E77FE63}"/>
                </a:ext>
              </a:extLst>
            </p:cNvPr>
            <p:cNvSpPr txBox="1"/>
            <p:nvPr/>
          </p:nvSpPr>
          <p:spPr>
            <a:xfrm>
              <a:off x="2124844" y="246906"/>
              <a:ext cx="4295006" cy="1015663"/>
            </a:xfrm>
            <a:prstGeom prst="rect">
              <a:avLst/>
            </a:prstGeom>
            <a:noFill/>
          </p:spPr>
          <p:txBody>
            <a:bodyPr wrap="square" rtlCol="0" anchor="ctr">
              <a:spAutoFit/>
            </a:bodyPr>
            <a:lstStyle/>
            <a:p>
              <a:r>
                <a:rPr lang="en-GB" sz="6000" b="1" dirty="0">
                  <a:latin typeface="Verajja" panose="020B0603030804020204" pitchFamily="34" charset="0"/>
                </a:rPr>
                <a:t>NSF250R</a:t>
              </a:r>
            </a:p>
          </p:txBody>
        </p:sp>
        <p:sp>
          <p:nvSpPr>
            <p:cNvPr id="26" name="TextBox 25">
              <a:extLst>
                <a:ext uri="{FF2B5EF4-FFF2-40B4-BE49-F238E27FC236}">
                  <a16:creationId xmlns:a16="http://schemas.microsoft.com/office/drawing/2014/main" id="{8788BFA9-39A1-1865-0C3F-943FFE469734}"/>
                </a:ext>
              </a:extLst>
            </p:cNvPr>
            <p:cNvSpPr txBox="1"/>
            <p:nvPr/>
          </p:nvSpPr>
          <p:spPr>
            <a:xfrm>
              <a:off x="2124844" y="1112449"/>
              <a:ext cx="5228456" cy="461665"/>
            </a:xfrm>
            <a:prstGeom prst="rect">
              <a:avLst/>
            </a:prstGeom>
            <a:noFill/>
          </p:spPr>
          <p:txBody>
            <a:bodyPr wrap="square" rtlCol="0">
              <a:spAutoFit/>
            </a:bodyPr>
            <a:lstStyle/>
            <a:p>
              <a:r>
                <a:rPr lang="en-GB" sz="2400" b="1">
                  <a:latin typeface="Verajja" panose="020B0603030804020204" pitchFamily="34" charset="0"/>
                </a:rPr>
                <a:t>24/25 GROUP PROJECT</a:t>
              </a:r>
            </a:p>
          </p:txBody>
        </p:sp>
      </p:grpSp>
      <p:sp>
        <p:nvSpPr>
          <p:cNvPr id="27" name="TextBox 26">
            <a:extLst>
              <a:ext uri="{FF2B5EF4-FFF2-40B4-BE49-F238E27FC236}">
                <a16:creationId xmlns:a16="http://schemas.microsoft.com/office/drawing/2014/main" id="{19D564DC-6FDD-A6A3-5AD4-71222C993D6D}"/>
              </a:ext>
            </a:extLst>
          </p:cNvPr>
          <p:cNvSpPr txBox="1"/>
          <p:nvPr/>
        </p:nvSpPr>
        <p:spPr>
          <a:xfrm>
            <a:off x="994664" y="4209142"/>
            <a:ext cx="2917371" cy="2308324"/>
          </a:xfrm>
          <a:prstGeom prst="rect">
            <a:avLst/>
          </a:prstGeom>
          <a:noFill/>
        </p:spPr>
        <p:txBody>
          <a:bodyPr wrap="square" rtlCol="0">
            <a:spAutoFit/>
          </a:bodyPr>
          <a:lstStyle/>
          <a:p>
            <a:r>
              <a:rPr lang="en-GB" b="1">
                <a:latin typeface="Verajja" panose="020B0603030804020204" pitchFamily="34" charset="0"/>
              </a:rPr>
              <a:t>OLLY GILLSON</a:t>
            </a:r>
          </a:p>
          <a:p>
            <a:r>
              <a:rPr lang="en-GB" b="1">
                <a:latin typeface="Verajja" panose="020B0603030804020204" pitchFamily="34" charset="0"/>
              </a:rPr>
              <a:t>HARRY ROGERS</a:t>
            </a:r>
          </a:p>
          <a:p>
            <a:r>
              <a:rPr lang="en-GB" b="1">
                <a:latin typeface="Verajja" panose="020B0603030804020204" pitchFamily="34" charset="0"/>
              </a:rPr>
              <a:t>MEGAN GWILYM</a:t>
            </a:r>
          </a:p>
          <a:p>
            <a:r>
              <a:rPr lang="en-GB" b="1">
                <a:latin typeface="Verajja" panose="020B0603030804020204" pitchFamily="34" charset="0"/>
              </a:rPr>
              <a:t>JAKE DAVIES</a:t>
            </a:r>
          </a:p>
          <a:p>
            <a:r>
              <a:rPr lang="en-GB" b="1">
                <a:latin typeface="Verajja" panose="020B0603030804020204" pitchFamily="34" charset="0"/>
              </a:rPr>
              <a:t>HARVEY MERRETT</a:t>
            </a:r>
          </a:p>
          <a:p>
            <a:r>
              <a:rPr lang="en-GB" b="1">
                <a:latin typeface="Verajja" panose="020B0603030804020204" pitchFamily="34" charset="0"/>
              </a:rPr>
              <a:t>ED WALDEN</a:t>
            </a:r>
          </a:p>
          <a:p>
            <a:r>
              <a:rPr lang="en-GB" b="1">
                <a:latin typeface="Verajja" panose="020B0603030804020204" pitchFamily="34" charset="0"/>
              </a:rPr>
              <a:t>OSKA ROBERTSON</a:t>
            </a:r>
          </a:p>
          <a:p>
            <a:r>
              <a:rPr lang="en-GB" b="1">
                <a:latin typeface="Verajja" panose="020B0603030804020204" pitchFamily="34" charset="0"/>
              </a:rPr>
              <a:t>AARON LILLY</a:t>
            </a:r>
          </a:p>
        </p:txBody>
      </p:sp>
      <p:grpSp>
        <p:nvGrpSpPr>
          <p:cNvPr id="28" name="Group 27">
            <a:extLst>
              <a:ext uri="{FF2B5EF4-FFF2-40B4-BE49-F238E27FC236}">
                <a16:creationId xmlns:a16="http://schemas.microsoft.com/office/drawing/2014/main" id="{561ACF81-5CEC-CC74-E1D3-64E5D15162AE}"/>
              </a:ext>
            </a:extLst>
          </p:cNvPr>
          <p:cNvGrpSpPr/>
          <p:nvPr/>
        </p:nvGrpSpPr>
        <p:grpSpPr>
          <a:xfrm>
            <a:off x="730999" y="4302476"/>
            <a:ext cx="141732" cy="2121656"/>
            <a:chOff x="580571" y="4209143"/>
            <a:chExt cx="145288" cy="2174887"/>
          </a:xfrm>
        </p:grpSpPr>
        <p:cxnSp>
          <p:nvCxnSpPr>
            <p:cNvPr id="29" name="Straight Connector 28">
              <a:extLst>
                <a:ext uri="{FF2B5EF4-FFF2-40B4-BE49-F238E27FC236}">
                  <a16:creationId xmlns:a16="http://schemas.microsoft.com/office/drawing/2014/main" id="{F9F75813-553D-0306-0861-005E197E6FB3}"/>
                </a:ext>
              </a:extLst>
            </p:cNvPr>
            <p:cNvCxnSpPr>
              <a:cxnSpLocks/>
            </p:cNvCxnSpPr>
            <p:nvPr/>
          </p:nvCxnSpPr>
          <p:spPr>
            <a:xfrm>
              <a:off x="580571" y="4209143"/>
              <a:ext cx="0" cy="2174887"/>
            </a:xfrm>
            <a:prstGeom prst="line">
              <a:avLst/>
            </a:prstGeom>
            <a:ln>
              <a:solidFill>
                <a:srgbClr val="F9D706"/>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75357665-6D00-1F8B-2384-417E9F881212}"/>
                </a:ext>
              </a:extLst>
            </p:cNvPr>
            <p:cNvCxnSpPr>
              <a:cxnSpLocks/>
            </p:cNvCxnSpPr>
            <p:nvPr/>
          </p:nvCxnSpPr>
          <p:spPr>
            <a:xfrm>
              <a:off x="725859" y="4209143"/>
              <a:ext cx="0" cy="2174887"/>
            </a:xfrm>
            <a:prstGeom prst="line">
              <a:avLst/>
            </a:prstGeom>
            <a:ln>
              <a:solidFill>
                <a:srgbClr val="0A6FC1"/>
              </a:solidFill>
            </a:ln>
          </p:spPr>
          <p:style>
            <a:lnRef idx="2">
              <a:schemeClr val="accent1"/>
            </a:lnRef>
            <a:fillRef idx="0">
              <a:schemeClr val="accent1"/>
            </a:fillRef>
            <a:effectRef idx="1">
              <a:schemeClr val="accent1"/>
            </a:effectRef>
            <a:fontRef idx="minor">
              <a:schemeClr val="tx1"/>
            </a:fontRef>
          </p:style>
        </p:cxnSp>
      </p:grpSp>
      <p:grpSp>
        <p:nvGrpSpPr>
          <p:cNvPr id="31" name="Group 30">
            <a:extLst>
              <a:ext uri="{FF2B5EF4-FFF2-40B4-BE49-F238E27FC236}">
                <a16:creationId xmlns:a16="http://schemas.microsoft.com/office/drawing/2014/main" id="{A2EC1795-C33A-41D4-EC0F-8E68D7D829EB}"/>
              </a:ext>
            </a:extLst>
          </p:cNvPr>
          <p:cNvGrpSpPr/>
          <p:nvPr/>
        </p:nvGrpSpPr>
        <p:grpSpPr>
          <a:xfrm>
            <a:off x="5923802" y="540338"/>
            <a:ext cx="10790934" cy="6790619"/>
            <a:chOff x="7049233" y="473970"/>
            <a:chExt cx="10790934" cy="6790619"/>
          </a:xfrm>
        </p:grpSpPr>
        <p:pic>
          <p:nvPicPr>
            <p:cNvPr id="32" name="Picture 31" descr="A white motorcycle with black background&#10;&#10;Description automatically generated">
              <a:extLst>
                <a:ext uri="{FF2B5EF4-FFF2-40B4-BE49-F238E27FC236}">
                  <a16:creationId xmlns:a16="http://schemas.microsoft.com/office/drawing/2014/main" id="{00B24F2F-3D1A-9546-9AD7-39E6D794CB2F}"/>
                </a:ext>
              </a:extLst>
            </p:cNvPr>
            <p:cNvPicPr>
              <a:picLocks noChangeAspect="1"/>
            </p:cNvPicPr>
            <p:nvPr/>
          </p:nvPicPr>
          <p:blipFill>
            <a:blip r:embed="rId3">
              <a:extLst>
                <a:ext uri="{28A0092B-C50C-407E-A947-70E740481C1C}">
                  <a14:useLocalDpi xmlns:a14="http://schemas.microsoft.com/office/drawing/2010/main" val="0"/>
                </a:ext>
              </a:extLst>
            </a:blip>
            <a:srcRect l="10195" t="17915" r="11322" b="19174"/>
            <a:stretch/>
          </p:blipFill>
          <p:spPr>
            <a:xfrm flipH="1">
              <a:off x="7049233" y="473970"/>
              <a:ext cx="10790934" cy="6790619"/>
            </a:xfrm>
            <a:prstGeom prst="rect">
              <a:avLst/>
            </a:prstGeom>
          </p:spPr>
        </p:pic>
        <p:pic>
          <p:nvPicPr>
            <p:cNvPr id="33" name="Picture 32" descr="A black and white logo&#10;&#10;Description automatically generated">
              <a:extLst>
                <a:ext uri="{FF2B5EF4-FFF2-40B4-BE49-F238E27FC236}">
                  <a16:creationId xmlns:a16="http://schemas.microsoft.com/office/drawing/2014/main" id="{A0ABBED2-550B-2F82-9F2B-069DF9BF6F0F}"/>
                </a:ext>
              </a:extLst>
            </p:cNvPr>
            <p:cNvPicPr>
              <a:picLocks noChangeAspect="1"/>
            </p:cNvPicPr>
            <p:nvPr/>
          </p:nvPicPr>
          <p:blipFill>
            <a:blip r:embed="rId4">
              <a:extLst>
                <a:ext uri="{28A0092B-C50C-407E-A947-70E740481C1C}">
                  <a14:useLocalDpi xmlns:a14="http://schemas.microsoft.com/office/drawing/2010/main" val="0"/>
                </a:ext>
              </a:extLst>
            </a:blip>
            <a:srcRect t="30329" b="28445"/>
            <a:stretch/>
          </p:blipFill>
          <p:spPr>
            <a:xfrm>
              <a:off x="10654973" y="5515897"/>
              <a:ext cx="3538992" cy="868133"/>
            </a:xfrm>
            <a:prstGeom prst="rect">
              <a:avLst/>
            </a:prstGeom>
          </p:spPr>
        </p:pic>
      </p:grpSp>
      <p:pic>
        <p:nvPicPr>
          <p:cNvPr id="39" name="Picture 38" descr="A close-up of a car engine&#10;&#10;Description automatically generated">
            <a:extLst>
              <a:ext uri="{FF2B5EF4-FFF2-40B4-BE49-F238E27FC236}">
                <a16:creationId xmlns:a16="http://schemas.microsoft.com/office/drawing/2014/main" id="{70E6A36E-14AE-72B9-15F9-0B1600B253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45667" y="-9828620"/>
            <a:ext cx="4446333" cy="3233119"/>
          </a:xfrm>
          <a:prstGeom prst="rect">
            <a:avLst/>
          </a:prstGeom>
        </p:spPr>
      </p:pic>
      <p:pic>
        <p:nvPicPr>
          <p:cNvPr id="40" name="Picture 39" descr="A close-up of a machine&#10;&#10;Description automatically generated">
            <a:extLst>
              <a:ext uri="{FF2B5EF4-FFF2-40B4-BE49-F238E27FC236}">
                <a16:creationId xmlns:a16="http://schemas.microsoft.com/office/drawing/2014/main" id="{74D336DC-E10C-0A22-F2CD-00AE3C2805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135415" y="10316789"/>
            <a:ext cx="3408240" cy="1917135"/>
          </a:xfrm>
          <a:prstGeom prst="rect">
            <a:avLst/>
          </a:prstGeom>
        </p:spPr>
      </p:pic>
      <p:pic>
        <p:nvPicPr>
          <p:cNvPr id="41" name="Picture 40" descr="A motorcycle with a black background&#10;&#10;Description automatically generated">
            <a:extLst>
              <a:ext uri="{FF2B5EF4-FFF2-40B4-BE49-F238E27FC236}">
                <a16:creationId xmlns:a16="http://schemas.microsoft.com/office/drawing/2014/main" id="{55FC5E4A-7F87-2481-D1E2-B5DA862760BC}"/>
              </a:ext>
            </a:extLst>
          </p:cNvPr>
          <p:cNvPicPr>
            <a:picLocks noChangeAspect="1"/>
          </p:cNvPicPr>
          <p:nvPr/>
        </p:nvPicPr>
        <p:blipFill>
          <a:blip r:embed="rId7">
            <a:extLst>
              <a:ext uri="{28A0092B-C50C-407E-A947-70E740481C1C}">
                <a14:useLocalDpi xmlns:a14="http://schemas.microsoft.com/office/drawing/2010/main" val="0"/>
              </a:ext>
            </a:extLst>
          </a:blip>
          <a:srcRect l="36219" t="21444" r="36166" b="14212"/>
          <a:stretch/>
        </p:blipFill>
        <p:spPr>
          <a:xfrm>
            <a:off x="7221310" y="10316789"/>
            <a:ext cx="2904409" cy="4412752"/>
          </a:xfrm>
          <a:prstGeom prst="rect">
            <a:avLst/>
          </a:prstGeom>
        </p:spPr>
      </p:pic>
      <p:sp>
        <p:nvSpPr>
          <p:cNvPr id="42" name="TextBox 41">
            <a:extLst>
              <a:ext uri="{FF2B5EF4-FFF2-40B4-BE49-F238E27FC236}">
                <a16:creationId xmlns:a16="http://schemas.microsoft.com/office/drawing/2014/main" id="{31202FD6-D81C-B0BC-86E5-2554E1DA1056}"/>
              </a:ext>
            </a:extLst>
          </p:cNvPr>
          <p:cNvSpPr txBox="1"/>
          <p:nvPr/>
        </p:nvSpPr>
        <p:spPr>
          <a:xfrm>
            <a:off x="15064559" y="0"/>
            <a:ext cx="6229173" cy="1384995"/>
          </a:xfrm>
          <a:prstGeom prst="rect">
            <a:avLst/>
          </a:prstGeom>
          <a:noFill/>
        </p:spPr>
        <p:txBody>
          <a:bodyPr wrap="square" rtlCol="0">
            <a:spAutoFit/>
          </a:bodyPr>
          <a:lstStyle/>
          <a:p>
            <a:r>
              <a:rPr lang="en-GB" sz="4200" b="1">
                <a:latin typeface="Verajja" panose="020B0603030804020204" pitchFamily="34" charset="0"/>
              </a:rPr>
              <a:t>PROJECT</a:t>
            </a:r>
          </a:p>
          <a:p>
            <a:r>
              <a:rPr lang="en-GB" sz="4200" b="1">
                <a:latin typeface="Verajja" panose="020B0603030804020204" pitchFamily="34" charset="0"/>
              </a:rPr>
              <a:t>SCOPE</a:t>
            </a:r>
          </a:p>
        </p:txBody>
      </p:sp>
      <p:sp>
        <p:nvSpPr>
          <p:cNvPr id="2" name="TextBox 1">
            <a:extLst>
              <a:ext uri="{FF2B5EF4-FFF2-40B4-BE49-F238E27FC236}">
                <a16:creationId xmlns:a16="http://schemas.microsoft.com/office/drawing/2014/main" id="{730BE5AB-800D-B63B-9499-9D0827157E4B}"/>
              </a:ext>
            </a:extLst>
          </p:cNvPr>
          <p:cNvSpPr txBox="1"/>
          <p:nvPr/>
        </p:nvSpPr>
        <p:spPr>
          <a:xfrm>
            <a:off x="661596" y="7496479"/>
            <a:ext cx="5981700" cy="5201424"/>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ENGINE MANAGEMENT</a:t>
            </a:r>
          </a:p>
          <a:p>
            <a:pPr marL="742950" lvl="1" indent="-285750">
              <a:buFont typeface="Arial" panose="020B0604020202020204" pitchFamily="34" charset="0"/>
              <a:buChar char="•"/>
            </a:pPr>
            <a:r>
              <a:rPr lang="en-GB" sz="1600" b="1">
                <a:latin typeface="Verajja" panose="020B0603030804020204" pitchFamily="34" charset="0"/>
              </a:rPr>
              <a:t>FUELLING, MAPS &amp; STRATAGIES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BIKE &amp; RIDER</a:t>
            </a:r>
          </a:p>
          <a:p>
            <a:pPr marL="742950" lvl="1" indent="-285750">
              <a:buFont typeface="Arial" panose="020B0604020202020204" pitchFamily="34" charset="0"/>
              <a:buChar char="•"/>
            </a:pPr>
            <a:r>
              <a:rPr lang="en-GB" sz="1600" b="1">
                <a:latin typeface="Verajja" panose="020B0603030804020204" pitchFamily="34" charset="0"/>
              </a:rPr>
              <a:t>ADJUSTABLE OFFSET YOKES</a:t>
            </a:r>
          </a:p>
          <a:p>
            <a:pPr marL="742950" lvl="1" indent="-285750">
              <a:buFont typeface="Arial" panose="020B0604020202020204" pitchFamily="34" charset="0"/>
              <a:buChar char="•"/>
            </a:pPr>
            <a:r>
              <a:rPr lang="en-GB" sz="1600" b="1">
                <a:latin typeface="Verajja" panose="020B0603030804020204" pitchFamily="34" charset="0"/>
              </a:rPr>
              <a:t>ADJUSTABLE REAR SETS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AERODYNAMICS</a:t>
            </a:r>
          </a:p>
          <a:p>
            <a:pPr marL="742950" lvl="1" indent="-285750">
              <a:buFont typeface="Arial" panose="020B0604020202020204" pitchFamily="34" charset="0"/>
              <a:buChar char="•"/>
            </a:pPr>
            <a:r>
              <a:rPr lang="en-GB" sz="1600" b="1">
                <a:latin typeface="Verajja" panose="020B0603030804020204" pitchFamily="34" charset="0"/>
              </a:rPr>
              <a:t>INTAKE CHANNELS</a:t>
            </a:r>
          </a:p>
          <a:p>
            <a:pPr marL="742950" lvl="1" indent="-285750">
              <a:buFont typeface="Arial" panose="020B0604020202020204" pitchFamily="34" charset="0"/>
              <a:buChar char="•"/>
            </a:pPr>
            <a:r>
              <a:rPr lang="en-GB" sz="1600" b="1">
                <a:latin typeface="Verajja" panose="020B0603030804020204" pitchFamily="34" charset="0"/>
              </a:rPr>
              <a:t>FAIRING AERO</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FUEL TANK &amp; AIRBOX</a:t>
            </a:r>
          </a:p>
          <a:p>
            <a:pPr marL="742950" lvl="1" indent="-285750">
              <a:buFont typeface="Arial" panose="020B0604020202020204" pitchFamily="34" charset="0"/>
              <a:buChar char="•"/>
            </a:pPr>
            <a:r>
              <a:rPr lang="en-GB" sz="1600" b="1">
                <a:latin typeface="Verajja" panose="020B0603030804020204" pitchFamily="34" charset="0"/>
              </a:rPr>
              <a:t>MAXIMISE AIRBOX VOLUME</a:t>
            </a:r>
          </a:p>
          <a:p>
            <a:pPr marL="742950" lvl="1" indent="-285750">
              <a:buFont typeface="Arial" panose="020B0604020202020204" pitchFamily="34" charset="0"/>
              <a:buChar char="•"/>
            </a:pPr>
            <a:r>
              <a:rPr lang="en-GB" sz="1600" b="1">
                <a:latin typeface="Verajja" panose="020B0603030804020204" pitchFamily="34" charset="0"/>
              </a:rPr>
              <a:t>BELLMOUTH</a:t>
            </a:r>
          </a:p>
          <a:p>
            <a:pPr marL="742950" lvl="1" indent="-285750">
              <a:buFont typeface="Arial" panose="020B0604020202020204" pitchFamily="34" charset="0"/>
              <a:buChar char="•"/>
            </a:pPr>
            <a:r>
              <a:rPr lang="en-GB" sz="1600" b="1">
                <a:latin typeface="Verajja" panose="020B0603030804020204" pitchFamily="34" charset="0"/>
              </a:rPr>
              <a:t>FUEL TANK LOCATION CHANGE</a:t>
            </a:r>
          </a:p>
          <a:p>
            <a:pPr marL="742950" lvl="1" indent="-285750">
              <a:buFont typeface="Arial" panose="020B0604020202020204" pitchFamily="34" charset="0"/>
              <a:buChar char="•"/>
            </a:pPr>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36865407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5A1D8-E4FE-6562-BDBF-F9B0A2F9CF58}"/>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1298F450-F6BE-4859-4631-77BAB29548BB}"/>
              </a:ext>
            </a:extLst>
          </p:cNvPr>
          <p:cNvSpPr txBox="1"/>
          <p:nvPr/>
        </p:nvSpPr>
        <p:spPr>
          <a:xfrm>
            <a:off x="-3410782" y="4140783"/>
            <a:ext cx="2917371" cy="2308324"/>
          </a:xfrm>
          <a:prstGeom prst="rect">
            <a:avLst/>
          </a:prstGeom>
          <a:noFill/>
        </p:spPr>
        <p:txBody>
          <a:bodyPr wrap="square" rtlCol="0">
            <a:spAutoFit/>
          </a:bodyPr>
          <a:lstStyle/>
          <a:p>
            <a:r>
              <a:rPr lang="en-GB" b="1">
                <a:latin typeface="Verajja" panose="020B0603030804020204" pitchFamily="34" charset="0"/>
              </a:rPr>
              <a:t>OLLY GILLSON</a:t>
            </a:r>
          </a:p>
          <a:p>
            <a:r>
              <a:rPr lang="en-GB" b="1">
                <a:latin typeface="Verajja" panose="020B0603030804020204" pitchFamily="34" charset="0"/>
              </a:rPr>
              <a:t>HARRY ROGERS</a:t>
            </a:r>
          </a:p>
          <a:p>
            <a:r>
              <a:rPr lang="en-GB" b="1">
                <a:latin typeface="Verajja" panose="020B0603030804020204" pitchFamily="34" charset="0"/>
              </a:rPr>
              <a:t>MEGAN GWILYM</a:t>
            </a:r>
          </a:p>
          <a:p>
            <a:r>
              <a:rPr lang="en-GB" b="1">
                <a:latin typeface="Verajja" panose="020B0603030804020204" pitchFamily="34" charset="0"/>
              </a:rPr>
              <a:t>JAKE DAVIES</a:t>
            </a:r>
          </a:p>
          <a:p>
            <a:r>
              <a:rPr lang="en-GB" b="1">
                <a:latin typeface="Verajja" panose="020B0603030804020204" pitchFamily="34" charset="0"/>
              </a:rPr>
              <a:t>HARVEY MERRETT</a:t>
            </a:r>
          </a:p>
          <a:p>
            <a:r>
              <a:rPr lang="en-GB" b="1">
                <a:latin typeface="Verajja" panose="020B0603030804020204" pitchFamily="34" charset="0"/>
              </a:rPr>
              <a:t>ED WALDEN</a:t>
            </a:r>
          </a:p>
          <a:p>
            <a:r>
              <a:rPr lang="en-GB" b="1">
                <a:latin typeface="Verajja" panose="020B0603030804020204" pitchFamily="34" charset="0"/>
              </a:rPr>
              <a:t>OSKA ROBERTSON</a:t>
            </a:r>
          </a:p>
          <a:p>
            <a:r>
              <a:rPr lang="en-GB" b="1">
                <a:latin typeface="Verajja" panose="020B0603030804020204" pitchFamily="34" charset="0"/>
              </a:rPr>
              <a:t>AARON LILLY</a:t>
            </a:r>
          </a:p>
        </p:txBody>
      </p:sp>
      <p:grpSp>
        <p:nvGrpSpPr>
          <p:cNvPr id="17" name="Group 16">
            <a:extLst>
              <a:ext uri="{FF2B5EF4-FFF2-40B4-BE49-F238E27FC236}">
                <a16:creationId xmlns:a16="http://schemas.microsoft.com/office/drawing/2014/main" id="{4B551AEF-3A02-E64F-FCAF-5C7715A5AEDB}"/>
              </a:ext>
            </a:extLst>
          </p:cNvPr>
          <p:cNvGrpSpPr/>
          <p:nvPr/>
        </p:nvGrpSpPr>
        <p:grpSpPr>
          <a:xfrm>
            <a:off x="-3674447" y="4234117"/>
            <a:ext cx="141732" cy="2121656"/>
            <a:chOff x="580571" y="4209143"/>
            <a:chExt cx="145288" cy="2174887"/>
          </a:xfrm>
        </p:grpSpPr>
        <p:cxnSp>
          <p:nvCxnSpPr>
            <p:cNvPr id="14" name="Straight Connector 13">
              <a:extLst>
                <a:ext uri="{FF2B5EF4-FFF2-40B4-BE49-F238E27FC236}">
                  <a16:creationId xmlns:a16="http://schemas.microsoft.com/office/drawing/2014/main" id="{3C9B9057-421F-DA37-841F-398E16BEF9D3}"/>
                </a:ext>
              </a:extLst>
            </p:cNvPr>
            <p:cNvCxnSpPr>
              <a:cxnSpLocks/>
            </p:cNvCxnSpPr>
            <p:nvPr/>
          </p:nvCxnSpPr>
          <p:spPr>
            <a:xfrm>
              <a:off x="580571" y="4209143"/>
              <a:ext cx="0" cy="2174887"/>
            </a:xfrm>
            <a:prstGeom prst="line">
              <a:avLst/>
            </a:prstGeom>
            <a:ln>
              <a:solidFill>
                <a:srgbClr val="F9D706"/>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C2E7779-1944-AE33-2FA3-1BF4DBEBCD98}"/>
                </a:ext>
              </a:extLst>
            </p:cNvPr>
            <p:cNvCxnSpPr>
              <a:cxnSpLocks/>
            </p:cNvCxnSpPr>
            <p:nvPr/>
          </p:nvCxnSpPr>
          <p:spPr>
            <a:xfrm>
              <a:off x="725859" y="4209143"/>
              <a:ext cx="0" cy="2174887"/>
            </a:xfrm>
            <a:prstGeom prst="line">
              <a:avLst/>
            </a:prstGeom>
            <a:ln>
              <a:solidFill>
                <a:srgbClr val="0A6FC1"/>
              </a:solidFill>
            </a:ln>
          </p:spPr>
          <p:style>
            <a:lnRef idx="2">
              <a:schemeClr val="accent1"/>
            </a:lnRef>
            <a:fillRef idx="0">
              <a:schemeClr val="accent1"/>
            </a:fillRef>
            <a:effectRef idx="1">
              <a:schemeClr val="accent1"/>
            </a:effectRef>
            <a:fontRef idx="minor">
              <a:schemeClr val="tx1"/>
            </a:fontRef>
          </p:style>
        </p:cxnSp>
      </p:grpSp>
      <p:grpSp>
        <p:nvGrpSpPr>
          <p:cNvPr id="20" name="Group 19">
            <a:extLst>
              <a:ext uri="{FF2B5EF4-FFF2-40B4-BE49-F238E27FC236}">
                <a16:creationId xmlns:a16="http://schemas.microsoft.com/office/drawing/2014/main" id="{4820A03B-2709-619A-6EBC-1C8659DBDD9D}"/>
              </a:ext>
            </a:extLst>
          </p:cNvPr>
          <p:cNvGrpSpPr/>
          <p:nvPr/>
        </p:nvGrpSpPr>
        <p:grpSpPr>
          <a:xfrm>
            <a:off x="13509026" y="499414"/>
            <a:ext cx="10790934" cy="6790619"/>
            <a:chOff x="7049233" y="473970"/>
            <a:chExt cx="10790934" cy="6790619"/>
          </a:xfrm>
        </p:grpSpPr>
        <p:pic>
          <p:nvPicPr>
            <p:cNvPr id="12" name="Picture 11" descr="A white motorcycle with black background&#10;&#10;Description automatically generated">
              <a:extLst>
                <a:ext uri="{FF2B5EF4-FFF2-40B4-BE49-F238E27FC236}">
                  <a16:creationId xmlns:a16="http://schemas.microsoft.com/office/drawing/2014/main" id="{37F91867-464A-41B1-C948-FFE3934087B1}"/>
                </a:ext>
              </a:extLst>
            </p:cNvPr>
            <p:cNvPicPr>
              <a:picLocks noChangeAspect="1"/>
            </p:cNvPicPr>
            <p:nvPr/>
          </p:nvPicPr>
          <p:blipFill>
            <a:blip r:embed="rId3">
              <a:extLst>
                <a:ext uri="{28A0092B-C50C-407E-A947-70E740481C1C}">
                  <a14:useLocalDpi xmlns:a14="http://schemas.microsoft.com/office/drawing/2010/main" val="0"/>
                </a:ext>
              </a:extLst>
            </a:blip>
            <a:srcRect l="10195" t="17915" r="11322" b="19174"/>
            <a:stretch/>
          </p:blipFill>
          <p:spPr>
            <a:xfrm flipH="1">
              <a:off x="7049233" y="473970"/>
              <a:ext cx="10790934" cy="6790619"/>
            </a:xfrm>
            <a:prstGeom prst="rect">
              <a:avLst/>
            </a:prstGeom>
          </p:spPr>
        </p:pic>
        <p:pic>
          <p:nvPicPr>
            <p:cNvPr id="19" name="Picture 18" descr="A black and white logo&#10;&#10;Description automatically generated">
              <a:extLst>
                <a:ext uri="{FF2B5EF4-FFF2-40B4-BE49-F238E27FC236}">
                  <a16:creationId xmlns:a16="http://schemas.microsoft.com/office/drawing/2014/main" id="{2B03D373-FE46-57E5-3C6B-E51A5125D190}"/>
                </a:ext>
              </a:extLst>
            </p:cNvPr>
            <p:cNvPicPr>
              <a:picLocks noChangeAspect="1"/>
            </p:cNvPicPr>
            <p:nvPr/>
          </p:nvPicPr>
          <p:blipFill>
            <a:blip r:embed="rId4">
              <a:extLst>
                <a:ext uri="{28A0092B-C50C-407E-A947-70E740481C1C}">
                  <a14:useLocalDpi xmlns:a14="http://schemas.microsoft.com/office/drawing/2010/main" val="0"/>
                </a:ext>
              </a:extLst>
            </a:blip>
            <a:srcRect t="30329" b="28445"/>
            <a:stretch/>
          </p:blipFill>
          <p:spPr>
            <a:xfrm>
              <a:off x="10654973" y="5515897"/>
              <a:ext cx="3538992" cy="868133"/>
            </a:xfrm>
            <a:prstGeom prst="rect">
              <a:avLst/>
            </a:prstGeom>
          </p:spPr>
        </p:pic>
      </p:grpSp>
      <p:grpSp>
        <p:nvGrpSpPr>
          <p:cNvPr id="30" name="Group 29">
            <a:extLst>
              <a:ext uri="{FF2B5EF4-FFF2-40B4-BE49-F238E27FC236}">
                <a16:creationId xmlns:a16="http://schemas.microsoft.com/office/drawing/2014/main" id="{B09B5174-6DD5-7964-C5FF-B844738D9BF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5815938-FFEC-2EFD-DA54-A411679ADAB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AD15037-6500-BE0A-9179-0B57C160CF8E}"/>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21" name="Group 20">
            <a:extLst>
              <a:ext uri="{FF2B5EF4-FFF2-40B4-BE49-F238E27FC236}">
                <a16:creationId xmlns:a16="http://schemas.microsoft.com/office/drawing/2014/main" id="{01B8D7B7-9ADB-94FA-44CE-BF75AB61D9D9}"/>
              </a:ext>
            </a:extLst>
          </p:cNvPr>
          <p:cNvGrpSpPr/>
          <p:nvPr/>
        </p:nvGrpSpPr>
        <p:grpSpPr>
          <a:xfrm>
            <a:off x="2039660" y="-2347164"/>
            <a:ext cx="5314181" cy="1327208"/>
            <a:chOff x="2124844" y="246906"/>
            <a:chExt cx="5228456" cy="1327208"/>
          </a:xfrm>
        </p:grpSpPr>
        <p:sp>
          <p:nvSpPr>
            <p:cNvPr id="22" name="TextBox 21">
              <a:extLst>
                <a:ext uri="{FF2B5EF4-FFF2-40B4-BE49-F238E27FC236}">
                  <a16:creationId xmlns:a16="http://schemas.microsoft.com/office/drawing/2014/main" id="{ADDF8FEE-340F-9F38-FE58-3F05DD6D6A4B}"/>
                </a:ext>
              </a:extLst>
            </p:cNvPr>
            <p:cNvSpPr txBox="1"/>
            <p:nvPr/>
          </p:nvSpPr>
          <p:spPr>
            <a:xfrm>
              <a:off x="2124844" y="246906"/>
              <a:ext cx="4295006" cy="1015663"/>
            </a:xfrm>
            <a:prstGeom prst="rect">
              <a:avLst/>
            </a:prstGeom>
            <a:noFill/>
          </p:spPr>
          <p:txBody>
            <a:bodyPr wrap="square" rtlCol="0" anchor="ctr">
              <a:spAutoFit/>
            </a:bodyPr>
            <a:lstStyle/>
            <a:p>
              <a:r>
                <a:rPr lang="en-GB" sz="6000" b="1">
                  <a:latin typeface="Verajja" panose="020B0603030804020204" pitchFamily="34" charset="0"/>
                </a:rPr>
                <a:t>NSF250R</a:t>
              </a:r>
            </a:p>
          </p:txBody>
        </p:sp>
        <p:sp>
          <p:nvSpPr>
            <p:cNvPr id="23" name="TextBox 22">
              <a:extLst>
                <a:ext uri="{FF2B5EF4-FFF2-40B4-BE49-F238E27FC236}">
                  <a16:creationId xmlns:a16="http://schemas.microsoft.com/office/drawing/2014/main" id="{728AF043-51DA-3644-6102-255037346769}"/>
                </a:ext>
              </a:extLst>
            </p:cNvPr>
            <p:cNvSpPr txBox="1"/>
            <p:nvPr/>
          </p:nvSpPr>
          <p:spPr>
            <a:xfrm>
              <a:off x="2124844" y="1112449"/>
              <a:ext cx="5228456" cy="461665"/>
            </a:xfrm>
            <a:prstGeom prst="rect">
              <a:avLst/>
            </a:prstGeom>
            <a:noFill/>
          </p:spPr>
          <p:txBody>
            <a:bodyPr wrap="square" rtlCol="0">
              <a:spAutoFit/>
            </a:bodyPr>
            <a:lstStyle/>
            <a:p>
              <a:r>
                <a:rPr lang="en-GB" sz="2400" b="1">
                  <a:latin typeface="Verajja" panose="020B0603030804020204" pitchFamily="34" charset="0"/>
                </a:rPr>
                <a:t>24/25 GROUP PROJECT</a:t>
              </a:r>
            </a:p>
          </p:txBody>
        </p:sp>
      </p:grpSp>
      <p:sp>
        <p:nvSpPr>
          <p:cNvPr id="26" name="TextBox 25">
            <a:extLst>
              <a:ext uri="{FF2B5EF4-FFF2-40B4-BE49-F238E27FC236}">
                <a16:creationId xmlns:a16="http://schemas.microsoft.com/office/drawing/2014/main" id="{668A204C-8F04-361A-9C0D-CCDA29906BF2}"/>
              </a:ext>
            </a:extLst>
          </p:cNvPr>
          <p:cNvSpPr txBox="1"/>
          <p:nvPr/>
        </p:nvSpPr>
        <p:spPr>
          <a:xfrm>
            <a:off x="2249090" y="278246"/>
            <a:ext cx="4176782" cy="1384995"/>
          </a:xfrm>
          <a:prstGeom prst="rect">
            <a:avLst/>
          </a:prstGeom>
          <a:noFill/>
        </p:spPr>
        <p:txBody>
          <a:bodyPr wrap="square" rtlCol="0">
            <a:spAutoFit/>
          </a:bodyPr>
          <a:lstStyle/>
          <a:p>
            <a:r>
              <a:rPr lang="en-GB" sz="4200" b="1">
                <a:latin typeface="Verajja" panose="020B0603030804020204" pitchFamily="34" charset="0"/>
              </a:rPr>
              <a:t>PROJECT</a:t>
            </a:r>
          </a:p>
          <a:p>
            <a:r>
              <a:rPr lang="en-GB" sz="4200" b="1">
                <a:latin typeface="Verajja" panose="020B0603030804020204" pitchFamily="34" charset="0"/>
              </a:rPr>
              <a:t>SCOPE</a:t>
            </a:r>
          </a:p>
        </p:txBody>
      </p:sp>
      <p:pic>
        <p:nvPicPr>
          <p:cNvPr id="7" name="Picture 6" descr="A close-up of a car engine&#10;&#10;Description automatically generated">
            <a:extLst>
              <a:ext uri="{FF2B5EF4-FFF2-40B4-BE49-F238E27FC236}">
                <a16:creationId xmlns:a16="http://schemas.microsoft.com/office/drawing/2014/main" id="{F3483C78-EB59-FCC5-73AD-32BAFCB75F2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4061" y="-176779"/>
            <a:ext cx="5521679" cy="4015049"/>
          </a:xfrm>
          <a:prstGeom prst="rect">
            <a:avLst/>
          </a:prstGeom>
        </p:spPr>
      </p:pic>
      <p:pic>
        <p:nvPicPr>
          <p:cNvPr id="15" name="Picture 14" descr="A close-up of a machine&#10;&#10;Description automatically generated">
            <a:extLst>
              <a:ext uri="{FF2B5EF4-FFF2-40B4-BE49-F238E27FC236}">
                <a16:creationId xmlns:a16="http://schemas.microsoft.com/office/drawing/2014/main" id="{B144C26A-E320-A0E6-5457-4716EF87BB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29071" y="4513943"/>
            <a:ext cx="4167212" cy="2344057"/>
          </a:xfrm>
          <a:prstGeom prst="rect">
            <a:avLst/>
          </a:prstGeom>
        </p:spPr>
      </p:pic>
      <p:pic>
        <p:nvPicPr>
          <p:cNvPr id="29" name="Picture 28" descr="A motorcycle with a black background&#10;&#10;Description automatically generated">
            <a:extLst>
              <a:ext uri="{FF2B5EF4-FFF2-40B4-BE49-F238E27FC236}">
                <a16:creationId xmlns:a16="http://schemas.microsoft.com/office/drawing/2014/main" id="{1E7F59A2-3355-583A-10A3-54B784EC3DBE}"/>
              </a:ext>
            </a:extLst>
          </p:cNvPr>
          <p:cNvPicPr>
            <a:picLocks noChangeAspect="1"/>
          </p:cNvPicPr>
          <p:nvPr/>
        </p:nvPicPr>
        <p:blipFill>
          <a:blip r:embed="rId7">
            <a:extLst>
              <a:ext uri="{28A0092B-C50C-407E-A947-70E740481C1C}">
                <a14:useLocalDpi xmlns:a14="http://schemas.microsoft.com/office/drawing/2010/main" val="0"/>
              </a:ext>
            </a:extLst>
          </a:blip>
          <a:srcRect l="36219" t="21444" r="36166" b="14212"/>
          <a:stretch/>
        </p:blipFill>
        <p:spPr>
          <a:xfrm>
            <a:off x="4837940" y="1510006"/>
            <a:ext cx="3947200" cy="5997095"/>
          </a:xfrm>
          <a:prstGeom prst="rect">
            <a:avLst/>
          </a:prstGeom>
        </p:spPr>
      </p:pic>
      <p:grpSp>
        <p:nvGrpSpPr>
          <p:cNvPr id="31" name="Group 30">
            <a:extLst>
              <a:ext uri="{FF2B5EF4-FFF2-40B4-BE49-F238E27FC236}">
                <a16:creationId xmlns:a16="http://schemas.microsoft.com/office/drawing/2014/main" id="{407A00DE-287E-70F8-0981-615B0989099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5B89BEA-69D1-709C-BF36-29DCB096FA6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5E3619CD-AB33-D2C9-5D7C-1C390E4A9B6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F89B36D6-032F-EC3B-580F-65CF042C056C}"/>
              </a:ext>
            </a:extLst>
          </p:cNvPr>
          <p:cNvSpPr txBox="1"/>
          <p:nvPr/>
        </p:nvSpPr>
        <p:spPr>
          <a:xfrm>
            <a:off x="661596" y="1974786"/>
            <a:ext cx="5981700" cy="5724644"/>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ENGINE MANAGEMENT</a:t>
            </a:r>
          </a:p>
          <a:p>
            <a:pPr marL="742950" lvl="1" indent="-285750">
              <a:buFont typeface="Arial" panose="020B0604020202020204" pitchFamily="34" charset="0"/>
              <a:buChar char="•"/>
            </a:pPr>
            <a:r>
              <a:rPr lang="en-GB" sz="1600" b="1">
                <a:latin typeface="Verajja" panose="020B0603030804020204" pitchFamily="34" charset="0"/>
              </a:rPr>
              <a:t>FUELLING, MAPS &amp; STRATAGIES</a:t>
            </a:r>
          </a:p>
          <a:p>
            <a:pPr marL="742950" lvl="1" indent="-285750">
              <a:buFont typeface="Arial" panose="020B0604020202020204" pitchFamily="34" charset="0"/>
              <a:buChar char="•"/>
            </a:pPr>
            <a:r>
              <a:rPr lang="en-GB" sz="1600" b="1">
                <a:latin typeface="Verajja" panose="020B0603030804020204" pitchFamily="34" charset="0"/>
              </a:rPr>
              <a:t>SECONDARY INJECTOR</a:t>
            </a:r>
          </a:p>
          <a:p>
            <a:pPr marL="742950" lvl="1" indent="-285750">
              <a:buFont typeface="Arial" panose="020B0604020202020204" pitchFamily="34" charset="0"/>
              <a:buChar char="•"/>
            </a:pPr>
            <a:r>
              <a:rPr lang="en-GB" sz="1600" b="1">
                <a:latin typeface="Verajja" panose="020B0603030804020204" pitchFamily="34" charset="0"/>
              </a:rPr>
              <a:t>ALTERNATIVE FUELS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BIKE &amp; RIDER</a:t>
            </a:r>
          </a:p>
          <a:p>
            <a:pPr marL="742950" lvl="1" indent="-285750">
              <a:buFont typeface="Arial" panose="020B0604020202020204" pitchFamily="34" charset="0"/>
              <a:buChar char="•"/>
            </a:pPr>
            <a:r>
              <a:rPr lang="en-GB" sz="1600" b="1">
                <a:latin typeface="Verajja" panose="020B0603030804020204" pitchFamily="34" charset="0"/>
              </a:rPr>
              <a:t>ADJUSTABLE OFFSET YOKES</a:t>
            </a:r>
          </a:p>
          <a:p>
            <a:pPr marL="742950" lvl="1" indent="-285750">
              <a:buFont typeface="Arial" panose="020B0604020202020204" pitchFamily="34" charset="0"/>
              <a:buChar char="•"/>
            </a:pPr>
            <a:r>
              <a:rPr lang="en-GB" sz="1600" b="1">
                <a:latin typeface="Verajja" panose="020B0603030804020204" pitchFamily="34" charset="0"/>
              </a:rPr>
              <a:t>ADJUSTABLE REAR SETS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AERODYNAMICS</a:t>
            </a:r>
          </a:p>
          <a:p>
            <a:pPr marL="742950" lvl="1" indent="-285750">
              <a:buFont typeface="Arial" panose="020B0604020202020204" pitchFamily="34" charset="0"/>
              <a:buChar char="•"/>
            </a:pPr>
            <a:r>
              <a:rPr lang="en-GB" sz="1600" b="1">
                <a:latin typeface="Verajja" panose="020B0603030804020204" pitchFamily="34" charset="0"/>
              </a:rPr>
              <a:t>INTAKE CHANNELS</a:t>
            </a:r>
          </a:p>
          <a:p>
            <a:pPr marL="742950" lvl="1" indent="-285750">
              <a:buFont typeface="Arial" panose="020B0604020202020204" pitchFamily="34" charset="0"/>
              <a:buChar char="•"/>
            </a:pPr>
            <a:r>
              <a:rPr lang="en-GB" sz="1600" b="1">
                <a:latin typeface="Verajja" panose="020B0603030804020204" pitchFamily="34" charset="0"/>
              </a:rPr>
              <a:t>FAIRING AERO</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FUEL TANK &amp; AIRBOX</a:t>
            </a:r>
          </a:p>
          <a:p>
            <a:pPr marL="742950" lvl="1" indent="-285750">
              <a:buFont typeface="Arial" panose="020B0604020202020204" pitchFamily="34" charset="0"/>
              <a:buChar char="•"/>
            </a:pPr>
            <a:r>
              <a:rPr lang="en-GB" sz="1600" b="1">
                <a:latin typeface="Verajja" panose="020B0603030804020204" pitchFamily="34" charset="0"/>
              </a:rPr>
              <a:t>FUEL TANK SIZE &amp; LOCATION CHANGE</a:t>
            </a:r>
          </a:p>
          <a:p>
            <a:pPr marL="742950" lvl="1" indent="-285750">
              <a:buFont typeface="Arial" panose="020B0604020202020204" pitchFamily="34" charset="0"/>
              <a:buChar char="•"/>
            </a:pPr>
            <a:r>
              <a:rPr lang="en-GB" sz="1600" b="1">
                <a:latin typeface="Verajja" panose="020B0603030804020204" pitchFamily="34" charset="0"/>
              </a:rPr>
              <a:t>MAXIMISE AIRBOX VOLUME</a:t>
            </a:r>
          </a:p>
          <a:p>
            <a:pPr marL="742950" lvl="1" indent="-285750">
              <a:buFont typeface="Arial" panose="020B0604020202020204" pitchFamily="34" charset="0"/>
              <a:buChar char="•"/>
            </a:pPr>
            <a:r>
              <a:rPr lang="en-GB" sz="1600" b="1">
                <a:latin typeface="Verajja" panose="020B0603030804020204" pitchFamily="34" charset="0"/>
              </a:rPr>
              <a:t>BELLMOUTH OPTIMISATION</a:t>
            </a:r>
          </a:p>
          <a:p>
            <a:pPr marL="742950" lvl="1" indent="-285750">
              <a:buFont typeface="Arial" panose="020B0604020202020204" pitchFamily="34" charset="0"/>
              <a:buChar char="•"/>
            </a:pPr>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
        <p:nvSpPr>
          <p:cNvPr id="2" name="TextBox 1">
            <a:extLst>
              <a:ext uri="{FF2B5EF4-FFF2-40B4-BE49-F238E27FC236}">
                <a16:creationId xmlns:a16="http://schemas.microsoft.com/office/drawing/2014/main" id="{FFDAAB93-30CD-E819-0A4B-03C4D6695BCE}"/>
              </a:ext>
            </a:extLst>
          </p:cNvPr>
          <p:cNvSpPr txBox="1"/>
          <p:nvPr/>
        </p:nvSpPr>
        <p:spPr>
          <a:xfrm>
            <a:off x="17257253" y="-177253"/>
            <a:ext cx="5445507" cy="1446550"/>
          </a:xfrm>
          <a:prstGeom prst="rect">
            <a:avLst/>
          </a:prstGeom>
          <a:noFill/>
        </p:spPr>
        <p:txBody>
          <a:bodyPr wrap="square" rtlCol="0">
            <a:spAutoFit/>
          </a:bodyPr>
          <a:lstStyle/>
          <a:p>
            <a:r>
              <a:rPr lang="en-GB" sz="4400" b="1">
                <a:latin typeface="Verajja" panose="020B0603030804020204" pitchFamily="34" charset="0"/>
              </a:rPr>
              <a:t>TIMING </a:t>
            </a:r>
            <a:br>
              <a:rPr lang="en-GB" sz="4400" b="1">
                <a:latin typeface="Verajja" panose="020B0603030804020204" pitchFamily="34" charset="0"/>
              </a:rPr>
            </a:br>
            <a:r>
              <a:rPr lang="en-GB" sz="4400" b="1">
                <a:latin typeface="Verajja" panose="020B0603030804020204" pitchFamily="34" charset="0"/>
              </a:rPr>
              <a:t>PLAN</a:t>
            </a:r>
          </a:p>
        </p:txBody>
      </p:sp>
      <p:pic>
        <p:nvPicPr>
          <p:cNvPr id="3" name="Picture 2">
            <a:extLst>
              <a:ext uri="{FF2B5EF4-FFF2-40B4-BE49-F238E27FC236}">
                <a16:creationId xmlns:a16="http://schemas.microsoft.com/office/drawing/2014/main" id="{E3F96690-7F3D-2155-61D0-05443EEA4A8A}"/>
              </a:ext>
            </a:extLst>
          </p:cNvPr>
          <p:cNvPicPr>
            <a:picLocks noChangeAspect="1"/>
          </p:cNvPicPr>
          <p:nvPr/>
        </p:nvPicPr>
        <p:blipFill>
          <a:blip r:embed="rId8"/>
          <a:stretch>
            <a:fillRect/>
          </a:stretch>
        </p:blipFill>
        <p:spPr>
          <a:xfrm>
            <a:off x="15490646" y="166503"/>
            <a:ext cx="3481840" cy="6432070"/>
          </a:xfrm>
          <a:prstGeom prst="rect">
            <a:avLst/>
          </a:prstGeom>
        </p:spPr>
      </p:pic>
      <p:sp>
        <p:nvSpPr>
          <p:cNvPr id="4" name="TextBox 3">
            <a:extLst>
              <a:ext uri="{FF2B5EF4-FFF2-40B4-BE49-F238E27FC236}">
                <a16:creationId xmlns:a16="http://schemas.microsoft.com/office/drawing/2014/main" id="{C77574D5-FBEB-05C0-3075-805A8510DCB1}"/>
              </a:ext>
            </a:extLst>
          </p:cNvPr>
          <p:cNvSpPr txBox="1"/>
          <p:nvPr/>
        </p:nvSpPr>
        <p:spPr>
          <a:xfrm>
            <a:off x="704088" y="7290033"/>
            <a:ext cx="5981700" cy="3939540"/>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GANTT CHART</a:t>
            </a:r>
          </a:p>
          <a:p>
            <a:pPr marL="742950" lvl="1" indent="-285750">
              <a:buFont typeface="Arial" panose="020B0604020202020204" pitchFamily="34" charset="0"/>
              <a:buChar char="•"/>
            </a:pPr>
            <a:r>
              <a:rPr lang="en-GB" sz="1600" b="1">
                <a:latin typeface="Verajja" panose="020B0603030804020204" pitchFamily="34" charset="0"/>
              </a:rPr>
              <a:t>GROUP</a:t>
            </a:r>
          </a:p>
          <a:p>
            <a:pPr marL="742950" lvl="1" indent="-285750">
              <a:buFont typeface="Arial" panose="020B0604020202020204" pitchFamily="34" charset="0"/>
              <a:buChar char="•"/>
            </a:pPr>
            <a:r>
              <a:rPr lang="en-GB" sz="1600" b="1">
                <a:latin typeface="Verajja" panose="020B0603030804020204" pitchFamily="34" charset="0"/>
              </a:rPr>
              <a:t>PERSONAL</a:t>
            </a: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WEEKLY MEETINGS</a:t>
            </a:r>
          </a:p>
          <a:p>
            <a:pPr marL="742950" lvl="1" indent="-285750">
              <a:buFont typeface="Arial" panose="020B0604020202020204" pitchFamily="34" charset="0"/>
              <a:buChar char="•"/>
            </a:pPr>
            <a:r>
              <a:rPr lang="en-GB" sz="1600" b="1">
                <a:latin typeface="Verajja" panose="020B0603030804020204" pitchFamily="34" charset="0"/>
              </a:rPr>
              <a:t>GENERAL CATCHUP </a:t>
            </a:r>
          </a:p>
          <a:p>
            <a:pPr marL="742950" lvl="1" indent="-285750">
              <a:buFont typeface="Arial" panose="020B0604020202020204" pitchFamily="34" charset="0"/>
              <a:buChar char="•"/>
            </a:pPr>
            <a:r>
              <a:rPr lang="en-GB" sz="1600" b="1">
                <a:latin typeface="Verajja" panose="020B0603030804020204" pitchFamily="34" charset="0"/>
              </a:rPr>
              <a:t>UPDATE CHARTS &amp; TIMING PLANS</a:t>
            </a:r>
          </a:p>
          <a:p>
            <a:pPr marL="742950" lvl="1" indent="-285750">
              <a:buFont typeface="Arial" panose="020B0604020202020204" pitchFamily="34" charset="0"/>
              <a:buChar char="•"/>
            </a:pPr>
            <a:r>
              <a:rPr lang="en-GB" sz="1600" b="1">
                <a:latin typeface="Verajja" panose="020B0603030804020204" pitchFamily="34" charset="0"/>
              </a:rPr>
              <a:t>DISCUSSIONS</a:t>
            </a:r>
          </a:p>
          <a:p>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1874802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814D9A-1DC4-B0D7-0440-803FF2FF3506}"/>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37077F0-75D0-EBA0-69D2-1FFC1F2BBD32}"/>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E5D3F80-E846-95E1-F999-81C905654CE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6F7D257A-2F7D-09BD-EE37-835A0B6EE05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6" name="TextBox 25">
            <a:extLst>
              <a:ext uri="{FF2B5EF4-FFF2-40B4-BE49-F238E27FC236}">
                <a16:creationId xmlns:a16="http://schemas.microsoft.com/office/drawing/2014/main" id="{E8C1DD91-0AF9-7CB1-7FB6-D0E811164A09}"/>
              </a:ext>
            </a:extLst>
          </p:cNvPr>
          <p:cNvSpPr txBox="1"/>
          <p:nvPr/>
        </p:nvSpPr>
        <p:spPr>
          <a:xfrm>
            <a:off x="2299890" y="-1664854"/>
            <a:ext cx="4176782" cy="1384995"/>
          </a:xfrm>
          <a:prstGeom prst="rect">
            <a:avLst/>
          </a:prstGeom>
          <a:noFill/>
        </p:spPr>
        <p:txBody>
          <a:bodyPr wrap="square" rtlCol="0">
            <a:spAutoFit/>
          </a:bodyPr>
          <a:lstStyle/>
          <a:p>
            <a:r>
              <a:rPr lang="en-GB" sz="4200" b="1">
                <a:latin typeface="Verajja" panose="020B0603030804020204" pitchFamily="34" charset="0"/>
              </a:rPr>
              <a:t>PROJECT</a:t>
            </a:r>
          </a:p>
          <a:p>
            <a:r>
              <a:rPr lang="en-GB" sz="4200" b="1">
                <a:latin typeface="Verajja" panose="020B0603030804020204" pitchFamily="34" charset="0"/>
              </a:rPr>
              <a:t>SCOPE</a:t>
            </a:r>
          </a:p>
        </p:txBody>
      </p:sp>
      <p:pic>
        <p:nvPicPr>
          <p:cNvPr id="7" name="Picture 6" descr="A close-up of a car engine&#10;&#10;Description automatically generated">
            <a:extLst>
              <a:ext uri="{FF2B5EF4-FFF2-40B4-BE49-F238E27FC236}">
                <a16:creationId xmlns:a16="http://schemas.microsoft.com/office/drawing/2014/main" id="{696FF386-BF19-654D-A60B-DE22BFFD34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3899" y="-11292061"/>
            <a:ext cx="5521679" cy="4015049"/>
          </a:xfrm>
          <a:prstGeom prst="rect">
            <a:avLst/>
          </a:prstGeom>
        </p:spPr>
      </p:pic>
      <p:pic>
        <p:nvPicPr>
          <p:cNvPr id="15" name="Picture 14" descr="A close-up of a machine&#10;&#10;Description automatically generated">
            <a:extLst>
              <a:ext uri="{FF2B5EF4-FFF2-40B4-BE49-F238E27FC236}">
                <a16:creationId xmlns:a16="http://schemas.microsoft.com/office/drawing/2014/main" id="{0C178E63-CFD6-0847-6E7B-4A3108242B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111682" y="4798667"/>
            <a:ext cx="4167212" cy="2344057"/>
          </a:xfrm>
          <a:prstGeom prst="rect">
            <a:avLst/>
          </a:prstGeom>
        </p:spPr>
      </p:pic>
      <p:pic>
        <p:nvPicPr>
          <p:cNvPr id="29" name="Picture 28" descr="A motorcycle with a black background&#10;&#10;Description automatically generated">
            <a:extLst>
              <a:ext uri="{FF2B5EF4-FFF2-40B4-BE49-F238E27FC236}">
                <a16:creationId xmlns:a16="http://schemas.microsoft.com/office/drawing/2014/main" id="{DC2FE733-90AC-2D9D-5E91-55C646E6E9E0}"/>
              </a:ext>
            </a:extLst>
          </p:cNvPr>
          <p:cNvPicPr>
            <a:picLocks noChangeAspect="1"/>
          </p:cNvPicPr>
          <p:nvPr/>
        </p:nvPicPr>
        <p:blipFill>
          <a:blip r:embed="rId5">
            <a:extLst>
              <a:ext uri="{28A0092B-C50C-407E-A947-70E740481C1C}">
                <a14:useLocalDpi xmlns:a14="http://schemas.microsoft.com/office/drawing/2010/main" val="0"/>
              </a:ext>
            </a:extLst>
          </a:blip>
          <a:srcRect l="36219" t="21444" r="36166" b="14212"/>
          <a:stretch/>
        </p:blipFill>
        <p:spPr>
          <a:xfrm>
            <a:off x="5342937" y="11606506"/>
            <a:ext cx="3947200" cy="5997095"/>
          </a:xfrm>
          <a:prstGeom prst="rect">
            <a:avLst/>
          </a:prstGeom>
        </p:spPr>
      </p:pic>
      <p:grpSp>
        <p:nvGrpSpPr>
          <p:cNvPr id="31" name="Group 30">
            <a:extLst>
              <a:ext uri="{FF2B5EF4-FFF2-40B4-BE49-F238E27FC236}">
                <a16:creationId xmlns:a16="http://schemas.microsoft.com/office/drawing/2014/main" id="{C120F649-B4BA-F597-89E3-FAD0703A729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02D1AF3-0354-05CA-E217-4FC4B738627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0EF0503F-4469-1E8E-BF5F-74B66B416E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 name="TextBox 1">
            <a:extLst>
              <a:ext uri="{FF2B5EF4-FFF2-40B4-BE49-F238E27FC236}">
                <a16:creationId xmlns:a16="http://schemas.microsoft.com/office/drawing/2014/main" id="{9EBBAF0F-C175-1067-1E55-87BAA17BD828}"/>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TIMING </a:t>
            </a:r>
            <a:br>
              <a:rPr lang="en-GB" sz="4400" b="1">
                <a:latin typeface="Verajja" panose="020B0603030804020204" pitchFamily="34" charset="0"/>
              </a:rPr>
            </a:br>
            <a:r>
              <a:rPr lang="en-GB" sz="4400" b="1">
                <a:latin typeface="Verajja" panose="020B0603030804020204" pitchFamily="34" charset="0"/>
              </a:rPr>
              <a:t>PLAN</a:t>
            </a:r>
          </a:p>
        </p:txBody>
      </p:sp>
      <p:sp>
        <p:nvSpPr>
          <p:cNvPr id="4" name="TextBox 3">
            <a:extLst>
              <a:ext uri="{FF2B5EF4-FFF2-40B4-BE49-F238E27FC236}">
                <a16:creationId xmlns:a16="http://schemas.microsoft.com/office/drawing/2014/main" id="{6996B1CC-D2F9-4148-3A37-24E97B76D041}"/>
              </a:ext>
            </a:extLst>
          </p:cNvPr>
          <p:cNvSpPr txBox="1"/>
          <p:nvPr/>
        </p:nvSpPr>
        <p:spPr>
          <a:xfrm>
            <a:off x="704088" y="2498877"/>
            <a:ext cx="5981700" cy="4124206"/>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GANTT</a:t>
            </a:r>
            <a:r>
              <a:rPr lang="en-GB" sz="2000" b="1">
                <a:latin typeface="Verajja" panose="020B0603030804020204" pitchFamily="34" charset="0"/>
              </a:rPr>
              <a:t> </a:t>
            </a:r>
            <a:r>
              <a:rPr lang="en-GB" sz="2400" b="1">
                <a:latin typeface="Verajja" panose="020B0603030804020204" pitchFamily="34" charset="0"/>
              </a:rPr>
              <a:t>CHART</a:t>
            </a: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GROUP</a:t>
            </a:r>
          </a:p>
          <a:p>
            <a:pPr marL="742950" lvl="1" indent="-285750">
              <a:buFont typeface="Arial" panose="020B0604020202020204" pitchFamily="34" charset="0"/>
              <a:buChar char="•"/>
            </a:pPr>
            <a:r>
              <a:rPr lang="en-GB" sz="2000" b="1">
                <a:latin typeface="Verajja" panose="020B0603030804020204" pitchFamily="34" charset="0"/>
              </a:rPr>
              <a:t>PERSONAL</a:t>
            </a: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WEEKLY</a:t>
            </a:r>
            <a:r>
              <a:rPr lang="en-GB" sz="2000" b="1">
                <a:latin typeface="Verajja" panose="020B0603030804020204" pitchFamily="34" charset="0"/>
              </a:rPr>
              <a:t> </a:t>
            </a:r>
            <a:r>
              <a:rPr lang="en-GB" sz="2400" b="1">
                <a:latin typeface="Verajja" panose="020B0603030804020204" pitchFamily="34" charset="0"/>
              </a:rPr>
              <a:t>MEETINGS</a:t>
            </a: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GENERAL CATCHUP/DISCUSSION</a:t>
            </a:r>
          </a:p>
          <a:p>
            <a:pPr marL="742950" lvl="1" indent="-285750">
              <a:buFont typeface="Arial" panose="020B0604020202020204" pitchFamily="34" charset="0"/>
              <a:buChar char="•"/>
            </a:pPr>
            <a:r>
              <a:rPr lang="en-GB" sz="2000" b="1">
                <a:latin typeface="Verajja" panose="020B0603030804020204" pitchFamily="34" charset="0"/>
              </a:rPr>
              <a:t>UPDATE CHARTS &amp; TIMING PLANS</a:t>
            </a:r>
          </a:p>
          <a:p>
            <a:pPr marL="742950" lvl="1" indent="-285750">
              <a:buFont typeface="Arial" panose="020B0604020202020204" pitchFamily="34" charset="0"/>
              <a:buChar char="•"/>
            </a:pPr>
            <a:r>
              <a:rPr lang="en-GB" sz="2000" b="1">
                <a:latin typeface="Verajja" panose="020B0603030804020204" pitchFamily="34" charset="0"/>
              </a:rPr>
              <a:t>MINUTES TAKEN</a:t>
            </a:r>
          </a:p>
          <a:p>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pic>
        <p:nvPicPr>
          <p:cNvPr id="8" name="Picture 7">
            <a:extLst>
              <a:ext uri="{FF2B5EF4-FFF2-40B4-BE49-F238E27FC236}">
                <a16:creationId xmlns:a16="http://schemas.microsoft.com/office/drawing/2014/main" id="{FECAFA10-29B0-C526-77B4-E1F3682D84BF}"/>
              </a:ext>
            </a:extLst>
          </p:cNvPr>
          <p:cNvPicPr>
            <a:picLocks noChangeAspect="1"/>
          </p:cNvPicPr>
          <p:nvPr/>
        </p:nvPicPr>
        <p:blipFill>
          <a:blip r:embed="rId6"/>
          <a:stretch>
            <a:fillRect/>
          </a:stretch>
        </p:blipFill>
        <p:spPr>
          <a:xfrm>
            <a:off x="6685788" y="166503"/>
            <a:ext cx="3481840" cy="6432070"/>
          </a:xfrm>
          <a:prstGeom prst="rect">
            <a:avLst/>
          </a:prstGeom>
        </p:spPr>
      </p:pic>
      <p:sp>
        <p:nvSpPr>
          <p:cNvPr id="18" name="TextBox 17">
            <a:extLst>
              <a:ext uri="{FF2B5EF4-FFF2-40B4-BE49-F238E27FC236}">
                <a16:creationId xmlns:a16="http://schemas.microsoft.com/office/drawing/2014/main" id="{C73965B6-FC6C-A207-A3F6-7E3D003ED7FF}"/>
              </a:ext>
            </a:extLst>
          </p:cNvPr>
          <p:cNvSpPr txBox="1"/>
          <p:nvPr/>
        </p:nvSpPr>
        <p:spPr>
          <a:xfrm>
            <a:off x="13755366" y="242542"/>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3" name="TextBox 2">
            <a:extLst>
              <a:ext uri="{FF2B5EF4-FFF2-40B4-BE49-F238E27FC236}">
                <a16:creationId xmlns:a16="http://schemas.microsoft.com/office/drawing/2014/main" id="{822AE9DA-3F21-F985-57AE-1EB816C96D18}"/>
              </a:ext>
            </a:extLst>
          </p:cNvPr>
          <p:cNvSpPr txBox="1"/>
          <p:nvPr/>
        </p:nvSpPr>
        <p:spPr>
          <a:xfrm>
            <a:off x="-4415821" y="1974786"/>
            <a:ext cx="5981700" cy="5201424"/>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ENGINE MANAGEMENT</a:t>
            </a:r>
          </a:p>
          <a:p>
            <a:pPr marL="742950" lvl="1" indent="-285750">
              <a:buFont typeface="Arial" panose="020B0604020202020204" pitchFamily="34" charset="0"/>
              <a:buChar char="•"/>
            </a:pPr>
            <a:r>
              <a:rPr lang="en-GB" sz="1600" b="1">
                <a:latin typeface="Verajja" panose="020B0603030804020204" pitchFamily="34" charset="0"/>
              </a:rPr>
              <a:t>FUELLING, MAPS &amp; STRATAGIES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BIKE &amp; RIDER</a:t>
            </a:r>
          </a:p>
          <a:p>
            <a:pPr marL="742950" lvl="1" indent="-285750">
              <a:buFont typeface="Arial" panose="020B0604020202020204" pitchFamily="34" charset="0"/>
              <a:buChar char="•"/>
            </a:pPr>
            <a:r>
              <a:rPr lang="en-GB" sz="1600" b="1">
                <a:latin typeface="Verajja" panose="020B0603030804020204" pitchFamily="34" charset="0"/>
              </a:rPr>
              <a:t>ADJUSTABLE OFFSET YOKES</a:t>
            </a:r>
          </a:p>
          <a:p>
            <a:pPr marL="742950" lvl="1" indent="-285750">
              <a:buFont typeface="Arial" panose="020B0604020202020204" pitchFamily="34" charset="0"/>
              <a:buChar char="•"/>
            </a:pPr>
            <a:r>
              <a:rPr lang="en-GB" sz="1600" b="1">
                <a:latin typeface="Verajja" panose="020B0603030804020204" pitchFamily="34" charset="0"/>
              </a:rPr>
              <a:t>ADJUSTABLE REAR SETS</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AERODYNAMICS</a:t>
            </a:r>
          </a:p>
          <a:p>
            <a:pPr marL="742950" lvl="1" indent="-285750">
              <a:buFont typeface="Arial" panose="020B0604020202020204" pitchFamily="34" charset="0"/>
              <a:buChar char="•"/>
            </a:pPr>
            <a:r>
              <a:rPr lang="en-GB" sz="1600" b="1">
                <a:latin typeface="Verajja" panose="020B0603030804020204" pitchFamily="34" charset="0"/>
              </a:rPr>
              <a:t>INTAKE CHANNELS</a:t>
            </a:r>
          </a:p>
          <a:p>
            <a:pPr marL="742950" lvl="1" indent="-285750">
              <a:buFont typeface="Arial" panose="020B0604020202020204" pitchFamily="34" charset="0"/>
              <a:buChar char="•"/>
            </a:pPr>
            <a:r>
              <a:rPr lang="en-GB" sz="1600" b="1">
                <a:latin typeface="Verajja" panose="020B0603030804020204" pitchFamily="34" charset="0"/>
              </a:rPr>
              <a:t>FAIRING AERO</a:t>
            </a: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FUEL TANK &amp; AIRBOX</a:t>
            </a:r>
          </a:p>
          <a:p>
            <a:pPr marL="742950" lvl="1" indent="-285750">
              <a:buFont typeface="Arial" panose="020B0604020202020204" pitchFamily="34" charset="0"/>
              <a:buChar char="•"/>
            </a:pPr>
            <a:r>
              <a:rPr lang="en-GB" sz="1600" b="1">
                <a:latin typeface="Verajja" panose="020B0603030804020204" pitchFamily="34" charset="0"/>
              </a:rPr>
              <a:t>MAXIMISE AIRBOX VOLUME</a:t>
            </a:r>
          </a:p>
          <a:p>
            <a:pPr marL="742950" lvl="1" indent="-285750">
              <a:buFont typeface="Arial" panose="020B0604020202020204" pitchFamily="34" charset="0"/>
              <a:buChar char="•"/>
            </a:pPr>
            <a:r>
              <a:rPr lang="en-GB" sz="1600" b="1">
                <a:latin typeface="Verajja" panose="020B0603030804020204" pitchFamily="34" charset="0"/>
              </a:rPr>
              <a:t>BELLMOUTH</a:t>
            </a:r>
          </a:p>
          <a:p>
            <a:pPr marL="742950" lvl="1" indent="-285750">
              <a:buFont typeface="Arial" panose="020B0604020202020204" pitchFamily="34" charset="0"/>
              <a:buChar char="•"/>
            </a:pPr>
            <a:r>
              <a:rPr lang="en-GB" sz="1600" b="1">
                <a:latin typeface="Verajja" panose="020B0603030804020204" pitchFamily="34" charset="0"/>
              </a:rPr>
              <a:t>FUEL TANK LOCATION CHANGE</a:t>
            </a:r>
          </a:p>
          <a:p>
            <a:pPr marL="742950" lvl="1" indent="-285750">
              <a:buFont typeface="Arial" panose="020B0604020202020204" pitchFamily="34" charset="0"/>
              <a:buChar char="•"/>
            </a:pPr>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269193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2D111-C1EC-68F9-77CE-FE878A9578D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FD400B5B-0F1B-8955-F249-674BAE9966D7}"/>
              </a:ext>
            </a:extLst>
          </p:cNvPr>
          <p:cNvGrpSpPr>
            <a:grpSpLocks noGrp="1" noUngrp="1" noRot="1" noMove="1" noResize="1"/>
          </p:cNvGrpSpPr>
          <p:nvPr/>
        </p:nvGrpSpPr>
        <p:grpSpPr>
          <a:xfrm>
            <a:off x="-4742370" y="-4216888"/>
            <a:ext cx="15464641" cy="11074888"/>
            <a:chOff x="-4739414" y="-4216888"/>
            <a:chExt cx="15464641" cy="11074888"/>
          </a:xfrm>
        </p:grpSpPr>
        <p:sp>
          <p:nvSpPr>
            <p:cNvPr id="9" name="Arrow: Chevron 8">
              <a:extLst>
                <a:ext uri="{FF2B5EF4-FFF2-40B4-BE49-F238E27FC236}">
                  <a16:creationId xmlns:a16="http://schemas.microsoft.com/office/drawing/2014/main" id="{B9133150-4773-3FAC-7242-2FFBB73A728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279F3C5B-3C53-324E-DFB1-1BFF81A00136}"/>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D5457363-4C44-CD3C-7B25-C52480BE66B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AA6A216B-9EB7-8906-5F24-E41C2C4C36E8}"/>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23EA0672-DB09-1095-F34E-613EA1BD051B}"/>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 name="TextBox 1">
            <a:extLst>
              <a:ext uri="{FF2B5EF4-FFF2-40B4-BE49-F238E27FC236}">
                <a16:creationId xmlns:a16="http://schemas.microsoft.com/office/drawing/2014/main" id="{691E7AED-FC1D-37AA-4503-D13C4B2D9639}"/>
              </a:ext>
            </a:extLst>
          </p:cNvPr>
          <p:cNvSpPr txBox="1"/>
          <p:nvPr/>
        </p:nvSpPr>
        <p:spPr>
          <a:xfrm>
            <a:off x="2124844" y="-2048989"/>
            <a:ext cx="5445507" cy="1446550"/>
          </a:xfrm>
          <a:prstGeom prst="rect">
            <a:avLst/>
          </a:prstGeom>
          <a:noFill/>
        </p:spPr>
        <p:txBody>
          <a:bodyPr wrap="square" rtlCol="0">
            <a:spAutoFit/>
          </a:bodyPr>
          <a:lstStyle/>
          <a:p>
            <a:r>
              <a:rPr lang="en-GB" sz="4400" b="1">
                <a:latin typeface="Verajja" panose="020B0603030804020204" pitchFamily="34" charset="0"/>
              </a:rPr>
              <a:t>TIMING </a:t>
            </a:r>
            <a:br>
              <a:rPr lang="en-GB" sz="4400" b="1">
                <a:latin typeface="Verajja" panose="020B0603030804020204" pitchFamily="34" charset="0"/>
              </a:rPr>
            </a:br>
            <a:r>
              <a:rPr lang="en-GB" sz="4400" b="1">
                <a:latin typeface="Verajja" panose="020B0603030804020204" pitchFamily="34" charset="0"/>
              </a:rPr>
              <a:t>PLAN</a:t>
            </a:r>
          </a:p>
        </p:txBody>
      </p:sp>
      <p:pic>
        <p:nvPicPr>
          <p:cNvPr id="8" name="Picture 7">
            <a:extLst>
              <a:ext uri="{FF2B5EF4-FFF2-40B4-BE49-F238E27FC236}">
                <a16:creationId xmlns:a16="http://schemas.microsoft.com/office/drawing/2014/main" id="{E663196E-598C-9721-E1F8-59BF65CB304E}"/>
              </a:ext>
            </a:extLst>
          </p:cNvPr>
          <p:cNvPicPr>
            <a:picLocks noChangeAspect="1"/>
          </p:cNvPicPr>
          <p:nvPr/>
        </p:nvPicPr>
        <p:blipFill>
          <a:blip r:embed="rId3"/>
          <a:stretch>
            <a:fillRect/>
          </a:stretch>
        </p:blipFill>
        <p:spPr>
          <a:xfrm>
            <a:off x="15242407" y="212965"/>
            <a:ext cx="3481840" cy="6432070"/>
          </a:xfrm>
          <a:prstGeom prst="rect">
            <a:avLst/>
          </a:prstGeom>
        </p:spPr>
      </p:pic>
      <p:sp>
        <p:nvSpPr>
          <p:cNvPr id="3" name="TextBox 2">
            <a:extLst>
              <a:ext uri="{FF2B5EF4-FFF2-40B4-BE49-F238E27FC236}">
                <a16:creationId xmlns:a16="http://schemas.microsoft.com/office/drawing/2014/main" id="{296D1CB8-A16F-6A80-0DC9-66C95ACCB132}"/>
              </a:ext>
            </a:extLst>
          </p:cNvPr>
          <p:cNvSpPr txBox="1"/>
          <p:nvPr/>
        </p:nvSpPr>
        <p:spPr>
          <a:xfrm>
            <a:off x="2124844" y="212965"/>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5" name="TextBox 4">
            <a:extLst>
              <a:ext uri="{FF2B5EF4-FFF2-40B4-BE49-F238E27FC236}">
                <a16:creationId xmlns:a16="http://schemas.microsoft.com/office/drawing/2014/main" id="{AEC67D8A-351E-739D-F0C3-EBB8668D9ADE}"/>
              </a:ext>
            </a:extLst>
          </p:cNvPr>
          <p:cNvSpPr txBox="1"/>
          <p:nvPr/>
        </p:nvSpPr>
        <p:spPr>
          <a:xfrm>
            <a:off x="13278740" y="0"/>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pic>
        <p:nvPicPr>
          <p:cNvPr id="1026" name="Picture 2" descr="Dellorto Sticker">
            <a:extLst>
              <a:ext uri="{FF2B5EF4-FFF2-40B4-BE49-F238E27FC236}">
                <a16:creationId xmlns:a16="http://schemas.microsoft.com/office/drawing/2014/main" id="{1C3AADB6-7939-CA9D-2749-EC496ED63F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03" t="3458" r="2357" b="3923"/>
          <a:stretch/>
        </p:blipFill>
        <p:spPr bwMode="auto">
          <a:xfrm>
            <a:off x="7521429" y="738541"/>
            <a:ext cx="4025178" cy="19335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76F8A2F-802D-6C88-748C-35CF2FDF8150}"/>
              </a:ext>
            </a:extLst>
          </p:cNvPr>
          <p:cNvPicPr>
            <a:picLocks noChangeAspect="1"/>
          </p:cNvPicPr>
          <p:nvPr/>
        </p:nvPicPr>
        <p:blipFill>
          <a:blip r:embed="rId5"/>
          <a:srcRect l="-1574" t="10846"/>
          <a:stretch/>
        </p:blipFill>
        <p:spPr>
          <a:xfrm>
            <a:off x="6957918" y="4185884"/>
            <a:ext cx="4930935" cy="2429059"/>
          </a:xfrm>
          <a:prstGeom prst="rect">
            <a:avLst/>
          </a:prstGeom>
        </p:spPr>
      </p:pic>
      <p:sp>
        <p:nvSpPr>
          <p:cNvPr id="4" name="TextBox 3">
            <a:extLst>
              <a:ext uri="{FF2B5EF4-FFF2-40B4-BE49-F238E27FC236}">
                <a16:creationId xmlns:a16="http://schemas.microsoft.com/office/drawing/2014/main" id="{7E7EB4B3-6E41-9FE2-6FE0-B4FCBA1B948E}"/>
              </a:ext>
            </a:extLst>
          </p:cNvPr>
          <p:cNvSpPr txBox="1"/>
          <p:nvPr/>
        </p:nvSpPr>
        <p:spPr>
          <a:xfrm>
            <a:off x="645393" y="1775602"/>
            <a:ext cx="6764793" cy="5447645"/>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DELLORTO ECU &amp; LOOM</a:t>
            </a:r>
          </a:p>
          <a:p>
            <a:pPr marL="742950" lvl="1" indent="-285750">
              <a:buFont typeface="Arial" panose="020B0604020202020204" pitchFamily="34" charset="0"/>
              <a:buChar char="•"/>
            </a:pPr>
            <a:r>
              <a:rPr lang="en-GB" sz="2000" b="1">
                <a:latin typeface="Verajja" panose="020B0603030804020204" pitchFamily="34" charset="0"/>
              </a:rPr>
              <a:t>SUCCESSFULLY INSTALLED &amp; TESTED</a:t>
            </a:r>
          </a:p>
          <a:p>
            <a:pPr lvl="1"/>
            <a:endParaRPr lang="en-GB" sz="2400" b="1">
              <a:latin typeface="Verajja" panose="020B0603030804020204" pitchFamily="34" charset="0"/>
            </a:endParaRPr>
          </a:p>
          <a:p>
            <a:pPr marL="285750" indent="-285750">
              <a:buFont typeface="Arial" panose="020B0604020202020204" pitchFamily="34" charset="0"/>
              <a:buChar char="•"/>
            </a:pPr>
            <a:r>
              <a:rPr lang="en-GB" sz="2400" b="1" err="1">
                <a:latin typeface="Verajja" panose="020B0603030804020204" pitchFamily="34" charset="0"/>
              </a:rPr>
              <a:t>DoPE</a:t>
            </a:r>
            <a:r>
              <a:rPr lang="en-GB" sz="2400" b="1">
                <a:latin typeface="Verajja" panose="020B0603030804020204" pitchFamily="34" charset="0"/>
              </a:rPr>
              <a:t> ENGINE MANAGEMENT SOFTWARE</a:t>
            </a:r>
          </a:p>
          <a:p>
            <a:pPr marL="742950" lvl="1" indent="-285750">
              <a:buFont typeface="Arial" panose="020B0604020202020204" pitchFamily="34" charset="0"/>
              <a:buChar char="•"/>
            </a:pPr>
            <a:r>
              <a:rPr lang="en-GB" sz="2000" b="1">
                <a:latin typeface="Verajja" panose="020B0603030804020204" pitchFamily="34" charset="0"/>
              </a:rPr>
              <a:t>ENVIROMENT INSTALLED &amp; CONNECTIONS TESTED</a:t>
            </a:r>
          </a:p>
          <a:p>
            <a:endParaRPr lang="en-GB" sz="24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HONDA BASE MAP</a:t>
            </a:r>
          </a:p>
          <a:p>
            <a:pPr marL="742950" lvl="1" indent="-285750">
              <a:buFont typeface="Arial" panose="020B0604020202020204" pitchFamily="34" charset="0"/>
              <a:buChar char="•"/>
            </a:pPr>
            <a:r>
              <a:rPr lang="en-GB" sz="2000" b="1">
                <a:latin typeface="Verajja" panose="020B0603030804020204" pitchFamily="34" charset="0"/>
              </a:rPr>
              <a:t>DELAYS SOURCING (DELLORTO &amp; GEOTEC)</a:t>
            </a:r>
          </a:p>
          <a:p>
            <a:pPr marL="742950" lvl="1" indent="-285750">
              <a:buFont typeface="Arial" panose="020B0604020202020204" pitchFamily="34" charset="0"/>
              <a:buChar char="•"/>
            </a:pPr>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ENGINE &amp; STRATEGY MANAGEMENT</a:t>
            </a:r>
          </a:p>
          <a:p>
            <a:pPr marL="742950" lvl="1" indent="-285750">
              <a:buFont typeface="Arial" panose="020B0604020202020204" pitchFamily="34" charset="0"/>
              <a:buChar char="•"/>
            </a:pPr>
            <a:r>
              <a:rPr lang="en-GB" sz="2000" b="1">
                <a:latin typeface="Verajja" panose="020B0603030804020204" pitchFamily="34" charset="0"/>
              </a:rPr>
              <a:t>INCREASE RPM LIMIT</a:t>
            </a:r>
          </a:p>
          <a:p>
            <a:pPr marL="742950" lvl="1" indent="-285750">
              <a:buFont typeface="Arial" panose="020B0604020202020204" pitchFamily="34" charset="0"/>
              <a:buChar char="•"/>
            </a:pPr>
            <a:r>
              <a:rPr lang="en-GB" sz="2000" b="1">
                <a:latin typeface="Verajja" panose="020B0603030804020204" pitchFamily="34" charset="0"/>
              </a:rPr>
              <a:t>FUEL INJECTION AND IGNITION TIMINGS</a:t>
            </a:r>
          </a:p>
          <a:p>
            <a:pPr marL="742950" lvl="1" indent="-285750">
              <a:buFont typeface="Arial" panose="020B0604020202020204" pitchFamily="34" charset="0"/>
              <a:buChar char="•"/>
            </a:pPr>
            <a:r>
              <a:rPr lang="en-GB" sz="2000" b="1">
                <a:latin typeface="Verajja" panose="020B0603030804020204" pitchFamily="34" charset="0"/>
              </a:rPr>
              <a:t>ENGINE BRAKING</a:t>
            </a:r>
          </a:p>
          <a:p>
            <a:pPr marL="742950" lvl="1" indent="-285750">
              <a:buFont typeface="Arial" panose="020B0604020202020204" pitchFamily="34" charset="0"/>
              <a:buChar char="•"/>
            </a:pPr>
            <a:r>
              <a:rPr lang="en-GB" sz="2000" b="1">
                <a:latin typeface="Verajja" panose="020B0603030804020204" pitchFamily="34" charset="0"/>
              </a:rPr>
              <a:t>TRACTION CONTROL</a:t>
            </a:r>
          </a:p>
          <a:p>
            <a:pPr marL="742950" lvl="1" indent="-285750">
              <a:buFont typeface="Arial" panose="020B0604020202020204" pitchFamily="34" charset="0"/>
              <a:buChar char="•"/>
            </a:pPr>
            <a:r>
              <a:rPr lang="en-GB" sz="2000" b="1">
                <a:latin typeface="Verajja" panose="020B0603030804020204" pitchFamily="34" charset="0"/>
              </a:rPr>
              <a:t>LAUNCH CONTROL</a:t>
            </a:r>
          </a:p>
          <a:p>
            <a:pPr marL="285750" indent="-285750">
              <a:buFont typeface="Arial" panose="020B0604020202020204" pitchFamily="34" charset="0"/>
              <a:buChar char="•"/>
            </a:pPr>
            <a:endParaRPr lang="en-GB" sz="2400" b="1">
              <a:latin typeface="Verajja" panose="020B0603030804020204" pitchFamily="34" charset="0"/>
            </a:endParaRPr>
          </a:p>
        </p:txBody>
      </p:sp>
      <p:sp>
        <p:nvSpPr>
          <p:cNvPr id="7" name="TextBox 6">
            <a:extLst>
              <a:ext uri="{FF2B5EF4-FFF2-40B4-BE49-F238E27FC236}">
                <a16:creationId xmlns:a16="http://schemas.microsoft.com/office/drawing/2014/main" id="{EA678B87-781F-09C8-9F55-FBAA1A3F5A9E}"/>
              </a:ext>
            </a:extLst>
          </p:cNvPr>
          <p:cNvSpPr txBox="1"/>
          <p:nvPr/>
        </p:nvSpPr>
        <p:spPr>
          <a:xfrm>
            <a:off x="-4146495" y="2498877"/>
            <a:ext cx="5981700" cy="3939540"/>
          </a:xfrm>
          <a:prstGeom prst="rect">
            <a:avLst/>
          </a:prstGeom>
          <a:noFill/>
        </p:spPr>
        <p:txBody>
          <a:bodyPr wrap="square" rtlCol="0">
            <a:spAutoFit/>
          </a:bodyPr>
          <a:lstStyle/>
          <a:p>
            <a:pPr marL="285750" indent="-285750">
              <a:buFont typeface="Arial" panose="020B0604020202020204" pitchFamily="34" charset="0"/>
              <a:buChar char="•"/>
            </a:pPr>
            <a:r>
              <a:rPr lang="en-GB" sz="2000" b="1">
                <a:latin typeface="Verajja" panose="020B0603030804020204" pitchFamily="34" charset="0"/>
              </a:rPr>
              <a:t>GANTT CHART</a:t>
            </a:r>
          </a:p>
          <a:p>
            <a:pPr marL="742950" lvl="1" indent="-285750">
              <a:buFont typeface="Arial" panose="020B0604020202020204" pitchFamily="34" charset="0"/>
              <a:buChar char="•"/>
            </a:pPr>
            <a:r>
              <a:rPr lang="en-GB" sz="1600" b="1">
                <a:latin typeface="Verajja" panose="020B0603030804020204" pitchFamily="34" charset="0"/>
              </a:rPr>
              <a:t>GROUP</a:t>
            </a:r>
          </a:p>
          <a:p>
            <a:pPr marL="742950" lvl="1" indent="-285750">
              <a:buFont typeface="Arial" panose="020B0604020202020204" pitchFamily="34" charset="0"/>
              <a:buChar char="•"/>
            </a:pPr>
            <a:r>
              <a:rPr lang="en-GB" sz="1600" b="1">
                <a:latin typeface="Verajja" panose="020B0603030804020204" pitchFamily="34" charset="0"/>
              </a:rPr>
              <a:t>PERSONAL</a:t>
            </a: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pPr marL="742950" lvl="1" indent="-285750">
              <a:buFont typeface="Arial" panose="020B0604020202020204" pitchFamily="34" charset="0"/>
              <a:buChar char="•"/>
            </a:pPr>
            <a:endParaRPr lang="en-GB" sz="1600" b="1">
              <a:latin typeface="Verajja" panose="020B0603030804020204" pitchFamily="34" charset="0"/>
            </a:endParaRPr>
          </a:p>
          <a:p>
            <a:endParaRPr lang="en-GB" sz="2000" b="1">
              <a:latin typeface="Verajja" panose="020B0603030804020204" pitchFamily="34" charset="0"/>
            </a:endParaRPr>
          </a:p>
          <a:p>
            <a:pPr marL="285750" indent="-285750">
              <a:buFont typeface="Arial" panose="020B0604020202020204" pitchFamily="34" charset="0"/>
              <a:buChar char="•"/>
            </a:pPr>
            <a:r>
              <a:rPr lang="en-GB" sz="2000" b="1">
                <a:latin typeface="Verajja" panose="020B0603030804020204" pitchFamily="34" charset="0"/>
              </a:rPr>
              <a:t>WEEKLY MEETINGS</a:t>
            </a:r>
          </a:p>
          <a:p>
            <a:pPr marL="742950" lvl="1" indent="-285750">
              <a:buFont typeface="Arial" panose="020B0604020202020204" pitchFamily="34" charset="0"/>
              <a:buChar char="•"/>
            </a:pPr>
            <a:r>
              <a:rPr lang="en-GB" sz="1600" b="1">
                <a:latin typeface="Verajja" panose="020B0603030804020204" pitchFamily="34" charset="0"/>
              </a:rPr>
              <a:t>GENERAL CATCHUP </a:t>
            </a:r>
          </a:p>
          <a:p>
            <a:pPr marL="742950" lvl="1" indent="-285750">
              <a:buFont typeface="Arial" panose="020B0604020202020204" pitchFamily="34" charset="0"/>
              <a:buChar char="•"/>
            </a:pPr>
            <a:r>
              <a:rPr lang="en-GB" sz="1600" b="1">
                <a:latin typeface="Verajja" panose="020B0603030804020204" pitchFamily="34" charset="0"/>
              </a:rPr>
              <a:t>UPDATE CHARTS &amp; TIMING PLANS</a:t>
            </a:r>
          </a:p>
          <a:p>
            <a:pPr marL="742950" lvl="1" indent="-285750">
              <a:buFont typeface="Arial" panose="020B0604020202020204" pitchFamily="34" charset="0"/>
              <a:buChar char="•"/>
            </a:pPr>
            <a:r>
              <a:rPr lang="en-GB" sz="1600" b="1">
                <a:latin typeface="Verajja" panose="020B0603030804020204" pitchFamily="34" charset="0"/>
              </a:rPr>
              <a:t>DISCUSSIONS</a:t>
            </a:r>
          </a:p>
          <a:p>
            <a:endParaRPr lang="en-GB" sz="2000" b="1">
              <a:latin typeface="Verajja" panose="020B0603030804020204" pitchFamily="34" charset="0"/>
            </a:endParaRPr>
          </a:p>
          <a:p>
            <a:endParaRPr lang="en-GB" b="1">
              <a:latin typeface="Verajja" panose="020B0603030804020204" pitchFamily="34" charset="0"/>
            </a:endParaRPr>
          </a:p>
          <a:p>
            <a:pPr marL="285750" indent="-285750">
              <a:buFont typeface="Arial" panose="020B0604020202020204" pitchFamily="34" charset="0"/>
              <a:buChar char="•"/>
            </a:pPr>
            <a:endParaRPr lang="en-GB" sz="2400" b="1">
              <a:latin typeface="Verajja" panose="020B0603030804020204" pitchFamily="34" charset="0"/>
            </a:endParaRPr>
          </a:p>
        </p:txBody>
      </p:sp>
    </p:spTree>
    <p:extLst>
      <p:ext uri="{BB962C8B-B14F-4D97-AF65-F5344CB8AC3E}">
        <p14:creationId xmlns:p14="http://schemas.microsoft.com/office/powerpoint/2010/main" val="3212150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69D56-8C4B-EDF5-DFD3-BE669C10238A}"/>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9177812A-4E21-35BA-E1F7-12E67E0B4B68}"/>
              </a:ext>
            </a:extLst>
          </p:cNvPr>
          <p:cNvPicPr>
            <a:picLocks noChangeAspect="1"/>
          </p:cNvPicPr>
          <p:nvPr/>
        </p:nvPicPr>
        <p:blipFill>
          <a:blip r:embed="rId3"/>
          <a:stretch>
            <a:fillRect/>
          </a:stretch>
        </p:blipFill>
        <p:spPr>
          <a:xfrm>
            <a:off x="1693948" y="2162441"/>
            <a:ext cx="3370985" cy="4379518"/>
          </a:xfrm>
          <a:prstGeom prst="rect">
            <a:avLst/>
          </a:prstGeom>
        </p:spPr>
      </p:pic>
      <p:grpSp>
        <p:nvGrpSpPr>
          <p:cNvPr id="30" name="Group 29">
            <a:extLst>
              <a:ext uri="{FF2B5EF4-FFF2-40B4-BE49-F238E27FC236}">
                <a16:creationId xmlns:a16="http://schemas.microsoft.com/office/drawing/2014/main" id="{0C0E0EAB-9642-98C3-F7EE-9217427F0B82}"/>
              </a:ext>
            </a:extLst>
          </p:cNvPr>
          <p:cNvGrpSpPr>
            <a:grpSpLocks noGrp="1" noUngrp="1" noRot="1" noMove="1" noResize="1"/>
          </p:cNvGrpSpPr>
          <p:nvPr/>
        </p:nvGrpSpPr>
        <p:grpSpPr>
          <a:xfrm>
            <a:off x="-4654889" y="-4216888"/>
            <a:ext cx="15464641" cy="11074888"/>
            <a:chOff x="-4739414" y="-4216888"/>
            <a:chExt cx="15464641" cy="11074888"/>
          </a:xfrm>
        </p:grpSpPr>
        <p:sp>
          <p:nvSpPr>
            <p:cNvPr id="9" name="Arrow: Chevron 8">
              <a:extLst>
                <a:ext uri="{FF2B5EF4-FFF2-40B4-BE49-F238E27FC236}">
                  <a16:creationId xmlns:a16="http://schemas.microsoft.com/office/drawing/2014/main" id="{9EF0CD79-9A1F-1485-545E-C471EDA4D6E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A03568E-0FDF-8E65-04F2-AB7BFF672C9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010188F4-1AB7-6793-BD34-C39F2C4CA6AC}"/>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B6C5245-2C87-2A26-30C4-81B5C1DE05F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735CE9B-647A-1A76-E60A-7469CBB69A0A}"/>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4" name="TextBox 3">
            <a:extLst>
              <a:ext uri="{FF2B5EF4-FFF2-40B4-BE49-F238E27FC236}">
                <a16:creationId xmlns:a16="http://schemas.microsoft.com/office/drawing/2014/main" id="{FBF8A443-0A70-FFE8-7814-AAB37720DFE7}"/>
              </a:ext>
            </a:extLst>
          </p:cNvPr>
          <p:cNvSpPr txBox="1"/>
          <p:nvPr/>
        </p:nvSpPr>
        <p:spPr>
          <a:xfrm>
            <a:off x="704088" y="1908857"/>
            <a:ext cx="5981700" cy="461665"/>
          </a:xfrm>
          <a:prstGeom prst="rect">
            <a:avLst/>
          </a:prstGeom>
          <a:noFill/>
        </p:spPr>
        <p:txBody>
          <a:bodyPr wrap="square" rtlCol="0">
            <a:spAutoFit/>
          </a:bodyPr>
          <a:lstStyle/>
          <a:p>
            <a:pPr marL="342900" indent="-342900">
              <a:buFont typeface="Arial" panose="020B0604020202020204" pitchFamily="34" charset="0"/>
              <a:buChar char="•"/>
            </a:pPr>
            <a:r>
              <a:rPr lang="en-GB" sz="2400" b="1">
                <a:latin typeface="Verajja" panose="020B0603030804020204" pitchFamily="34" charset="0"/>
              </a:rPr>
              <a:t>BELLMOUTH DESIGN OPTIMISATION</a:t>
            </a:r>
          </a:p>
        </p:txBody>
      </p:sp>
      <p:sp>
        <p:nvSpPr>
          <p:cNvPr id="3" name="TextBox 2">
            <a:extLst>
              <a:ext uri="{FF2B5EF4-FFF2-40B4-BE49-F238E27FC236}">
                <a16:creationId xmlns:a16="http://schemas.microsoft.com/office/drawing/2014/main" id="{C535AC53-FC11-9318-C58C-E7B38578DEB2}"/>
              </a:ext>
            </a:extLst>
          </p:cNvPr>
          <p:cNvSpPr txBox="1"/>
          <p:nvPr/>
        </p:nvSpPr>
        <p:spPr>
          <a:xfrm>
            <a:off x="2124844" y="-1882872"/>
            <a:ext cx="5445507" cy="1446550"/>
          </a:xfrm>
          <a:prstGeom prst="rect">
            <a:avLst/>
          </a:prstGeom>
          <a:noFill/>
        </p:spPr>
        <p:txBody>
          <a:bodyPr wrap="square" rtlCol="0">
            <a:spAutoFit/>
          </a:bodyPr>
          <a:lstStyle/>
          <a:p>
            <a:r>
              <a:rPr lang="en-GB" sz="4400" b="1">
                <a:latin typeface="Verajja" panose="020B0603030804020204" pitchFamily="34" charset="0"/>
              </a:rPr>
              <a:t>ENGINE</a:t>
            </a:r>
          </a:p>
          <a:p>
            <a:r>
              <a:rPr lang="en-GB" sz="4400" b="1">
                <a:latin typeface="Verajja" panose="020B0603030804020204" pitchFamily="34" charset="0"/>
              </a:rPr>
              <a:t>MANAGEMENT</a:t>
            </a:r>
          </a:p>
        </p:txBody>
      </p:sp>
      <p:sp>
        <p:nvSpPr>
          <p:cNvPr id="5" name="TextBox 4">
            <a:extLst>
              <a:ext uri="{FF2B5EF4-FFF2-40B4-BE49-F238E27FC236}">
                <a16:creationId xmlns:a16="http://schemas.microsoft.com/office/drawing/2014/main" id="{F30EE686-0892-DA11-DD6C-B67129C31082}"/>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sp>
        <p:nvSpPr>
          <p:cNvPr id="17" name="TextBox 16">
            <a:extLst>
              <a:ext uri="{FF2B5EF4-FFF2-40B4-BE49-F238E27FC236}">
                <a16:creationId xmlns:a16="http://schemas.microsoft.com/office/drawing/2014/main" id="{A36CA27E-3FE0-7EAF-B09D-59C82ED92A03}"/>
              </a:ext>
            </a:extLst>
          </p:cNvPr>
          <p:cNvSpPr txBox="1"/>
          <p:nvPr/>
        </p:nvSpPr>
        <p:spPr>
          <a:xfrm>
            <a:off x="2707838" y="6521401"/>
            <a:ext cx="1550208" cy="276999"/>
          </a:xfrm>
          <a:prstGeom prst="rect">
            <a:avLst/>
          </a:prstGeom>
          <a:noFill/>
        </p:spPr>
        <p:txBody>
          <a:bodyPr wrap="square">
            <a:spAutoFit/>
          </a:bodyPr>
          <a:lstStyle/>
          <a:p>
            <a:r>
              <a:rPr lang="en-US" sz="1200"/>
              <a:t>Blair, G., &amp; Cahoon</a:t>
            </a:r>
          </a:p>
        </p:txBody>
      </p:sp>
      <p:grpSp>
        <p:nvGrpSpPr>
          <p:cNvPr id="6" name="Group 5">
            <a:extLst>
              <a:ext uri="{FF2B5EF4-FFF2-40B4-BE49-F238E27FC236}">
                <a16:creationId xmlns:a16="http://schemas.microsoft.com/office/drawing/2014/main" id="{034EC3CA-E156-8734-438F-C1CAF30FB408}"/>
              </a:ext>
            </a:extLst>
          </p:cNvPr>
          <p:cNvGrpSpPr/>
          <p:nvPr/>
        </p:nvGrpSpPr>
        <p:grpSpPr>
          <a:xfrm>
            <a:off x="7192154" y="259427"/>
            <a:ext cx="3449385" cy="3361031"/>
            <a:chOff x="8337164" y="169728"/>
            <a:chExt cx="3449385" cy="3361031"/>
          </a:xfrm>
        </p:grpSpPr>
        <p:pic>
          <p:nvPicPr>
            <p:cNvPr id="13" name="Picture 12" descr="A white object with a black background&#10;&#10;Description automatically generated">
              <a:extLst>
                <a:ext uri="{FF2B5EF4-FFF2-40B4-BE49-F238E27FC236}">
                  <a16:creationId xmlns:a16="http://schemas.microsoft.com/office/drawing/2014/main" id="{ED6E6AA1-4F06-F033-87E4-39EDB3B6C95A}"/>
                </a:ext>
              </a:extLst>
            </p:cNvPr>
            <p:cNvPicPr>
              <a:picLocks noChangeAspect="1"/>
            </p:cNvPicPr>
            <p:nvPr/>
          </p:nvPicPr>
          <p:blipFill>
            <a:blip r:embed="rId4">
              <a:extLst>
                <a:ext uri="{28A0092B-C50C-407E-A947-70E740481C1C}">
                  <a14:useLocalDpi xmlns:a14="http://schemas.microsoft.com/office/drawing/2010/main" val="0"/>
                </a:ext>
              </a:extLst>
            </a:blip>
            <a:srcRect l="30168" t="22342" r="5425" b="21451"/>
            <a:stretch/>
          </p:blipFill>
          <p:spPr>
            <a:xfrm>
              <a:off x="8337164" y="169728"/>
              <a:ext cx="3449385" cy="3010190"/>
            </a:xfrm>
            <a:prstGeom prst="rect">
              <a:avLst/>
            </a:prstGeom>
          </p:spPr>
        </p:pic>
        <p:sp>
          <p:nvSpPr>
            <p:cNvPr id="14" name="TextBox 13">
              <a:extLst>
                <a:ext uri="{FF2B5EF4-FFF2-40B4-BE49-F238E27FC236}">
                  <a16:creationId xmlns:a16="http://schemas.microsoft.com/office/drawing/2014/main" id="{599A2521-751F-AE35-C8AE-F3975201F16D}"/>
                </a:ext>
              </a:extLst>
            </p:cNvPr>
            <p:cNvSpPr txBox="1"/>
            <p:nvPr/>
          </p:nvSpPr>
          <p:spPr>
            <a:xfrm>
              <a:off x="9633705" y="3069094"/>
              <a:ext cx="856301" cy="461665"/>
            </a:xfrm>
            <a:prstGeom prst="rect">
              <a:avLst/>
            </a:prstGeom>
            <a:noFill/>
          </p:spPr>
          <p:txBody>
            <a:bodyPr wrap="square" rtlCol="0">
              <a:spAutoFit/>
            </a:bodyPr>
            <a:lstStyle/>
            <a:p>
              <a:r>
                <a:rPr lang="en-GB" sz="2400" b="1">
                  <a:latin typeface="Verajja" panose="020B0603030804020204" pitchFamily="34" charset="0"/>
                </a:rPr>
                <a:t>OEM</a:t>
              </a:r>
            </a:p>
          </p:txBody>
        </p:sp>
      </p:grpSp>
      <p:grpSp>
        <p:nvGrpSpPr>
          <p:cNvPr id="2" name="Group 1">
            <a:extLst>
              <a:ext uri="{FF2B5EF4-FFF2-40B4-BE49-F238E27FC236}">
                <a16:creationId xmlns:a16="http://schemas.microsoft.com/office/drawing/2014/main" id="{9F321F0B-7C39-F8F7-E86C-6ABC898B7F83}"/>
              </a:ext>
            </a:extLst>
          </p:cNvPr>
          <p:cNvGrpSpPr/>
          <p:nvPr/>
        </p:nvGrpSpPr>
        <p:grpSpPr>
          <a:xfrm>
            <a:off x="7104561" y="3720330"/>
            <a:ext cx="3624568" cy="3087845"/>
            <a:chOff x="8209064" y="3704246"/>
            <a:chExt cx="3624568" cy="3087845"/>
          </a:xfrm>
        </p:grpSpPr>
        <p:pic>
          <p:nvPicPr>
            <p:cNvPr id="12" name="Picture 11" descr="A white saucer on a black background&#10;&#10;Description automatically generated">
              <a:extLst>
                <a:ext uri="{FF2B5EF4-FFF2-40B4-BE49-F238E27FC236}">
                  <a16:creationId xmlns:a16="http://schemas.microsoft.com/office/drawing/2014/main" id="{D38FA42E-D9ED-9003-D1CA-27CD6FCAD2EB}"/>
                </a:ext>
              </a:extLst>
            </p:cNvPr>
            <p:cNvPicPr>
              <a:picLocks noChangeAspect="1"/>
            </p:cNvPicPr>
            <p:nvPr/>
          </p:nvPicPr>
          <p:blipFill>
            <a:blip r:embed="rId5">
              <a:extLst>
                <a:ext uri="{28A0092B-C50C-407E-A947-70E740481C1C}">
                  <a14:useLocalDpi xmlns:a14="http://schemas.microsoft.com/office/drawing/2010/main" val="0"/>
                </a:ext>
              </a:extLst>
            </a:blip>
            <a:srcRect l="43990" t="31809" r="11248" b="33049"/>
            <a:stretch/>
          </p:blipFill>
          <p:spPr>
            <a:xfrm>
              <a:off x="8209064" y="3704246"/>
              <a:ext cx="3624568" cy="2845527"/>
            </a:xfrm>
            <a:prstGeom prst="rect">
              <a:avLst/>
            </a:prstGeom>
          </p:spPr>
        </p:pic>
        <p:sp>
          <p:nvSpPr>
            <p:cNvPr id="16" name="TextBox 15">
              <a:extLst>
                <a:ext uri="{FF2B5EF4-FFF2-40B4-BE49-F238E27FC236}">
                  <a16:creationId xmlns:a16="http://schemas.microsoft.com/office/drawing/2014/main" id="{8B7475F3-EFB9-29E7-B46A-3BD1542A26F1}"/>
                </a:ext>
              </a:extLst>
            </p:cNvPr>
            <p:cNvSpPr txBox="1"/>
            <p:nvPr/>
          </p:nvSpPr>
          <p:spPr>
            <a:xfrm>
              <a:off x="9226506" y="6330426"/>
              <a:ext cx="1642292" cy="461665"/>
            </a:xfrm>
            <a:prstGeom prst="rect">
              <a:avLst/>
            </a:prstGeom>
            <a:noFill/>
          </p:spPr>
          <p:txBody>
            <a:bodyPr wrap="square" rtlCol="0">
              <a:spAutoFit/>
            </a:bodyPr>
            <a:lstStyle/>
            <a:p>
              <a:r>
                <a:rPr lang="en-GB" sz="2400" b="1">
                  <a:latin typeface="Verajja" panose="020B0603030804020204" pitchFamily="34" charset="0"/>
                </a:rPr>
                <a:t>ELLIPTICAL</a:t>
              </a:r>
            </a:p>
          </p:txBody>
        </p:sp>
      </p:grpSp>
    </p:spTree>
    <p:extLst>
      <p:ext uri="{BB962C8B-B14F-4D97-AF65-F5344CB8AC3E}">
        <p14:creationId xmlns:p14="http://schemas.microsoft.com/office/powerpoint/2010/main" val="1618796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67D6A-AC72-3590-7B7C-C46B0C46992E}"/>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611755EC-BC77-B0AD-FD01-13BBEE2C4464}"/>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A958489-FF1C-67B9-636F-9227A410DA17}"/>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E4CBAF69-D756-EDA5-AF30-2B9CC2D30345}"/>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3C4B46A2-09E0-7A6C-460B-8FCA1ABA52D0}"/>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6610860-9AD9-58A3-3E91-A33C39282AA0}"/>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DD3AEE6-4B20-88E1-6673-CC38858216B2}"/>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805F4D84-765F-8AEC-D518-FF8A8C4B853D}"/>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sp>
        <p:nvSpPr>
          <p:cNvPr id="2" name="TextBox 1">
            <a:extLst>
              <a:ext uri="{FF2B5EF4-FFF2-40B4-BE49-F238E27FC236}">
                <a16:creationId xmlns:a16="http://schemas.microsoft.com/office/drawing/2014/main" id="{1B411D86-CEF7-D9EA-9AD6-85F542BB5EC9}"/>
              </a:ext>
            </a:extLst>
          </p:cNvPr>
          <p:cNvSpPr txBox="1"/>
          <p:nvPr/>
        </p:nvSpPr>
        <p:spPr>
          <a:xfrm>
            <a:off x="2185545" y="2705321"/>
            <a:ext cx="2476814" cy="461665"/>
          </a:xfrm>
          <a:prstGeom prst="rect">
            <a:avLst/>
          </a:prstGeom>
          <a:noFill/>
        </p:spPr>
        <p:txBody>
          <a:bodyPr wrap="square" rtlCol="0">
            <a:spAutoFit/>
          </a:bodyPr>
          <a:lstStyle/>
          <a:p>
            <a:pPr algn="ctr"/>
            <a:r>
              <a:rPr lang="en-GB" sz="2400" b="1">
                <a:latin typeface="Verajja" panose="020B0603030804020204" pitchFamily="34" charset="0"/>
              </a:rPr>
              <a:t>OEM</a:t>
            </a:r>
          </a:p>
        </p:txBody>
      </p:sp>
      <p:sp>
        <p:nvSpPr>
          <p:cNvPr id="6" name="TextBox 5">
            <a:extLst>
              <a:ext uri="{FF2B5EF4-FFF2-40B4-BE49-F238E27FC236}">
                <a16:creationId xmlns:a16="http://schemas.microsoft.com/office/drawing/2014/main" id="{2B1D78CC-61E7-9270-3AC0-9057AB685CC8}"/>
              </a:ext>
            </a:extLst>
          </p:cNvPr>
          <p:cNvSpPr txBox="1"/>
          <p:nvPr/>
        </p:nvSpPr>
        <p:spPr>
          <a:xfrm>
            <a:off x="8058244" y="2705321"/>
            <a:ext cx="2529715" cy="472127"/>
          </a:xfrm>
          <a:prstGeom prst="rect">
            <a:avLst/>
          </a:prstGeom>
          <a:noFill/>
        </p:spPr>
        <p:txBody>
          <a:bodyPr wrap="square" rtlCol="0">
            <a:spAutoFit/>
          </a:bodyPr>
          <a:lstStyle/>
          <a:p>
            <a:pPr algn="ctr"/>
            <a:r>
              <a:rPr lang="en-GB" sz="2400" b="1">
                <a:latin typeface="Verajja" panose="020B0603030804020204" pitchFamily="34" charset="0"/>
              </a:rPr>
              <a:t>ELLIPTICAL</a:t>
            </a:r>
          </a:p>
        </p:txBody>
      </p:sp>
      <p:graphicFrame>
        <p:nvGraphicFramePr>
          <p:cNvPr id="8" name="Table 7">
            <a:extLst>
              <a:ext uri="{FF2B5EF4-FFF2-40B4-BE49-F238E27FC236}">
                <a16:creationId xmlns:a16="http://schemas.microsoft.com/office/drawing/2014/main" id="{146388C0-8C07-23F0-D3D8-A9983EEE7DBB}"/>
              </a:ext>
            </a:extLst>
          </p:cNvPr>
          <p:cNvGraphicFramePr>
            <a:graphicFrameLocks noGrp="1"/>
          </p:cNvGraphicFramePr>
          <p:nvPr>
            <p:extLst>
              <p:ext uri="{D42A27DB-BD31-4B8C-83A1-F6EECF244321}">
                <p14:modId xmlns:p14="http://schemas.microsoft.com/office/powerpoint/2010/main" val="1437929917"/>
              </p:ext>
            </p:extLst>
          </p:nvPr>
        </p:nvGraphicFramePr>
        <p:xfrm>
          <a:off x="6767541" y="306084"/>
          <a:ext cx="4878274" cy="2245814"/>
        </p:xfrm>
        <a:graphic>
          <a:graphicData uri="http://schemas.openxmlformats.org/drawingml/2006/table">
            <a:tbl>
              <a:tblPr firstRow="1" bandRow="1">
                <a:tableStyleId>{5C22544A-7EE6-4342-B048-85BDC9FD1C3A}</a:tableStyleId>
              </a:tblPr>
              <a:tblGrid>
                <a:gridCol w="2439137">
                  <a:extLst>
                    <a:ext uri="{9D8B030D-6E8A-4147-A177-3AD203B41FA5}">
                      <a16:colId xmlns:a16="http://schemas.microsoft.com/office/drawing/2014/main" val="2472045859"/>
                    </a:ext>
                  </a:extLst>
                </a:gridCol>
                <a:gridCol w="2439137">
                  <a:extLst>
                    <a:ext uri="{9D8B030D-6E8A-4147-A177-3AD203B41FA5}">
                      <a16:colId xmlns:a16="http://schemas.microsoft.com/office/drawing/2014/main" val="3035610227"/>
                    </a:ext>
                  </a:extLst>
                </a:gridCol>
              </a:tblGrid>
              <a:tr h="782909">
                <a:tc>
                  <a:txBody>
                    <a:bodyPr/>
                    <a:lstStyle/>
                    <a:p>
                      <a:pPr marL="0" algn="ctr" defTabSz="914400" rtl="0" eaLnBrk="1" latinLnBrk="0" hangingPunct="1"/>
                      <a:r>
                        <a:rPr lang="en-GB" sz="1800" b="1" kern="1200">
                          <a:solidFill>
                            <a:schemeClr val="lt1"/>
                          </a:solidFill>
                          <a:latin typeface="+mn-lt"/>
                          <a:ea typeface="+mn-ea"/>
                          <a:cs typeface="+mn-cs"/>
                        </a:rPr>
                        <a:t>Profile</a:t>
                      </a:r>
                    </a:p>
                  </a:txBody>
                  <a:tcPr marL="54881" marR="54881" marT="27440" marB="27440" anchor="ctr"/>
                </a:tc>
                <a:tc>
                  <a:txBody>
                    <a:bodyPr/>
                    <a:lstStyle/>
                    <a:p>
                      <a:pPr algn="ctr"/>
                      <a:r>
                        <a:rPr lang="en-GB" sz="1800"/>
                        <a:t>Mass Airflow</a:t>
                      </a:r>
                    </a:p>
                    <a:p>
                      <a:pPr algn="ctr"/>
                      <a:r>
                        <a:rPr lang="en-GB" sz="1800"/>
                        <a:t>Kg/s</a:t>
                      </a:r>
                    </a:p>
                  </a:txBody>
                  <a:tcPr marL="54881" marR="54881" marT="27440" marB="27440" anchor="ctr"/>
                </a:tc>
                <a:extLst>
                  <a:ext uri="{0D108BD9-81ED-4DB2-BD59-A6C34878D82A}">
                    <a16:rowId xmlns:a16="http://schemas.microsoft.com/office/drawing/2014/main" val="1078534451"/>
                  </a:ext>
                </a:extLst>
              </a:tr>
              <a:tr h="70383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b="1"/>
                        <a:t>Simple Radius </a:t>
                      </a:r>
                      <a:br>
                        <a:rPr lang="en-GB" sz="1600" b="1"/>
                      </a:br>
                      <a:r>
                        <a:rPr lang="en-GB" sz="1600" b="1"/>
                        <a:t>(OEM)</a:t>
                      </a:r>
                    </a:p>
                  </a:txBody>
                  <a:tcPr marL="54881" marR="54881" marT="27440" marB="27440" anchor="ctr"/>
                </a:tc>
                <a:tc>
                  <a:txBody>
                    <a:bodyPr/>
                    <a:lstStyle/>
                    <a:p>
                      <a:pPr algn="ctr"/>
                      <a:r>
                        <a:rPr lang="en-GB" sz="1600" b="1"/>
                        <a:t>1.03</a:t>
                      </a:r>
                    </a:p>
                  </a:txBody>
                  <a:tcPr marL="54881" marR="54881" marT="27440" marB="27440" anchor="ctr"/>
                </a:tc>
                <a:extLst>
                  <a:ext uri="{0D108BD9-81ED-4DB2-BD59-A6C34878D82A}">
                    <a16:rowId xmlns:a16="http://schemas.microsoft.com/office/drawing/2014/main" val="1218722844"/>
                  </a:ext>
                </a:extLst>
              </a:tr>
              <a:tr h="75907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b="1"/>
                        <a:t>Elliptical</a:t>
                      </a:r>
                    </a:p>
                  </a:txBody>
                  <a:tcPr marL="54881" marR="54881" marT="27440" marB="27440" anchor="ctr"/>
                </a:tc>
                <a:tc>
                  <a:txBody>
                    <a:bodyPr/>
                    <a:lstStyle/>
                    <a:p>
                      <a:pPr algn="ctr"/>
                      <a:r>
                        <a:rPr lang="en-GB" sz="1600" b="1"/>
                        <a:t>1.06</a:t>
                      </a:r>
                    </a:p>
                  </a:txBody>
                  <a:tcPr marL="54881" marR="54881" marT="27440" marB="27440" anchor="ctr"/>
                </a:tc>
                <a:extLst>
                  <a:ext uri="{0D108BD9-81ED-4DB2-BD59-A6C34878D82A}">
                    <a16:rowId xmlns:a16="http://schemas.microsoft.com/office/drawing/2014/main" val="2930503497"/>
                  </a:ext>
                </a:extLst>
              </a:tr>
            </a:tbl>
          </a:graphicData>
        </a:graphic>
      </p:graphicFrame>
      <p:grpSp>
        <p:nvGrpSpPr>
          <p:cNvPr id="17" name="Group 16">
            <a:extLst>
              <a:ext uri="{FF2B5EF4-FFF2-40B4-BE49-F238E27FC236}">
                <a16:creationId xmlns:a16="http://schemas.microsoft.com/office/drawing/2014/main" id="{5CB7F298-AFC2-FD91-1565-6433FCB83302}"/>
              </a:ext>
            </a:extLst>
          </p:cNvPr>
          <p:cNvGrpSpPr/>
          <p:nvPr/>
        </p:nvGrpSpPr>
        <p:grpSpPr>
          <a:xfrm>
            <a:off x="904493" y="3250530"/>
            <a:ext cx="5134181" cy="3607470"/>
            <a:chOff x="904493" y="3250530"/>
            <a:chExt cx="5134181" cy="3607470"/>
          </a:xfrm>
        </p:grpSpPr>
        <p:sp>
          <p:nvSpPr>
            <p:cNvPr id="16" name="Rectangle 15">
              <a:extLst>
                <a:ext uri="{FF2B5EF4-FFF2-40B4-BE49-F238E27FC236}">
                  <a16:creationId xmlns:a16="http://schemas.microsoft.com/office/drawing/2014/main" id="{F2E06623-87A7-C58E-8581-880B73ECC306}"/>
                </a:ext>
              </a:extLst>
            </p:cNvPr>
            <p:cNvSpPr/>
            <p:nvPr/>
          </p:nvSpPr>
          <p:spPr>
            <a:xfrm>
              <a:off x="1969808" y="4559300"/>
              <a:ext cx="3003550" cy="164839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rainbow colored explosion on a blue background&#10;&#10;Description automatically generated">
              <a:extLst>
                <a:ext uri="{FF2B5EF4-FFF2-40B4-BE49-F238E27FC236}">
                  <a16:creationId xmlns:a16="http://schemas.microsoft.com/office/drawing/2014/main" id="{54C883C6-1884-7D84-4BEC-9DB3F860DF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4493" y="3250530"/>
              <a:ext cx="5134181" cy="3607470"/>
            </a:xfrm>
            <a:prstGeom prst="rect">
              <a:avLst/>
            </a:prstGeom>
          </p:spPr>
        </p:pic>
      </p:grpSp>
      <p:pic>
        <p:nvPicPr>
          <p:cNvPr id="15" name="Picture 14" descr="A rainbow colored rainbow in a blue background&#10;&#10;Description automatically generated">
            <a:extLst>
              <a:ext uri="{FF2B5EF4-FFF2-40B4-BE49-F238E27FC236}">
                <a16:creationId xmlns:a16="http://schemas.microsoft.com/office/drawing/2014/main" id="{BAFA0C02-ED64-4B22-50F0-9A32E62343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2278" y="3250530"/>
            <a:ext cx="5148799" cy="3617741"/>
          </a:xfrm>
          <a:prstGeom prst="rect">
            <a:avLst/>
          </a:prstGeom>
        </p:spPr>
      </p:pic>
      <p:sp>
        <p:nvSpPr>
          <p:cNvPr id="18" name="TextBox 17">
            <a:extLst>
              <a:ext uri="{FF2B5EF4-FFF2-40B4-BE49-F238E27FC236}">
                <a16:creationId xmlns:a16="http://schemas.microsoft.com/office/drawing/2014/main" id="{9F6912EF-ECAB-2995-0A92-E2E17E5FA011}"/>
              </a:ext>
            </a:extLst>
          </p:cNvPr>
          <p:cNvSpPr txBox="1"/>
          <p:nvPr/>
        </p:nvSpPr>
        <p:spPr>
          <a:xfrm>
            <a:off x="748829" y="1960222"/>
            <a:ext cx="5445507" cy="461665"/>
          </a:xfrm>
          <a:prstGeom prst="rect">
            <a:avLst/>
          </a:prstGeom>
          <a:noFill/>
        </p:spPr>
        <p:txBody>
          <a:bodyPr wrap="square" rtlCol="0">
            <a:spAutoFit/>
          </a:bodyPr>
          <a:lstStyle/>
          <a:p>
            <a:r>
              <a:rPr lang="en-GB" sz="2400" b="1">
                <a:latin typeface="Verajja" panose="020B0603030804020204" pitchFamily="34" charset="0"/>
              </a:rPr>
              <a:t>2.87% INCREASE IN MASS AIRFLOW RATE</a:t>
            </a:r>
          </a:p>
        </p:txBody>
      </p:sp>
    </p:spTree>
    <p:extLst>
      <p:ext uri="{BB962C8B-B14F-4D97-AF65-F5344CB8AC3E}">
        <p14:creationId xmlns:p14="http://schemas.microsoft.com/office/powerpoint/2010/main" val="2630908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D103D-A52A-74E2-6C28-633BD5B42D1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2DD894D-BC98-B6B0-377E-1D729E20DB7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526F67B-DF8E-437C-2708-E62E748E2A9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0A8CBFA-E61A-2A00-9BE2-013DB9B050C2}"/>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B418A424-670C-33F2-266C-408C818CE6A4}"/>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5134AAF-CE4A-EC00-3142-D9DBC20F2F87}"/>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2DE4EFF5-1EC1-7D6F-7D11-F305D9C0D68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AC319781-A343-765B-8420-B5A19EFF1944}"/>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sp>
        <p:nvSpPr>
          <p:cNvPr id="14" name="TextBox 13">
            <a:extLst>
              <a:ext uri="{FF2B5EF4-FFF2-40B4-BE49-F238E27FC236}">
                <a16:creationId xmlns:a16="http://schemas.microsoft.com/office/drawing/2014/main" id="{CD2EC2C3-F1A7-2174-50CD-0874E03AA0C5}"/>
              </a:ext>
            </a:extLst>
          </p:cNvPr>
          <p:cNvSpPr txBox="1"/>
          <p:nvPr/>
        </p:nvSpPr>
        <p:spPr>
          <a:xfrm>
            <a:off x="8813640" y="6105574"/>
            <a:ext cx="1701960" cy="461665"/>
          </a:xfrm>
          <a:prstGeom prst="rect">
            <a:avLst/>
          </a:prstGeom>
          <a:noFill/>
        </p:spPr>
        <p:txBody>
          <a:bodyPr wrap="square" rtlCol="0">
            <a:spAutoFit/>
          </a:bodyPr>
          <a:lstStyle/>
          <a:p>
            <a:r>
              <a:rPr lang="en-GB" sz="2400" b="1">
                <a:latin typeface="Verajja" panose="020B0603030804020204" pitchFamily="34" charset="0"/>
              </a:rPr>
              <a:t>ELLIPTICAL</a:t>
            </a:r>
          </a:p>
        </p:txBody>
      </p:sp>
      <p:pic>
        <p:nvPicPr>
          <p:cNvPr id="8" name="Picture 7" descr="A rainbow colored wave with black lines&#10;&#10;Description automatically generated">
            <a:extLst>
              <a:ext uri="{FF2B5EF4-FFF2-40B4-BE49-F238E27FC236}">
                <a16:creationId xmlns:a16="http://schemas.microsoft.com/office/drawing/2014/main" id="{BE1180E4-4AC7-DC4E-1F6C-86C8B309EB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6029" y="2104573"/>
            <a:ext cx="5694258" cy="4001001"/>
          </a:xfrm>
          <a:prstGeom prst="rect">
            <a:avLst/>
          </a:prstGeom>
        </p:spPr>
      </p:pic>
      <p:sp>
        <p:nvSpPr>
          <p:cNvPr id="12" name="TextBox 11">
            <a:extLst>
              <a:ext uri="{FF2B5EF4-FFF2-40B4-BE49-F238E27FC236}">
                <a16:creationId xmlns:a16="http://schemas.microsoft.com/office/drawing/2014/main" id="{B067E591-2D09-3990-16BC-C74606033F51}"/>
              </a:ext>
            </a:extLst>
          </p:cNvPr>
          <p:cNvSpPr txBox="1"/>
          <p:nvPr/>
        </p:nvSpPr>
        <p:spPr>
          <a:xfrm>
            <a:off x="2577509" y="6136908"/>
            <a:ext cx="840605" cy="461665"/>
          </a:xfrm>
          <a:prstGeom prst="rect">
            <a:avLst/>
          </a:prstGeom>
          <a:noFill/>
        </p:spPr>
        <p:txBody>
          <a:bodyPr wrap="square" rtlCol="0">
            <a:spAutoFit/>
          </a:bodyPr>
          <a:lstStyle/>
          <a:p>
            <a:r>
              <a:rPr lang="en-GB" sz="2400" b="1">
                <a:latin typeface="Verajja" panose="020B0603030804020204" pitchFamily="34" charset="0"/>
              </a:rPr>
              <a:t>OEM</a:t>
            </a:r>
          </a:p>
        </p:txBody>
      </p:sp>
      <p:grpSp>
        <p:nvGrpSpPr>
          <p:cNvPr id="15" name="Group 14">
            <a:extLst>
              <a:ext uri="{FF2B5EF4-FFF2-40B4-BE49-F238E27FC236}">
                <a16:creationId xmlns:a16="http://schemas.microsoft.com/office/drawing/2014/main" id="{3CE0B995-23C2-1B85-A9A9-EC266D7FF635}"/>
              </a:ext>
            </a:extLst>
          </p:cNvPr>
          <p:cNvGrpSpPr/>
          <p:nvPr/>
        </p:nvGrpSpPr>
        <p:grpSpPr>
          <a:xfrm>
            <a:off x="340757" y="2104573"/>
            <a:ext cx="5694259" cy="4001002"/>
            <a:chOff x="340757" y="2104573"/>
            <a:chExt cx="5694259" cy="4001002"/>
          </a:xfrm>
        </p:grpSpPr>
        <p:sp>
          <p:nvSpPr>
            <p:cNvPr id="13" name="Rectangle 12">
              <a:extLst>
                <a:ext uri="{FF2B5EF4-FFF2-40B4-BE49-F238E27FC236}">
                  <a16:creationId xmlns:a16="http://schemas.microsoft.com/office/drawing/2014/main" id="{DC03A122-7FEC-CBF3-6B68-F96512CD7E45}"/>
                </a:ext>
              </a:extLst>
            </p:cNvPr>
            <p:cNvSpPr/>
            <p:nvPr/>
          </p:nvSpPr>
          <p:spPr>
            <a:xfrm>
              <a:off x="1756229" y="3708400"/>
              <a:ext cx="2053771" cy="239717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rainbow colored swirl of lines&#10;&#10;Description automatically generated">
              <a:extLst>
                <a:ext uri="{FF2B5EF4-FFF2-40B4-BE49-F238E27FC236}">
                  <a16:creationId xmlns:a16="http://schemas.microsoft.com/office/drawing/2014/main" id="{14BDA9F1-AF44-F87A-78CE-9B0472D75D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0757" y="2104573"/>
              <a:ext cx="5694259" cy="4001002"/>
            </a:xfrm>
            <a:prstGeom prst="rect">
              <a:avLst/>
            </a:prstGeom>
          </p:spPr>
        </p:pic>
      </p:grpSp>
    </p:spTree>
    <p:extLst>
      <p:ext uri="{BB962C8B-B14F-4D97-AF65-F5344CB8AC3E}">
        <p14:creationId xmlns:p14="http://schemas.microsoft.com/office/powerpoint/2010/main" val="3786908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35BEFD-7D38-0BA4-EEBC-A304728CAD65}"/>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C36C50EB-4DB2-6CED-5270-B738F67771C9}"/>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7C3E8B6-13D6-0C4C-DB23-1E88F7EDABB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56F85F54-EC08-B5B8-F315-7A63753AF67A}"/>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17F62F72-4EEC-EC95-5CB3-51F35D44493D}"/>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86A579A-EDD5-8382-A518-257AD1B08977}"/>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7BCF4AC9-2943-4AA6-2ED6-0A50D79A4E7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5" name="TextBox 4">
            <a:extLst>
              <a:ext uri="{FF2B5EF4-FFF2-40B4-BE49-F238E27FC236}">
                <a16:creationId xmlns:a16="http://schemas.microsoft.com/office/drawing/2014/main" id="{DF697A5D-BD5C-C7E8-74D0-A4A7BD6DB2F9}"/>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graphicFrame>
        <p:nvGraphicFramePr>
          <p:cNvPr id="10" name="Table 9">
            <a:extLst>
              <a:ext uri="{FF2B5EF4-FFF2-40B4-BE49-F238E27FC236}">
                <a16:creationId xmlns:a16="http://schemas.microsoft.com/office/drawing/2014/main" id="{764B2EF3-2CC3-3A4A-990B-225DA86191CE}"/>
              </a:ext>
            </a:extLst>
          </p:cNvPr>
          <p:cNvGraphicFramePr>
            <a:graphicFrameLocks noGrp="1"/>
          </p:cNvGraphicFramePr>
          <p:nvPr>
            <p:extLst>
              <p:ext uri="{D42A27DB-BD31-4B8C-83A1-F6EECF244321}">
                <p14:modId xmlns:p14="http://schemas.microsoft.com/office/powerpoint/2010/main" val="1683868983"/>
              </p:ext>
            </p:extLst>
          </p:nvPr>
        </p:nvGraphicFramePr>
        <p:xfrm>
          <a:off x="704088" y="3103492"/>
          <a:ext cx="5469819" cy="2974571"/>
        </p:xfrm>
        <a:graphic>
          <a:graphicData uri="http://schemas.openxmlformats.org/drawingml/2006/table">
            <a:tbl>
              <a:tblPr firstRow="1" bandRow="1">
                <a:tableStyleId>{5C22544A-7EE6-4342-B048-85BDC9FD1C3A}</a:tableStyleId>
              </a:tblPr>
              <a:tblGrid>
                <a:gridCol w="1823273">
                  <a:extLst>
                    <a:ext uri="{9D8B030D-6E8A-4147-A177-3AD203B41FA5}">
                      <a16:colId xmlns:a16="http://schemas.microsoft.com/office/drawing/2014/main" val="3118385112"/>
                    </a:ext>
                  </a:extLst>
                </a:gridCol>
                <a:gridCol w="1823273">
                  <a:extLst>
                    <a:ext uri="{9D8B030D-6E8A-4147-A177-3AD203B41FA5}">
                      <a16:colId xmlns:a16="http://schemas.microsoft.com/office/drawing/2014/main" val="3840432494"/>
                    </a:ext>
                  </a:extLst>
                </a:gridCol>
                <a:gridCol w="1823273">
                  <a:extLst>
                    <a:ext uri="{9D8B030D-6E8A-4147-A177-3AD203B41FA5}">
                      <a16:colId xmlns:a16="http://schemas.microsoft.com/office/drawing/2014/main" val="4117637990"/>
                    </a:ext>
                  </a:extLst>
                </a:gridCol>
              </a:tblGrid>
              <a:tr h="790118">
                <a:tc>
                  <a:txBody>
                    <a:bodyPr/>
                    <a:lstStyle/>
                    <a:p>
                      <a:pPr lvl="0" algn="ctr" fontAlgn="b"/>
                      <a:r>
                        <a:rPr lang="en-GB" sz="2000" b="1" u="none" strike="noStrike">
                          <a:solidFill>
                            <a:schemeClr val="bg1"/>
                          </a:solidFill>
                          <a:effectLst/>
                        </a:rPr>
                        <a:t>Harmonic</a:t>
                      </a:r>
                      <a:endParaRPr lang="en-GB" sz="2000" b="1" i="0" u="none" strike="noStrike">
                        <a:solidFill>
                          <a:schemeClr val="bg1"/>
                        </a:solidFill>
                        <a:effectLst/>
                        <a:latin typeface="Aptos Narrow" panose="020B0004020202020204" pitchFamily="34" charset="0"/>
                      </a:endParaRPr>
                    </a:p>
                  </a:txBody>
                  <a:tcPr marL="4763" marR="4763" marT="4763" marB="0" anchor="ctr"/>
                </a:tc>
                <a:tc>
                  <a:txBody>
                    <a:bodyPr/>
                    <a:lstStyle/>
                    <a:p>
                      <a:pPr algn="ctr" fontAlgn="b"/>
                      <a:r>
                        <a:rPr lang="en-GB" sz="2000" b="1" u="none" strike="noStrike">
                          <a:solidFill>
                            <a:schemeClr val="bg1"/>
                          </a:solidFill>
                          <a:effectLst/>
                        </a:rPr>
                        <a:t>RPM</a:t>
                      </a:r>
                    </a:p>
                    <a:p>
                      <a:pPr algn="ctr" fontAlgn="b"/>
                      <a:r>
                        <a:rPr lang="en-GB" sz="2000" b="1" u="none" strike="noStrike">
                          <a:solidFill>
                            <a:schemeClr val="bg1"/>
                          </a:solidFill>
                          <a:effectLst/>
                        </a:rPr>
                        <a:t>OEM </a:t>
                      </a:r>
                      <a:br>
                        <a:rPr lang="en-GB" sz="2000" b="1" u="none" strike="noStrike">
                          <a:solidFill>
                            <a:schemeClr val="bg1"/>
                          </a:solidFill>
                          <a:effectLst/>
                        </a:rPr>
                      </a:br>
                      <a:r>
                        <a:rPr lang="en-GB" sz="2000" b="1" u="none" strike="noStrike">
                          <a:solidFill>
                            <a:schemeClr val="bg1"/>
                          </a:solidFill>
                          <a:effectLst/>
                        </a:rPr>
                        <a:t>32.2mm</a:t>
                      </a:r>
                      <a:endParaRPr lang="en-GB" sz="2000" b="1" i="0" u="none" strike="noStrike">
                        <a:solidFill>
                          <a:schemeClr val="bg1"/>
                        </a:solidFill>
                        <a:effectLst/>
                        <a:latin typeface="Aptos Narrow" panose="020B0004020202020204" pitchFamily="34" charset="0"/>
                      </a:endParaRPr>
                    </a:p>
                  </a:txBody>
                  <a:tcPr marL="4763" marR="4763" marT="4763" marB="0" anchor="b"/>
                </a:tc>
                <a:tc>
                  <a:txBody>
                    <a:bodyPr/>
                    <a:lstStyle/>
                    <a:p>
                      <a:pPr algn="ctr" fontAlgn="b"/>
                      <a:r>
                        <a:rPr lang="en-GB" sz="2000" b="1" u="none" strike="noStrike">
                          <a:solidFill>
                            <a:schemeClr val="bg1"/>
                          </a:solidFill>
                          <a:effectLst/>
                        </a:rPr>
                        <a:t>RPM</a:t>
                      </a:r>
                    </a:p>
                    <a:p>
                      <a:pPr algn="ctr" fontAlgn="b"/>
                      <a:r>
                        <a:rPr lang="en-GB" sz="2000" b="1" u="none" strike="noStrike">
                          <a:solidFill>
                            <a:schemeClr val="bg1"/>
                          </a:solidFill>
                          <a:effectLst/>
                        </a:rPr>
                        <a:t>Elliptical </a:t>
                      </a:r>
                    </a:p>
                    <a:p>
                      <a:pPr algn="ctr" fontAlgn="b"/>
                      <a:r>
                        <a:rPr lang="en-GB" sz="2000" b="1" u="none" strike="noStrike">
                          <a:solidFill>
                            <a:schemeClr val="bg1"/>
                          </a:solidFill>
                          <a:effectLst/>
                        </a:rPr>
                        <a:t>23mm</a:t>
                      </a:r>
                      <a:endParaRPr lang="en-GB" sz="2000" b="1" i="0" u="none" strike="noStrike">
                        <a:solidFill>
                          <a:schemeClr val="bg1"/>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93130416"/>
                  </a:ext>
                </a:extLst>
              </a:tr>
              <a:tr h="513852">
                <a:tc>
                  <a:txBody>
                    <a:bodyPr/>
                    <a:lstStyle/>
                    <a:p>
                      <a:pPr algn="ctr" fontAlgn="b"/>
                      <a:r>
                        <a:rPr lang="en-GB" sz="2000" b="0" u="none" strike="noStrike">
                          <a:solidFill>
                            <a:srgbClr val="000000"/>
                          </a:solidFill>
                          <a:effectLst/>
                        </a:rPr>
                        <a:t>1</a:t>
                      </a:r>
                      <a:r>
                        <a:rPr lang="en-GB" sz="2000" b="0" u="none" strike="noStrike" baseline="30000">
                          <a:solidFill>
                            <a:srgbClr val="000000"/>
                          </a:solidFill>
                          <a:effectLst/>
                        </a:rPr>
                        <a:t>st</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13293</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13929</a:t>
                      </a:r>
                      <a:endParaRPr lang="en-GB" sz="20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183239222"/>
                  </a:ext>
                </a:extLst>
              </a:tr>
              <a:tr h="513852">
                <a:tc>
                  <a:txBody>
                    <a:bodyPr/>
                    <a:lstStyle/>
                    <a:p>
                      <a:pPr algn="ctr" fontAlgn="b"/>
                      <a:r>
                        <a:rPr lang="en-GB" sz="2000" b="0" u="none" strike="noStrike">
                          <a:solidFill>
                            <a:srgbClr val="000000"/>
                          </a:solidFill>
                          <a:effectLst/>
                        </a:rPr>
                        <a:t>2</a:t>
                      </a:r>
                      <a:r>
                        <a:rPr lang="en-GB" sz="2000" b="0" u="none" strike="noStrike" baseline="30000">
                          <a:solidFill>
                            <a:srgbClr val="000000"/>
                          </a:solidFill>
                          <a:effectLst/>
                        </a:rPr>
                        <a:t>nd</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6647</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6964</a:t>
                      </a:r>
                      <a:endParaRPr lang="en-GB" sz="20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265291327"/>
                  </a:ext>
                </a:extLst>
              </a:tr>
              <a:tr h="513852">
                <a:tc>
                  <a:txBody>
                    <a:bodyPr/>
                    <a:lstStyle/>
                    <a:p>
                      <a:pPr algn="ctr" fontAlgn="b"/>
                      <a:r>
                        <a:rPr lang="en-GB" sz="2000" b="0" u="none" strike="noStrike">
                          <a:solidFill>
                            <a:srgbClr val="000000"/>
                          </a:solidFill>
                          <a:effectLst/>
                        </a:rPr>
                        <a:t>3</a:t>
                      </a:r>
                      <a:r>
                        <a:rPr lang="en-GB" sz="2000" b="0" u="none" strike="noStrike" baseline="30000">
                          <a:solidFill>
                            <a:srgbClr val="000000"/>
                          </a:solidFill>
                          <a:effectLst/>
                        </a:rPr>
                        <a:t>rd</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4431</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4643</a:t>
                      </a:r>
                      <a:endParaRPr lang="en-GB" sz="20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92844961"/>
                  </a:ext>
                </a:extLst>
              </a:tr>
              <a:tr h="513852">
                <a:tc>
                  <a:txBody>
                    <a:bodyPr/>
                    <a:lstStyle/>
                    <a:p>
                      <a:pPr algn="ctr" fontAlgn="b"/>
                      <a:r>
                        <a:rPr lang="en-GB" sz="2000" b="0" u="none" strike="noStrike">
                          <a:solidFill>
                            <a:srgbClr val="000000"/>
                          </a:solidFill>
                          <a:effectLst/>
                        </a:rPr>
                        <a:t>4</a:t>
                      </a:r>
                      <a:r>
                        <a:rPr lang="en-GB" sz="2000" b="0" u="none" strike="noStrike" baseline="30000">
                          <a:solidFill>
                            <a:srgbClr val="000000"/>
                          </a:solidFill>
                          <a:effectLst/>
                        </a:rPr>
                        <a:t>th</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3323</a:t>
                      </a:r>
                      <a:endParaRPr lang="en-GB" sz="20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2000" b="0" u="none" strike="noStrike">
                          <a:solidFill>
                            <a:srgbClr val="000000"/>
                          </a:solidFill>
                          <a:effectLst/>
                        </a:rPr>
                        <a:t>3482</a:t>
                      </a:r>
                      <a:endParaRPr lang="en-GB" sz="20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243647858"/>
                  </a:ext>
                </a:extLst>
              </a:tr>
            </a:tbl>
          </a:graphicData>
        </a:graphic>
      </p:graphicFrame>
      <p:sp>
        <p:nvSpPr>
          <p:cNvPr id="2" name="TextBox 1">
            <a:extLst>
              <a:ext uri="{FF2B5EF4-FFF2-40B4-BE49-F238E27FC236}">
                <a16:creationId xmlns:a16="http://schemas.microsoft.com/office/drawing/2014/main" id="{8F0AF3E6-EA2B-B4A2-BE70-4CBA7EF06C3C}"/>
              </a:ext>
            </a:extLst>
          </p:cNvPr>
          <p:cNvSpPr txBox="1"/>
          <p:nvPr/>
        </p:nvSpPr>
        <p:spPr>
          <a:xfrm>
            <a:off x="5554024" y="1797917"/>
            <a:ext cx="2070921" cy="461665"/>
          </a:xfrm>
          <a:prstGeom prst="rect">
            <a:avLst/>
          </a:prstGeom>
          <a:noFill/>
        </p:spPr>
        <p:txBody>
          <a:bodyPr wrap="square" rtlCol="0">
            <a:spAutoFit/>
          </a:bodyPr>
          <a:lstStyle/>
          <a:p>
            <a:r>
              <a:rPr lang="en-GB" sz="2400" b="1">
                <a:latin typeface="Verajja" panose="020B0603030804020204" pitchFamily="34" charset="0"/>
              </a:rPr>
              <a:t>PULSE TUNING </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F05C14BC-13F5-3900-0FA0-A249A028C2EE}"/>
                  </a:ext>
                </a:extLst>
              </p:cNvPr>
              <p:cNvSpPr txBox="1"/>
              <p:nvPr/>
            </p:nvSpPr>
            <p:spPr>
              <a:xfrm>
                <a:off x="7294017" y="5138057"/>
                <a:ext cx="3956590" cy="612732"/>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rPr>
                        <m:t>𝑙</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2 </m:t>
                          </m:r>
                        </m:num>
                        <m:den>
                          <m:r>
                            <a:rPr lang="en-GB" i="0">
                              <a:latin typeface="Cambria Math" panose="02040503050406030204" pitchFamily="18" charset="0"/>
                            </a:rPr>
                            <m:t>330</m:t>
                          </m:r>
                        </m:den>
                      </m:f>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110</m:t>
                          </m:r>
                        </m:num>
                        <m:den>
                          <m:r>
                            <a:rPr lang="en-GB" i="0">
                              <a:latin typeface="Cambria Math" panose="02040503050406030204" pitchFamily="18" charset="0"/>
                            </a:rPr>
                            <m:t>360</m:t>
                          </m:r>
                        </m:den>
                      </m:f>
                      <m:r>
                        <a:rPr lang="en-GB" i="0">
                          <a:latin typeface="Cambria Math" panose="02040503050406030204" pitchFamily="18" charset="0"/>
                        </a:rPr>
                        <m:t> </m:t>
                      </m:r>
                      <m:r>
                        <a:rPr lang="en-GB" i="1">
                          <a:latin typeface="Cambria Math" panose="02040503050406030204" pitchFamily="18" charset="0"/>
                        </a:rPr>
                        <m:t>𝑥</m:t>
                      </m:r>
                      <m:r>
                        <a:rPr lang="en-GB" i="0">
                          <a:latin typeface="Cambria Math" panose="02040503050406030204" pitchFamily="18" charset="0"/>
                        </a:rPr>
                        <m:t> </m:t>
                      </m:r>
                      <m:f>
                        <m:fPr>
                          <m:ctrlPr>
                            <a:rPr lang="en-GB" i="1">
                              <a:solidFill>
                                <a:srgbClr val="836967"/>
                              </a:solidFill>
                              <a:latin typeface="Cambria Math" panose="02040503050406030204" pitchFamily="18" charset="0"/>
                            </a:rPr>
                          </m:ctrlPr>
                        </m:fPr>
                        <m:num>
                          <m:r>
                            <a:rPr lang="en-GB" i="0">
                              <a:latin typeface="Cambria Math" panose="02040503050406030204" pitchFamily="18" charset="0"/>
                            </a:rPr>
                            <m:t>60</m:t>
                          </m:r>
                        </m:num>
                        <m:den>
                          <m:r>
                            <a:rPr lang="en-GB" i="1">
                              <a:latin typeface="Cambria Math" panose="02040503050406030204" pitchFamily="18" charset="0"/>
                            </a:rPr>
                            <m:t>𝑅𝑃𝑀</m:t>
                          </m:r>
                        </m:den>
                      </m:f>
                    </m:oMath>
                  </m:oMathPara>
                </a14:m>
                <a:endParaRPr lang="en-GB"/>
              </a:p>
            </p:txBody>
          </p:sp>
        </mc:Choice>
        <mc:Fallback xmlns="">
          <p:sp>
            <p:nvSpPr>
              <p:cNvPr id="4" name="TextBox 3">
                <a:extLst>
                  <a:ext uri="{FF2B5EF4-FFF2-40B4-BE49-F238E27FC236}">
                    <a16:creationId xmlns:a16="http://schemas.microsoft.com/office/drawing/2014/main" id="{F05C14BC-13F5-3900-0FA0-A249A028C2EE}"/>
                  </a:ext>
                </a:extLst>
              </p:cNvPr>
              <p:cNvSpPr txBox="1">
                <a:spLocks noRot="1" noChangeAspect="1" noMove="1" noResize="1" noEditPoints="1" noAdjustHandles="1" noChangeArrowheads="1" noChangeShapeType="1" noTextEdit="1"/>
              </p:cNvSpPr>
              <p:nvPr/>
            </p:nvSpPr>
            <p:spPr>
              <a:xfrm>
                <a:off x="7294017" y="5138057"/>
                <a:ext cx="3956590" cy="612732"/>
              </a:xfrm>
              <a:prstGeom prst="rect">
                <a:avLst/>
              </a:prstGeom>
              <a:blipFill>
                <a:blip r:embed="rId3"/>
                <a:stretch>
                  <a:fillRect/>
                </a:stretch>
              </a:blipFill>
            </p:spPr>
            <p:txBody>
              <a:bodyPr/>
              <a:lstStyle/>
              <a:p>
                <a:r>
                  <a:rPr lang="en-US">
                    <a:noFill/>
                  </a:rPr>
                  <a:t> </a:t>
                </a:r>
              </a:p>
            </p:txBody>
          </p:sp>
        </mc:Fallback>
      </mc:AlternateContent>
      <p:graphicFrame>
        <p:nvGraphicFramePr>
          <p:cNvPr id="8" name="Table 7">
            <a:extLst>
              <a:ext uri="{FF2B5EF4-FFF2-40B4-BE49-F238E27FC236}">
                <a16:creationId xmlns:a16="http://schemas.microsoft.com/office/drawing/2014/main" id="{979E98E6-930F-D747-DE75-427ECEE54E91}"/>
              </a:ext>
            </a:extLst>
          </p:cNvPr>
          <p:cNvGraphicFramePr>
            <a:graphicFrameLocks noGrp="1"/>
          </p:cNvGraphicFramePr>
          <p:nvPr>
            <p:extLst>
              <p:ext uri="{D42A27DB-BD31-4B8C-83A1-F6EECF244321}">
                <p14:modId xmlns:p14="http://schemas.microsoft.com/office/powerpoint/2010/main" val="2086797464"/>
              </p:ext>
            </p:extLst>
          </p:nvPr>
        </p:nvGraphicFramePr>
        <p:xfrm>
          <a:off x="6589485" y="3103492"/>
          <a:ext cx="5370286" cy="1301114"/>
        </p:xfrm>
        <a:graphic>
          <a:graphicData uri="http://schemas.openxmlformats.org/drawingml/2006/table">
            <a:tbl>
              <a:tblPr firstRow="1" lastRow="1" bandRow="1">
                <a:tableStyleId>{5C22544A-7EE6-4342-B048-85BDC9FD1C3A}</a:tableStyleId>
              </a:tblPr>
              <a:tblGrid>
                <a:gridCol w="2685143">
                  <a:extLst>
                    <a:ext uri="{9D8B030D-6E8A-4147-A177-3AD203B41FA5}">
                      <a16:colId xmlns:a16="http://schemas.microsoft.com/office/drawing/2014/main" val="1335821401"/>
                    </a:ext>
                  </a:extLst>
                </a:gridCol>
                <a:gridCol w="2685143">
                  <a:extLst>
                    <a:ext uri="{9D8B030D-6E8A-4147-A177-3AD203B41FA5}">
                      <a16:colId xmlns:a16="http://schemas.microsoft.com/office/drawing/2014/main" val="2612303396"/>
                    </a:ext>
                  </a:extLst>
                </a:gridCol>
              </a:tblGrid>
              <a:tr h="302079">
                <a:tc gridSpan="2">
                  <a:txBody>
                    <a:bodyPr/>
                    <a:lstStyle/>
                    <a:p>
                      <a:pPr algn="ctr"/>
                      <a:r>
                        <a:rPr lang="en-GB" sz="1600"/>
                        <a:t>Intake Train Values</a:t>
                      </a:r>
                    </a:p>
                  </a:txBody>
                  <a:tcPr marL="60416" marR="60416" marT="30208" marB="30208"/>
                </a:tc>
                <a:tc hMerge="1">
                  <a:txBody>
                    <a:bodyPr/>
                    <a:lstStyle/>
                    <a:p>
                      <a:endParaRPr lang="en-GB"/>
                    </a:p>
                  </a:txBody>
                  <a:tcPr/>
                </a:tc>
                <a:extLst>
                  <a:ext uri="{0D108BD9-81ED-4DB2-BD59-A6C34878D82A}">
                    <a16:rowId xmlns:a16="http://schemas.microsoft.com/office/drawing/2014/main" val="2099577457"/>
                  </a:ext>
                </a:extLst>
              </a:tr>
              <a:tr h="261801">
                <a:tc>
                  <a:txBody>
                    <a:bodyPr/>
                    <a:lstStyle/>
                    <a:p>
                      <a:pPr algn="ctr"/>
                      <a:r>
                        <a:rPr lang="en-GB" sz="1300" b="1"/>
                        <a:t>Part</a:t>
                      </a:r>
                    </a:p>
                  </a:txBody>
                  <a:tcPr marL="60416" marR="60416" marT="30208" marB="30208"/>
                </a:tc>
                <a:tc>
                  <a:txBody>
                    <a:bodyPr/>
                    <a:lstStyle/>
                    <a:p>
                      <a:pPr algn="ctr"/>
                      <a:r>
                        <a:rPr lang="en-GB" sz="1300" b="1"/>
                        <a:t>Length (mm)</a:t>
                      </a:r>
                    </a:p>
                  </a:txBody>
                  <a:tcPr marL="60416" marR="60416" marT="30208" marB="30208"/>
                </a:tc>
                <a:extLst>
                  <a:ext uri="{0D108BD9-81ED-4DB2-BD59-A6C34878D82A}">
                    <a16:rowId xmlns:a16="http://schemas.microsoft.com/office/drawing/2014/main" val="2966754767"/>
                  </a:ext>
                </a:extLst>
              </a:tr>
              <a:tr h="245019">
                <a:tc>
                  <a:txBody>
                    <a:bodyPr/>
                    <a:lstStyle/>
                    <a:p>
                      <a:pPr algn="ctr"/>
                      <a:r>
                        <a:rPr lang="en-GB" sz="1200"/>
                        <a:t>Intake Port</a:t>
                      </a:r>
                    </a:p>
                  </a:txBody>
                  <a:tcPr marL="60416" marR="60416" marT="30208" marB="30208"/>
                </a:tc>
                <a:tc>
                  <a:txBody>
                    <a:bodyPr/>
                    <a:lstStyle/>
                    <a:p>
                      <a:pPr algn="ctr"/>
                      <a:r>
                        <a:rPr lang="en-GB" sz="1200"/>
                        <a:t>86.5</a:t>
                      </a:r>
                    </a:p>
                  </a:txBody>
                  <a:tcPr marL="60416" marR="60416" marT="30208" marB="30208"/>
                </a:tc>
                <a:extLst>
                  <a:ext uri="{0D108BD9-81ED-4DB2-BD59-A6C34878D82A}">
                    <a16:rowId xmlns:a16="http://schemas.microsoft.com/office/drawing/2014/main" val="2470908601"/>
                  </a:ext>
                </a:extLst>
              </a:tr>
              <a:tr h="245019">
                <a:tc>
                  <a:txBody>
                    <a:bodyPr/>
                    <a:lstStyle/>
                    <a:p>
                      <a:pPr algn="ctr"/>
                      <a:r>
                        <a:rPr lang="en-GB" sz="1200"/>
                        <a:t>Throttle Body</a:t>
                      </a:r>
                    </a:p>
                  </a:txBody>
                  <a:tcPr marL="60416" marR="60416" marT="30208" marB="30208"/>
                </a:tc>
                <a:tc>
                  <a:txBody>
                    <a:bodyPr/>
                    <a:lstStyle/>
                    <a:p>
                      <a:pPr algn="ctr"/>
                      <a:r>
                        <a:rPr lang="en-GB" sz="1200"/>
                        <a:t>83</a:t>
                      </a:r>
                    </a:p>
                  </a:txBody>
                  <a:tcPr marL="60416" marR="60416" marT="30208" marB="30208"/>
                </a:tc>
                <a:extLst>
                  <a:ext uri="{0D108BD9-81ED-4DB2-BD59-A6C34878D82A}">
                    <a16:rowId xmlns:a16="http://schemas.microsoft.com/office/drawing/2014/main" val="1400234206"/>
                  </a:ext>
                </a:extLst>
              </a:tr>
              <a:tr h="245019">
                <a:tc>
                  <a:txBody>
                    <a:bodyPr/>
                    <a:lstStyle/>
                    <a:p>
                      <a:pPr algn="ctr"/>
                      <a:r>
                        <a:rPr lang="en-GB" sz="1200"/>
                        <a:t>Total</a:t>
                      </a:r>
                    </a:p>
                  </a:txBody>
                  <a:tcPr marL="60416" marR="60416" marT="30208" marB="30208"/>
                </a:tc>
                <a:tc>
                  <a:txBody>
                    <a:bodyPr/>
                    <a:lstStyle/>
                    <a:p>
                      <a:pPr algn="ctr"/>
                      <a:r>
                        <a:rPr lang="en-GB" sz="1200"/>
                        <a:t>169.5</a:t>
                      </a:r>
                    </a:p>
                  </a:txBody>
                  <a:tcPr marL="60416" marR="60416" marT="30208" marB="30208"/>
                </a:tc>
                <a:extLst>
                  <a:ext uri="{0D108BD9-81ED-4DB2-BD59-A6C34878D82A}">
                    <a16:rowId xmlns:a16="http://schemas.microsoft.com/office/drawing/2014/main" val="4260464661"/>
                  </a:ext>
                </a:extLst>
              </a:tr>
            </a:tbl>
          </a:graphicData>
        </a:graphic>
      </p:graphicFrame>
    </p:spTree>
    <p:extLst>
      <p:ext uri="{BB962C8B-B14F-4D97-AF65-F5344CB8AC3E}">
        <p14:creationId xmlns:p14="http://schemas.microsoft.com/office/powerpoint/2010/main" val="1901823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AF28B-3AAD-437C-4E7D-B599CC0D083E}"/>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15A529B3-E460-8C56-C846-E90A51FF70A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811D1801-B184-E146-7A9B-CEFFF63CBAE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59029D7-E8E1-C26B-DE75-7B721385AAE6}"/>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9D17351D-50F5-6D2A-00FF-91AB08651108}"/>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F090843-BAD2-C5AF-0251-5220C2B854BD}"/>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0E2235B-E3EF-8B81-6A4D-FDF6023D740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4" name="TextBox 3">
            <a:extLst>
              <a:ext uri="{FF2B5EF4-FFF2-40B4-BE49-F238E27FC236}">
                <a16:creationId xmlns:a16="http://schemas.microsoft.com/office/drawing/2014/main" id="{0ABE4C84-FE0A-0F24-71CD-1ADC81D1114B}"/>
              </a:ext>
            </a:extLst>
          </p:cNvPr>
          <p:cNvSpPr txBox="1"/>
          <p:nvPr/>
        </p:nvSpPr>
        <p:spPr>
          <a:xfrm>
            <a:off x="5051936" y="1705977"/>
            <a:ext cx="2943853" cy="584775"/>
          </a:xfrm>
          <a:prstGeom prst="rect">
            <a:avLst/>
          </a:prstGeom>
          <a:noFill/>
        </p:spPr>
        <p:txBody>
          <a:bodyPr wrap="square" rtlCol="0">
            <a:spAutoFit/>
          </a:bodyPr>
          <a:lstStyle/>
          <a:p>
            <a:r>
              <a:rPr lang="en-GB" sz="3200" b="1">
                <a:latin typeface="Verajja" panose="020B0603030804020204" pitchFamily="34" charset="0"/>
              </a:rPr>
              <a:t>FURTHER WORK</a:t>
            </a:r>
          </a:p>
        </p:txBody>
      </p:sp>
      <p:sp>
        <p:nvSpPr>
          <p:cNvPr id="5" name="TextBox 4">
            <a:extLst>
              <a:ext uri="{FF2B5EF4-FFF2-40B4-BE49-F238E27FC236}">
                <a16:creationId xmlns:a16="http://schemas.microsoft.com/office/drawing/2014/main" id="{431D5850-6E1D-8A92-66F0-9FC79B041E8E}"/>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sp>
        <p:nvSpPr>
          <p:cNvPr id="12" name="TextBox 11">
            <a:extLst>
              <a:ext uri="{FF2B5EF4-FFF2-40B4-BE49-F238E27FC236}">
                <a16:creationId xmlns:a16="http://schemas.microsoft.com/office/drawing/2014/main" id="{B8940F2B-86EE-58F5-E307-4278CFE569AA}"/>
              </a:ext>
            </a:extLst>
          </p:cNvPr>
          <p:cNvSpPr txBox="1"/>
          <p:nvPr/>
        </p:nvSpPr>
        <p:spPr>
          <a:xfrm>
            <a:off x="3533013" y="2681550"/>
            <a:ext cx="5981700" cy="3970318"/>
          </a:xfrm>
          <a:prstGeom prst="rect">
            <a:avLst/>
          </a:prstGeom>
          <a:noFill/>
        </p:spPr>
        <p:txBody>
          <a:bodyPr wrap="square" rtlCol="0">
            <a:spAutoFit/>
          </a:bodyPr>
          <a:lstStyle/>
          <a:p>
            <a:pPr marL="342900" indent="-342900">
              <a:buFont typeface="Arial" panose="020B0604020202020204" pitchFamily="34" charset="0"/>
              <a:buChar char="•"/>
            </a:pPr>
            <a:r>
              <a:rPr lang="en-GB" sz="2400" b="1">
                <a:latin typeface="Verajja" panose="020B0603030804020204" pitchFamily="34" charset="0"/>
              </a:rPr>
              <a:t>DETERMINE TRACK SPECIFIC RPM RANGE</a:t>
            </a:r>
          </a:p>
          <a:p>
            <a:pPr marL="800100" lvl="1" indent="-342900">
              <a:buFont typeface="Arial" panose="020B0604020202020204" pitchFamily="34" charset="0"/>
              <a:buChar char="•"/>
            </a:pPr>
            <a:r>
              <a:rPr lang="en-GB" sz="2000" b="1">
                <a:latin typeface="Verajja" panose="020B0603030804020204" pitchFamily="34" charset="0"/>
              </a:rPr>
              <a:t>CORNER EXITS</a:t>
            </a:r>
          </a:p>
          <a:p>
            <a:pPr marL="800100" lvl="1" indent="-342900">
              <a:buFont typeface="Arial" panose="020B0604020202020204" pitchFamily="34" charset="0"/>
              <a:buChar char="•"/>
            </a:pPr>
            <a:r>
              <a:rPr lang="en-GB" sz="2000" b="1">
                <a:latin typeface="Verajja" panose="020B0603030804020204" pitchFamily="34" charset="0"/>
              </a:rPr>
              <a:t>STRAIGHTS</a:t>
            </a:r>
          </a:p>
          <a:p>
            <a:pPr marL="800100" lvl="1" indent="-342900">
              <a:buFont typeface="Arial" panose="020B0604020202020204" pitchFamily="34" charset="0"/>
              <a:buChar char="•"/>
            </a:pPr>
            <a:r>
              <a:rPr lang="en-GB" sz="2000" b="1">
                <a:latin typeface="Verajja" panose="020B0603030804020204" pitchFamily="34" charset="0"/>
              </a:rPr>
              <a:t>PRODUCE A RANGE OF BELLMOUTH LENGTHS</a:t>
            </a:r>
          </a:p>
          <a:p>
            <a:pPr marL="342900" indent="-342900">
              <a:buFont typeface="Arial" panose="020B0604020202020204" pitchFamily="34" charset="0"/>
              <a:buChar char="•"/>
            </a:pPr>
            <a:endParaRPr lang="en-GB" sz="2000" b="1">
              <a:latin typeface="Verajja" panose="020B0603030804020204" pitchFamily="34" charset="0"/>
            </a:endParaRPr>
          </a:p>
          <a:p>
            <a:pPr marL="342900" indent="-342900">
              <a:buFont typeface="Arial" panose="020B0604020202020204" pitchFamily="34" charset="0"/>
              <a:buChar char="•"/>
            </a:pPr>
            <a:r>
              <a:rPr lang="en-GB" sz="2400" b="1">
                <a:latin typeface="Verajja" panose="020B0603030804020204" pitchFamily="34" charset="0"/>
              </a:rPr>
              <a:t>ENGINE TUNING</a:t>
            </a:r>
          </a:p>
          <a:p>
            <a:pPr marL="800100" lvl="1" indent="-342900">
              <a:buFont typeface="Arial" panose="020B0604020202020204" pitchFamily="34" charset="0"/>
              <a:buChar char="•"/>
            </a:pPr>
            <a:r>
              <a:rPr lang="en-GB" sz="2000" b="1">
                <a:latin typeface="Verajja" panose="020B0603030804020204" pitchFamily="34" charset="0"/>
              </a:rPr>
              <a:t>FUEL MAPS</a:t>
            </a:r>
          </a:p>
          <a:p>
            <a:pPr marL="800100" lvl="1" indent="-342900">
              <a:buFont typeface="Arial" panose="020B0604020202020204" pitchFamily="34" charset="0"/>
              <a:buChar char="•"/>
            </a:pPr>
            <a:r>
              <a:rPr lang="en-GB" sz="2000" b="1">
                <a:latin typeface="Verajja" panose="020B0603030804020204" pitchFamily="34" charset="0"/>
              </a:rPr>
              <a:t>IGNITION TIMINGS</a:t>
            </a:r>
          </a:p>
          <a:p>
            <a:pPr marL="800100" lvl="1" indent="-342900">
              <a:buFont typeface="Arial" panose="020B0604020202020204" pitchFamily="34" charset="0"/>
              <a:buChar char="•"/>
            </a:pPr>
            <a:endParaRPr lang="en-GB" sz="2000" b="1">
              <a:latin typeface="Verajja" panose="020B0603030804020204" pitchFamily="34" charset="0"/>
            </a:endParaRPr>
          </a:p>
          <a:p>
            <a:pPr marL="342900" indent="-342900">
              <a:buFont typeface="Arial" panose="020B0604020202020204" pitchFamily="34" charset="0"/>
              <a:buChar char="•"/>
            </a:pPr>
            <a:r>
              <a:rPr lang="en-GB" sz="2400" b="1">
                <a:latin typeface="Verajja" panose="020B0603030804020204" pitchFamily="34" charset="0"/>
              </a:rPr>
              <a:t>STRATEGY MANAGEMENT</a:t>
            </a:r>
          </a:p>
          <a:p>
            <a:pPr marL="800100" lvl="1" indent="-342900">
              <a:buFont typeface="Arial" panose="020B0604020202020204" pitchFamily="34" charset="0"/>
              <a:buChar char="•"/>
            </a:pPr>
            <a:r>
              <a:rPr lang="en-GB" sz="2000" b="1">
                <a:latin typeface="Verajja" panose="020B0603030804020204" pitchFamily="34" charset="0"/>
              </a:rPr>
              <a:t>WORK WITH IAN TO REFINE TO HIS PREFERENCE</a:t>
            </a:r>
          </a:p>
        </p:txBody>
      </p:sp>
      <p:sp>
        <p:nvSpPr>
          <p:cNvPr id="2" name="TextBox 1">
            <a:extLst>
              <a:ext uri="{FF2B5EF4-FFF2-40B4-BE49-F238E27FC236}">
                <a16:creationId xmlns:a16="http://schemas.microsoft.com/office/drawing/2014/main" id="{31C6C3F3-F9DE-6D29-2DB8-79C3B9523843}"/>
              </a:ext>
            </a:extLst>
          </p:cNvPr>
          <p:cNvSpPr txBox="1"/>
          <p:nvPr/>
        </p:nvSpPr>
        <p:spPr>
          <a:xfrm>
            <a:off x="14293833" y="0"/>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Tree>
    <p:extLst>
      <p:ext uri="{BB962C8B-B14F-4D97-AF65-F5344CB8AC3E}">
        <p14:creationId xmlns:p14="http://schemas.microsoft.com/office/powerpoint/2010/main" val="1281310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FB535-94A2-3D83-4937-1BB3F314BA95}"/>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65D3EA57-851E-7D0A-E706-C2016905A77E}"/>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BBC6D36-170F-06D3-AE63-E2F75CC01BF0}"/>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5912693-F869-257A-04EB-17749032D4CA}"/>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CF48085A-192B-75D5-56EE-F177D3613CC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61EADD45-566E-C8E4-6D13-8C68EC1FE01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7AA7F2B4-CB05-D51F-B078-15334BDCF0F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6" name="TextBox 5">
            <a:extLst>
              <a:ext uri="{FF2B5EF4-FFF2-40B4-BE49-F238E27FC236}">
                <a16:creationId xmlns:a16="http://schemas.microsoft.com/office/drawing/2014/main" id="{6D401DEF-0686-37A7-5D14-D264CF1D3329}"/>
              </a:ext>
            </a:extLst>
          </p:cNvPr>
          <p:cNvSpPr txBox="1"/>
          <p:nvPr/>
        </p:nvSpPr>
        <p:spPr>
          <a:xfrm>
            <a:off x="2124844" y="-3109656"/>
            <a:ext cx="5445507" cy="1446550"/>
          </a:xfrm>
          <a:prstGeom prst="rect">
            <a:avLst/>
          </a:prstGeom>
          <a:noFill/>
        </p:spPr>
        <p:txBody>
          <a:bodyPr wrap="square" rtlCol="0">
            <a:spAutoFit/>
          </a:bodyPr>
          <a:lstStyle/>
          <a:p>
            <a:r>
              <a:rPr lang="en-GB" sz="4400" b="1">
                <a:latin typeface="Verajja" panose="020B0603030804020204" pitchFamily="34" charset="0"/>
              </a:rPr>
              <a:t>INTAKE </a:t>
            </a:r>
          </a:p>
          <a:p>
            <a:r>
              <a:rPr lang="en-GB" sz="4400" b="1">
                <a:latin typeface="Verajja" panose="020B0603030804020204" pitchFamily="34" charset="0"/>
              </a:rPr>
              <a:t>SYSTEMS</a:t>
            </a:r>
          </a:p>
        </p:txBody>
      </p:sp>
      <p:sp>
        <p:nvSpPr>
          <p:cNvPr id="7" name="TextBox 6">
            <a:extLst>
              <a:ext uri="{FF2B5EF4-FFF2-40B4-BE49-F238E27FC236}">
                <a16:creationId xmlns:a16="http://schemas.microsoft.com/office/drawing/2014/main" id="{10D109D7-8ECD-D0A2-2CEC-E36B973C94CD}"/>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F574F46D-C72A-0C8F-6F23-790C51C44628}"/>
              </a:ext>
            </a:extLst>
          </p:cNvPr>
          <p:cNvSpPr txBox="1"/>
          <p:nvPr/>
        </p:nvSpPr>
        <p:spPr>
          <a:xfrm>
            <a:off x="645393" y="1775602"/>
            <a:ext cx="6764793" cy="1692771"/>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DESIGN CRITERIA </a:t>
            </a:r>
          </a:p>
          <a:p>
            <a:pPr marL="742950" lvl="1" indent="-285750">
              <a:buFont typeface="Arial" panose="020B0604020202020204" pitchFamily="34" charset="0"/>
              <a:buChar char="•"/>
            </a:pPr>
            <a:r>
              <a:rPr lang="en-GB" sz="2000" b="1">
                <a:latin typeface="Verajja" panose="020B0603030804020204" pitchFamily="34" charset="0"/>
              </a:rPr>
              <a:t>± 3MM OFFSET ADJUSTMENT</a:t>
            </a:r>
          </a:p>
          <a:p>
            <a:pPr marL="742950" lvl="1" indent="-285750">
              <a:buFont typeface="Arial" panose="020B0604020202020204" pitchFamily="34" charset="0"/>
              <a:buChar char="•"/>
            </a:pPr>
            <a:r>
              <a:rPr lang="en-GB" sz="2000" b="1">
                <a:latin typeface="Verajja" panose="020B0603030804020204" pitchFamily="34" charset="0"/>
              </a:rPr>
              <a:t>REDUCED ASSEMBLY MASS</a:t>
            </a:r>
          </a:p>
          <a:p>
            <a:pPr marL="742950" lvl="1" indent="-285750">
              <a:buFont typeface="Arial" panose="020B0604020202020204" pitchFamily="34" charset="0"/>
              <a:buChar char="•"/>
            </a:pPr>
            <a:r>
              <a:rPr lang="en-GB" sz="2000" b="1">
                <a:latin typeface="Verajja" panose="020B0603030804020204" pitchFamily="34" charset="0"/>
              </a:rPr>
              <a:t>IMPROVED IMPACT RESISTANCE</a:t>
            </a:r>
          </a:p>
          <a:p>
            <a:pPr marL="742950" lvl="1" indent="-285750">
              <a:buFont typeface="Arial" panose="020B0604020202020204" pitchFamily="34" charset="0"/>
              <a:buChar char="•"/>
            </a:pPr>
            <a:r>
              <a:rPr lang="en-GB" sz="2000" b="1">
                <a:latin typeface="Verajja" panose="020B0603030804020204" pitchFamily="34" charset="0"/>
              </a:rPr>
              <a:t>STEERING DAMPER POSITION FREEDOM</a:t>
            </a:r>
          </a:p>
        </p:txBody>
      </p:sp>
      <p:pic>
        <p:nvPicPr>
          <p:cNvPr id="4" name="Picture 3" descr="A motorcycle parked in front of a building&#10;&#10;Description automatically generated">
            <a:extLst>
              <a:ext uri="{FF2B5EF4-FFF2-40B4-BE49-F238E27FC236}">
                <a16:creationId xmlns:a16="http://schemas.microsoft.com/office/drawing/2014/main" id="{9ACC0BCA-8B63-8091-0382-1298DAF916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135" y="3898577"/>
            <a:ext cx="4591071" cy="2584773"/>
          </a:xfrm>
          <a:prstGeom prst="rect">
            <a:avLst/>
          </a:prstGeom>
        </p:spPr>
      </p:pic>
      <p:pic>
        <p:nvPicPr>
          <p:cNvPr id="8" name="Picture 7" descr="Close up of a motorcycle engine&#10;&#10;Description automatically generated">
            <a:extLst>
              <a:ext uri="{FF2B5EF4-FFF2-40B4-BE49-F238E27FC236}">
                <a16:creationId xmlns:a16="http://schemas.microsoft.com/office/drawing/2014/main" id="{BF1F3243-2E30-2987-D288-D3DE1AAFE3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9181" y="982702"/>
            <a:ext cx="2581836" cy="3429000"/>
          </a:xfrm>
          <a:prstGeom prst="rect">
            <a:avLst/>
          </a:prstGeom>
        </p:spPr>
      </p:pic>
      <p:pic>
        <p:nvPicPr>
          <p:cNvPr id="12" name="Picture 11" descr="A close up of a machine&#10;&#10;Description automatically generated">
            <a:extLst>
              <a:ext uri="{FF2B5EF4-FFF2-40B4-BE49-F238E27FC236}">
                <a16:creationId xmlns:a16="http://schemas.microsoft.com/office/drawing/2014/main" id="{27B1BE82-6458-3BB5-FF03-F5E0D515C7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61050" y="3209167"/>
            <a:ext cx="2581836" cy="3429000"/>
          </a:xfrm>
          <a:prstGeom prst="rect">
            <a:avLst/>
          </a:prstGeom>
        </p:spPr>
      </p:pic>
    </p:spTree>
    <p:extLst>
      <p:ext uri="{BB962C8B-B14F-4D97-AF65-F5344CB8AC3E}">
        <p14:creationId xmlns:p14="http://schemas.microsoft.com/office/powerpoint/2010/main" val="3191125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E28DF-C360-2446-72F1-1B9B9D9C296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982B984-2AF4-AC95-7F26-55C7F83367D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2858CAA-2243-7E26-E606-D14C3F2F04F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74798CC-6B1F-EC60-0FCD-341A11D3F8C7}"/>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F24A27D-DD88-99AD-6632-B2A8D968A572}"/>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6C92F1BE-5FC7-FF5C-02F9-7C7D171A450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9C280AC4-AB66-B1D8-F929-77F9F77FA252}"/>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F09E1409-966D-DA14-AAAA-BE7D85FD93D7}"/>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D117A840-7931-57F7-FF04-C41362E1ADC1}"/>
              </a:ext>
            </a:extLst>
          </p:cNvPr>
          <p:cNvSpPr txBox="1"/>
          <p:nvPr/>
        </p:nvSpPr>
        <p:spPr>
          <a:xfrm>
            <a:off x="645393" y="1775602"/>
            <a:ext cx="6764793" cy="4770537"/>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RESEARCH</a:t>
            </a:r>
          </a:p>
          <a:p>
            <a:pPr marL="742950" lvl="1" indent="-285750">
              <a:buFont typeface="Arial" panose="020B0604020202020204" pitchFamily="34" charset="0"/>
              <a:buChar char="•"/>
            </a:pPr>
            <a:r>
              <a:rPr lang="en-GB" sz="2000" b="1">
                <a:latin typeface="Verajja" panose="020B0603030804020204" pitchFamily="34" charset="0"/>
              </a:rPr>
              <a:t>YOKE DESIGN</a:t>
            </a:r>
          </a:p>
          <a:p>
            <a:pPr marL="1200150" lvl="2" indent="-285750">
              <a:buFont typeface="Arial" panose="020B0604020202020204" pitchFamily="34" charset="0"/>
              <a:buChar char="•"/>
            </a:pPr>
            <a:r>
              <a:rPr lang="en-GB" sz="2000" b="1">
                <a:latin typeface="Verajja" panose="020B0603030804020204" pitchFamily="34" charset="0"/>
              </a:rPr>
              <a:t>MOTO GP</a:t>
            </a:r>
          </a:p>
          <a:p>
            <a:pPr marL="1200150" lvl="2" indent="-285750">
              <a:buFont typeface="Arial" panose="020B0604020202020204" pitchFamily="34" charset="0"/>
              <a:buChar char="•"/>
            </a:pPr>
            <a:r>
              <a:rPr lang="en-GB" sz="2000" b="1">
                <a:latin typeface="Verajja" panose="020B0603030804020204" pitchFamily="34" charset="0"/>
              </a:rPr>
              <a:t>WORLD SUPERBIKES</a:t>
            </a:r>
          </a:p>
          <a:p>
            <a:pPr marL="1200150" lvl="2" indent="-285750">
              <a:buFont typeface="Arial" panose="020B0604020202020204" pitchFamily="34" charset="0"/>
              <a:buChar char="•"/>
            </a:pPr>
            <a:r>
              <a:rPr lang="en-GB" sz="2000" b="1">
                <a:latin typeface="Verajja" panose="020B0603030804020204" pitchFamily="34" charset="0"/>
              </a:rPr>
              <a:t>MOTO 2</a:t>
            </a:r>
          </a:p>
          <a:p>
            <a:pPr marL="1200150" lvl="2" indent="-285750">
              <a:buFont typeface="Arial" panose="020B0604020202020204" pitchFamily="34" charset="0"/>
              <a:buChar char="•"/>
            </a:pPr>
            <a:r>
              <a:rPr lang="en-GB" sz="2000" b="1">
                <a:latin typeface="Verajja" panose="020B0603030804020204" pitchFamily="34" charset="0"/>
              </a:rPr>
              <a:t>MOTO 3</a:t>
            </a:r>
          </a:p>
          <a:p>
            <a:pPr marL="742950" lvl="1"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OFFSET ADJUSTEMENT METHODS</a:t>
            </a:r>
          </a:p>
          <a:p>
            <a:pPr marL="1200150" lvl="2" indent="-285750">
              <a:buFont typeface="Arial" panose="020B0604020202020204" pitchFamily="34" charset="0"/>
              <a:buChar char="•"/>
            </a:pPr>
            <a:r>
              <a:rPr lang="en-GB" sz="2000" b="1">
                <a:latin typeface="Verajja" panose="020B0603030804020204" pitchFamily="34" charset="0"/>
              </a:rPr>
              <a:t>ECCENTRIC OVAL INSERTS</a:t>
            </a:r>
          </a:p>
          <a:p>
            <a:pPr marL="1200150" lvl="2" indent="-285750">
              <a:buFont typeface="Arial" panose="020B0604020202020204" pitchFamily="34" charset="0"/>
              <a:buChar char="•"/>
            </a:pPr>
            <a:r>
              <a:rPr lang="en-GB" sz="2000" b="1">
                <a:latin typeface="Verajja" panose="020B0603030804020204" pitchFamily="34" charset="0"/>
              </a:rPr>
              <a:t>ECCENTRIC ROUND INSERTS</a:t>
            </a:r>
          </a:p>
          <a:p>
            <a:pPr marL="1200150" lvl="2" indent="-285750">
              <a:buFont typeface="Arial" panose="020B0604020202020204" pitchFamily="34" charset="0"/>
              <a:buChar char="•"/>
            </a:pPr>
            <a:r>
              <a:rPr lang="en-GB" sz="2000" b="1">
                <a:latin typeface="Verajja" panose="020B0603030804020204" pitchFamily="34" charset="0"/>
              </a:rPr>
              <a:t>HEAD STOCK CUPS</a:t>
            </a:r>
          </a:p>
          <a:p>
            <a:pPr marL="742950" lvl="1"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HARDWARE &amp; MATERIAL OPTIONS</a:t>
            </a:r>
          </a:p>
          <a:p>
            <a:pPr marL="1200150" lvl="2" indent="-285750">
              <a:buFont typeface="Arial" panose="020B0604020202020204" pitchFamily="34" charset="0"/>
              <a:buChar char="•"/>
            </a:pPr>
            <a:r>
              <a:rPr lang="en-GB" sz="2000" b="1">
                <a:latin typeface="Verajja" panose="020B0603030804020204" pitchFamily="34" charset="0"/>
              </a:rPr>
              <a:t>BOLT TYPES/SIZE</a:t>
            </a:r>
          </a:p>
          <a:p>
            <a:pPr marL="1200150" lvl="2" indent="-285750">
              <a:buFont typeface="Arial" panose="020B0604020202020204" pitchFamily="34" charset="0"/>
              <a:buChar char="•"/>
            </a:pPr>
            <a:r>
              <a:rPr lang="en-GB" sz="2000" b="1">
                <a:latin typeface="Verajja" panose="020B0603030804020204" pitchFamily="34" charset="0"/>
              </a:rPr>
              <a:t>6061 ALUMINIUM</a:t>
            </a:r>
          </a:p>
        </p:txBody>
      </p:sp>
      <p:pic>
        <p:nvPicPr>
          <p:cNvPr id="13" name="Picture 12" descr="A close-up of a motorcycle&#10;&#10;Description automatically generated">
            <a:extLst>
              <a:ext uri="{FF2B5EF4-FFF2-40B4-BE49-F238E27FC236}">
                <a16:creationId xmlns:a16="http://schemas.microsoft.com/office/drawing/2014/main" id="{87F97149-1012-FB2E-E2B4-8A83C5EB39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1437" y="1119875"/>
            <a:ext cx="3158327" cy="2105025"/>
          </a:xfrm>
          <a:prstGeom prst="rect">
            <a:avLst/>
          </a:prstGeom>
        </p:spPr>
      </p:pic>
      <p:pic>
        <p:nvPicPr>
          <p:cNvPr id="10" name="Picture 9" descr="Close-up of a motorcycle engine&#10;&#10;Description automatically generated">
            <a:extLst>
              <a:ext uri="{FF2B5EF4-FFF2-40B4-BE49-F238E27FC236}">
                <a16:creationId xmlns:a16="http://schemas.microsoft.com/office/drawing/2014/main" id="{EAE4DACE-29A7-A265-8BB0-D8A62E4FEC75}"/>
              </a:ext>
            </a:extLst>
          </p:cNvPr>
          <p:cNvPicPr>
            <a:picLocks noChangeAspect="1"/>
          </p:cNvPicPr>
          <p:nvPr/>
        </p:nvPicPr>
        <p:blipFill>
          <a:blip r:embed="rId4">
            <a:extLst>
              <a:ext uri="{28A0092B-C50C-407E-A947-70E740481C1C}">
                <a14:useLocalDpi xmlns:a14="http://schemas.microsoft.com/office/drawing/2010/main" val="0"/>
              </a:ext>
            </a:extLst>
          </a:blip>
          <a:srcRect t="15278" b="30695"/>
          <a:stretch/>
        </p:blipFill>
        <p:spPr>
          <a:xfrm>
            <a:off x="8652660" y="587602"/>
            <a:ext cx="2713285" cy="3169573"/>
          </a:xfrm>
          <a:prstGeom prst="rect">
            <a:avLst/>
          </a:prstGeom>
        </p:spPr>
      </p:pic>
      <p:pic>
        <p:nvPicPr>
          <p:cNvPr id="4" name="Picture 3" descr="A close up of a motorcycle&#10;&#10;Description automatically generated">
            <a:extLst>
              <a:ext uri="{FF2B5EF4-FFF2-40B4-BE49-F238E27FC236}">
                <a16:creationId xmlns:a16="http://schemas.microsoft.com/office/drawing/2014/main" id="{4D3CD833-DB6E-3E00-A88C-2716B9C5A6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05873" y="3594776"/>
            <a:ext cx="2177244" cy="2893348"/>
          </a:xfrm>
          <a:prstGeom prst="rect">
            <a:avLst/>
          </a:prstGeom>
        </p:spPr>
      </p:pic>
      <p:pic>
        <p:nvPicPr>
          <p:cNvPr id="6" name="Picture 5" descr="A group of metal objects on a white surface&#10;&#10;Description automatically generated">
            <a:extLst>
              <a:ext uri="{FF2B5EF4-FFF2-40B4-BE49-F238E27FC236}">
                <a16:creationId xmlns:a16="http://schemas.microsoft.com/office/drawing/2014/main" id="{8C21BC23-745F-BA37-825C-A1427D15419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22200" y="4085348"/>
            <a:ext cx="3489655" cy="2627505"/>
          </a:xfrm>
          <a:prstGeom prst="rect">
            <a:avLst/>
          </a:prstGeom>
        </p:spPr>
      </p:pic>
    </p:spTree>
    <p:extLst>
      <p:ext uri="{BB962C8B-B14F-4D97-AF65-F5344CB8AC3E}">
        <p14:creationId xmlns:p14="http://schemas.microsoft.com/office/powerpoint/2010/main" val="3200631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C78FD-C45A-4C9D-F6F8-C570B4DDFA36}"/>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0423538-05B5-8F49-30E6-09CBB80E466C}"/>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2A423F3-C8B7-4A27-0DC5-400C8EBCD535}"/>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0093236D-D32A-93D0-C44E-9E6D85D81DBF}"/>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AFB92483-0F33-6627-4BEA-8BAF39342B64}"/>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059572C-65DE-228C-0420-DD41934AE21D}"/>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72064F0-E0B5-8A3C-2479-E6446AD9D01F}"/>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20EED4E4-3DA8-5A4E-12CC-D2A434324119}"/>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E9212727-FD0A-1B5A-4F12-7B5A54D0B519}"/>
              </a:ext>
            </a:extLst>
          </p:cNvPr>
          <p:cNvSpPr txBox="1"/>
          <p:nvPr/>
        </p:nvSpPr>
        <p:spPr>
          <a:xfrm>
            <a:off x="645393" y="1775602"/>
            <a:ext cx="6764793" cy="2923877"/>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Verajja" panose="020B0603030804020204" pitchFamily="34" charset="0"/>
              </a:rPr>
              <a:t>INITIAL STEPS</a:t>
            </a:r>
          </a:p>
          <a:p>
            <a:pPr marL="742950" lvl="1" indent="-285750">
              <a:buFont typeface="Arial" panose="020B0604020202020204" pitchFamily="34" charset="0"/>
              <a:buChar char="•"/>
            </a:pPr>
            <a:r>
              <a:rPr lang="en-GB" sz="2000" b="1" dirty="0">
                <a:latin typeface="Verajja" panose="020B0603030804020204" pitchFamily="34" charset="0"/>
              </a:rPr>
              <a:t>CRITICAL DIMENSIONS</a:t>
            </a:r>
          </a:p>
          <a:p>
            <a:pPr marL="1200150" lvl="2" indent="-285750">
              <a:buFont typeface="Arial" panose="020B0604020202020204" pitchFamily="34" charset="0"/>
              <a:buChar char="•"/>
            </a:pPr>
            <a:r>
              <a:rPr lang="en-GB" sz="2000" b="1" dirty="0">
                <a:latin typeface="Verajja" panose="020B0603030804020204" pitchFamily="34" charset="0"/>
              </a:rPr>
              <a:t>DISTANCE BETWEEN FORK LEG CENTRES</a:t>
            </a:r>
          </a:p>
          <a:p>
            <a:pPr marL="1200150" lvl="2" indent="-285750">
              <a:buFont typeface="Arial" panose="020B0604020202020204" pitchFamily="34" charset="0"/>
              <a:buChar char="•"/>
            </a:pPr>
            <a:r>
              <a:rPr lang="en-GB" sz="2000" b="1" dirty="0">
                <a:latin typeface="Verajja" panose="020B0603030804020204" pitchFamily="34" charset="0"/>
              </a:rPr>
              <a:t>FACTORY OFFSET</a:t>
            </a:r>
          </a:p>
          <a:p>
            <a:pPr marL="1200150" lvl="2" indent="-285750">
              <a:buFont typeface="Arial" panose="020B0604020202020204" pitchFamily="34" charset="0"/>
              <a:buChar char="•"/>
            </a:pPr>
            <a:r>
              <a:rPr lang="en-GB" sz="2000" b="1" dirty="0">
                <a:latin typeface="Verajja" panose="020B0603030804020204" pitchFamily="34" charset="0"/>
              </a:rPr>
              <a:t>FORK TUBE DIAMETER</a:t>
            </a:r>
          </a:p>
          <a:p>
            <a:pPr marL="1200150" lvl="2" indent="-285750">
              <a:buFont typeface="Arial" panose="020B0604020202020204" pitchFamily="34" charset="0"/>
              <a:buChar char="•"/>
            </a:pPr>
            <a:r>
              <a:rPr lang="en-GB" sz="2000" b="1" dirty="0">
                <a:latin typeface="Verajja" panose="020B0603030804020204" pitchFamily="34" charset="0"/>
              </a:rPr>
              <a:t>STEERING BEARING DIAMETER</a:t>
            </a:r>
          </a:p>
          <a:p>
            <a:pPr marL="742950" lvl="1" indent="-285750">
              <a:buFont typeface="Arial" panose="020B0604020202020204" pitchFamily="34" charset="0"/>
              <a:buChar char="•"/>
            </a:pPr>
            <a:endParaRPr lang="en-GB" sz="2000" b="1" dirty="0">
              <a:latin typeface="Verajja" panose="020B0603030804020204" pitchFamily="34" charset="0"/>
            </a:endParaRPr>
          </a:p>
          <a:p>
            <a:pPr marL="742950" lvl="1" indent="-285750">
              <a:buFont typeface="Arial" panose="020B0604020202020204" pitchFamily="34" charset="0"/>
              <a:buChar char="•"/>
            </a:pPr>
            <a:r>
              <a:rPr lang="en-GB" sz="2000" b="1" dirty="0">
                <a:latin typeface="Verajja" panose="020B0603030804020204" pitchFamily="34" charset="0"/>
              </a:rPr>
              <a:t>FIRST MODEL</a:t>
            </a:r>
          </a:p>
          <a:p>
            <a:pPr marL="1200150" lvl="2" indent="-285750">
              <a:buFont typeface="Arial" panose="020B0604020202020204" pitchFamily="34" charset="0"/>
              <a:buChar char="•"/>
            </a:pPr>
            <a:r>
              <a:rPr lang="en-GB" sz="2000" b="1" dirty="0">
                <a:latin typeface="Verajja" panose="020B0603030804020204" pitchFamily="34" charset="0"/>
              </a:rPr>
              <a:t>OEM TOP YOKE</a:t>
            </a:r>
          </a:p>
        </p:txBody>
      </p:sp>
      <p:pic>
        <p:nvPicPr>
          <p:cNvPr id="17" name="Picture 16" descr="A grey object with holes&#10;&#10;Description automatically generated">
            <a:extLst>
              <a:ext uri="{FF2B5EF4-FFF2-40B4-BE49-F238E27FC236}">
                <a16:creationId xmlns:a16="http://schemas.microsoft.com/office/drawing/2014/main" id="{31CCD139-14E8-2641-D628-7DB802415DB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56" b="89602" l="8875" r="93625">
                        <a14:foregroundMark x1="17375" y1="80088" x2="9875" y2="76991"/>
                        <a14:foregroundMark x1="10500" y1="79646" x2="8875" y2="76991"/>
                        <a14:foregroundMark x1="12000" y1="79425" x2="11000" y2="77434"/>
                        <a14:foregroundMark x1="11000" y1="78761" x2="10500" y2="78982"/>
                        <a14:foregroundMark x1="10250" y1="78982" x2="10250" y2="78982"/>
                        <a14:foregroundMark x1="10250" y1="78982" x2="10250" y2="78982"/>
                        <a14:foregroundMark x1="88875" y1="26327" x2="88375" y2="36283"/>
                        <a14:foregroundMark x1="90875" y1="30310" x2="89000" y2="28982"/>
                        <a14:foregroundMark x1="93250" y1="26327" x2="93625" y2="32301"/>
                      </a14:backgroundRemoval>
                    </a14:imgEffect>
                  </a14:imgLayer>
                </a14:imgProps>
              </a:ext>
              <a:ext uri="{28A0092B-C50C-407E-A947-70E740481C1C}">
                <a14:useLocalDpi xmlns:a14="http://schemas.microsoft.com/office/drawing/2010/main" val="0"/>
              </a:ext>
            </a:extLst>
          </a:blip>
          <a:stretch>
            <a:fillRect/>
          </a:stretch>
        </p:blipFill>
        <p:spPr>
          <a:xfrm>
            <a:off x="1064205" y="4222509"/>
            <a:ext cx="4916061" cy="2777575"/>
          </a:xfrm>
          <a:prstGeom prst="rect">
            <a:avLst/>
          </a:prstGeom>
        </p:spPr>
      </p:pic>
      <p:pic>
        <p:nvPicPr>
          <p:cNvPr id="4" name="Picture 3" descr="A machine with a large piece of tool&#10;&#10;Description automatically generated">
            <a:extLst>
              <a:ext uri="{FF2B5EF4-FFF2-40B4-BE49-F238E27FC236}">
                <a16:creationId xmlns:a16="http://schemas.microsoft.com/office/drawing/2014/main" id="{84B11998-A377-1008-E5D9-8925F1CC4B21}"/>
              </a:ext>
            </a:extLst>
          </p:cNvPr>
          <p:cNvPicPr>
            <a:picLocks noChangeAspect="1"/>
          </p:cNvPicPr>
          <p:nvPr/>
        </p:nvPicPr>
        <p:blipFill>
          <a:blip r:embed="rId5">
            <a:extLst>
              <a:ext uri="{28A0092B-C50C-407E-A947-70E740481C1C}">
                <a14:useLocalDpi xmlns:a14="http://schemas.microsoft.com/office/drawing/2010/main" val="0"/>
              </a:ext>
            </a:extLst>
          </a:blip>
          <a:srcRect b="17486"/>
          <a:stretch/>
        </p:blipFill>
        <p:spPr>
          <a:xfrm>
            <a:off x="7650099" y="473970"/>
            <a:ext cx="3017544" cy="3308831"/>
          </a:xfrm>
          <a:prstGeom prst="rect">
            <a:avLst/>
          </a:prstGeom>
        </p:spPr>
      </p:pic>
      <p:pic>
        <p:nvPicPr>
          <p:cNvPr id="6" name="Picture 5" descr="A screen shot of a computer&#10;&#10;Description automatically generated">
            <a:extLst>
              <a:ext uri="{FF2B5EF4-FFF2-40B4-BE49-F238E27FC236}">
                <a16:creationId xmlns:a16="http://schemas.microsoft.com/office/drawing/2014/main" id="{313E6888-063A-D5BC-EF9A-541C701735FC}"/>
              </a:ext>
            </a:extLst>
          </p:cNvPr>
          <p:cNvPicPr>
            <a:picLocks noChangeAspect="1"/>
          </p:cNvPicPr>
          <p:nvPr/>
        </p:nvPicPr>
        <p:blipFill>
          <a:blip r:embed="rId6">
            <a:extLst>
              <a:ext uri="{28A0092B-C50C-407E-A947-70E740481C1C}">
                <a14:useLocalDpi xmlns:a14="http://schemas.microsoft.com/office/drawing/2010/main" val="0"/>
              </a:ext>
            </a:extLst>
          </a:blip>
          <a:srcRect l="10687" t="31250" r="12119" b="32639"/>
          <a:stretch/>
        </p:blipFill>
        <p:spPr>
          <a:xfrm>
            <a:off x="7144065" y="4222509"/>
            <a:ext cx="3983729" cy="2476501"/>
          </a:xfrm>
          <a:prstGeom prst="rect">
            <a:avLst/>
          </a:prstGeom>
        </p:spPr>
      </p:pic>
    </p:spTree>
    <p:extLst>
      <p:ext uri="{BB962C8B-B14F-4D97-AF65-F5344CB8AC3E}">
        <p14:creationId xmlns:p14="http://schemas.microsoft.com/office/powerpoint/2010/main" val="407914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64ABB-8102-9786-81FF-65BB2916F9F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86F92ACF-911A-24BA-4335-353ED9F442B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2F19F131-A410-C5AC-1DDD-86BEB9DB5223}"/>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3DAA5E41-17C5-5F7D-487E-A5EA82958E5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DF3F143F-4499-AF72-7471-A842BCDF41CB}"/>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B11B496-C618-F980-FBDE-0E3934811F8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F02D88F-541D-6242-308D-BE028CCE213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3C6F503F-5F5F-E195-E443-2BC817553B06}"/>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EDD13B82-43CC-0119-944C-717DEDA8B63C}"/>
              </a:ext>
            </a:extLst>
          </p:cNvPr>
          <p:cNvSpPr txBox="1"/>
          <p:nvPr/>
        </p:nvSpPr>
        <p:spPr>
          <a:xfrm>
            <a:off x="645393" y="1775602"/>
            <a:ext cx="6764793" cy="2923877"/>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CALCULATIONS</a:t>
            </a:r>
          </a:p>
          <a:p>
            <a:pPr marL="742950" lvl="1" indent="-285750">
              <a:buFont typeface="Arial" panose="020B0604020202020204" pitchFamily="34" charset="0"/>
              <a:buChar char="•"/>
            </a:pPr>
            <a:r>
              <a:rPr lang="en-GB" sz="2000" b="1">
                <a:latin typeface="Verajja" panose="020B0603030804020204" pitchFamily="34" charset="0"/>
              </a:rPr>
              <a:t>MEASURE </a:t>
            </a:r>
            <a:r>
              <a:rPr lang="en-GB" sz="2000" b="1" err="1">
                <a:latin typeface="Verajja" panose="020B0603030804020204" pitchFamily="34" charset="0"/>
              </a:rPr>
              <a:t>CofG</a:t>
            </a:r>
            <a:endParaRPr lang="en-GB" sz="2000" b="1">
              <a:latin typeface="Verajja" panose="020B0603030804020204" pitchFamily="34" charset="0"/>
            </a:endParaRPr>
          </a:p>
          <a:p>
            <a:pPr marL="1200150" lvl="2" indent="-285750">
              <a:buFont typeface="Arial" panose="020B0604020202020204" pitchFamily="34" charset="0"/>
              <a:buChar char="•"/>
            </a:pPr>
            <a:r>
              <a:rPr lang="en-GB" b="1">
                <a:latin typeface="Verajja" panose="020B0603030804020204" pitchFamily="34" charset="0"/>
              </a:rPr>
              <a:t>WITH/WITHOUT FUEL</a:t>
            </a: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MAXIMUM DECELLERATION</a:t>
            </a:r>
          </a:p>
          <a:p>
            <a:pPr marL="1200150" lvl="2" indent="-285750">
              <a:buFont typeface="Arial" panose="020B0604020202020204" pitchFamily="34" charset="0"/>
              <a:buChar char="•"/>
            </a:pPr>
            <a:r>
              <a:rPr lang="en-GB" b="1">
                <a:latin typeface="Verajja" panose="020B0603030804020204" pitchFamily="34" charset="0"/>
              </a:rPr>
              <a:t>HORIZONTAL FORCES</a:t>
            </a: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NF &amp; NR</a:t>
            </a:r>
          </a:p>
          <a:p>
            <a:pPr marL="1200150" lvl="2" indent="-285750">
              <a:buFont typeface="Arial" panose="020B0604020202020204" pitchFamily="34" charset="0"/>
              <a:buChar char="•"/>
            </a:pPr>
            <a:r>
              <a:rPr lang="en-GB" b="1">
                <a:latin typeface="Verajja" panose="020B0603030804020204" pitchFamily="34" charset="0"/>
              </a:rPr>
              <a:t>VERTICAL FORCES</a:t>
            </a:r>
          </a:p>
        </p:txBody>
      </p:sp>
      <p:graphicFrame>
        <p:nvGraphicFramePr>
          <p:cNvPr id="3" name="Table 2">
            <a:extLst>
              <a:ext uri="{FF2B5EF4-FFF2-40B4-BE49-F238E27FC236}">
                <a16:creationId xmlns:a16="http://schemas.microsoft.com/office/drawing/2014/main" id="{B521B0A2-ACE5-6F47-A27D-DC911AAED369}"/>
              </a:ext>
            </a:extLst>
          </p:cNvPr>
          <p:cNvGraphicFramePr>
            <a:graphicFrameLocks noGrp="1"/>
          </p:cNvGraphicFramePr>
          <p:nvPr/>
        </p:nvGraphicFramePr>
        <p:xfrm>
          <a:off x="5116625" y="1218535"/>
          <a:ext cx="6764793" cy="1543220"/>
        </p:xfrm>
        <a:graphic>
          <a:graphicData uri="http://schemas.openxmlformats.org/drawingml/2006/table">
            <a:tbl>
              <a:tblPr firstRow="1" bandRow="1">
                <a:tableStyleId>{5C22544A-7EE6-4342-B048-85BDC9FD1C3A}</a:tableStyleId>
              </a:tblPr>
              <a:tblGrid>
                <a:gridCol w="2254931">
                  <a:extLst>
                    <a:ext uri="{9D8B030D-6E8A-4147-A177-3AD203B41FA5}">
                      <a16:colId xmlns:a16="http://schemas.microsoft.com/office/drawing/2014/main" val="2015088858"/>
                    </a:ext>
                  </a:extLst>
                </a:gridCol>
                <a:gridCol w="2254931">
                  <a:extLst>
                    <a:ext uri="{9D8B030D-6E8A-4147-A177-3AD203B41FA5}">
                      <a16:colId xmlns:a16="http://schemas.microsoft.com/office/drawing/2014/main" val="2634712194"/>
                    </a:ext>
                  </a:extLst>
                </a:gridCol>
                <a:gridCol w="2254931">
                  <a:extLst>
                    <a:ext uri="{9D8B030D-6E8A-4147-A177-3AD203B41FA5}">
                      <a16:colId xmlns:a16="http://schemas.microsoft.com/office/drawing/2014/main" val="1539044562"/>
                    </a:ext>
                  </a:extLst>
                </a:gridCol>
              </a:tblGrid>
              <a:tr h="308644">
                <a:tc gridSpan="3">
                  <a:txBody>
                    <a:bodyPr/>
                    <a:lstStyle/>
                    <a:p>
                      <a:pPr algn="ctr"/>
                      <a:r>
                        <a:rPr lang="en-US" sz="1500"/>
                        <a:t>Horizontal Forces - Bottom Yoke @ Max Braking</a:t>
                      </a:r>
                    </a:p>
                  </a:txBody>
                  <a:tcPr marL="76104" marR="76104" marT="38052" marB="38052"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16259112"/>
                  </a:ext>
                </a:extLst>
              </a:tr>
              <a:tr h="308644">
                <a:tc>
                  <a:txBody>
                    <a:bodyPr/>
                    <a:lstStyle/>
                    <a:p>
                      <a:r>
                        <a:rPr lang="en-GB" sz="1500"/>
                        <a:t>Max Deceleration</a:t>
                      </a:r>
                    </a:p>
                  </a:txBody>
                  <a:tcPr marL="76104" marR="76104" marT="38052" marB="38052" anchor="ctr"/>
                </a:tc>
                <a:tc>
                  <a:txBody>
                    <a:bodyPr/>
                    <a:lstStyle/>
                    <a:p>
                      <a:r>
                        <a:rPr lang="en-GB" sz="1500"/>
                        <a:t>0.85</a:t>
                      </a:r>
                    </a:p>
                  </a:txBody>
                  <a:tcPr marL="76104" marR="76104" marT="38052" marB="38052" anchor="ctr"/>
                </a:tc>
                <a:tc>
                  <a:txBody>
                    <a:bodyPr/>
                    <a:lstStyle/>
                    <a:p>
                      <a:r>
                        <a:rPr lang="en-GB" sz="1500"/>
                        <a:t>g</a:t>
                      </a:r>
                    </a:p>
                  </a:txBody>
                  <a:tcPr marL="76104" marR="76104" marT="38052" marB="38052" anchor="ctr"/>
                </a:tc>
                <a:extLst>
                  <a:ext uri="{0D108BD9-81ED-4DB2-BD59-A6C34878D82A}">
                    <a16:rowId xmlns:a16="http://schemas.microsoft.com/office/drawing/2014/main" val="1792837725"/>
                  </a:ext>
                </a:extLst>
              </a:tr>
              <a:tr h="308644">
                <a:tc>
                  <a:txBody>
                    <a:bodyPr/>
                    <a:lstStyle/>
                    <a:p>
                      <a:r>
                        <a:rPr lang="en-GB" sz="1500"/>
                        <a:t>Max Deceleration</a:t>
                      </a:r>
                    </a:p>
                  </a:txBody>
                  <a:tcPr marL="76104" marR="76104" marT="38052" marB="38052" anchor="ctr"/>
                </a:tc>
                <a:tc>
                  <a:txBody>
                    <a:bodyPr/>
                    <a:lstStyle/>
                    <a:p>
                      <a:r>
                        <a:rPr lang="en-GB" sz="1500"/>
                        <a:t>8.31</a:t>
                      </a:r>
                    </a:p>
                  </a:txBody>
                  <a:tcPr marL="76104" marR="76104" marT="38052" marB="38052" anchor="ctr"/>
                </a:tc>
                <a:tc>
                  <a:txBody>
                    <a:bodyPr/>
                    <a:lstStyle/>
                    <a:p>
                      <a:r>
                        <a:rPr lang="en-GB" sz="1500"/>
                        <a:t>m/s²</a:t>
                      </a:r>
                    </a:p>
                  </a:txBody>
                  <a:tcPr marL="76104" marR="76104" marT="38052" marB="38052" anchor="ctr"/>
                </a:tc>
                <a:extLst>
                  <a:ext uri="{0D108BD9-81ED-4DB2-BD59-A6C34878D82A}">
                    <a16:rowId xmlns:a16="http://schemas.microsoft.com/office/drawing/2014/main" val="3453606170"/>
                  </a:ext>
                </a:extLst>
              </a:tr>
              <a:tr h="308644">
                <a:tc>
                  <a:txBody>
                    <a:bodyPr/>
                    <a:lstStyle/>
                    <a:p>
                      <a:r>
                        <a:rPr lang="en-GB" sz="1500"/>
                        <a:t>Reaction Force</a:t>
                      </a:r>
                    </a:p>
                  </a:txBody>
                  <a:tcPr marL="76104" marR="76104" marT="38052" marB="38052" anchor="ctr"/>
                </a:tc>
                <a:tc>
                  <a:txBody>
                    <a:bodyPr/>
                    <a:lstStyle/>
                    <a:p>
                      <a:r>
                        <a:rPr lang="en-GB" sz="1500"/>
                        <a:t>1487.19</a:t>
                      </a:r>
                    </a:p>
                  </a:txBody>
                  <a:tcPr marL="76104" marR="76104" marT="38052" marB="38052" anchor="ctr"/>
                </a:tc>
                <a:tc>
                  <a:txBody>
                    <a:bodyPr/>
                    <a:lstStyle/>
                    <a:p>
                      <a:r>
                        <a:rPr lang="en-GB" sz="1500"/>
                        <a:t>N</a:t>
                      </a:r>
                    </a:p>
                  </a:txBody>
                  <a:tcPr marL="76104" marR="76104" marT="38052" marB="38052" anchor="ctr"/>
                </a:tc>
                <a:extLst>
                  <a:ext uri="{0D108BD9-81ED-4DB2-BD59-A6C34878D82A}">
                    <a16:rowId xmlns:a16="http://schemas.microsoft.com/office/drawing/2014/main" val="2731600390"/>
                  </a:ext>
                </a:extLst>
              </a:tr>
              <a:tr h="308644">
                <a:tc>
                  <a:txBody>
                    <a:bodyPr/>
                    <a:lstStyle/>
                    <a:p>
                      <a:r>
                        <a:rPr lang="en-GB" sz="1500"/>
                        <a:t>Torque @ Bottom Yoke</a:t>
                      </a:r>
                    </a:p>
                  </a:txBody>
                  <a:tcPr marL="76104" marR="76104" marT="38052" marB="38052" anchor="ctr"/>
                </a:tc>
                <a:tc>
                  <a:txBody>
                    <a:bodyPr/>
                    <a:lstStyle/>
                    <a:p>
                      <a:r>
                        <a:rPr lang="en-GB" sz="1500"/>
                        <a:t>1114.43</a:t>
                      </a:r>
                    </a:p>
                  </a:txBody>
                  <a:tcPr marL="76104" marR="76104" marT="38052" marB="38052" anchor="ctr"/>
                </a:tc>
                <a:tc>
                  <a:txBody>
                    <a:bodyPr/>
                    <a:lstStyle/>
                    <a:p>
                      <a:r>
                        <a:rPr lang="en-GB" sz="1500"/>
                        <a:t>N/m</a:t>
                      </a:r>
                    </a:p>
                  </a:txBody>
                  <a:tcPr marL="76104" marR="76104" marT="38052" marB="38052" anchor="ctr"/>
                </a:tc>
                <a:extLst>
                  <a:ext uri="{0D108BD9-81ED-4DB2-BD59-A6C34878D82A}">
                    <a16:rowId xmlns:a16="http://schemas.microsoft.com/office/drawing/2014/main" val="4141553099"/>
                  </a:ext>
                </a:extLst>
              </a:tr>
            </a:tbl>
          </a:graphicData>
        </a:graphic>
      </p:graphicFrame>
      <p:graphicFrame>
        <p:nvGraphicFramePr>
          <p:cNvPr id="4" name="Table 3">
            <a:extLst>
              <a:ext uri="{FF2B5EF4-FFF2-40B4-BE49-F238E27FC236}">
                <a16:creationId xmlns:a16="http://schemas.microsoft.com/office/drawing/2014/main" id="{42B0ED1A-B23D-9555-ED6F-594A72CA6427}"/>
              </a:ext>
            </a:extLst>
          </p:cNvPr>
          <p:cNvGraphicFramePr>
            <a:graphicFrameLocks noGrp="1"/>
          </p:cNvGraphicFramePr>
          <p:nvPr/>
        </p:nvGraphicFramePr>
        <p:xfrm>
          <a:off x="5116625" y="2972074"/>
          <a:ext cx="6764794" cy="1225202"/>
        </p:xfrm>
        <a:graphic>
          <a:graphicData uri="http://schemas.openxmlformats.org/drawingml/2006/table">
            <a:tbl>
              <a:tblPr firstRow="1" bandRow="1">
                <a:tableStyleId>{5C22544A-7EE6-4342-B048-85BDC9FD1C3A}</a:tableStyleId>
              </a:tblPr>
              <a:tblGrid>
                <a:gridCol w="2266618">
                  <a:extLst>
                    <a:ext uri="{9D8B030D-6E8A-4147-A177-3AD203B41FA5}">
                      <a16:colId xmlns:a16="http://schemas.microsoft.com/office/drawing/2014/main" val="2015088858"/>
                    </a:ext>
                  </a:extLst>
                </a:gridCol>
                <a:gridCol w="2249088">
                  <a:extLst>
                    <a:ext uri="{9D8B030D-6E8A-4147-A177-3AD203B41FA5}">
                      <a16:colId xmlns:a16="http://schemas.microsoft.com/office/drawing/2014/main" val="2634712194"/>
                    </a:ext>
                  </a:extLst>
                </a:gridCol>
                <a:gridCol w="2249088">
                  <a:extLst>
                    <a:ext uri="{9D8B030D-6E8A-4147-A177-3AD203B41FA5}">
                      <a16:colId xmlns:a16="http://schemas.microsoft.com/office/drawing/2014/main" val="1539044562"/>
                    </a:ext>
                  </a:extLst>
                </a:gridCol>
              </a:tblGrid>
              <a:tr h="311689">
                <a:tc gridSpan="3">
                  <a:txBody>
                    <a:bodyPr/>
                    <a:lstStyle/>
                    <a:p>
                      <a:pPr algn="ctr"/>
                      <a:r>
                        <a:rPr lang="en-GB" sz="1500"/>
                        <a:t>Vertical Forces - Front Wheel</a:t>
                      </a:r>
                    </a:p>
                  </a:txBody>
                  <a:tcPr marL="85515" marR="85515" marT="42757" marB="42757"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916259112"/>
                  </a:ext>
                </a:extLst>
              </a:tr>
              <a:tr h="303135">
                <a:tc>
                  <a:txBody>
                    <a:bodyPr/>
                    <a:lstStyle/>
                    <a:p>
                      <a:r>
                        <a:rPr lang="en-GB" sz="1500"/>
                        <a:t>Max Deceleration</a:t>
                      </a:r>
                    </a:p>
                  </a:txBody>
                  <a:tcPr marL="75096" marR="75096" marT="37548" marB="37548" anchor="ctr"/>
                </a:tc>
                <a:tc>
                  <a:txBody>
                    <a:bodyPr/>
                    <a:lstStyle/>
                    <a:p>
                      <a:r>
                        <a:rPr lang="en-GB" sz="1500"/>
                        <a:t>0.895</a:t>
                      </a:r>
                    </a:p>
                  </a:txBody>
                  <a:tcPr marL="75096" marR="75096" marT="37548" marB="37548" anchor="ctr"/>
                </a:tc>
                <a:tc>
                  <a:txBody>
                    <a:bodyPr/>
                    <a:lstStyle/>
                    <a:p>
                      <a:r>
                        <a:rPr lang="en-GB" sz="1500"/>
                        <a:t>g</a:t>
                      </a:r>
                    </a:p>
                  </a:txBody>
                  <a:tcPr marL="75096" marR="75096" marT="37548" marB="37548" anchor="ctr"/>
                </a:tc>
                <a:extLst>
                  <a:ext uri="{0D108BD9-81ED-4DB2-BD59-A6C34878D82A}">
                    <a16:rowId xmlns:a16="http://schemas.microsoft.com/office/drawing/2014/main" val="3453606170"/>
                  </a:ext>
                </a:extLst>
              </a:tr>
              <a:tr h="303135">
                <a:tc>
                  <a:txBody>
                    <a:bodyPr/>
                    <a:lstStyle/>
                    <a:p>
                      <a:r>
                        <a:rPr lang="en-GB" sz="1500"/>
                        <a:t>Max Deceleration</a:t>
                      </a:r>
                    </a:p>
                  </a:txBody>
                  <a:tcPr marL="75096" marR="75096" marT="37548" marB="37548" anchor="ctr"/>
                </a:tc>
                <a:tc>
                  <a:txBody>
                    <a:bodyPr/>
                    <a:lstStyle/>
                    <a:p>
                      <a:r>
                        <a:rPr lang="en-GB" sz="1500"/>
                        <a:t>8.31</a:t>
                      </a:r>
                    </a:p>
                  </a:txBody>
                  <a:tcPr marL="75096" marR="75096" marT="37548" marB="37548" anchor="ctr"/>
                </a:tc>
                <a:tc>
                  <a:txBody>
                    <a:bodyPr/>
                    <a:lstStyle/>
                    <a:p>
                      <a:r>
                        <a:rPr lang="en-GB" sz="1500"/>
                        <a:t>m/s²</a:t>
                      </a:r>
                    </a:p>
                  </a:txBody>
                  <a:tcPr marL="75096" marR="75096" marT="37548" marB="37548" anchor="ctr"/>
                </a:tc>
                <a:extLst>
                  <a:ext uri="{0D108BD9-81ED-4DB2-BD59-A6C34878D82A}">
                    <a16:rowId xmlns:a16="http://schemas.microsoft.com/office/drawing/2014/main" val="2731600390"/>
                  </a:ext>
                </a:extLst>
              </a:tr>
              <a:tr h="303135">
                <a:tc>
                  <a:txBody>
                    <a:bodyPr/>
                    <a:lstStyle/>
                    <a:p>
                      <a:r>
                        <a:rPr lang="en-GB" sz="1500"/>
                        <a:t>Force</a:t>
                      </a:r>
                    </a:p>
                  </a:txBody>
                  <a:tcPr marL="75096" marR="75096" marT="37548" marB="37548" anchor="ctr"/>
                </a:tc>
                <a:tc>
                  <a:txBody>
                    <a:bodyPr/>
                    <a:lstStyle/>
                    <a:p>
                      <a:r>
                        <a:rPr lang="en-GB" sz="1500"/>
                        <a:t>2022.63</a:t>
                      </a:r>
                    </a:p>
                  </a:txBody>
                  <a:tcPr marL="75096" marR="75096" marT="37548" marB="37548" anchor="ctr"/>
                </a:tc>
                <a:tc>
                  <a:txBody>
                    <a:bodyPr/>
                    <a:lstStyle/>
                    <a:p>
                      <a:r>
                        <a:rPr lang="en-GB" sz="1500"/>
                        <a:t>N</a:t>
                      </a:r>
                    </a:p>
                  </a:txBody>
                  <a:tcPr marL="75096" marR="75096" marT="37548" marB="37548" anchor="ctr"/>
                </a:tc>
                <a:extLst>
                  <a:ext uri="{0D108BD9-81ED-4DB2-BD59-A6C34878D82A}">
                    <a16:rowId xmlns:a16="http://schemas.microsoft.com/office/drawing/2014/main" val="4141553099"/>
                  </a:ext>
                </a:extLst>
              </a:tr>
            </a:tbl>
          </a:graphicData>
        </a:graphic>
      </p:graphicFrame>
      <p:pic>
        <p:nvPicPr>
          <p:cNvPr id="5" name="Picture 4">
            <a:extLst>
              <a:ext uri="{FF2B5EF4-FFF2-40B4-BE49-F238E27FC236}">
                <a16:creationId xmlns:a16="http://schemas.microsoft.com/office/drawing/2014/main" id="{A702BAE2-853A-2954-45DC-D63C9BDA3C4C}"/>
              </a:ext>
            </a:extLst>
          </p:cNvPr>
          <p:cNvPicPr>
            <a:picLocks noChangeAspect="1"/>
          </p:cNvPicPr>
          <p:nvPr/>
        </p:nvPicPr>
        <p:blipFill>
          <a:blip r:embed="rId3"/>
          <a:stretch>
            <a:fillRect/>
          </a:stretch>
        </p:blipFill>
        <p:spPr>
          <a:xfrm>
            <a:off x="6574804" y="4340430"/>
            <a:ext cx="3848433" cy="1943268"/>
          </a:xfrm>
          <a:prstGeom prst="rect">
            <a:avLst/>
          </a:prstGeom>
        </p:spPr>
      </p:pic>
    </p:spTree>
    <p:extLst>
      <p:ext uri="{BB962C8B-B14F-4D97-AF65-F5344CB8AC3E}">
        <p14:creationId xmlns:p14="http://schemas.microsoft.com/office/powerpoint/2010/main" val="923820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4CC1B-FA31-781B-B4F6-0FF90293EFB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528C01B1-A3C4-7831-2372-56053244DBD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817F1235-598F-32F6-D478-4277D7B227E3}"/>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1BA5C9AC-8400-5AB9-85FE-55B12F5AFE4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0210BBC7-8B56-30DB-65F9-4E382667B070}"/>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13C669D0-89AA-AC43-3CE2-DF1916CCDD5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637921D6-D179-798A-5374-041DD2E2A7E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0E711BA2-7637-72DD-D22E-61EC56A334ED}"/>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74CEFD77-B78C-4C3E-6890-A25B9912C922}"/>
              </a:ext>
            </a:extLst>
          </p:cNvPr>
          <p:cNvSpPr txBox="1"/>
          <p:nvPr/>
        </p:nvSpPr>
        <p:spPr>
          <a:xfrm>
            <a:off x="645393" y="1775602"/>
            <a:ext cx="6764793" cy="1661993"/>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TOPOLOGY STUDY</a:t>
            </a:r>
          </a:p>
          <a:p>
            <a:pPr marL="742950" lvl="1" indent="-285750">
              <a:buFont typeface="Arial" panose="020B0604020202020204" pitchFamily="34" charset="0"/>
              <a:buChar char="•"/>
            </a:pPr>
            <a:r>
              <a:rPr lang="en-GB" sz="2000" b="1">
                <a:latin typeface="Verajja" panose="020B0603030804020204" pitchFamily="34" charset="0"/>
              </a:rPr>
              <a:t>PARAMETERS</a:t>
            </a:r>
            <a:endParaRPr lang="en-GB" sz="2400" b="1">
              <a:latin typeface="Verajja" panose="020B0603030804020204" pitchFamily="34" charset="0"/>
            </a:endParaRPr>
          </a:p>
          <a:p>
            <a:pPr marL="1200150" lvl="2" indent="-285750">
              <a:buFont typeface="Arial" panose="020B0604020202020204" pitchFamily="34" charset="0"/>
              <a:buChar char="•"/>
            </a:pPr>
            <a:r>
              <a:rPr lang="en-GB" b="1">
                <a:latin typeface="Verajja" panose="020B0603030804020204" pitchFamily="34" charset="0"/>
              </a:rPr>
              <a:t>SAFETY FACTOR OF 2</a:t>
            </a:r>
            <a:endParaRPr lang="en-GB" sz="2000" b="1">
              <a:latin typeface="Verajja" panose="020B0603030804020204" pitchFamily="34" charset="0"/>
            </a:endParaRPr>
          </a:p>
          <a:p>
            <a:pPr marL="1200150" lvl="2" indent="-285750">
              <a:buFont typeface="Arial" panose="020B0604020202020204" pitchFamily="34" charset="0"/>
              <a:buChar char="•"/>
            </a:pPr>
            <a:r>
              <a:rPr lang="en-GB" b="1">
                <a:latin typeface="Verajja" panose="020B0603030804020204" pitchFamily="34" charset="0"/>
              </a:rPr>
              <a:t>MAXIMUM WEIGHT REDUCTION</a:t>
            </a:r>
          </a:p>
          <a:p>
            <a:pPr marL="1200150" lvl="2" indent="-285750">
              <a:buFont typeface="Arial" panose="020B0604020202020204" pitchFamily="34" charset="0"/>
              <a:buChar char="•"/>
            </a:pPr>
            <a:r>
              <a:rPr lang="en-GB" b="1">
                <a:latin typeface="Verajja" panose="020B0603030804020204" pitchFamily="34" charset="0"/>
              </a:rPr>
              <a:t>MINIMUM WALL THICKNESS OF 5MM</a:t>
            </a:r>
          </a:p>
        </p:txBody>
      </p:sp>
      <p:pic>
        <p:nvPicPr>
          <p:cNvPr id="6" name="Picture 5" descr="A grey object with holes&#10;&#10;Description automatically generated">
            <a:extLst>
              <a:ext uri="{FF2B5EF4-FFF2-40B4-BE49-F238E27FC236}">
                <a16:creationId xmlns:a16="http://schemas.microsoft.com/office/drawing/2014/main" id="{004441AF-B9F2-EDDD-1227-5BB125DC42A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37" b="92327" l="9951" r="89988">
                        <a14:foregroundMark x1="30220" y1="92327" x2="15018" y2="76226"/>
                        <a14:foregroundMark x1="15018" y1="76226" x2="15018" y2="75723"/>
                      </a14:backgroundRemoval>
                    </a14:imgEffect>
                  </a14:imgLayer>
                </a14:imgProps>
              </a:ext>
              <a:ext uri="{28A0092B-C50C-407E-A947-70E740481C1C}">
                <a14:useLocalDpi xmlns:a14="http://schemas.microsoft.com/office/drawing/2010/main" val="0"/>
              </a:ext>
            </a:extLst>
          </a:blip>
          <a:stretch>
            <a:fillRect/>
          </a:stretch>
        </p:blipFill>
        <p:spPr>
          <a:xfrm>
            <a:off x="8395565" y="1554595"/>
            <a:ext cx="3567788" cy="1731619"/>
          </a:xfrm>
          <a:prstGeom prst="rect">
            <a:avLst/>
          </a:prstGeom>
        </p:spPr>
      </p:pic>
      <p:pic>
        <p:nvPicPr>
          <p:cNvPr id="10" name="Picture 9" descr="A grey object with holes&#10;&#10;Description automatically generated">
            <a:extLst>
              <a:ext uri="{FF2B5EF4-FFF2-40B4-BE49-F238E27FC236}">
                <a16:creationId xmlns:a16="http://schemas.microsoft.com/office/drawing/2014/main" id="{24D16071-4FED-288D-6A5B-55FC2CABF54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64" b="89916" l="9810" r="90497">
                        <a14:foregroundMark x1="12569" y1="51741" x2="9810" y2="70228"/>
                        <a14:foregroundMark x1="89454" y1="38415" x2="90497" y2="32413"/>
                      </a14:backgroundRemoval>
                    </a14:imgEffect>
                  </a14:imgLayer>
                </a14:imgProps>
              </a:ext>
              <a:ext uri="{28A0092B-C50C-407E-A947-70E740481C1C}">
                <a14:useLocalDpi xmlns:a14="http://schemas.microsoft.com/office/drawing/2010/main" val="0"/>
              </a:ext>
            </a:extLst>
          </a:blip>
          <a:stretch>
            <a:fillRect/>
          </a:stretch>
        </p:blipFill>
        <p:spPr>
          <a:xfrm>
            <a:off x="6081422" y="497262"/>
            <a:ext cx="3851101" cy="1805121"/>
          </a:xfrm>
          <a:prstGeom prst="rect">
            <a:avLst/>
          </a:prstGeom>
        </p:spPr>
      </p:pic>
      <p:pic>
        <p:nvPicPr>
          <p:cNvPr id="13" name="Picture 12" descr="A close-up of a black and white object&#10;&#10;Description automatically generated">
            <a:extLst>
              <a:ext uri="{FF2B5EF4-FFF2-40B4-BE49-F238E27FC236}">
                <a16:creationId xmlns:a16="http://schemas.microsoft.com/office/drawing/2014/main" id="{E7DFF72B-D267-4F3A-EAF5-939B9ED0E671}"/>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129671" y="3213642"/>
            <a:ext cx="4559751" cy="2218181"/>
          </a:xfrm>
          <a:prstGeom prst="rect">
            <a:avLst/>
          </a:prstGeom>
        </p:spPr>
      </p:pic>
      <p:pic>
        <p:nvPicPr>
          <p:cNvPr id="15" name="Picture 14" descr="A black and white object with holes&#10;&#10;Description automatically generated">
            <a:extLst>
              <a:ext uri="{FF2B5EF4-FFF2-40B4-BE49-F238E27FC236}">
                <a16:creationId xmlns:a16="http://schemas.microsoft.com/office/drawing/2014/main" id="{B10216C1-77B7-B8DB-A97A-AC6A5D213FC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foregroundMark x1="38538" y1="49323" x2="38538" y2="49323"/>
                        <a14:backgroundMark x1="38166" y1="49815" x2="38166" y2="49815"/>
                        <a14:backgroundMark x1="37732" y1="54121" x2="37732" y2="54121"/>
                        <a14:backgroundMark x1="40520" y1="53506" x2="40520" y2="53506"/>
                      </a14:backgroundRemoval>
                    </a14:imgEffect>
                  </a14:imgLayer>
                </a14:imgProps>
              </a:ext>
              <a:ext uri="{28A0092B-C50C-407E-A947-70E740481C1C}">
                <a14:useLocalDpi xmlns:a14="http://schemas.microsoft.com/office/drawing/2010/main" val="0"/>
              </a:ext>
            </a:extLst>
          </a:blip>
          <a:stretch>
            <a:fillRect/>
          </a:stretch>
        </p:blipFill>
        <p:spPr>
          <a:xfrm>
            <a:off x="7738668" y="4840875"/>
            <a:ext cx="4599674" cy="2316936"/>
          </a:xfrm>
          <a:prstGeom prst="rect">
            <a:avLst/>
          </a:prstGeom>
        </p:spPr>
      </p:pic>
      <p:pic>
        <p:nvPicPr>
          <p:cNvPr id="34" name="Picture 33" descr="A black and white picture of a metal object&#10;&#10;Description automatically generated with medium confidence">
            <a:extLst>
              <a:ext uri="{FF2B5EF4-FFF2-40B4-BE49-F238E27FC236}">
                <a16:creationId xmlns:a16="http://schemas.microsoft.com/office/drawing/2014/main" id="{A84F2BC2-5486-639E-69DE-3DAA670C98C4}"/>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28302" b="82862" l="13594" r="89040">
                        <a14:foregroundMark x1="16211" y1="38588" x2="19881" y2="33019"/>
                        <a14:foregroundMark x1="55142" y1="81539" x2="56585" y2="81289"/>
                        <a14:foregroundMark x1="47494" y1="82862" x2="47898" y2="82792"/>
                        <a14:foregroundMark x1="78335" y1="30346" x2="78335" y2="30346"/>
                        <a14:foregroundMark x1="83942" y1="33805" x2="83942" y2="33805"/>
                        <a14:foregroundMark x1="89040" y1="41824" x2="89040" y2="41824"/>
                        <a14:foregroundMark x1="28037" y1="29560" x2="28037" y2="29560"/>
                        <a14:foregroundMark x1="13764" y1="42767" x2="13764" y2="42767"/>
                        <a14:foregroundMark x1="13594" y1="47170" x2="13594" y2="47170"/>
                        <a14:foregroundMark x1="78165" y1="30346" x2="77570" y2="28616"/>
                        <a14:foregroundMark x1="27782" y1="31289" x2="26423" y2="28302"/>
                        <a14:backgroundMark x1="16737" y1="52044" x2="16737" y2="52044"/>
                        <a14:backgroundMark x1="17842" y1="50629" x2="16483" y2="50786"/>
                        <a14:backgroundMark x1="17502" y1="47170" x2="16228" y2="45755"/>
                        <a14:backgroundMark x1="17332" y1="42453" x2="16483" y2="41981"/>
                        <a14:backgroundMark x1="20646" y1="54874" x2="16398" y2="42767"/>
                        <a14:backgroundMark x1="16992" y1="42925" x2="16228" y2="42453"/>
                        <a14:backgroundMark x1="19796" y1="59906" x2="17332" y2="56761"/>
                        <a14:backgroundMark x1="54036" y1="81918" x2="54036" y2="81918"/>
                        <a14:backgroundMark x1="52336" y1="82075" x2="53781" y2="82233"/>
                        <a14:backgroundMark x1="54206" y1="81132" x2="50977" y2="81918"/>
                        <a14:backgroundMark x1="53356" y1="81289" x2="54545" y2="80031"/>
                        <a14:backgroundMark x1="54715" y1="80346" x2="50552" y2="80818"/>
                        <a14:backgroundMark x1="50042" y1="81132" x2="50977" y2="77516"/>
                        <a14:backgroundMark x1="50382" y1="80031" x2="51062" y2="82547"/>
                        <a14:backgroundMark x1="68224" y1="53774" x2="68224" y2="53774"/>
                        <a14:backgroundMark x1="64911" y1="60849" x2="64911" y2="60849"/>
                        <a14:backgroundMark x1="33645" y1="46855" x2="33645" y2="46855"/>
                        <a14:backgroundMark x1="66610" y1="61164" x2="66610" y2="61164"/>
                      </a14:backgroundRemoval>
                    </a14:imgEffect>
                  </a14:imgLayer>
                </a14:imgProps>
              </a:ext>
              <a:ext uri="{28A0092B-C50C-407E-A947-70E740481C1C}">
                <a14:useLocalDpi xmlns:a14="http://schemas.microsoft.com/office/drawing/2010/main" val="0"/>
              </a:ext>
            </a:extLst>
          </a:blip>
          <a:srcRect l="10352" t="23866" r="8316" b="12144"/>
          <a:stretch/>
        </p:blipFill>
        <p:spPr>
          <a:xfrm>
            <a:off x="5841361" y="3868077"/>
            <a:ext cx="4021601" cy="1709778"/>
          </a:xfrm>
          <a:prstGeom prst="rect">
            <a:avLst/>
          </a:prstGeom>
        </p:spPr>
      </p:pic>
      <p:pic>
        <p:nvPicPr>
          <p:cNvPr id="32" name="Picture 31" descr="A computer screen shot of a device&#10;&#10;Description automatically generated">
            <a:extLst>
              <a:ext uri="{FF2B5EF4-FFF2-40B4-BE49-F238E27FC236}">
                <a16:creationId xmlns:a16="http://schemas.microsoft.com/office/drawing/2014/main" id="{08B3F61B-DD3E-F88A-B83F-8BDAF94CF664}"/>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23158" b="75132" l="20831" r="79042">
                        <a14:foregroundMark x1="22090" y1="39536" x2="21534" y2="40395"/>
                        <a14:foregroundMark x1="26588" y1="33421" x2="25815" y2="33421"/>
                        <a14:foregroundMark x1="77711" y1="44359" x2="78269" y2="46566"/>
                        <a14:foregroundMark x1="75855" y1="37026" x2="76426" y2="39284"/>
                        <a14:foregroundMark x1="78601" y1="50679" x2="73546" y2="58816"/>
                        <a14:foregroundMark x1="25751" y1="34211" x2="25879" y2="34342"/>
                        <a14:foregroundMark x1="21725" y1="38289" x2="21725" y2="38289"/>
                        <a14:foregroundMark x1="21661" y1="38289" x2="21534" y2="38553"/>
                        <a14:foregroundMark x1="20958" y1="43816" x2="20831" y2="46711"/>
                        <a14:foregroundMark x1="78019" y1="44079" x2="78019" y2="44079"/>
                        <a14:foregroundMark x1="78019" y1="43816" x2="77764" y2="43684"/>
                        <a14:foregroundMark x1="78339" y1="44211" x2="77891" y2="43816"/>
                        <a14:foregroundMark x1="77764" y1="43684" x2="77764" y2="43684"/>
                        <a14:foregroundMark x1="77764" y1="43816" x2="77764" y2="43816"/>
                        <a14:foregroundMark x1="77188" y1="43947" x2="77891" y2="43421"/>
                        <a14:backgroundMark x1="22390" y1="42030" x2="21538" y2="43924"/>
                        <a14:backgroundMark x1="24984" y1="39211" x2="23450" y2="38158"/>
                        <a14:backgroundMark x1="24954" y1="36027" x2="24984" y2="35263"/>
                        <a14:backgroundMark x1="24856" y1="38553" x2="24936" y2="36491"/>
                        <a14:backgroundMark x1="22530" y1="40164" x2="22364" y2="40263"/>
                        <a14:backgroundMark x1="28115" y1="36842" x2="22743" y2="40038"/>
                        <a14:backgroundMark x1="39936" y1="43158" x2="39936" y2="43158"/>
                        <a14:backgroundMark x1="45367" y1="42895" x2="46262" y2="46316"/>
                        <a14:backgroundMark x1="70927" y1="44342" x2="71693" y2="45132"/>
                        <a14:backgroundMark x1="72077" y1="43553" x2="71182" y2="46447"/>
                        <a14:backgroundMark x1="72907" y1="38816" x2="70735" y2="48816"/>
                        <a14:backgroundMark x1="76379" y1="44079" x2="76933" y2="44342"/>
                        <a14:backgroundMark x1="75826" y1="43816" x2="76379" y2="44079"/>
                        <a14:backgroundMark x1="75272" y1="43553" x2="75826" y2="43816"/>
                        <a14:backgroundMark x1="77179" y1="43684" x2="76358" y2="40395"/>
                        <a14:backgroundMark x1="76613" y1="41711" x2="77188" y2="43816"/>
                        <a14:backgroundMark x1="76677" y1="42895" x2="77188" y2="43158"/>
                        <a14:backgroundMark x1="77218" y1="43684" x2="76102" y2="41579"/>
                        <a14:backgroundMark x1="76358" y1="39342" x2="76613" y2="40526"/>
                        <a14:backgroundMark x1="76613" y1="41053" x2="75719" y2="38158"/>
                        <a14:backgroundMark x1="79169" y1="50263" x2="79297" y2="50263"/>
                        <a14:backgroundMark x1="79507" y1="48369" x2="79553" y2="48026"/>
                        <a14:backgroundMark x1="79233" y1="50395" x2="79455" y2="48753"/>
                        <a14:backgroundMark x1="64409" y1="48026" x2="64409" y2="48026"/>
                        <a14:backgroundMark x1="35527" y1="38158" x2="35527" y2="38158"/>
                        <a14:backgroundMark x1="79169" y1="50658" x2="79233" y2="49211"/>
                        <a14:backgroundMark x1="78722" y1="50263" x2="79361" y2="50132"/>
                        <a14:backgroundMark x1="79553" y1="50658" x2="79233" y2="48553"/>
                        <a14:backgroundMark x1="80383" y1="50921" x2="79169" y2="50395"/>
                      </a14:backgroundRemoval>
                    </a14:imgEffect>
                  </a14:imgLayer>
                </a14:imgProps>
              </a:ext>
              <a:ext uri="{28A0092B-C50C-407E-A947-70E740481C1C}">
                <a14:useLocalDpi xmlns:a14="http://schemas.microsoft.com/office/drawing/2010/main" val="0"/>
              </a:ext>
            </a:extLst>
          </a:blip>
          <a:srcRect l="16797" t="16797" r="18360" b="18360"/>
          <a:stretch/>
        </p:blipFill>
        <p:spPr>
          <a:xfrm>
            <a:off x="654277" y="5096794"/>
            <a:ext cx="4068483" cy="1975749"/>
          </a:xfrm>
          <a:prstGeom prst="rect">
            <a:avLst/>
          </a:prstGeom>
        </p:spPr>
      </p:pic>
    </p:spTree>
    <p:extLst>
      <p:ext uri="{BB962C8B-B14F-4D97-AF65-F5344CB8AC3E}">
        <p14:creationId xmlns:p14="http://schemas.microsoft.com/office/powerpoint/2010/main" val="2293313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A0056-BB5F-18A2-917B-2191829013F1}"/>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014292B2-5624-C30D-3165-30FC89B6368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0D6D48F-0FB3-D3CA-84FC-FB93E4A0945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E09915AD-07C0-E2F5-753F-8F81D42D9657}"/>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B1C3EB7-0E54-D0A6-9953-F2147A40EEE9}"/>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02E228D3-4FC9-DD50-B299-DC85D3839E9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5473776E-F40D-9592-F93E-E83B490DE7BA}"/>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B9037395-80F7-3962-9997-AA9B070C0A2C}"/>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3" name="TextBox 2">
            <a:extLst>
              <a:ext uri="{FF2B5EF4-FFF2-40B4-BE49-F238E27FC236}">
                <a16:creationId xmlns:a16="http://schemas.microsoft.com/office/drawing/2014/main" id="{B0ACEF63-57F4-B2FA-5070-16BA75C3C603}"/>
              </a:ext>
            </a:extLst>
          </p:cNvPr>
          <p:cNvSpPr txBox="1"/>
          <p:nvPr/>
        </p:nvSpPr>
        <p:spPr>
          <a:xfrm>
            <a:off x="5842947" y="357259"/>
            <a:ext cx="3454807" cy="461665"/>
          </a:xfrm>
          <a:prstGeom prst="rect">
            <a:avLst/>
          </a:prstGeom>
          <a:noFill/>
        </p:spPr>
        <p:txBody>
          <a:bodyPr wrap="square" rtlCol="0">
            <a:spAutoFit/>
          </a:bodyPr>
          <a:lstStyle/>
          <a:p>
            <a:r>
              <a:rPr lang="en-GB" sz="2400" b="1">
                <a:latin typeface="Verajja" panose="020B0603030804020204" pitchFamily="34" charset="0"/>
              </a:rPr>
              <a:t>PROTOTYPE EVOLUTION</a:t>
            </a:r>
            <a:endParaRPr lang="en-GB" b="1">
              <a:latin typeface="Verajja" panose="020B0603030804020204" pitchFamily="34" charset="0"/>
            </a:endParaRPr>
          </a:p>
        </p:txBody>
      </p:sp>
      <p:pic>
        <p:nvPicPr>
          <p:cNvPr id="21" name="Picture 20" descr="A grey object with holes&#10;&#10;Description automatically generated">
            <a:extLst>
              <a:ext uri="{FF2B5EF4-FFF2-40B4-BE49-F238E27FC236}">
                <a16:creationId xmlns:a16="http://schemas.microsoft.com/office/drawing/2014/main" id="{AD2DB0F7-1B83-1C70-0D8D-36B1671D393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542249" y="2802882"/>
            <a:ext cx="3025422" cy="1888206"/>
          </a:xfrm>
          <a:prstGeom prst="rect">
            <a:avLst/>
          </a:prstGeom>
        </p:spPr>
      </p:pic>
      <p:pic>
        <p:nvPicPr>
          <p:cNvPr id="23" name="Picture 22" descr="A drawing of a machine&#10;&#10;Description automatically generated">
            <a:extLst>
              <a:ext uri="{FF2B5EF4-FFF2-40B4-BE49-F238E27FC236}">
                <a16:creationId xmlns:a16="http://schemas.microsoft.com/office/drawing/2014/main" id="{03411BD8-D659-06F4-AF64-855E52D3893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688" b="89984" l="9091" r="91608">
                        <a14:foregroundMark x1="11189" y1="32512" x2="9091" y2="40230"/>
                        <a14:foregroundMark x1="91608" y1="45813" x2="90647" y2="61248"/>
                      </a14:backgroundRemoval>
                    </a14:imgEffect>
                  </a14:imgLayer>
                </a14:imgProps>
              </a:ext>
              <a:ext uri="{28A0092B-C50C-407E-A947-70E740481C1C}">
                <a14:useLocalDpi xmlns:a14="http://schemas.microsoft.com/office/drawing/2010/main" val="0"/>
              </a:ext>
            </a:extLst>
          </a:blip>
          <a:stretch>
            <a:fillRect/>
          </a:stretch>
        </p:blipFill>
        <p:spPr>
          <a:xfrm>
            <a:off x="563585" y="1476782"/>
            <a:ext cx="2852214" cy="1518355"/>
          </a:xfrm>
          <a:prstGeom prst="rect">
            <a:avLst/>
          </a:prstGeom>
        </p:spPr>
      </p:pic>
      <p:pic>
        <p:nvPicPr>
          <p:cNvPr id="27" name="Picture 26">
            <a:extLst>
              <a:ext uri="{FF2B5EF4-FFF2-40B4-BE49-F238E27FC236}">
                <a16:creationId xmlns:a16="http://schemas.microsoft.com/office/drawing/2014/main" id="{7551637B-18A7-C7D6-3110-950A9BDDAB29}"/>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871" b="89968" l="9967" r="90282">
                        <a14:foregroundMark x1="90282" y1="41262" x2="90282" y2="41262"/>
                      </a14:backgroundRemoval>
                    </a14:imgEffect>
                  </a14:imgLayer>
                </a14:imgProps>
              </a:ext>
            </a:extLst>
          </a:blip>
          <a:stretch>
            <a:fillRect/>
          </a:stretch>
        </p:blipFill>
        <p:spPr>
          <a:xfrm>
            <a:off x="3470269" y="4684183"/>
            <a:ext cx="3350761" cy="1719909"/>
          </a:xfrm>
          <a:prstGeom prst="rect">
            <a:avLst/>
          </a:prstGeom>
        </p:spPr>
      </p:pic>
      <p:pic>
        <p:nvPicPr>
          <p:cNvPr id="32" name="Picture 31" descr="A drawing of a machine&#10;&#10;Description automatically generated">
            <a:extLst>
              <a:ext uri="{FF2B5EF4-FFF2-40B4-BE49-F238E27FC236}">
                <a16:creationId xmlns:a16="http://schemas.microsoft.com/office/drawing/2014/main" id="{6154AA4D-E27F-7E76-C743-8B06980BDBE8}"/>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627" b="89784" l="8440" r="90812">
                        <a14:foregroundMark x1="90812" y1="42436" x2="90812" y2="42436"/>
                        <a14:foregroundMark x1="8440" y1="61100" x2="8440" y2="61100"/>
                      </a14:backgroundRemoval>
                    </a14:imgEffect>
                  </a14:imgLayer>
                </a14:imgProps>
              </a:ext>
              <a:ext uri="{28A0092B-C50C-407E-A947-70E740481C1C}">
                <a14:useLocalDpi xmlns:a14="http://schemas.microsoft.com/office/drawing/2010/main" val="0"/>
              </a:ext>
            </a:extLst>
          </a:blip>
          <a:stretch>
            <a:fillRect/>
          </a:stretch>
        </p:blipFill>
        <p:spPr>
          <a:xfrm>
            <a:off x="3719543" y="1631497"/>
            <a:ext cx="2498902" cy="1358912"/>
          </a:xfrm>
          <a:prstGeom prst="rect">
            <a:avLst/>
          </a:prstGeom>
        </p:spPr>
      </p:pic>
      <p:pic>
        <p:nvPicPr>
          <p:cNvPr id="34" name="Picture 33" descr="A grey metal object with holes&#10;&#10;Description automatically generated">
            <a:extLst>
              <a:ext uri="{FF2B5EF4-FFF2-40B4-BE49-F238E27FC236}">
                <a16:creationId xmlns:a16="http://schemas.microsoft.com/office/drawing/2014/main" id="{FEC549EF-F1BD-4871-4A29-AC762C146E85}"/>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8420" r="91146">
                        <a14:foregroundMark x1="91146" y1="48657" x2="91146" y2="48657"/>
                        <a14:foregroundMark x1="8420" y1="69851" x2="8420" y2="69851"/>
                        <a14:backgroundMark x1="30642" y1="55821" x2="30642" y2="55821"/>
                        <a14:backgroundMark x1="69444" y1="41493" x2="69444" y2="41493"/>
                      </a14:backgroundRemoval>
                    </a14:imgEffect>
                  </a14:imgLayer>
                </a14:imgProps>
              </a:ext>
              <a:ext uri="{28A0092B-C50C-407E-A947-70E740481C1C}">
                <a14:useLocalDpi xmlns:a14="http://schemas.microsoft.com/office/drawing/2010/main" val="0"/>
              </a:ext>
            </a:extLst>
          </a:blip>
          <a:stretch>
            <a:fillRect/>
          </a:stretch>
        </p:blipFill>
        <p:spPr>
          <a:xfrm>
            <a:off x="3719543" y="2927216"/>
            <a:ext cx="2852214" cy="1658840"/>
          </a:xfrm>
          <a:prstGeom prst="rect">
            <a:avLst/>
          </a:prstGeom>
        </p:spPr>
      </p:pic>
      <p:grpSp>
        <p:nvGrpSpPr>
          <p:cNvPr id="22" name="Group 21">
            <a:extLst>
              <a:ext uri="{FF2B5EF4-FFF2-40B4-BE49-F238E27FC236}">
                <a16:creationId xmlns:a16="http://schemas.microsoft.com/office/drawing/2014/main" id="{179E9EF3-791D-70E2-28DC-A6E6C8C4427A}"/>
              </a:ext>
            </a:extLst>
          </p:cNvPr>
          <p:cNvGrpSpPr/>
          <p:nvPr/>
        </p:nvGrpSpPr>
        <p:grpSpPr>
          <a:xfrm>
            <a:off x="7143831" y="1112125"/>
            <a:ext cx="4774749" cy="5539076"/>
            <a:chOff x="7111913" y="865016"/>
            <a:chExt cx="4774749" cy="5539076"/>
          </a:xfrm>
        </p:grpSpPr>
        <p:pic>
          <p:nvPicPr>
            <p:cNvPr id="2" name="Picture 1" descr="A drawing of a mechanical device&#10;&#10;Description automatically generated">
              <a:extLst>
                <a:ext uri="{FF2B5EF4-FFF2-40B4-BE49-F238E27FC236}">
                  <a16:creationId xmlns:a16="http://schemas.microsoft.com/office/drawing/2014/main" id="{BCC8A974-6C75-304E-347E-130F3AD449CE}"/>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439" b="90344" l="10000" r="90000">
                          <a14:foregroundMark x1="48571" y1="90608" x2="48571" y2="90608"/>
                          <a14:foregroundMark x1="62143" y1="6614" x2="62143" y2="6614"/>
                          <a14:foregroundMark x1="41071" y1="3439" x2="41071" y2="3439"/>
                        </a14:backgroundRemoval>
                      </a14:imgEffect>
                    </a14:imgLayer>
                  </a14:imgProps>
                </a:ext>
                <a:ext uri="{28A0092B-C50C-407E-A947-70E740481C1C}">
                  <a14:useLocalDpi xmlns:a14="http://schemas.microsoft.com/office/drawing/2010/main" val="0"/>
                </a:ext>
              </a:extLst>
            </a:blip>
            <a:stretch>
              <a:fillRect/>
            </a:stretch>
          </p:blipFill>
          <p:spPr>
            <a:xfrm>
              <a:off x="7576168" y="865016"/>
              <a:ext cx="4103019" cy="5539076"/>
            </a:xfrm>
            <a:prstGeom prst="rect">
              <a:avLst/>
            </a:prstGeom>
          </p:spPr>
        </p:pic>
        <p:sp>
          <p:nvSpPr>
            <p:cNvPr id="4" name="TextBox 3">
              <a:extLst>
                <a:ext uri="{FF2B5EF4-FFF2-40B4-BE49-F238E27FC236}">
                  <a16:creationId xmlns:a16="http://schemas.microsoft.com/office/drawing/2014/main" id="{8FC9AD64-8967-C41E-4EA0-A5186E75A11B}"/>
                </a:ext>
              </a:extLst>
            </p:cNvPr>
            <p:cNvSpPr txBox="1"/>
            <p:nvPr/>
          </p:nvSpPr>
          <p:spPr>
            <a:xfrm>
              <a:off x="10293557" y="3731745"/>
              <a:ext cx="1212891" cy="58477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a:t>STEERING STEM</a:t>
              </a:r>
            </a:p>
          </p:txBody>
        </p:sp>
        <p:sp>
          <p:nvSpPr>
            <p:cNvPr id="5" name="TextBox 4">
              <a:extLst>
                <a:ext uri="{FF2B5EF4-FFF2-40B4-BE49-F238E27FC236}">
                  <a16:creationId xmlns:a16="http://schemas.microsoft.com/office/drawing/2014/main" id="{FFFF930D-DBA2-0D37-CF20-38BA6BF36E22}"/>
                </a:ext>
              </a:extLst>
            </p:cNvPr>
            <p:cNvSpPr txBox="1"/>
            <p:nvPr/>
          </p:nvSpPr>
          <p:spPr>
            <a:xfrm>
              <a:off x="10219086" y="2372502"/>
              <a:ext cx="1667576" cy="830997"/>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a:t>BEARING COMPRESSION RING</a:t>
              </a:r>
            </a:p>
          </p:txBody>
        </p:sp>
        <p:sp>
          <p:nvSpPr>
            <p:cNvPr id="6" name="TextBox 5">
              <a:extLst>
                <a:ext uri="{FF2B5EF4-FFF2-40B4-BE49-F238E27FC236}">
                  <a16:creationId xmlns:a16="http://schemas.microsoft.com/office/drawing/2014/main" id="{9162F3DE-3144-8C4D-D170-75A701C81D2D}"/>
                </a:ext>
              </a:extLst>
            </p:cNvPr>
            <p:cNvSpPr txBox="1"/>
            <p:nvPr/>
          </p:nvSpPr>
          <p:spPr>
            <a:xfrm>
              <a:off x="7840980" y="1008572"/>
              <a:ext cx="814190" cy="58477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a:t>TOP YOKE</a:t>
              </a:r>
            </a:p>
          </p:txBody>
        </p:sp>
        <p:sp>
          <p:nvSpPr>
            <p:cNvPr id="8" name="TextBox 7">
              <a:extLst>
                <a:ext uri="{FF2B5EF4-FFF2-40B4-BE49-F238E27FC236}">
                  <a16:creationId xmlns:a16="http://schemas.microsoft.com/office/drawing/2014/main" id="{803D374F-4BD7-7E92-A9D4-B8D7746F4793}"/>
                </a:ext>
              </a:extLst>
            </p:cNvPr>
            <p:cNvSpPr txBox="1"/>
            <p:nvPr/>
          </p:nvSpPr>
          <p:spPr>
            <a:xfrm>
              <a:off x="7111913" y="5516630"/>
              <a:ext cx="1685182" cy="338554"/>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a:t>BOTTOM YOKE</a:t>
              </a:r>
            </a:p>
          </p:txBody>
        </p:sp>
        <p:sp>
          <p:nvSpPr>
            <p:cNvPr id="10" name="TextBox 9">
              <a:extLst>
                <a:ext uri="{FF2B5EF4-FFF2-40B4-BE49-F238E27FC236}">
                  <a16:creationId xmlns:a16="http://schemas.microsoft.com/office/drawing/2014/main" id="{F055A277-65F9-99CC-DEFD-119A30645A9D}"/>
                </a:ext>
              </a:extLst>
            </p:cNvPr>
            <p:cNvSpPr txBox="1"/>
            <p:nvPr/>
          </p:nvSpPr>
          <p:spPr>
            <a:xfrm>
              <a:off x="7285285" y="2911112"/>
              <a:ext cx="1433513" cy="584775"/>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a:solidFill>
                    <a:schemeClr val="tx1"/>
                  </a:solidFill>
                  <a:latin typeface="Verajja" panose="020B0603030804020204" pitchFamily="34" charset="0"/>
                </a:rPr>
                <a:t>ECCENTRIC OVAL INSERTS</a:t>
              </a:r>
            </a:p>
          </p:txBody>
        </p:sp>
        <p:cxnSp>
          <p:nvCxnSpPr>
            <p:cNvPr id="14" name="Straight Arrow Connector 13">
              <a:extLst>
                <a:ext uri="{FF2B5EF4-FFF2-40B4-BE49-F238E27FC236}">
                  <a16:creationId xmlns:a16="http://schemas.microsoft.com/office/drawing/2014/main" id="{4A9E2108-AB41-A561-429E-7D8F5D1DD337}"/>
                </a:ext>
              </a:extLst>
            </p:cNvPr>
            <p:cNvCxnSpPr>
              <a:cxnSpLocks/>
              <a:stCxn id="10" idx="3"/>
            </p:cNvCxnSpPr>
            <p:nvPr/>
          </p:nvCxnSpPr>
          <p:spPr>
            <a:xfrm flipV="1">
              <a:off x="8718798" y="1705977"/>
              <a:ext cx="954429" cy="14975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4C36D53E-BB99-9CE7-2C7B-15092A2D6D70}"/>
                </a:ext>
              </a:extLst>
            </p:cNvPr>
            <p:cNvCxnSpPr>
              <a:cxnSpLocks/>
              <a:stCxn id="10" idx="3"/>
            </p:cNvCxnSpPr>
            <p:nvPr/>
          </p:nvCxnSpPr>
          <p:spPr>
            <a:xfrm>
              <a:off x="8718798" y="3203500"/>
              <a:ext cx="493929" cy="204609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C771A851-9B69-10B0-CCFD-03D01002EEEA}"/>
                </a:ext>
              </a:extLst>
            </p:cNvPr>
            <p:cNvCxnSpPr>
              <a:cxnSpLocks/>
              <a:stCxn id="4" idx="1"/>
            </p:cNvCxnSpPr>
            <p:nvPr/>
          </p:nvCxnSpPr>
          <p:spPr>
            <a:xfrm flipH="1" flipV="1">
              <a:off x="9627677" y="3825240"/>
              <a:ext cx="665880" cy="19889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EA915276-594C-5A39-BE4E-EB6084360B4B}"/>
                </a:ext>
              </a:extLst>
            </p:cNvPr>
            <p:cNvCxnSpPr>
              <a:cxnSpLocks/>
              <a:stCxn id="5" idx="0"/>
            </p:cNvCxnSpPr>
            <p:nvPr/>
          </p:nvCxnSpPr>
          <p:spPr>
            <a:xfrm flipH="1" flipV="1">
              <a:off x="10088880" y="2004060"/>
              <a:ext cx="963994" cy="36844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a:extLst>
                <a:ext uri="{FF2B5EF4-FFF2-40B4-BE49-F238E27FC236}">
                  <a16:creationId xmlns:a16="http://schemas.microsoft.com/office/drawing/2014/main" id="{496B507F-A36A-EF63-D9B9-E5E5D1CE1DF4}"/>
                </a:ext>
              </a:extLst>
            </p:cNvPr>
            <p:cNvCxnSpPr>
              <a:cxnSpLocks/>
              <a:stCxn id="6" idx="3"/>
            </p:cNvCxnSpPr>
            <p:nvPr/>
          </p:nvCxnSpPr>
          <p:spPr>
            <a:xfrm>
              <a:off x="8655170" y="1300960"/>
              <a:ext cx="557557" cy="1959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FCE89B12-3275-9BEE-162E-ECD6FF86FA6E}"/>
                </a:ext>
              </a:extLst>
            </p:cNvPr>
            <p:cNvCxnSpPr>
              <a:cxnSpLocks/>
              <a:stCxn id="8" idx="0"/>
            </p:cNvCxnSpPr>
            <p:nvPr/>
          </p:nvCxnSpPr>
          <p:spPr>
            <a:xfrm flipV="1">
              <a:off x="7954504" y="5007666"/>
              <a:ext cx="808496" cy="50896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pic>
        <p:nvPicPr>
          <p:cNvPr id="39" name="Picture 38">
            <a:extLst>
              <a:ext uri="{FF2B5EF4-FFF2-40B4-BE49-F238E27FC236}">
                <a16:creationId xmlns:a16="http://schemas.microsoft.com/office/drawing/2014/main" id="{9667B3F5-8F93-2A1D-6A06-23F1D4976183}"/>
              </a:ext>
            </a:extLst>
          </p:cNvPr>
          <p:cNvPicPr>
            <a:picLocks noChangeAspect="1"/>
          </p:cNvPicPr>
          <p:nvPr/>
        </p:nvPicPr>
        <p:blipFill>
          <a:blip r:embed="rId15">
            <a:extLst>
              <a:ext uri="{BEBA8EAE-BF5A-486C-A8C5-ECC9F3942E4B}">
                <a14:imgProps xmlns:a14="http://schemas.microsoft.com/office/drawing/2010/main">
                  <a14:imgLayer r:embed="rId16">
                    <a14:imgEffect>
                      <a14:backgroundRemoval t="9856" b="89938" l="9924" r="91421">
                        <a14:foregroundMark x1="17746" y1="85216" x2="17746" y2="85216"/>
                        <a14:foregroundMark x1="91421" y1="45380" x2="91421" y2="45380"/>
                        <a14:backgroundMark x1="39865" y1="67556" x2="39865" y2="67556"/>
                      </a14:backgroundRemoval>
                    </a14:imgEffect>
                  </a14:imgLayer>
                </a14:imgProps>
              </a:ext>
            </a:extLst>
          </a:blip>
          <a:stretch>
            <a:fillRect/>
          </a:stretch>
        </p:blipFill>
        <p:spPr>
          <a:xfrm>
            <a:off x="528057" y="4992020"/>
            <a:ext cx="3193574" cy="1308049"/>
          </a:xfrm>
          <a:prstGeom prst="rect">
            <a:avLst/>
          </a:prstGeom>
        </p:spPr>
      </p:pic>
    </p:spTree>
    <p:extLst>
      <p:ext uri="{BB962C8B-B14F-4D97-AF65-F5344CB8AC3E}">
        <p14:creationId xmlns:p14="http://schemas.microsoft.com/office/powerpoint/2010/main" val="250631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68309-8C92-2BA9-ED23-46EEDB4FADA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D7AD04E-751D-37EB-541D-4CFF08155981}"/>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6C4FFB9B-C799-4675-429D-B819772AE8E1}"/>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7550769-6B16-8A81-4D14-49A6298D177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A8BEA374-DCB0-3295-3566-A495A082326D}"/>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5537D949-E355-AB9B-E1B0-F0D808FF958B}"/>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631B27A-7606-AC3C-9E86-A34F7587445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30771B54-A2AD-36EA-7310-95453DB688B0}"/>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MOTORCYCLE DYNAMICS</a:t>
            </a:r>
          </a:p>
        </p:txBody>
      </p:sp>
      <p:sp>
        <p:nvSpPr>
          <p:cNvPr id="2" name="TextBox 1">
            <a:extLst>
              <a:ext uri="{FF2B5EF4-FFF2-40B4-BE49-F238E27FC236}">
                <a16:creationId xmlns:a16="http://schemas.microsoft.com/office/drawing/2014/main" id="{4A9EB043-FD0B-E0ED-EC53-BB0EEC2DAD51}"/>
              </a:ext>
            </a:extLst>
          </p:cNvPr>
          <p:cNvSpPr txBox="1"/>
          <p:nvPr/>
        </p:nvSpPr>
        <p:spPr>
          <a:xfrm>
            <a:off x="645393" y="1775602"/>
            <a:ext cx="6252118"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CURRENT DESIGN STATE</a:t>
            </a:r>
          </a:p>
          <a:p>
            <a:pPr marL="285750" indent="-285750">
              <a:buFont typeface="Arial" panose="020B0604020202020204" pitchFamily="34" charset="0"/>
              <a:buChar char="•"/>
            </a:pPr>
            <a:endParaRPr lang="en-GB" sz="24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NEXT STEPS</a:t>
            </a:r>
          </a:p>
          <a:p>
            <a:pPr marL="742950" lvl="1" indent="-285750">
              <a:buFont typeface="Arial" panose="020B0604020202020204" pitchFamily="34" charset="0"/>
              <a:buChar char="•"/>
            </a:pPr>
            <a:r>
              <a:rPr lang="en-GB" b="1">
                <a:latin typeface="Verajja" panose="020B0603030804020204" pitchFamily="34" charset="0"/>
              </a:rPr>
              <a:t>CONTINUE REFINENT WITH FEA TESTING</a:t>
            </a:r>
          </a:p>
          <a:p>
            <a:pPr marL="742950" lvl="1" indent="-285750">
              <a:buFont typeface="Arial" panose="020B0604020202020204" pitchFamily="34" charset="0"/>
              <a:buChar char="•"/>
            </a:pPr>
            <a:r>
              <a:rPr lang="en-GB" b="1">
                <a:latin typeface="Verajja" panose="020B0603030804020204" pitchFamily="34" charset="0"/>
              </a:rPr>
              <a:t>PERFORM LATERAL FEA TESTS</a:t>
            </a:r>
          </a:p>
          <a:p>
            <a:pPr marL="1200150" lvl="2"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b="1">
                <a:latin typeface="Verajja" panose="020B0603030804020204" pitchFamily="34" charset="0"/>
              </a:rPr>
              <a:t>PRODUCE 3D PRINT PLA PROTOTYPE</a:t>
            </a:r>
          </a:p>
        </p:txBody>
      </p:sp>
      <p:pic>
        <p:nvPicPr>
          <p:cNvPr id="4" name="Picture 3" descr="A drawing of a metal object&#10;&#10;Description automatically generated">
            <a:extLst>
              <a:ext uri="{FF2B5EF4-FFF2-40B4-BE49-F238E27FC236}">
                <a16:creationId xmlns:a16="http://schemas.microsoft.com/office/drawing/2014/main" id="{1AACF8F4-486D-FDCD-27D8-3E47E1C4BE7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38" b="92029" l="9922" r="89991">
                        <a14:foregroundMark x1="71018" y1="9938" x2="71018" y2="9938"/>
                        <a14:foregroundMark x1="30461" y1="92029" x2="30461" y2="92029"/>
                      </a14:backgroundRemoval>
                    </a14:imgEffect>
                  </a14:imgLayer>
                </a14:imgProps>
              </a:ext>
              <a:ext uri="{28A0092B-C50C-407E-A947-70E740481C1C}">
                <a14:useLocalDpi xmlns:a14="http://schemas.microsoft.com/office/drawing/2010/main" val="0"/>
              </a:ext>
            </a:extLst>
          </a:blip>
          <a:stretch>
            <a:fillRect/>
          </a:stretch>
        </p:blipFill>
        <p:spPr>
          <a:xfrm>
            <a:off x="4887108" y="1925252"/>
            <a:ext cx="4428117" cy="3311707"/>
          </a:xfrm>
          <a:prstGeom prst="rect">
            <a:avLst/>
          </a:prstGeom>
        </p:spPr>
      </p:pic>
      <p:pic>
        <p:nvPicPr>
          <p:cNvPr id="14" name="Picture 13" descr="A rainbow colored object with a white background&#10;&#10;Description automatically generated">
            <a:extLst>
              <a:ext uri="{FF2B5EF4-FFF2-40B4-BE49-F238E27FC236}">
                <a16:creationId xmlns:a16="http://schemas.microsoft.com/office/drawing/2014/main" id="{F8044206-C77F-017D-B9A9-0E97C15B151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7684" b="90368" l="9970" r="89878">
                        <a14:foregroundMark x1="26180" y1="90476" x2="26180" y2="90476"/>
                        <a14:foregroundMark x1="67275" y1="7684" x2="67275" y2="7684"/>
                      </a14:backgroundRemoval>
                    </a14:imgEffect>
                  </a14:imgLayer>
                </a14:imgProps>
              </a:ext>
              <a:ext uri="{28A0092B-C50C-407E-A947-70E740481C1C}">
                <a14:useLocalDpi xmlns:a14="http://schemas.microsoft.com/office/drawing/2010/main" val="0"/>
              </a:ext>
            </a:extLst>
          </a:blip>
          <a:stretch>
            <a:fillRect/>
          </a:stretch>
        </p:blipFill>
        <p:spPr>
          <a:xfrm>
            <a:off x="7988254" y="463414"/>
            <a:ext cx="4541410" cy="2837132"/>
          </a:xfrm>
          <a:prstGeom prst="rect">
            <a:avLst/>
          </a:prstGeom>
        </p:spPr>
      </p:pic>
      <p:pic>
        <p:nvPicPr>
          <p:cNvPr id="8" name="Picture 7" descr="A blue object with a graph&#10;&#10;Description automatically generated with medium confidence">
            <a:extLst>
              <a:ext uri="{FF2B5EF4-FFF2-40B4-BE49-F238E27FC236}">
                <a16:creationId xmlns:a16="http://schemas.microsoft.com/office/drawing/2014/main" id="{E686AFBF-5B1E-2C6A-42C9-56F3B03DFB1B}"/>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7719" b="93825" l="10000" r="90000">
                        <a14:foregroundMark x1="37125" y1="9262" x2="37125" y2="9262"/>
                        <a14:foregroundMark x1="60000" y1="7890" x2="60000" y2="7890"/>
                        <a14:foregroundMark x1="24625" y1="91595" x2="24625" y2="91595"/>
                        <a14:foregroundMark x1="70000" y1="93310" x2="70000" y2="93310"/>
                        <a14:foregroundMark x1="68375" y1="93310" x2="68375" y2="93310"/>
                        <a14:foregroundMark x1="65000" y1="92967" x2="73125" y2="93825"/>
                        <a14:foregroundMark x1="25375" y1="32419" x2="17625" y2="31904"/>
                        <a14:foregroundMark x1="30250" y1="28988" x2="30250" y2="28988"/>
                        <a14:foregroundMark x1="30000" y1="29160" x2="30000" y2="29160"/>
                        <a14:foregroundMark x1="29875" y1="29331" x2="29875" y2="29331"/>
                        <a14:foregroundMark x1="29750" y1="30017" x2="29750" y2="30017"/>
                        <a14:foregroundMark x1="29625" y1="30189" x2="29625" y2="30189"/>
                        <a14:foregroundMark x1="29625" y1="30360" x2="29375" y2="30532"/>
                        <a14:foregroundMark x1="66500" y1="85763" x2="66500" y2="85763"/>
                        <a14:foregroundMark x1="66500" y1="85763" x2="66500" y2="85763"/>
                        <a14:foregroundMark x1="66125" y1="84734" x2="66125" y2="84734"/>
                        <a14:foregroundMark x1="65625" y1="83877" x2="65625" y2="83877"/>
                        <a14:foregroundMark x1="65125" y1="82847" x2="66500" y2="84906"/>
                        <a14:foregroundMark x1="67250" y1="87650" x2="67875" y2="89022"/>
                        <a14:foregroundMark x1="66500" y1="86278" x2="68750" y2="90909"/>
                        <a14:foregroundMark x1="64875" y1="82504" x2="69500" y2="92281"/>
                        <a14:foregroundMark x1="30570" y1="28302" x2="31250" y2="27101"/>
                        <a14:foregroundMark x1="30181" y1="28988" x2="30570" y2="28302"/>
                        <a14:foregroundMark x1="29889" y1="29503" x2="30181" y2="28988"/>
                        <a14:foregroundMark x1="27750" y1="33276" x2="29889" y2="29503"/>
                        <a14:backgroundMark x1="19125" y1="87136" x2="19125" y2="87136"/>
                        <a14:backgroundMark x1="27250" y1="29503" x2="27250" y2="29503"/>
                        <a14:backgroundMark x1="28500" y1="28988" x2="28500" y2="28988"/>
                        <a14:backgroundMark x1="29125" y1="28302" x2="29125" y2="28302"/>
                        <a14:backgroundMark x1="29250" y1="28816" x2="29250" y2="28816"/>
                      </a14:backgroundRemoval>
                    </a14:imgEffect>
                  </a14:imgLayer>
                </a14:imgProps>
              </a:ext>
              <a:ext uri="{28A0092B-C50C-407E-A947-70E740481C1C}">
                <a14:useLocalDpi xmlns:a14="http://schemas.microsoft.com/office/drawing/2010/main" val="0"/>
              </a:ext>
            </a:extLst>
          </a:blip>
          <a:stretch>
            <a:fillRect/>
          </a:stretch>
        </p:blipFill>
        <p:spPr>
          <a:xfrm>
            <a:off x="8209064" y="3631988"/>
            <a:ext cx="4535520" cy="2845204"/>
          </a:xfrm>
          <a:prstGeom prst="rect">
            <a:avLst/>
          </a:prstGeom>
        </p:spPr>
      </p:pic>
      <p:pic>
        <p:nvPicPr>
          <p:cNvPr id="5" name="Picture 4">
            <a:extLst>
              <a:ext uri="{FF2B5EF4-FFF2-40B4-BE49-F238E27FC236}">
                <a16:creationId xmlns:a16="http://schemas.microsoft.com/office/drawing/2014/main" id="{67DCFE56-2383-83B0-7EFD-FCC10A1C78A2}"/>
              </a:ext>
            </a:extLst>
          </p:cNvPr>
          <p:cNvPicPr>
            <a:picLocks noChangeAspect="1"/>
          </p:cNvPicPr>
          <p:nvPr/>
        </p:nvPicPr>
        <p:blipFill>
          <a:blip r:embed="rId9"/>
          <a:stretch>
            <a:fillRect/>
          </a:stretch>
        </p:blipFill>
        <p:spPr>
          <a:xfrm>
            <a:off x="1621537" y="4404416"/>
            <a:ext cx="3128729" cy="2133093"/>
          </a:xfrm>
          <a:prstGeom prst="rect">
            <a:avLst/>
          </a:prstGeom>
        </p:spPr>
      </p:pic>
    </p:spTree>
    <p:extLst>
      <p:ext uri="{BB962C8B-B14F-4D97-AF65-F5344CB8AC3E}">
        <p14:creationId xmlns:p14="http://schemas.microsoft.com/office/powerpoint/2010/main" val="23653890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34172-3FAC-B6D2-970D-B6F888552DA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814D8CAF-0C6B-E99F-8037-5994881B05C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FFE4A28-852B-38C8-E262-EF8C4DECD82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3AF1737-F226-6BCA-8C66-E9A591A73E4F}"/>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E27AA454-91DE-D8AE-26EA-1E43631B52A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197B61C-F5F4-28C9-A578-C26CFED48C5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D26F0985-6F95-1B83-CBD3-96A707DAE0F0}"/>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CFE62F60-ED7A-CCC8-3BAA-E367AAF2EEB7}"/>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ALTERNATIVE</a:t>
            </a:r>
          </a:p>
          <a:p>
            <a:r>
              <a:rPr lang="en-GB" sz="4400" b="1">
                <a:latin typeface="Verajja" panose="020B0603030804020204" pitchFamily="34" charset="0"/>
              </a:rPr>
              <a:t>FUELS</a:t>
            </a:r>
          </a:p>
        </p:txBody>
      </p:sp>
      <p:sp>
        <p:nvSpPr>
          <p:cNvPr id="3" name="TextBox 2">
            <a:extLst>
              <a:ext uri="{FF2B5EF4-FFF2-40B4-BE49-F238E27FC236}">
                <a16:creationId xmlns:a16="http://schemas.microsoft.com/office/drawing/2014/main" id="{2EE33BDF-8DF7-8152-72B9-0FFE317BB74A}"/>
              </a:ext>
            </a:extLst>
          </p:cNvPr>
          <p:cNvSpPr txBox="1"/>
          <p:nvPr/>
        </p:nvSpPr>
        <p:spPr>
          <a:xfrm>
            <a:off x="-49204" y="3510979"/>
            <a:ext cx="6764793" cy="2923877"/>
          </a:xfrm>
          <a:prstGeom prst="rect">
            <a:avLst/>
          </a:prstGeom>
          <a:noFill/>
        </p:spPr>
        <p:txBody>
          <a:bodyPr wrap="square" rtlCol="0">
            <a:spAutoFit/>
          </a:bodyPr>
          <a:lstStyle/>
          <a:p>
            <a:pPr lvl="2"/>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FUEL OPTIONS</a:t>
            </a:r>
          </a:p>
          <a:p>
            <a:pPr marL="1200150" lvl="2" indent="-285750">
              <a:buFont typeface="Arial" panose="020B0604020202020204" pitchFamily="34" charset="0"/>
              <a:buChar char="•"/>
            </a:pPr>
            <a:r>
              <a:rPr lang="en-GB" b="1">
                <a:latin typeface="Verajja" panose="020B0603030804020204" pitchFamily="34" charset="0"/>
              </a:rPr>
              <a:t>CLASSIC RACING 50</a:t>
            </a:r>
          </a:p>
          <a:p>
            <a:pPr marL="1657350" lvl="3" indent="-285750">
              <a:buFont typeface="Arial" panose="020B0604020202020204" pitchFamily="34" charset="0"/>
              <a:buChar char="•"/>
            </a:pPr>
            <a:r>
              <a:rPr lang="en-GB" b="1">
                <a:latin typeface="Verajja" panose="020B0603030804020204" pitchFamily="34" charset="0"/>
              </a:rPr>
              <a:t>COMPETITION GRADE, 50% RENEWABLE</a:t>
            </a:r>
          </a:p>
          <a:p>
            <a:pPr marL="1200150" lvl="2" indent="-285750">
              <a:buFont typeface="Arial" panose="020B0604020202020204" pitchFamily="34" charset="0"/>
              <a:buChar char="•"/>
            </a:pPr>
            <a:r>
              <a:rPr lang="en-GB" b="1">
                <a:latin typeface="Verajja" panose="020B0603030804020204" pitchFamily="34" charset="0"/>
              </a:rPr>
              <a:t>RACING MOTO 40</a:t>
            </a:r>
          </a:p>
          <a:p>
            <a:pPr marL="1657350" lvl="3" indent="-285750">
              <a:buFont typeface="Arial" panose="020B0604020202020204" pitchFamily="34" charset="0"/>
              <a:buChar char="•"/>
            </a:pPr>
            <a:r>
              <a:rPr lang="en-GB" b="1">
                <a:latin typeface="Verajja" panose="020B0603030804020204" pitchFamily="34" charset="0"/>
              </a:rPr>
              <a:t>HIGH PERFORMANCE, MINIMAL ETHANOL</a:t>
            </a:r>
          </a:p>
          <a:p>
            <a:pPr marL="1200150" lvl="2" indent="-285750">
              <a:buFont typeface="Arial" panose="020B0604020202020204" pitchFamily="34" charset="0"/>
              <a:buChar char="•"/>
            </a:pPr>
            <a:r>
              <a:rPr lang="en-GB" b="1">
                <a:latin typeface="Verajja" panose="020B0603030804020204" pitchFamily="34" charset="0"/>
              </a:rPr>
              <a:t>CLASSIC SUPER 80</a:t>
            </a:r>
          </a:p>
          <a:p>
            <a:pPr marL="1657350" lvl="3" indent="-285750">
              <a:buFont typeface="Arial" panose="020B0604020202020204" pitchFamily="34" charset="0"/>
              <a:buChar char="•"/>
            </a:pPr>
            <a:r>
              <a:rPr lang="en-GB" b="1">
                <a:latin typeface="Verajja" panose="020B0603030804020204" pitchFamily="34" charset="0"/>
              </a:rPr>
              <a:t>DESIGN FOR CLASSIC ENGINES, 80% ETHANOL</a:t>
            </a:r>
          </a:p>
          <a:p>
            <a:pPr marL="1200150" lvl="2" indent="-285750">
              <a:buFont typeface="Arial" panose="020B0604020202020204" pitchFamily="34" charset="0"/>
              <a:buChar char="•"/>
            </a:pPr>
            <a:r>
              <a:rPr lang="en-GB" b="1">
                <a:latin typeface="Verajja" panose="020B0603030804020204" pitchFamily="34" charset="0"/>
              </a:rPr>
              <a:t>100 98RON E10</a:t>
            </a:r>
          </a:p>
          <a:p>
            <a:pPr marL="1657350" lvl="3" indent="-285750">
              <a:buFont typeface="Arial" panose="020B0604020202020204" pitchFamily="34" charset="0"/>
              <a:buChar char="•"/>
            </a:pPr>
            <a:r>
              <a:rPr lang="en-GB" b="1">
                <a:latin typeface="Verajja" panose="020B0603030804020204" pitchFamily="34" charset="0"/>
              </a:rPr>
              <a:t>HIGH OCTANE, 10% ETHANOL</a:t>
            </a:r>
          </a:p>
        </p:txBody>
      </p:sp>
      <p:pic>
        <p:nvPicPr>
          <p:cNvPr id="1026" name="Picture 2" descr="Leading Supplier Of Bespoke Fuels &amp; Blended Fuel Design | Coryton">
            <a:extLst>
              <a:ext uri="{FF2B5EF4-FFF2-40B4-BE49-F238E27FC236}">
                <a16:creationId xmlns:a16="http://schemas.microsoft.com/office/drawing/2014/main" id="{C4DAAA35-2CEA-5D35-85AB-9226D27BD1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8902" y="156794"/>
            <a:ext cx="1812464" cy="18124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65FD619B-FA44-F99B-8763-F48F7666E16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7500" r="93200">
                        <a14:foregroundMark x1="10000" y1="36900" x2="7500" y2="39200"/>
                        <a14:foregroundMark x1="7500" y1="39200" x2="7500" y2="39200"/>
                        <a14:foregroundMark x1="40100" y1="32300" x2="33600" y2="33900"/>
                        <a14:foregroundMark x1="40600" y1="32200" x2="42100" y2="31900"/>
                        <a14:foregroundMark x1="41000" y1="39700" x2="41000" y2="39700"/>
                        <a14:foregroundMark x1="40300" y1="39500" x2="40300" y2="39500"/>
                        <a14:foregroundMark x1="41200" y1="37900" x2="35900" y2="46500"/>
                        <a14:foregroundMark x1="37600" y1="39000" x2="32400" y2="47300"/>
                        <a14:foregroundMark x1="51700" y1="51500" x2="46000" y2="59100"/>
                        <a14:foregroundMark x1="46000" y1="59100" x2="46000" y2="59700"/>
                        <a14:foregroundMark x1="40300" y1="74100" x2="36800" y2="77700"/>
                        <a14:foregroundMark x1="86100" y1="46600" x2="92100" y2="40100"/>
                        <a14:foregroundMark x1="92100" y1="40100" x2="90000" y2="60900"/>
                        <a14:foregroundMark x1="90000" y1="60900" x2="91800" y2="69400"/>
                        <a14:foregroundMark x1="91800" y1="69400" x2="93200" y2="69800"/>
                        <a14:foregroundMark x1="63300" y1="34000" x2="60900" y2="43000"/>
                        <a14:foregroundMark x1="60900" y1="43000" x2="60900" y2="43000"/>
                        <a14:foregroundMark x1="58900" y1="37400" x2="54800" y2="45600"/>
                        <a14:foregroundMark x1="52000" y1="41800" x2="47800" y2="48100"/>
                        <a14:foregroundMark x1="50200" y1="41600" x2="45900" y2="47200"/>
                        <a14:foregroundMark x1="47200" y1="40300" x2="41100" y2="41800"/>
                        <a14:foregroundMark x1="55200" y1="76200" x2="59100" y2="75700"/>
                        <a14:foregroundMark x1="64000" y1="75600" x2="66600" y2="75600"/>
                        <a14:foregroundMark x1="11800" y1="35900" x2="11800" y2="35900"/>
                      </a14:backgroundRemoval>
                    </a14:imgEffect>
                  </a14:imgLayer>
                </a14:imgProps>
              </a:ext>
              <a:ext uri="{28A0092B-C50C-407E-A947-70E740481C1C}">
                <a14:useLocalDpi xmlns:a14="http://schemas.microsoft.com/office/drawing/2010/main" val="0"/>
              </a:ext>
            </a:extLst>
          </a:blip>
          <a:srcRect/>
          <a:stretch>
            <a:fillRect/>
          </a:stretch>
        </p:blipFill>
        <p:spPr bwMode="auto">
          <a:xfrm>
            <a:off x="5869172" y="-899963"/>
            <a:ext cx="4064000" cy="4064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683AEC9-BF9E-CA3C-DF93-6D4BF1783CA3}"/>
              </a:ext>
            </a:extLst>
          </p:cNvPr>
          <p:cNvSpPr txBox="1"/>
          <p:nvPr/>
        </p:nvSpPr>
        <p:spPr>
          <a:xfrm>
            <a:off x="704088" y="2052084"/>
            <a:ext cx="5165084" cy="1292662"/>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OBJECTIVE</a:t>
            </a:r>
          </a:p>
          <a:p>
            <a:pPr marL="742950" lvl="1" indent="-285750">
              <a:buFont typeface="Arial" panose="020B0604020202020204" pitchFamily="34" charset="0"/>
              <a:buChar char="•"/>
            </a:pPr>
            <a:r>
              <a:rPr lang="en-GB" b="1">
                <a:latin typeface="Verajja" panose="020B0603030804020204" pitchFamily="34" charset="0"/>
              </a:rPr>
              <a:t>INVESTIGATE POTENTIAL SUSTAINABLE FUEL BLENDS FOR NSF250</a:t>
            </a:r>
          </a:p>
          <a:p>
            <a:endParaRPr lang="en-GB"/>
          </a:p>
        </p:txBody>
      </p:sp>
      <p:sp>
        <p:nvSpPr>
          <p:cNvPr id="4" name="TextBox 3">
            <a:extLst>
              <a:ext uri="{FF2B5EF4-FFF2-40B4-BE49-F238E27FC236}">
                <a16:creationId xmlns:a16="http://schemas.microsoft.com/office/drawing/2014/main" id="{0402E5A8-DAD7-E2D2-040E-4B77ED492B0F}"/>
              </a:ext>
            </a:extLst>
          </p:cNvPr>
          <p:cNvSpPr txBox="1"/>
          <p:nvPr/>
        </p:nvSpPr>
        <p:spPr>
          <a:xfrm>
            <a:off x="5950925" y="2736246"/>
            <a:ext cx="5782744" cy="3354765"/>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PROPOSED FUEL BLENDS</a:t>
            </a:r>
          </a:p>
          <a:p>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BLEND A</a:t>
            </a:r>
          </a:p>
          <a:p>
            <a:pPr marL="1200150" lvl="2" indent="-285750">
              <a:buFont typeface="Arial" panose="020B0604020202020204" pitchFamily="34" charset="0"/>
              <a:buChar char="•"/>
            </a:pPr>
            <a:r>
              <a:rPr lang="en-GB" b="1">
                <a:latin typeface="Verajja" panose="020B0603030804020204" pitchFamily="34" charset="0"/>
              </a:rPr>
              <a:t>50% CLASSIC SUPER 80 + 50% RACING C50</a:t>
            </a:r>
          </a:p>
          <a:p>
            <a:pPr marL="1200150" lvl="2"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BLEND B</a:t>
            </a:r>
          </a:p>
          <a:p>
            <a:pPr marL="1200150" lvl="2" indent="-285750">
              <a:buFont typeface="Arial" panose="020B0604020202020204" pitchFamily="34" charset="0"/>
              <a:buChar char="•"/>
            </a:pPr>
            <a:r>
              <a:rPr lang="en-GB" b="1">
                <a:latin typeface="Verajja" panose="020B0603030804020204" pitchFamily="34" charset="0"/>
              </a:rPr>
              <a:t>50% RACING MOTO 40 + 30% 100 98RON E10</a:t>
            </a:r>
          </a:p>
          <a:p>
            <a:pPr marL="1200150" lvl="2" indent="-285750">
              <a:buFont typeface="Arial" panose="020B0604020202020204" pitchFamily="34" charset="0"/>
              <a:buChar char="•"/>
            </a:pPr>
            <a:endParaRPr lang="en-GB"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BLEND C</a:t>
            </a:r>
          </a:p>
          <a:p>
            <a:pPr marL="1200150" lvl="2" indent="-285750">
              <a:buFont typeface="Arial" panose="020B0604020202020204" pitchFamily="34" charset="0"/>
              <a:buChar char="•"/>
            </a:pPr>
            <a:r>
              <a:rPr lang="en-GB" b="1">
                <a:latin typeface="Verajja" panose="020B0603030804020204" pitchFamily="34" charset="0"/>
              </a:rPr>
              <a:t>60% CLASSIC SUPER 80 + 40% RACING MOTO 40</a:t>
            </a:r>
          </a:p>
        </p:txBody>
      </p:sp>
    </p:spTree>
    <p:extLst>
      <p:ext uri="{BB962C8B-B14F-4D97-AF65-F5344CB8AC3E}">
        <p14:creationId xmlns:p14="http://schemas.microsoft.com/office/powerpoint/2010/main" val="128976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39CF5-68AB-AC04-9E87-C31B29C2108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1C43DE72-1C8C-B63D-F5BC-03FCA2EDE06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C9518468-2A92-6818-C0BE-1691A9DAD50F}"/>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4B0C8F73-7CBC-509D-BA15-B948750FD48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A2A0A3C5-3FFF-1D54-E628-40E39B1301FD}"/>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1403E69B-3D3B-66F6-5141-C4FB07203CF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E5927B61-419B-5031-C74F-4E0A1BFE26A0}"/>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01C3F7B8-2947-7FDC-8940-F37C7F8946FC}"/>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SECONDARY</a:t>
            </a:r>
          </a:p>
          <a:p>
            <a:r>
              <a:rPr lang="en-GB" sz="4400" b="1">
                <a:latin typeface="Verajja" panose="020B0603030804020204" pitchFamily="34" charset="0"/>
              </a:rPr>
              <a:t>INJECTOR</a:t>
            </a:r>
          </a:p>
        </p:txBody>
      </p:sp>
      <p:sp>
        <p:nvSpPr>
          <p:cNvPr id="3" name="TextBox 2">
            <a:extLst>
              <a:ext uri="{FF2B5EF4-FFF2-40B4-BE49-F238E27FC236}">
                <a16:creationId xmlns:a16="http://schemas.microsoft.com/office/drawing/2014/main" id="{6ADD8649-819D-62B3-78BE-8EF819F2C62B}"/>
              </a:ext>
            </a:extLst>
          </p:cNvPr>
          <p:cNvSpPr txBox="1"/>
          <p:nvPr/>
        </p:nvSpPr>
        <p:spPr>
          <a:xfrm>
            <a:off x="1883281" y="3803784"/>
            <a:ext cx="6764793" cy="3447098"/>
          </a:xfrm>
          <a:prstGeom prst="rect">
            <a:avLst/>
          </a:prstGeom>
          <a:noFill/>
        </p:spPr>
        <p:txBody>
          <a:bodyPr wrap="square" rtlCol="0">
            <a:spAutoFit/>
          </a:bodyPr>
          <a:lstStyle/>
          <a:p>
            <a:pPr marL="742950" lvl="1" indent="-285750">
              <a:buFont typeface="Arial" panose="020B0604020202020204" pitchFamily="34" charset="0"/>
              <a:buChar char="•"/>
            </a:pPr>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DESIGN CONSIDERATIONS</a:t>
            </a:r>
          </a:p>
          <a:p>
            <a:pPr marL="742950" lvl="1" indent="-285750">
              <a:buFont typeface="Arial" panose="020B0604020202020204" pitchFamily="34" charset="0"/>
              <a:buChar char="•"/>
            </a:pPr>
            <a:r>
              <a:rPr lang="en-GB" sz="2000" b="1">
                <a:latin typeface="Verajja" panose="020B0603030804020204" pitchFamily="34" charset="0"/>
              </a:rPr>
              <a:t>PLACEMENT</a:t>
            </a:r>
          </a:p>
          <a:p>
            <a:pPr marL="1200150" lvl="2" indent="-285750">
              <a:buFont typeface="Arial" panose="020B0604020202020204" pitchFamily="34" charset="0"/>
              <a:buChar char="•"/>
            </a:pPr>
            <a:r>
              <a:rPr lang="en-GB" b="1">
                <a:latin typeface="Verajja" panose="020B0603030804020204" pitchFamily="34" charset="0"/>
              </a:rPr>
              <a:t>ABOVE THE BELLMOUTH FOR OPTIMAL FLOW</a:t>
            </a:r>
          </a:p>
          <a:p>
            <a:pPr marL="742950" lvl="1" indent="-285750">
              <a:buFont typeface="Arial" panose="020B0604020202020204" pitchFamily="34" charset="0"/>
              <a:buChar char="•"/>
            </a:pPr>
            <a:r>
              <a:rPr lang="en-GB" sz="2000" b="1">
                <a:latin typeface="Verajja" panose="020B0603030804020204" pitchFamily="34" charset="0"/>
              </a:rPr>
              <a:t>MATERIALS</a:t>
            </a:r>
          </a:p>
          <a:p>
            <a:pPr marL="1200150" lvl="2" indent="-285750">
              <a:buFont typeface="Arial" panose="020B0604020202020204" pitchFamily="34" charset="0"/>
              <a:buChar char="•"/>
            </a:pPr>
            <a:r>
              <a:rPr lang="en-GB" b="1">
                <a:latin typeface="Verajja" panose="020B0603030804020204" pitchFamily="34" charset="0"/>
              </a:rPr>
              <a:t>ALUMINIUM FOR DURABILITY</a:t>
            </a:r>
          </a:p>
          <a:p>
            <a:pPr marL="1200150" lvl="2" indent="-285750">
              <a:buFont typeface="Arial" panose="020B0604020202020204" pitchFamily="34" charset="0"/>
              <a:buChar char="•"/>
            </a:pPr>
            <a:r>
              <a:rPr lang="en-GB" b="1">
                <a:latin typeface="Verajja" panose="020B0603030804020204" pitchFamily="34" charset="0"/>
              </a:rPr>
              <a:t>COMPOSITES FOR HEAT RESISTANCE</a:t>
            </a:r>
          </a:p>
          <a:p>
            <a:pPr marL="742950" lvl="1" indent="-285750">
              <a:buFont typeface="Arial" panose="020B0604020202020204" pitchFamily="34" charset="0"/>
              <a:buChar char="•"/>
            </a:pPr>
            <a:r>
              <a:rPr lang="en-GB" sz="2000" b="1">
                <a:latin typeface="Verajja" panose="020B0603030804020204" pitchFamily="34" charset="0"/>
              </a:rPr>
              <a:t>ENSURE COMPATABILITY WITH PROPOSED FUELS BLENDS</a:t>
            </a:r>
          </a:p>
          <a:p>
            <a:pPr lvl="1"/>
            <a:endParaRPr lang="en-GB" sz="2000" b="1">
              <a:latin typeface="Verajja" panose="020B0603030804020204" pitchFamily="34" charset="0"/>
            </a:endParaRPr>
          </a:p>
          <a:p>
            <a:pPr marL="285750" indent="-285750">
              <a:buFont typeface="Arial" panose="020B0604020202020204" pitchFamily="34" charset="0"/>
              <a:buChar char="•"/>
            </a:pPr>
            <a:endParaRPr lang="en-GB" sz="2000" b="1">
              <a:latin typeface="Verajja" panose="020B0603030804020204" pitchFamily="34" charset="0"/>
            </a:endParaRPr>
          </a:p>
        </p:txBody>
      </p:sp>
      <p:pic>
        <p:nvPicPr>
          <p:cNvPr id="2" name="Picture 1" descr="A computer screen shot of a machine&#10;&#10;Description automatically generated">
            <a:extLst>
              <a:ext uri="{FF2B5EF4-FFF2-40B4-BE49-F238E27FC236}">
                <a16:creationId xmlns:a16="http://schemas.microsoft.com/office/drawing/2014/main" id="{22F92487-9F06-205C-7C54-144212B32617}"/>
              </a:ext>
            </a:extLst>
          </p:cNvPr>
          <p:cNvPicPr>
            <a:picLocks noChangeAspect="1"/>
          </p:cNvPicPr>
          <p:nvPr/>
        </p:nvPicPr>
        <p:blipFill rotWithShape="1">
          <a:blip r:embed="rId3"/>
          <a:srcRect l="33327" t="22619" r="24270" b="17414"/>
          <a:stretch/>
        </p:blipFill>
        <p:spPr bwMode="auto">
          <a:xfrm>
            <a:off x="7916469" y="259427"/>
            <a:ext cx="3367723" cy="2679390"/>
          </a:xfrm>
          <a:prstGeom prst="rect">
            <a:avLst/>
          </a:prstGeom>
          <a:ln>
            <a:noFill/>
          </a:ln>
          <a:extLst>
            <a:ext uri="{53640926-AAD7-44D8-BBD7-CCE9431645EC}">
              <a14:shadowObscured xmlns:a14="http://schemas.microsoft.com/office/drawing/2010/main"/>
            </a:ext>
          </a:extLst>
        </p:spPr>
      </p:pic>
      <p:pic>
        <p:nvPicPr>
          <p:cNvPr id="4" name="Picture 3">
            <a:extLst>
              <a:ext uri="{FF2B5EF4-FFF2-40B4-BE49-F238E27FC236}">
                <a16:creationId xmlns:a16="http://schemas.microsoft.com/office/drawing/2014/main" id="{284AAE64-342F-A655-3E5F-F504D721B54A}"/>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10486" b="94970" l="13214" r="80222">
                        <a14:foregroundMark x1="52174" y1="19267" x2="52941" y2="10486"/>
                        <a14:foregroundMark x1="19096" y1="35976" x2="13384" y2="58568"/>
                        <a14:foregroundMark x1="13384" y1="58568" x2="18073" y2="80904"/>
                        <a14:foregroundMark x1="15516" y1="84484" x2="51833" y2="92668"/>
                        <a14:foregroundMark x1="51833" y1="92668" x2="61722" y2="92668"/>
                        <a14:foregroundMark x1="61722" y1="92668" x2="73146" y2="88662"/>
                        <a14:foregroundMark x1="73146" y1="88662" x2="78090" y2="71867"/>
                        <a14:foregroundMark x1="32737" y1="93436" x2="46547" y2="92498"/>
                        <a14:foregroundMark x1="46547" y1="92498" x2="56181" y2="89173"/>
                        <a14:foregroundMark x1="56181" y1="89173" x2="67945" y2="92924"/>
                        <a14:foregroundMark x1="67945" y1="92924" x2="77749" y2="93521"/>
                        <a14:foregroundMark x1="79028" y1="94288" x2="72208" y2="94544"/>
                        <a14:foregroundMark x1="78090" y1="77067" x2="78346" y2="84996"/>
                        <a14:foregroundMark x1="79369" y1="78431" x2="79199" y2="73913"/>
                        <a14:foregroundMark x1="79625" y1="95055" x2="79625" y2="95055"/>
                        <a14:foregroundMark x1="80222" y1="94032" x2="80222" y2="94032"/>
                        <a14:foregroundMark x1="44928" y1="93691" x2="44928" y2="93691"/>
                        <a14:foregroundMark x1="45524" y1="94459" x2="45354" y2="94544"/>
                      </a14:backgroundRemoval>
                    </a14:imgEffect>
                  </a14:imgLayer>
                </a14:imgProps>
              </a:ext>
              <a:ext uri="{28A0092B-C50C-407E-A947-70E740481C1C}">
                <a14:useLocalDpi xmlns:a14="http://schemas.microsoft.com/office/drawing/2010/main" val="0"/>
              </a:ext>
            </a:extLst>
          </a:blip>
          <a:srcRect l="10561" t="12102" r="18020" b="14936"/>
          <a:stretch/>
        </p:blipFill>
        <p:spPr bwMode="auto">
          <a:xfrm>
            <a:off x="8021005" y="3361562"/>
            <a:ext cx="2921735" cy="3287811"/>
          </a:xfrm>
          <a:prstGeom prst="rect">
            <a:avLst/>
          </a:prstGeom>
          <a:noFill/>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B27ABC92-7820-F691-724D-EEC294B40C38}"/>
              </a:ext>
            </a:extLst>
          </p:cNvPr>
          <p:cNvSpPr txBox="1"/>
          <p:nvPr/>
        </p:nvSpPr>
        <p:spPr>
          <a:xfrm>
            <a:off x="704088" y="1569941"/>
            <a:ext cx="5866833" cy="2646878"/>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Verajja" panose="020B0603030804020204" pitchFamily="34" charset="0"/>
              </a:rPr>
              <a:t>OBJECTIVE</a:t>
            </a:r>
          </a:p>
          <a:p>
            <a:pPr marL="742950" lvl="1" indent="-285750">
              <a:buFont typeface="Arial" panose="020B0604020202020204" pitchFamily="34" charset="0"/>
              <a:buChar char="•"/>
            </a:pPr>
            <a:r>
              <a:rPr lang="en-GB" sz="2000" b="1" dirty="0">
                <a:latin typeface="Verajja" panose="020B0603030804020204" pitchFamily="34" charset="0"/>
              </a:rPr>
              <a:t>DESIGN AND DEVELOP A MOUNT FOR THE SECONDARY INJECTOR</a:t>
            </a:r>
          </a:p>
          <a:p>
            <a:pPr lvl="1"/>
            <a:endParaRPr lang="en-GB" sz="2000" b="1" dirty="0">
              <a:latin typeface="Verajja" panose="020B0603030804020204" pitchFamily="34" charset="0"/>
            </a:endParaRPr>
          </a:p>
          <a:p>
            <a:pPr marL="285750" indent="-285750">
              <a:buFont typeface="Arial" panose="020B0604020202020204" pitchFamily="34" charset="0"/>
              <a:buChar char="•"/>
            </a:pPr>
            <a:r>
              <a:rPr lang="en-GB" sz="2400" b="1" dirty="0">
                <a:latin typeface="Verajja" panose="020B0603030804020204" pitchFamily="34" charset="0"/>
              </a:rPr>
              <a:t>WHY IS IT NEEDED?</a:t>
            </a:r>
          </a:p>
          <a:p>
            <a:pPr marL="742950" lvl="1" indent="-285750">
              <a:buFont typeface="Arial" panose="020B0604020202020204" pitchFamily="34" charset="0"/>
              <a:buChar char="•"/>
            </a:pPr>
            <a:r>
              <a:rPr lang="en-GB" sz="2000" b="1" dirty="0">
                <a:latin typeface="Verajja" panose="020B0603030804020204" pitchFamily="34" charset="0"/>
              </a:rPr>
              <a:t>OPTIMISE FUEL ATOMISATION AND DELIVERY AT HIGH RPM</a:t>
            </a:r>
          </a:p>
          <a:p>
            <a:endParaRPr lang="en-GB" dirty="0"/>
          </a:p>
        </p:txBody>
      </p:sp>
    </p:spTree>
    <p:extLst>
      <p:ext uri="{BB962C8B-B14F-4D97-AF65-F5344CB8AC3E}">
        <p14:creationId xmlns:p14="http://schemas.microsoft.com/office/powerpoint/2010/main" val="124025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E6ACBA-8210-4133-6ABD-FE855EF7768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8BEC133-4302-331D-94C5-48DFEA2D0DE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E02004C-D5F8-7FD8-6357-3D3A5D04E06B}"/>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84F7964-2C89-579B-19C5-F23B032421B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DCD75D99-4473-A8D1-FC7A-6A7557D6DF9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FA53FCCC-1BE6-EC1A-DD00-E3F8BCCAA8A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F028878-1C30-6AED-F516-F8D8C5EA2F79}"/>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B6A59D37-DF8B-E58A-E599-D17FEC19D774}"/>
              </a:ext>
            </a:extLst>
          </p:cNvPr>
          <p:cNvSpPr txBox="1"/>
          <p:nvPr/>
        </p:nvSpPr>
        <p:spPr>
          <a:xfrm>
            <a:off x="2124844" y="259427"/>
            <a:ext cx="5445507" cy="1446550"/>
          </a:xfrm>
          <a:prstGeom prst="rect">
            <a:avLst/>
          </a:prstGeom>
          <a:noFill/>
        </p:spPr>
        <p:txBody>
          <a:bodyPr wrap="square" rtlCol="0">
            <a:spAutoFit/>
          </a:bodyPr>
          <a:lstStyle/>
          <a:p>
            <a:r>
              <a:rPr lang="en-GB" sz="4400" b="1">
                <a:latin typeface="Verajja" panose="020B0603030804020204" pitchFamily="34" charset="0"/>
              </a:rPr>
              <a:t>SECONDARY</a:t>
            </a:r>
          </a:p>
          <a:p>
            <a:r>
              <a:rPr lang="en-GB" sz="4400" b="1">
                <a:latin typeface="Verajja" panose="020B0603030804020204" pitchFamily="34" charset="0"/>
              </a:rPr>
              <a:t>INJECTOR</a:t>
            </a:r>
          </a:p>
        </p:txBody>
      </p:sp>
      <p:sp>
        <p:nvSpPr>
          <p:cNvPr id="6" name="TextBox 5">
            <a:extLst>
              <a:ext uri="{FF2B5EF4-FFF2-40B4-BE49-F238E27FC236}">
                <a16:creationId xmlns:a16="http://schemas.microsoft.com/office/drawing/2014/main" id="{72F9C41D-77FF-0BFD-05F5-7F905328E70D}"/>
              </a:ext>
            </a:extLst>
          </p:cNvPr>
          <p:cNvSpPr txBox="1"/>
          <p:nvPr/>
        </p:nvSpPr>
        <p:spPr>
          <a:xfrm>
            <a:off x="4563089" y="2659651"/>
            <a:ext cx="2943853" cy="584775"/>
          </a:xfrm>
          <a:prstGeom prst="rect">
            <a:avLst/>
          </a:prstGeom>
          <a:noFill/>
        </p:spPr>
        <p:txBody>
          <a:bodyPr wrap="square" rtlCol="0">
            <a:spAutoFit/>
          </a:bodyPr>
          <a:lstStyle/>
          <a:p>
            <a:r>
              <a:rPr lang="en-GB" sz="3200" b="1">
                <a:latin typeface="Verajja" panose="020B0603030804020204" pitchFamily="34" charset="0"/>
              </a:rPr>
              <a:t>FURTHER WORK</a:t>
            </a:r>
          </a:p>
        </p:txBody>
      </p:sp>
      <p:sp>
        <p:nvSpPr>
          <p:cNvPr id="8" name="TextBox 7">
            <a:extLst>
              <a:ext uri="{FF2B5EF4-FFF2-40B4-BE49-F238E27FC236}">
                <a16:creationId xmlns:a16="http://schemas.microsoft.com/office/drawing/2014/main" id="{CC8D45DC-24D8-D205-6CD7-32C9BCE9BB8B}"/>
              </a:ext>
            </a:extLst>
          </p:cNvPr>
          <p:cNvSpPr txBox="1"/>
          <p:nvPr/>
        </p:nvSpPr>
        <p:spPr>
          <a:xfrm>
            <a:off x="3921540" y="3627747"/>
            <a:ext cx="5204643" cy="2554545"/>
          </a:xfrm>
          <a:prstGeom prst="rect">
            <a:avLst/>
          </a:prstGeom>
          <a:noFill/>
        </p:spPr>
        <p:txBody>
          <a:bodyPr wrap="square" rtlCol="0">
            <a:spAutoFit/>
          </a:bodyPr>
          <a:lstStyle/>
          <a:p>
            <a:pPr marL="342900" indent="-342900">
              <a:buFont typeface="Arial" panose="020B0604020202020204" pitchFamily="34" charset="0"/>
              <a:buChar char="•"/>
            </a:pPr>
            <a:r>
              <a:rPr lang="en-US" sz="2400" b="1">
                <a:latin typeface="Verajja" panose="020B0603030804020204" pitchFamily="34" charset="0"/>
              </a:rPr>
              <a:t>SMALL BATCH TESTING</a:t>
            </a:r>
          </a:p>
          <a:p>
            <a:endParaRPr lang="en-US" sz="3200" b="1">
              <a:latin typeface="Verajja" panose="020B0603030804020204" pitchFamily="34" charset="0"/>
            </a:endParaRPr>
          </a:p>
          <a:p>
            <a:pPr marL="342900" indent="-342900">
              <a:buFont typeface="Arial" panose="020B0604020202020204" pitchFamily="34" charset="0"/>
              <a:buChar char="•"/>
            </a:pPr>
            <a:r>
              <a:rPr lang="en-US" sz="2400" b="1">
                <a:latin typeface="Verajja" panose="020B0603030804020204" pitchFamily="34" charset="0"/>
              </a:rPr>
              <a:t> MEASURMENTS FOR SECONDARY INJECTOR</a:t>
            </a:r>
            <a:endParaRPr lang="en-US" sz="3200" b="1">
              <a:latin typeface="Verajja" panose="020B0603030804020204" pitchFamily="34" charset="0"/>
            </a:endParaRPr>
          </a:p>
          <a:p>
            <a:pPr marL="342900" indent="-342900">
              <a:buFont typeface="Arial" panose="020B0604020202020204" pitchFamily="34" charset="0"/>
              <a:buChar char="•"/>
            </a:pPr>
            <a:endParaRPr lang="en-US" sz="3200" b="1">
              <a:latin typeface="Verajja" panose="020B0603030804020204" pitchFamily="34" charset="0"/>
            </a:endParaRPr>
          </a:p>
          <a:p>
            <a:pPr marL="342900" indent="-342900">
              <a:buFont typeface="Arial" panose="020B0604020202020204" pitchFamily="34" charset="0"/>
              <a:buChar char="•"/>
            </a:pPr>
            <a:r>
              <a:rPr lang="en-US" sz="2400" b="1">
                <a:latin typeface="Verajja" panose="020B0603030804020204" pitchFamily="34" charset="0"/>
              </a:rPr>
              <a:t>CAD MODELLING</a:t>
            </a:r>
          </a:p>
        </p:txBody>
      </p:sp>
    </p:spTree>
    <p:extLst>
      <p:ext uri="{BB962C8B-B14F-4D97-AF65-F5344CB8AC3E}">
        <p14:creationId xmlns:p14="http://schemas.microsoft.com/office/powerpoint/2010/main" val="983901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8EBCE-D9FC-592A-B792-FC0B05A48DB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54AE4B-63FC-E7F2-E2B3-F8AFFBC37E5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CA6D1C8-CF9F-8EFD-A562-D92678BFD097}"/>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25ED22A-D785-B443-5B53-2F8F14E340D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D13FED7-76BE-0A27-1AA6-BC5F08A5107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686D2C9-BE84-1096-B6B5-986FBEA23D3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0B47624-4DB1-71AD-DE54-3E9F266DD3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A5B16BF-9ECD-3CA7-7C06-110FED57D581}"/>
              </a:ext>
            </a:extLst>
          </p:cNvPr>
          <p:cNvSpPr txBox="1"/>
          <p:nvPr/>
        </p:nvSpPr>
        <p:spPr>
          <a:xfrm>
            <a:off x="2105488" y="551115"/>
            <a:ext cx="414578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7" name="Picture 6">
            <a:extLst>
              <a:ext uri="{FF2B5EF4-FFF2-40B4-BE49-F238E27FC236}">
                <a16:creationId xmlns:a16="http://schemas.microsoft.com/office/drawing/2014/main" id="{DF8306B4-E2F3-9C01-FA74-2D8ECCF26B71}"/>
              </a:ext>
            </a:extLst>
          </p:cNvPr>
          <p:cNvPicPr>
            <a:picLocks noChangeAspect="1"/>
          </p:cNvPicPr>
          <p:nvPr/>
        </p:nvPicPr>
        <p:blipFill>
          <a:blip r:embed="rId3"/>
          <a:stretch>
            <a:fillRect/>
          </a:stretch>
        </p:blipFill>
        <p:spPr>
          <a:xfrm>
            <a:off x="6096000" y="1963853"/>
            <a:ext cx="5674568" cy="3646286"/>
          </a:xfrm>
          <a:prstGeom prst="rect">
            <a:avLst/>
          </a:prstGeom>
        </p:spPr>
      </p:pic>
      <p:sp>
        <p:nvSpPr>
          <p:cNvPr id="2" name="TextBox 1">
            <a:extLst>
              <a:ext uri="{FF2B5EF4-FFF2-40B4-BE49-F238E27FC236}">
                <a16:creationId xmlns:a16="http://schemas.microsoft.com/office/drawing/2014/main" id="{C2C1ABD2-CDFD-06D7-18F2-FF9E56E69727}"/>
              </a:ext>
            </a:extLst>
          </p:cNvPr>
          <p:cNvSpPr txBox="1"/>
          <p:nvPr/>
        </p:nvSpPr>
        <p:spPr>
          <a:xfrm>
            <a:off x="699473" y="2022345"/>
            <a:ext cx="5182093" cy="2708434"/>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DESIGN CRITERIA</a:t>
            </a:r>
          </a:p>
          <a:p>
            <a:pPr marL="742950" lvl="1" indent="-285750">
              <a:buFont typeface="Arial" panose="020B0604020202020204" pitchFamily="34" charset="0"/>
              <a:buChar char="•"/>
            </a:pPr>
            <a:r>
              <a:rPr lang="en-GB" sz="2000" b="1">
                <a:latin typeface="Verajja" panose="020B0603030804020204" pitchFamily="34" charset="0"/>
              </a:rPr>
              <a:t>IMPROVED AERODYNAMICS</a:t>
            </a:r>
          </a:p>
          <a:p>
            <a:pPr marL="1200150" lvl="2" indent="-285750">
              <a:buFont typeface="Arial" panose="020B0604020202020204" pitchFamily="34" charset="0"/>
              <a:buChar char="•"/>
            </a:pPr>
            <a:r>
              <a:rPr lang="en-GB" b="1">
                <a:latin typeface="Verajja" panose="020B0603030804020204" pitchFamily="34" charset="0"/>
              </a:rPr>
              <a:t>WIDEN FRONT FAIRING</a:t>
            </a:r>
          </a:p>
          <a:p>
            <a:pPr marL="1657350" lvl="3" indent="-285750">
              <a:buFont typeface="Arial" panose="020B0604020202020204" pitchFamily="34" charset="0"/>
              <a:buChar char="•"/>
            </a:pPr>
            <a:r>
              <a:rPr lang="en-GB" b="1">
                <a:latin typeface="Verajja" panose="020B0603030804020204" pitchFamily="34" charset="0"/>
              </a:rPr>
              <a:t>IMPROVE COEFFICIENT OF DRAG</a:t>
            </a:r>
          </a:p>
          <a:p>
            <a:pPr lvl="3"/>
            <a:endParaRPr lang="en-GB" b="1">
              <a:latin typeface="Verajja" panose="020B0603030804020204" pitchFamily="34" charset="0"/>
            </a:endParaRPr>
          </a:p>
          <a:p>
            <a:pPr marL="742950" lvl="1" indent="-285750">
              <a:buFont typeface="Arial" panose="020B0604020202020204" pitchFamily="34" charset="0"/>
              <a:buChar char="•"/>
            </a:pPr>
            <a:r>
              <a:rPr lang="en-GB" b="1">
                <a:latin typeface="Verajja" panose="020B0603030804020204" pitchFamily="34" charset="0"/>
              </a:rPr>
              <a:t>WINGLETS</a:t>
            </a:r>
          </a:p>
          <a:p>
            <a:pPr marL="1200150" lvl="2" indent="-285750">
              <a:buFont typeface="Arial" panose="020B0604020202020204" pitchFamily="34" charset="0"/>
              <a:buChar char="•"/>
            </a:pPr>
            <a:r>
              <a:rPr lang="en-GB" b="1">
                <a:latin typeface="Verajja" panose="020B0603030804020204" pitchFamily="34" charset="0"/>
              </a:rPr>
              <a:t>IMPROVE DOWNFORCE</a:t>
            </a:r>
          </a:p>
          <a:p>
            <a:pPr marL="1200150" lvl="2" indent="-285750">
              <a:buFont typeface="Arial" panose="020B0604020202020204" pitchFamily="34" charset="0"/>
              <a:buChar char="•"/>
            </a:pPr>
            <a:r>
              <a:rPr lang="en-GB" b="1">
                <a:latin typeface="Verajja" panose="020B0603030804020204" pitchFamily="34" charset="0"/>
              </a:rPr>
              <a:t>DECREASE TURBULENT WAKE</a:t>
            </a:r>
          </a:p>
          <a:p>
            <a:pPr marL="1200150" lvl="2" indent="-285750">
              <a:buFont typeface="Arial" panose="020B0604020202020204" pitchFamily="34" charset="0"/>
              <a:buChar char="•"/>
            </a:pPr>
            <a:r>
              <a:rPr lang="en-GB" b="1">
                <a:latin typeface="Verajja" panose="020B0603030804020204" pitchFamily="34" charset="0"/>
              </a:rPr>
              <a:t>INCREASE STABILITY</a:t>
            </a:r>
          </a:p>
        </p:txBody>
      </p:sp>
    </p:spTree>
    <p:extLst>
      <p:ext uri="{BB962C8B-B14F-4D97-AF65-F5344CB8AC3E}">
        <p14:creationId xmlns:p14="http://schemas.microsoft.com/office/powerpoint/2010/main" val="2498127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7D9AD-78AC-3837-FD3B-D09657F72CF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E19836AA-9038-DCAC-D0F7-112A84746CA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49E5125-623E-3A90-8C1F-6E5F4DED423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C2B93E77-705E-49F9-8343-157DB72A76F1}"/>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B84D078-979E-4884-59CC-6B007253EEC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4D4B24E-B040-F26D-2A5E-AEF8651A1E11}"/>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28113E8-557B-5A63-CE97-D15E5AE4533E}"/>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DEB44912-0390-21C7-554A-8BC68295B0A1}"/>
              </a:ext>
            </a:extLst>
          </p:cNvPr>
          <p:cNvSpPr txBox="1"/>
          <p:nvPr/>
        </p:nvSpPr>
        <p:spPr>
          <a:xfrm>
            <a:off x="2105488" y="551115"/>
            <a:ext cx="414578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1026" name="Picture 2">
            <a:extLst>
              <a:ext uri="{FF2B5EF4-FFF2-40B4-BE49-F238E27FC236}">
                <a16:creationId xmlns:a16="http://schemas.microsoft.com/office/drawing/2014/main" id="{E5D4A0D2-FD5F-D6F7-0200-B8199DDCD9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1103" y="1054209"/>
            <a:ext cx="3903603" cy="239723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0B11FDD-0909-DE08-9820-CB7B6A9D7076}"/>
              </a:ext>
            </a:extLst>
          </p:cNvPr>
          <p:cNvSpPr txBox="1"/>
          <p:nvPr/>
        </p:nvSpPr>
        <p:spPr>
          <a:xfrm>
            <a:off x="704088" y="2011785"/>
            <a:ext cx="4547849" cy="1384995"/>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RESEARCH</a:t>
            </a:r>
          </a:p>
          <a:p>
            <a:pPr marL="742950" lvl="1" indent="-285750">
              <a:buFont typeface="Arial" panose="020B0604020202020204" pitchFamily="34" charset="0"/>
              <a:buChar char="•"/>
            </a:pPr>
            <a:r>
              <a:rPr lang="en-GB" sz="2000" b="1">
                <a:latin typeface="Verajja" panose="020B0603030804020204" pitchFamily="34" charset="0"/>
              </a:rPr>
              <a:t>MOTO 3 DESIGN CHOICES</a:t>
            </a:r>
          </a:p>
          <a:p>
            <a:pPr marL="1200150" lvl="2" indent="-285750">
              <a:buFont typeface="Arial" panose="020B0604020202020204" pitchFamily="34" charset="0"/>
              <a:buChar char="•"/>
            </a:pPr>
            <a:r>
              <a:rPr lang="en-GB" sz="2000" b="1">
                <a:latin typeface="Verajja" panose="020B0603030804020204" pitchFamily="34" charset="0"/>
              </a:rPr>
              <a:t>AERO PACKAGES</a:t>
            </a:r>
          </a:p>
          <a:p>
            <a:pPr marL="1200150" lvl="2" indent="-285750">
              <a:buFont typeface="Arial" panose="020B0604020202020204" pitchFamily="34" charset="0"/>
              <a:buChar char="•"/>
            </a:pPr>
            <a:r>
              <a:rPr lang="en-GB" sz="2000" b="1">
                <a:latin typeface="Verajja" panose="020B0603030804020204" pitchFamily="34" charset="0"/>
              </a:rPr>
              <a:t>INTAKE DESIGN</a:t>
            </a:r>
          </a:p>
        </p:txBody>
      </p:sp>
      <p:pic>
        <p:nvPicPr>
          <p:cNvPr id="7" name="Picture 2">
            <a:extLst>
              <a:ext uri="{FF2B5EF4-FFF2-40B4-BE49-F238E27FC236}">
                <a16:creationId xmlns:a16="http://schemas.microsoft.com/office/drawing/2014/main" id="{B0D906C0-4E7E-3ABC-7488-2210EDDB1B0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344" b="98625" l="9827" r="87283">
                        <a14:foregroundMark x1="30058" y1="15464" x2="58960" y2="11340"/>
                        <a14:foregroundMark x1="58960" y1="11340" x2="70520" y2="17869"/>
                        <a14:foregroundMark x1="65318" y1="13058" x2="44509" y2="8591"/>
                        <a14:foregroundMark x1="57803" y1="9966" x2="51445" y2="1718"/>
                        <a14:foregroundMark x1="50867" y1="6529" x2="40462" y2="9622"/>
                        <a14:foregroundMark x1="50867" y1="91065" x2="50867" y2="92440"/>
                        <a14:foregroundMark x1="47977" y1="94158" x2="49133" y2="98969"/>
                        <a14:foregroundMark x1="42775" y1="344" x2="56647" y2="344"/>
                        <a14:foregroundMark x1="57803" y1="687" x2="43353" y2="344"/>
                      </a14:backgroundRemoval>
                    </a14:imgEffect>
                  </a14:imgLayer>
                </a14:imgProps>
              </a:ext>
              <a:ext uri="{28A0092B-C50C-407E-A947-70E740481C1C}">
                <a14:useLocalDpi xmlns:a14="http://schemas.microsoft.com/office/drawing/2010/main" val="0"/>
              </a:ext>
            </a:extLst>
          </a:blip>
          <a:srcRect/>
          <a:stretch>
            <a:fillRect/>
          </a:stretch>
        </p:blipFill>
        <p:spPr bwMode="auto">
          <a:xfrm>
            <a:off x="5111821" y="2957513"/>
            <a:ext cx="2278907" cy="3833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5047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84004-AB92-2104-5678-1DEC130DAB9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97E43D9D-6224-AF98-ECCE-9AC0B13D6530}"/>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B2B144A-4FD4-C104-FEEB-4F7724E12CC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2E279105-E164-DAEA-1636-1A157850E684}"/>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85D38274-87E5-C983-A1FA-6817B4756937}"/>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9702C1B-68BC-F58F-626F-599BA4C72547}"/>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1F6FF5F4-FD6E-407C-EB21-28090D98A3A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46111487-D3C5-3D03-E257-8C621AC6F5B6}"/>
              </a:ext>
            </a:extLst>
          </p:cNvPr>
          <p:cNvSpPr txBox="1"/>
          <p:nvPr/>
        </p:nvSpPr>
        <p:spPr>
          <a:xfrm>
            <a:off x="2105488" y="551115"/>
            <a:ext cx="414578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6" name="Picture 5">
            <a:extLst>
              <a:ext uri="{FF2B5EF4-FFF2-40B4-BE49-F238E27FC236}">
                <a16:creationId xmlns:a16="http://schemas.microsoft.com/office/drawing/2014/main" id="{E7C1AF01-9D78-D01E-4A8C-F3D467D5590A}"/>
              </a:ext>
            </a:extLst>
          </p:cNvPr>
          <p:cNvPicPr>
            <a:picLocks noChangeAspect="1"/>
          </p:cNvPicPr>
          <p:nvPr/>
        </p:nvPicPr>
        <p:blipFill>
          <a:blip r:embed="rId3"/>
          <a:stretch>
            <a:fillRect/>
          </a:stretch>
        </p:blipFill>
        <p:spPr>
          <a:xfrm>
            <a:off x="7652396" y="3429000"/>
            <a:ext cx="3287672" cy="3029578"/>
          </a:xfrm>
          <a:prstGeom prst="rect">
            <a:avLst/>
          </a:prstGeom>
        </p:spPr>
      </p:pic>
      <p:sp>
        <p:nvSpPr>
          <p:cNvPr id="5" name="TextBox 4">
            <a:extLst>
              <a:ext uri="{FF2B5EF4-FFF2-40B4-BE49-F238E27FC236}">
                <a16:creationId xmlns:a16="http://schemas.microsoft.com/office/drawing/2014/main" id="{572C616B-C96F-65A1-ADBD-A522F6F8C946}"/>
              </a:ext>
            </a:extLst>
          </p:cNvPr>
          <p:cNvSpPr txBox="1"/>
          <p:nvPr/>
        </p:nvSpPr>
        <p:spPr>
          <a:xfrm>
            <a:off x="699473" y="2022345"/>
            <a:ext cx="6398014" cy="2831544"/>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FIRST STEPS</a:t>
            </a:r>
          </a:p>
          <a:p>
            <a:pPr marL="742950" lvl="1" indent="-285750">
              <a:buFont typeface="Arial" panose="020B0604020202020204" pitchFamily="34" charset="0"/>
              <a:buChar char="•"/>
            </a:pPr>
            <a:r>
              <a:rPr lang="en-GB" sz="2000" b="1">
                <a:latin typeface="Verajja" panose="020B0603030804020204" pitchFamily="34" charset="0"/>
              </a:rPr>
              <a:t>SCAN FAIRING</a:t>
            </a:r>
          </a:p>
          <a:p>
            <a:pPr marL="1200150" lvl="2" indent="-285750">
              <a:buFont typeface="Arial" panose="020B0604020202020204" pitchFamily="34" charset="0"/>
              <a:buChar char="•"/>
            </a:pPr>
            <a:r>
              <a:rPr lang="en-GB" sz="2000" b="1">
                <a:latin typeface="Verajja" panose="020B0603030804020204" pitchFamily="34" charset="0"/>
              </a:rPr>
              <a:t>UNABLE TO DUE TO DUE TO SANNER AND FAIRING AVAILABILITY </a:t>
            </a: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INITIAL MEASURMENTS</a:t>
            </a:r>
          </a:p>
          <a:p>
            <a:pPr marL="1200150" lvl="2" indent="-285750">
              <a:buFont typeface="Arial" panose="020B0604020202020204" pitchFamily="34" charset="0"/>
              <a:buChar char="•"/>
            </a:pPr>
            <a:r>
              <a:rPr lang="en-GB" b="1">
                <a:latin typeface="Verajja" panose="020B0603030804020204" pitchFamily="34" charset="0"/>
              </a:rPr>
              <a:t>USED CONTOUR GAUGE TOOL</a:t>
            </a:r>
          </a:p>
          <a:p>
            <a:pPr marL="1657350" lvl="3" indent="-285750">
              <a:buFont typeface="Arial" panose="020B0604020202020204" pitchFamily="34" charset="0"/>
              <a:buChar char="•"/>
            </a:pPr>
            <a:r>
              <a:rPr lang="en-GB" b="1">
                <a:latin typeface="Verajja" panose="020B0603030804020204" pitchFamily="34" charset="0"/>
              </a:rPr>
              <a:t>FIND IDEAL MOUNTING POINT OR AIRFOIL</a:t>
            </a:r>
          </a:p>
          <a:p>
            <a:pPr marL="1200150" lvl="2" indent="-285750">
              <a:buFont typeface="Arial" panose="020B0604020202020204" pitchFamily="34" charset="0"/>
              <a:buChar char="•"/>
            </a:pPr>
            <a:endParaRPr lang="en-GB" b="1">
              <a:latin typeface="Verajja" panose="020B0603030804020204" pitchFamily="34" charset="0"/>
            </a:endParaRPr>
          </a:p>
        </p:txBody>
      </p:sp>
      <p:pic>
        <p:nvPicPr>
          <p:cNvPr id="8" name="Picture 7" descr="A caliper measuring a line on a piece of paper&#10;&#10;Description automatically generated">
            <a:extLst>
              <a:ext uri="{FF2B5EF4-FFF2-40B4-BE49-F238E27FC236}">
                <a16:creationId xmlns:a16="http://schemas.microsoft.com/office/drawing/2014/main" id="{5A45F74D-372D-BE1A-9473-E3F7498258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200000">
            <a:off x="8248496" y="40824"/>
            <a:ext cx="2095473" cy="3116055"/>
          </a:xfrm>
          <a:prstGeom prst="rect">
            <a:avLst/>
          </a:prstGeom>
        </p:spPr>
      </p:pic>
    </p:spTree>
    <p:extLst>
      <p:ext uri="{BB962C8B-B14F-4D97-AF65-F5344CB8AC3E}">
        <p14:creationId xmlns:p14="http://schemas.microsoft.com/office/powerpoint/2010/main" val="6335541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7E050-9776-7B18-EFFC-7D2710C5B74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90FDE0FB-ABEA-8777-FCD0-76C38BD6C96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09030C6-0C27-6E43-AC49-0FFDA77710A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65BD3C8-BA6B-E566-5F84-9B18CF33C62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E6CBFDE8-AD68-43A1-9B7E-F0E00F15FBD3}"/>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EF9F6DC-48E4-338B-FD5B-B9A6DE7DAA1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A6B13970-7B48-6AEC-341A-9794E822E95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59165E1E-9954-237A-5243-641B1806C563}"/>
              </a:ext>
            </a:extLst>
          </p:cNvPr>
          <p:cNvSpPr txBox="1"/>
          <p:nvPr/>
        </p:nvSpPr>
        <p:spPr>
          <a:xfrm>
            <a:off x="2105488" y="551115"/>
            <a:ext cx="414578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5" name="Picture 4">
            <a:extLst>
              <a:ext uri="{FF2B5EF4-FFF2-40B4-BE49-F238E27FC236}">
                <a16:creationId xmlns:a16="http://schemas.microsoft.com/office/drawing/2014/main" id="{506B299F-EA5C-92EE-2E34-DEE036ADF48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06" b="89623" l="12000" r="70667">
                        <a14:foregroundMark x1="14833" y1="74057" x2="13500" y2="66981"/>
                        <a14:foregroundMark x1="14333" y1="69340" x2="13167" y2="68868"/>
                        <a14:foregroundMark x1="13000" y1="68396" x2="13000" y2="68396"/>
                        <a14:foregroundMark x1="15667" y1="68868" x2="13000" y2="66981"/>
                        <a14:foregroundMark x1="14833" y1="66038" x2="12000" y2="70283"/>
                      </a14:backgroundRemoval>
                    </a14:imgEffect>
                  </a14:imgLayer>
                </a14:imgProps>
              </a:ext>
            </a:extLst>
          </a:blip>
          <a:srcRect l="6436" r="22043"/>
          <a:stretch/>
        </p:blipFill>
        <p:spPr>
          <a:xfrm>
            <a:off x="6434898" y="883272"/>
            <a:ext cx="5281011" cy="2608943"/>
          </a:xfrm>
          <a:prstGeom prst="rect">
            <a:avLst/>
          </a:prstGeom>
        </p:spPr>
      </p:pic>
      <p:pic>
        <p:nvPicPr>
          <p:cNvPr id="4" name="Picture 3">
            <a:extLst>
              <a:ext uri="{FF2B5EF4-FFF2-40B4-BE49-F238E27FC236}">
                <a16:creationId xmlns:a16="http://schemas.microsoft.com/office/drawing/2014/main" id="{A4D1D312-91D2-B3B0-27A6-A119C8721D3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3660" b="94923" l="7566" r="95395">
                        <a14:foregroundMark x1="64638" y1="90673" x2="38158" y2="93861"/>
                        <a14:foregroundMark x1="38158" y1="93861" x2="11020" y2="84534"/>
                        <a14:foregroundMark x1="11020" y1="84534" x2="13816" y2="18418"/>
                        <a14:foregroundMark x1="13816" y1="18418" x2="34046" y2="6730"/>
                        <a14:foregroundMark x1="34046" y1="6730" x2="61020" y2="7438"/>
                        <a14:foregroundMark x1="61020" y1="7438" x2="74178" y2="34120"/>
                        <a14:foregroundMark x1="74178" y1="34120" x2="35526" y2="18418"/>
                        <a14:foregroundMark x1="83882" y1="28453" x2="70888" y2="8146"/>
                        <a14:foregroundMark x1="70888" y1="8146" x2="54605" y2="8737"/>
                        <a14:foregroundMark x1="92763" y1="29870" x2="84704" y2="6730"/>
                        <a14:foregroundMark x1="84704" y1="6730" x2="83059" y2="5549"/>
                        <a14:foregroundMark x1="91612" y1="19126" x2="95395" y2="31405"/>
                        <a14:foregroundMark x1="50164" y1="9091" x2="21546" y2="8501"/>
                        <a14:foregroundMark x1="21546" y1="8501" x2="7730" y2="4486"/>
                        <a14:foregroundMark x1="17928" y1="4250" x2="14474" y2="3660"/>
                        <a14:foregroundMark x1="12664" y1="94097" x2="60197" y2="92208"/>
                        <a14:foregroundMark x1="60197" y1="92208" x2="63651" y2="92798"/>
                        <a14:foregroundMark x1="66283" y1="94923" x2="17928" y2="94923"/>
                        <a14:foregroundMark x1="80099" y1="4723" x2="18586" y2="6612"/>
                        <a14:foregroundMark x1="34375" y1="6375" x2="17105" y2="3660"/>
                      </a14:backgroundRemoval>
                    </a14:imgEffect>
                  </a14:imgLayer>
                </a14:imgProps>
              </a:ext>
            </a:extLst>
          </a:blip>
          <a:stretch>
            <a:fillRect/>
          </a:stretch>
        </p:blipFill>
        <p:spPr>
          <a:xfrm>
            <a:off x="6518002" y="3814393"/>
            <a:ext cx="1938363" cy="2721429"/>
          </a:xfrm>
          <a:prstGeom prst="rect">
            <a:avLst/>
          </a:prstGeom>
        </p:spPr>
      </p:pic>
      <p:sp>
        <p:nvSpPr>
          <p:cNvPr id="12" name="TextBox 11">
            <a:extLst>
              <a:ext uri="{FF2B5EF4-FFF2-40B4-BE49-F238E27FC236}">
                <a16:creationId xmlns:a16="http://schemas.microsoft.com/office/drawing/2014/main" id="{2BD08F99-BE1C-5118-5E1F-EDE2949CF5C6}"/>
              </a:ext>
            </a:extLst>
          </p:cNvPr>
          <p:cNvSpPr txBox="1"/>
          <p:nvPr/>
        </p:nvSpPr>
        <p:spPr>
          <a:xfrm>
            <a:off x="683494" y="1901695"/>
            <a:ext cx="6398014" cy="2554545"/>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AIRFOIL DESIGN</a:t>
            </a:r>
          </a:p>
          <a:p>
            <a:pPr marL="742950" lvl="1" indent="-285750">
              <a:buFont typeface="Arial" panose="020B0604020202020204" pitchFamily="34" charset="0"/>
              <a:buChar char="•"/>
            </a:pPr>
            <a:r>
              <a:rPr lang="en-GB" sz="2000" b="1">
                <a:latin typeface="Verajja" panose="020B0603030804020204" pitchFamily="34" charset="0"/>
              </a:rPr>
              <a:t>CURVED UPPER SURFACE</a:t>
            </a:r>
          </a:p>
          <a:p>
            <a:pPr marL="1200150" lvl="2" indent="-285750">
              <a:buFont typeface="Arial" panose="020B0604020202020204" pitchFamily="34" charset="0"/>
              <a:buChar char="•"/>
            </a:pPr>
            <a:r>
              <a:rPr lang="en-GB" sz="2000" b="1">
                <a:latin typeface="Verajja" panose="020B0603030804020204" pitchFamily="34" charset="0"/>
              </a:rPr>
              <a:t>HIGH &amp; LOW PRESSURE ZONES</a:t>
            </a:r>
          </a:p>
          <a:p>
            <a:pPr marL="1200150" lvl="2" indent="-285750">
              <a:buFont typeface="Arial" panose="020B0604020202020204" pitchFamily="34" charset="0"/>
              <a:buChar char="•"/>
            </a:pPr>
            <a:r>
              <a:rPr lang="en-GB" sz="2000" b="1">
                <a:latin typeface="Verajja" panose="020B0603030804020204" pitchFamily="34" charset="0"/>
              </a:rPr>
              <a:t>CREATES DOWNFORCE</a:t>
            </a: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REDUCED TURBULENT WAKE</a:t>
            </a:r>
          </a:p>
          <a:p>
            <a:pPr marL="1200150" lvl="2" indent="-285750">
              <a:buFont typeface="Arial" panose="020B0604020202020204" pitchFamily="34" charset="0"/>
              <a:buChar char="•"/>
            </a:pPr>
            <a:r>
              <a:rPr lang="en-GB" b="1">
                <a:latin typeface="Verajja" panose="020B0603030804020204" pitchFamily="34" charset="0"/>
              </a:rPr>
              <a:t>REDUCES UNSTABLE AIRFLOW</a:t>
            </a:r>
          </a:p>
          <a:p>
            <a:pPr marL="1657350" lvl="3" indent="-285750">
              <a:buFont typeface="Arial" panose="020B0604020202020204" pitchFamily="34" charset="0"/>
              <a:buChar char="•"/>
            </a:pPr>
            <a:r>
              <a:rPr lang="en-GB" b="1">
                <a:latin typeface="Verajja" panose="020B0603030804020204" pitchFamily="34" charset="0"/>
              </a:rPr>
              <a:t>INCREASES STABILITY</a:t>
            </a:r>
          </a:p>
        </p:txBody>
      </p:sp>
    </p:spTree>
    <p:extLst>
      <p:ext uri="{BB962C8B-B14F-4D97-AF65-F5344CB8AC3E}">
        <p14:creationId xmlns:p14="http://schemas.microsoft.com/office/powerpoint/2010/main" val="1366190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6A1691-A4A7-C899-D97E-B7A2986855E0}"/>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A6717F3-449F-2E97-ACAE-321224D23383}"/>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9D9C5E14-0D87-0DAA-4591-4FF626D6A15F}"/>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96EAE1F-85CF-DA6C-0ADF-C5EBEC5FA07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C34711EA-715B-1717-FDCA-6D40443DBD79}"/>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21A7012-C7E3-AB8E-670B-D1BA0573D58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D48D09A0-1AC3-6F78-FFE1-6426B5D9755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39AAEBB0-0842-6A50-83E1-D5BB8FA9FA3D}"/>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3" name="TextBox 2">
            <a:extLst>
              <a:ext uri="{FF2B5EF4-FFF2-40B4-BE49-F238E27FC236}">
                <a16:creationId xmlns:a16="http://schemas.microsoft.com/office/drawing/2014/main" id="{6DC8A802-DED9-D073-28F1-83BC4788B23A}"/>
              </a:ext>
            </a:extLst>
          </p:cNvPr>
          <p:cNvSpPr txBox="1"/>
          <p:nvPr/>
        </p:nvSpPr>
        <p:spPr>
          <a:xfrm>
            <a:off x="700005" y="1859339"/>
            <a:ext cx="6764793" cy="3662541"/>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RESEARCH</a:t>
            </a:r>
          </a:p>
          <a:p>
            <a:pPr marL="742950" lvl="1" indent="-285750">
              <a:buFont typeface="Arial" panose="020B0604020202020204" pitchFamily="34" charset="0"/>
              <a:buChar char="•"/>
            </a:pPr>
            <a:r>
              <a:rPr lang="en-GB" sz="2000" b="1">
                <a:latin typeface="Verajja" panose="020B0603030804020204" pitchFamily="34" charset="0"/>
              </a:rPr>
              <a:t>AIRFLOW MANAGEMENT</a:t>
            </a:r>
          </a:p>
          <a:p>
            <a:pPr marL="1200150" lvl="2" indent="-285750">
              <a:buFont typeface="Arial" panose="020B0604020202020204" pitchFamily="34" charset="0"/>
              <a:buChar char="•"/>
            </a:pPr>
            <a:r>
              <a:rPr lang="en-GB" b="1">
                <a:latin typeface="Verajja" panose="020B0603030804020204" pitchFamily="34" charset="0"/>
              </a:rPr>
              <a:t>IMPROVED AIRFLOW</a:t>
            </a:r>
          </a:p>
          <a:p>
            <a:pPr marL="1200150" lvl="2" indent="-285750">
              <a:buFont typeface="Arial" panose="020B0604020202020204" pitchFamily="34" charset="0"/>
              <a:buChar char="•"/>
            </a:pPr>
            <a:r>
              <a:rPr lang="en-GB" b="1">
                <a:latin typeface="Verajja" panose="020B0603030804020204" pitchFamily="34" charset="0"/>
              </a:rPr>
              <a:t>ENHANCED PERFORMANCE</a:t>
            </a:r>
          </a:p>
          <a:p>
            <a:pPr lvl="2"/>
            <a:endParaRPr lang="en-GB" sz="1600" b="1">
              <a:latin typeface="Verajja" panose="020B0603030804020204" pitchFamily="34" charset="0"/>
            </a:endParaRPr>
          </a:p>
          <a:p>
            <a:pPr marL="742950" lvl="1" indent="-285750">
              <a:buFont typeface="Arial" panose="020B0604020202020204" pitchFamily="34" charset="0"/>
              <a:buChar char="•"/>
            </a:pPr>
            <a:r>
              <a:rPr lang="en-GB" sz="2400" b="1">
                <a:latin typeface="Verajja" panose="020B0603030804020204" pitchFamily="34" charset="0"/>
              </a:rPr>
              <a:t>PIPE DIAMETER</a:t>
            </a:r>
          </a:p>
          <a:p>
            <a:pPr marL="1200150" lvl="2" indent="-285750">
              <a:buFont typeface="Arial" panose="020B0604020202020204" pitchFamily="34" charset="0"/>
              <a:buChar char="•"/>
            </a:pPr>
            <a:r>
              <a:rPr lang="en-GB" sz="2000" b="1">
                <a:latin typeface="Verajja" panose="020B0603030804020204" pitchFamily="34" charset="0"/>
              </a:rPr>
              <a:t>LARGER DIAMETER</a:t>
            </a:r>
          </a:p>
          <a:p>
            <a:pPr marL="1657350" lvl="3" indent="-285750">
              <a:buFont typeface="Arial" panose="020B0604020202020204" pitchFamily="34" charset="0"/>
              <a:buChar char="•"/>
            </a:pPr>
            <a:r>
              <a:rPr lang="en-GB" b="1">
                <a:latin typeface="Verajja" panose="020B0603030804020204" pitchFamily="34" charset="0"/>
              </a:rPr>
              <a:t>LOWER VELOCITY</a:t>
            </a:r>
          </a:p>
          <a:p>
            <a:pPr marL="1657350" lvl="3" indent="-285750">
              <a:buFont typeface="Arial" panose="020B0604020202020204" pitchFamily="34" charset="0"/>
              <a:buChar char="•"/>
            </a:pPr>
            <a:r>
              <a:rPr lang="en-GB" b="1">
                <a:latin typeface="Verajja" panose="020B0603030804020204" pitchFamily="34" charset="0"/>
              </a:rPr>
              <a:t>HIGHER AIRFLOW</a:t>
            </a:r>
          </a:p>
          <a:p>
            <a:pPr marL="1200150" lvl="2" indent="-285750">
              <a:buFont typeface="Arial" panose="020B0604020202020204" pitchFamily="34" charset="0"/>
              <a:buChar char="•"/>
            </a:pPr>
            <a:r>
              <a:rPr lang="en-GB" sz="2000" b="1">
                <a:latin typeface="Verajja" panose="020B0603030804020204" pitchFamily="34" charset="0"/>
              </a:rPr>
              <a:t>SMALLER DIAMETER</a:t>
            </a:r>
          </a:p>
          <a:p>
            <a:pPr marL="1657350" lvl="3" indent="-285750">
              <a:buFont typeface="Arial" panose="020B0604020202020204" pitchFamily="34" charset="0"/>
              <a:buChar char="•"/>
            </a:pPr>
            <a:r>
              <a:rPr lang="en-GB" b="1">
                <a:latin typeface="Verajja" panose="020B0603030804020204" pitchFamily="34" charset="0"/>
              </a:rPr>
              <a:t>HIGHER VELOCITY</a:t>
            </a:r>
          </a:p>
          <a:p>
            <a:pPr marL="1657350" lvl="3" indent="-285750">
              <a:buFont typeface="Arial" panose="020B0604020202020204" pitchFamily="34" charset="0"/>
              <a:buChar char="•"/>
            </a:pPr>
            <a:r>
              <a:rPr lang="en-GB" b="1">
                <a:latin typeface="Verajja" panose="020B0603030804020204" pitchFamily="34" charset="0"/>
              </a:rPr>
              <a:t>SMALLER AIRFLOW</a:t>
            </a:r>
            <a:endParaRPr lang="en-GB" sz="2400" b="1">
              <a:latin typeface="Verajja" panose="020B0603030804020204" pitchFamily="34" charset="0"/>
            </a:endParaRPr>
          </a:p>
        </p:txBody>
      </p:sp>
      <p:pic>
        <p:nvPicPr>
          <p:cNvPr id="12" name="Picture 11">
            <a:extLst>
              <a:ext uri="{FF2B5EF4-FFF2-40B4-BE49-F238E27FC236}">
                <a16:creationId xmlns:a16="http://schemas.microsoft.com/office/drawing/2014/main" id="{F4D781F6-30FB-137D-C067-32CD852B1DF9}"/>
              </a:ext>
            </a:extLst>
          </p:cNvPr>
          <p:cNvPicPr>
            <a:picLocks noChangeAspect="1"/>
          </p:cNvPicPr>
          <p:nvPr/>
        </p:nvPicPr>
        <p:blipFill>
          <a:blip r:embed="rId3"/>
          <a:srcRect l="14929" r="17190" b="17190"/>
          <a:stretch/>
        </p:blipFill>
        <p:spPr>
          <a:xfrm>
            <a:off x="8109599" y="473969"/>
            <a:ext cx="3519637" cy="3222277"/>
          </a:xfrm>
          <a:prstGeom prst="rect">
            <a:avLst/>
          </a:prstGeom>
        </p:spPr>
      </p:pic>
      <p:pic>
        <p:nvPicPr>
          <p:cNvPr id="19" name="Picture 18" descr="A close up of a handlebar&#10;&#10;Description automatically generated">
            <a:extLst>
              <a:ext uri="{FF2B5EF4-FFF2-40B4-BE49-F238E27FC236}">
                <a16:creationId xmlns:a16="http://schemas.microsoft.com/office/drawing/2014/main" id="{9E22DFE5-7889-1E31-1799-69DFD1185235}"/>
              </a:ext>
            </a:extLst>
          </p:cNvPr>
          <p:cNvPicPr>
            <a:picLocks noChangeAspect="1"/>
          </p:cNvPicPr>
          <p:nvPr/>
        </p:nvPicPr>
        <p:blipFill>
          <a:blip r:embed="rId4">
            <a:extLst>
              <a:ext uri="{28A0092B-C50C-407E-A947-70E740481C1C}">
                <a14:useLocalDpi xmlns:a14="http://schemas.microsoft.com/office/drawing/2010/main" val="0"/>
              </a:ext>
            </a:extLst>
          </a:blip>
          <a:srcRect t="19537" b="19816"/>
          <a:stretch/>
        </p:blipFill>
        <p:spPr>
          <a:xfrm>
            <a:off x="4847597" y="2525920"/>
            <a:ext cx="2953913" cy="3873500"/>
          </a:xfrm>
          <a:prstGeom prst="rect">
            <a:avLst/>
          </a:prstGeom>
        </p:spPr>
      </p:pic>
    </p:spTree>
    <p:extLst>
      <p:ext uri="{BB962C8B-B14F-4D97-AF65-F5344CB8AC3E}">
        <p14:creationId xmlns:p14="http://schemas.microsoft.com/office/powerpoint/2010/main" val="3725098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3B962-EFF2-2B69-395F-261546F52B60}"/>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4A34337D-E4EB-212E-6254-FD851CC8619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D7D9CCC5-E562-127D-2C8F-654152927E79}"/>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3771992-4279-9392-A708-6BC32A274E9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631AE76-F14C-308F-AE7B-557B2DADF4F4}"/>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F8B72138-CDB4-4FB0-EF74-0D3F9124A99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FE7ABB5-F8AC-3A64-AAB8-A5B9F919BBE6}"/>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A2200F99-663C-847D-BD3A-2B5431CF1275}"/>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14" name="TextBox 13">
            <a:extLst>
              <a:ext uri="{FF2B5EF4-FFF2-40B4-BE49-F238E27FC236}">
                <a16:creationId xmlns:a16="http://schemas.microsoft.com/office/drawing/2014/main" id="{F4278D5A-8280-E29A-040A-6273E65DF9E1}"/>
              </a:ext>
            </a:extLst>
          </p:cNvPr>
          <p:cNvSpPr txBox="1"/>
          <p:nvPr/>
        </p:nvSpPr>
        <p:spPr>
          <a:xfrm>
            <a:off x="2592279" y="2802778"/>
            <a:ext cx="7454488" cy="3693319"/>
          </a:xfrm>
          <a:prstGeom prst="rect">
            <a:avLst/>
          </a:prstGeom>
          <a:noFill/>
        </p:spPr>
        <p:txBody>
          <a:bodyPr wrap="square">
            <a:spAutoFit/>
          </a:bodyPr>
          <a:lstStyle/>
          <a:p>
            <a:pPr marL="1200150" lvl="2" indent="-285750">
              <a:buFont typeface="Arial" panose="020B0604020202020204" pitchFamily="34" charset="0"/>
              <a:buChar char="•"/>
            </a:pPr>
            <a:r>
              <a:rPr lang="en-GB" sz="2400" b="1">
                <a:latin typeface="Verajja" panose="020B0603030804020204" pitchFamily="34" charset="0"/>
              </a:rPr>
              <a:t>60°</a:t>
            </a:r>
            <a:r>
              <a:rPr lang="en-GB" sz="2400" b="1">
                <a:latin typeface="Aptos" panose="020B0004020202020204" pitchFamily="34" charset="0"/>
              </a:rPr>
              <a:t> BEND LIMIT</a:t>
            </a:r>
          </a:p>
          <a:p>
            <a:pPr marL="1657350" lvl="3" indent="-285750">
              <a:buFont typeface="Arial" panose="020B0604020202020204" pitchFamily="34" charset="0"/>
              <a:buChar char="•"/>
            </a:pPr>
            <a:r>
              <a:rPr lang="en-GB" sz="2000" b="1">
                <a:latin typeface="Aptos" panose="020B0004020202020204" pitchFamily="34" charset="0"/>
              </a:rPr>
              <a:t>INTERFERES WITH AIRFLOW</a:t>
            </a:r>
          </a:p>
          <a:p>
            <a:pPr lvl="3"/>
            <a:endParaRPr lang="en-GB" sz="1400" b="1">
              <a:latin typeface="Aptos" panose="020B0004020202020204" pitchFamily="34" charset="0"/>
            </a:endParaRPr>
          </a:p>
          <a:p>
            <a:pPr marL="1200150" lvl="2" indent="-285750">
              <a:buFont typeface="Arial" panose="020B0604020202020204" pitchFamily="34" charset="0"/>
              <a:buChar char="•"/>
            </a:pPr>
            <a:r>
              <a:rPr lang="en-GB" sz="2400" b="1">
                <a:latin typeface="Aptos" panose="020B0004020202020204" pitchFamily="34" charset="0"/>
              </a:rPr>
              <a:t>PIPE DIAMETER</a:t>
            </a:r>
          </a:p>
          <a:p>
            <a:pPr marL="1657350" lvl="3" indent="-285750">
              <a:buFont typeface="Arial" panose="020B0604020202020204" pitchFamily="34" charset="0"/>
              <a:buChar char="•"/>
            </a:pPr>
            <a:r>
              <a:rPr lang="en-GB" sz="2000" b="1">
                <a:latin typeface="Aptos" panose="020B0004020202020204" pitchFamily="34" charset="0"/>
              </a:rPr>
              <a:t>TOO SMALL INTERFERES WITH AIRFLOW</a:t>
            </a:r>
          </a:p>
          <a:p>
            <a:pPr marL="1657350" lvl="3" indent="-285750">
              <a:buFont typeface="Arial" panose="020B0604020202020204" pitchFamily="34" charset="0"/>
              <a:buChar char="•"/>
            </a:pPr>
            <a:r>
              <a:rPr lang="en-GB" sz="2000" b="1">
                <a:latin typeface="Aptos" panose="020B0004020202020204" pitchFamily="34" charset="0"/>
              </a:rPr>
              <a:t>TOO BIG INTERFERES WITH PRESSURE</a:t>
            </a:r>
          </a:p>
          <a:p>
            <a:pPr lvl="3"/>
            <a:endParaRPr lang="en-GB" sz="1400" b="1">
              <a:latin typeface="Aptos" panose="020B0004020202020204" pitchFamily="34" charset="0"/>
            </a:endParaRPr>
          </a:p>
          <a:p>
            <a:pPr marL="1200150" lvl="2" indent="-285750">
              <a:buFont typeface="Arial" panose="020B0604020202020204" pitchFamily="34" charset="0"/>
              <a:buChar char="•"/>
            </a:pPr>
            <a:r>
              <a:rPr lang="en-GB" sz="2400" b="1">
                <a:latin typeface="Aptos" panose="020B0004020202020204" pitchFamily="34" charset="0"/>
              </a:rPr>
              <a:t>SPACE CONSTRAINTS</a:t>
            </a:r>
          </a:p>
          <a:p>
            <a:pPr marL="1657350" lvl="3" indent="-285750">
              <a:buFont typeface="Arial" panose="020B0604020202020204" pitchFamily="34" charset="0"/>
              <a:buChar char="•"/>
            </a:pPr>
            <a:r>
              <a:rPr lang="en-GB" sz="2000" b="1">
                <a:latin typeface="Aptos" panose="020B0004020202020204" pitchFamily="34" charset="0"/>
              </a:rPr>
              <a:t>FULL LOCK STEERING</a:t>
            </a:r>
          </a:p>
          <a:p>
            <a:pPr marL="1657350" lvl="3" indent="-285750">
              <a:buFont typeface="Arial" panose="020B0604020202020204" pitchFamily="34" charset="0"/>
              <a:buChar char="•"/>
            </a:pPr>
            <a:r>
              <a:rPr lang="en-GB" sz="2000" b="1">
                <a:latin typeface="Aptos" panose="020B0004020202020204" pitchFamily="34" charset="0"/>
              </a:rPr>
              <a:t>NAVIGATE AROUND FRONT FAIRING MOUNT</a:t>
            </a:r>
          </a:p>
          <a:p>
            <a:pPr marL="1657350" lvl="3" indent="-285750">
              <a:buFont typeface="Arial" panose="020B0604020202020204" pitchFamily="34" charset="0"/>
              <a:buChar char="•"/>
            </a:pPr>
            <a:r>
              <a:rPr lang="en-GB" sz="2000" b="1">
                <a:latin typeface="Aptos" panose="020B0004020202020204" pitchFamily="34" charset="0"/>
              </a:rPr>
              <a:t>MOUNT TO AIRBOX CLEAR OF FULL LOCK</a:t>
            </a:r>
          </a:p>
          <a:p>
            <a:pPr lvl="3"/>
            <a:endParaRPr lang="en-GB" sz="1400" b="1">
              <a:latin typeface="Aptos" panose="020B0004020202020204" pitchFamily="34" charset="0"/>
            </a:endParaRPr>
          </a:p>
        </p:txBody>
      </p:sp>
      <p:sp>
        <p:nvSpPr>
          <p:cNvPr id="2" name="TextBox 1">
            <a:extLst>
              <a:ext uri="{FF2B5EF4-FFF2-40B4-BE49-F238E27FC236}">
                <a16:creationId xmlns:a16="http://schemas.microsoft.com/office/drawing/2014/main" id="{174A7010-1770-7853-E5FB-589DE81BFBD9}"/>
              </a:ext>
            </a:extLst>
          </p:cNvPr>
          <p:cNvSpPr txBox="1"/>
          <p:nvPr/>
        </p:nvSpPr>
        <p:spPr>
          <a:xfrm>
            <a:off x="4332730" y="1856101"/>
            <a:ext cx="3973586" cy="584775"/>
          </a:xfrm>
          <a:prstGeom prst="rect">
            <a:avLst/>
          </a:prstGeom>
          <a:noFill/>
        </p:spPr>
        <p:txBody>
          <a:bodyPr wrap="square" rtlCol="0">
            <a:spAutoFit/>
          </a:bodyPr>
          <a:lstStyle/>
          <a:p>
            <a:r>
              <a:rPr lang="en-GB" sz="3200" b="1">
                <a:latin typeface="Verajja" panose="020B0603030804020204" pitchFamily="34" charset="0"/>
              </a:rPr>
              <a:t>DESIGN LIMITATIONS</a:t>
            </a:r>
          </a:p>
        </p:txBody>
      </p:sp>
    </p:spTree>
    <p:extLst>
      <p:ext uri="{BB962C8B-B14F-4D97-AF65-F5344CB8AC3E}">
        <p14:creationId xmlns:p14="http://schemas.microsoft.com/office/powerpoint/2010/main" val="26568625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9645C-598A-5C65-D25C-9423DAC8240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926070A-2E4A-37CC-13C3-8DA9C8EAB35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4234E28-DB8C-300A-0AD0-CBB5E69A2FC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184A6EC-0F32-9121-FD6B-916628EDBCC0}"/>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4A12EBCC-39F6-0AE9-40A9-605C6C442A70}"/>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57C87FD-0D4D-1AF4-F5DD-892F56961C1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2E73F11A-E8A8-B129-0CB7-90BB0DAE08A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48A0FA5B-834C-493F-BC27-E4FC13767AD1}"/>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pic>
        <p:nvPicPr>
          <p:cNvPr id="6" name="Picture 5" descr="A computer screen shot of a curved object&#10;&#10;Description automatically generated">
            <a:extLst>
              <a:ext uri="{FF2B5EF4-FFF2-40B4-BE49-F238E27FC236}">
                <a16:creationId xmlns:a16="http://schemas.microsoft.com/office/drawing/2014/main" id="{6D3B40F0-96C7-1E67-B852-3397A149A5A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24207" b="87011" l="34994" r="59082">
                        <a14:foregroundMark x1="55237" y1="29373" x2="56100" y2="24207"/>
                        <a14:foregroundMark x1="40996" y1="83247" x2="35151" y2="86568"/>
                        <a14:foregroundMark x1="35151" y1="86568" x2="34994" y2="87011"/>
                      </a14:backgroundRemoval>
                    </a14:imgEffect>
                  </a14:imgLayer>
                </a14:imgProps>
              </a:ext>
              <a:ext uri="{28A0092B-C50C-407E-A947-70E740481C1C}">
                <a14:useLocalDpi xmlns:a14="http://schemas.microsoft.com/office/drawing/2010/main" val="0"/>
              </a:ext>
            </a:extLst>
          </a:blip>
          <a:srcRect l="32239" t="19137" r="37907" b="7518"/>
          <a:stretch/>
        </p:blipFill>
        <p:spPr>
          <a:xfrm>
            <a:off x="8251215" y="1122401"/>
            <a:ext cx="3631881" cy="4743328"/>
          </a:xfrm>
          <a:prstGeom prst="rect">
            <a:avLst/>
          </a:prstGeom>
        </p:spPr>
      </p:pic>
      <p:pic>
        <p:nvPicPr>
          <p:cNvPr id="3" name="Picture 2">
            <a:extLst>
              <a:ext uri="{FF2B5EF4-FFF2-40B4-BE49-F238E27FC236}">
                <a16:creationId xmlns:a16="http://schemas.microsoft.com/office/drawing/2014/main" id="{E7853646-BB50-1146-9AFF-2583B15A73D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backgroundMark x1="30368" y1="78731" x2="54352" y2="90299"/>
                        <a14:backgroundMark x1="55126" y1="86940" x2="33849" y2="72761"/>
                        <a14:backgroundMark x1="53578" y1="88619" x2="26692" y2="69776"/>
                        <a14:backgroundMark x1="31721" y1="86567" x2="17408" y2="66231"/>
                        <a14:backgroundMark x1="17408" y1="66231" x2="17408" y2="66231"/>
                        <a14:backgroundMark x1="23985" y1="84888" x2="14120" y2="62127"/>
                        <a14:backgroundMark x1="16828" y1="81903" x2="12379" y2="56903"/>
                        <a14:backgroundMark x1="27079" y1="78918" x2="33075" y2="75746"/>
                        <a14:backgroundMark x1="32495" y1="80410" x2="14700" y2="74067"/>
                        <a14:backgroundMark x1="62282" y1="84515" x2="63636" y2="86567"/>
                        <a14:backgroundMark x1="65957" y1="85261" x2="46809" y2="74440"/>
                        <a14:backgroundMark x1="12766" y1="69776" x2="14700" y2="76119"/>
                      </a14:backgroundRemoval>
                    </a14:imgEffect>
                  </a14:imgLayer>
                </a14:imgProps>
              </a:ext>
            </a:extLst>
          </a:blip>
          <a:stretch>
            <a:fillRect/>
          </a:stretch>
        </p:blipFill>
        <p:spPr>
          <a:xfrm>
            <a:off x="3782633" y="1491433"/>
            <a:ext cx="2275713" cy="2359347"/>
          </a:xfrm>
          <a:prstGeom prst="rect">
            <a:avLst/>
          </a:prstGeom>
        </p:spPr>
      </p:pic>
      <p:pic>
        <p:nvPicPr>
          <p:cNvPr id="5" name="Picture 4">
            <a:extLst>
              <a:ext uri="{FF2B5EF4-FFF2-40B4-BE49-F238E27FC236}">
                <a16:creationId xmlns:a16="http://schemas.microsoft.com/office/drawing/2014/main" id="{57240EE3-66D5-B7B1-880D-3BADE22C9499}"/>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9869" b="90421" l="9839" r="89982">
                        <a14:foregroundMark x1="40608" y1="88824" x2="47764" y2="90421"/>
                      </a14:backgroundRemoval>
                    </a14:imgEffect>
                  </a14:imgLayer>
                </a14:imgProps>
              </a:ext>
            </a:extLst>
          </a:blip>
          <a:stretch>
            <a:fillRect/>
          </a:stretch>
        </p:blipFill>
        <p:spPr>
          <a:xfrm>
            <a:off x="5240165" y="2762250"/>
            <a:ext cx="3016734" cy="3718301"/>
          </a:xfrm>
          <a:prstGeom prst="rect">
            <a:avLst/>
          </a:prstGeom>
        </p:spPr>
      </p:pic>
      <p:pic>
        <p:nvPicPr>
          <p:cNvPr id="12" name="Picture 11">
            <a:extLst>
              <a:ext uri="{FF2B5EF4-FFF2-40B4-BE49-F238E27FC236}">
                <a16:creationId xmlns:a16="http://schemas.microsoft.com/office/drawing/2014/main" id="{2908FCD4-A05A-27BC-8AE3-9B934229219B}"/>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9930" r="93280">
                        <a14:foregroundMark x1="89368" y1="50682" x2="87663" y2="64318"/>
                        <a14:foregroundMark x1="92076" y1="62955" x2="93280" y2="52955"/>
                        <a14:backgroundMark x1="21565" y1="75909" x2="87161" y2="92955"/>
                        <a14:backgroundMark x1="83952" y1="85000" x2="46439" y2="85682"/>
                      </a14:backgroundRemoval>
                    </a14:imgEffect>
                  </a14:imgLayer>
                </a14:imgProps>
              </a:ext>
            </a:extLst>
          </a:blip>
          <a:stretch>
            <a:fillRect/>
          </a:stretch>
        </p:blipFill>
        <p:spPr>
          <a:xfrm>
            <a:off x="751739" y="4633415"/>
            <a:ext cx="3509612" cy="1548876"/>
          </a:xfrm>
          <a:prstGeom prst="rect">
            <a:avLst/>
          </a:prstGeom>
        </p:spPr>
      </p:pic>
      <p:pic>
        <p:nvPicPr>
          <p:cNvPr id="15" name="Picture 14">
            <a:extLst>
              <a:ext uri="{FF2B5EF4-FFF2-40B4-BE49-F238E27FC236}">
                <a16:creationId xmlns:a16="http://schemas.microsoft.com/office/drawing/2014/main" id="{034C455F-B54A-0997-B101-877A11D19191}"/>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9756" b="89895" l="9946" r="90591">
                        <a14:foregroundMark x1="13978" y1="65157" x2="12097" y2="44948"/>
                        <a14:foregroundMark x1="90591" y1="59582" x2="90054" y2="43206"/>
                        <a14:foregroundMark x1="11290" y1="57143" x2="10484" y2="47387"/>
                      </a14:backgroundRemoval>
                    </a14:imgEffect>
                  </a14:imgLayer>
                </a14:imgProps>
              </a:ext>
            </a:extLst>
          </a:blip>
          <a:stretch>
            <a:fillRect/>
          </a:stretch>
        </p:blipFill>
        <p:spPr>
          <a:xfrm>
            <a:off x="813425" y="2224585"/>
            <a:ext cx="1868452" cy="1441521"/>
          </a:xfrm>
          <a:prstGeom prst="rect">
            <a:avLst/>
          </a:prstGeom>
        </p:spPr>
      </p:pic>
    </p:spTree>
    <p:extLst>
      <p:ext uri="{BB962C8B-B14F-4D97-AF65-F5344CB8AC3E}">
        <p14:creationId xmlns:p14="http://schemas.microsoft.com/office/powerpoint/2010/main" val="1944487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5BC9F-4250-78F8-7BFA-70790C4BB48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0E1327DE-404B-EB1D-7366-19970AE2EE7B}"/>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AC51281A-BBDD-C466-E0CB-FEDE3BE8B423}"/>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1376CF74-B38D-133D-9AE6-42F25C74ACB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C0B191EC-E9CE-B82D-A33D-77831D4C6982}"/>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80F83AC-BF8F-10E0-E3F1-37A142C588B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B2EAC868-4BBF-7C43-1C71-2E0E49F0D910}"/>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7" name="TextBox 6">
            <a:extLst>
              <a:ext uri="{FF2B5EF4-FFF2-40B4-BE49-F238E27FC236}">
                <a16:creationId xmlns:a16="http://schemas.microsoft.com/office/drawing/2014/main" id="{484F3FB8-B378-6E5C-8814-CD863DCA76C2}"/>
              </a:ext>
            </a:extLst>
          </p:cNvPr>
          <p:cNvSpPr txBox="1"/>
          <p:nvPr/>
        </p:nvSpPr>
        <p:spPr>
          <a:xfrm>
            <a:off x="2124844" y="597981"/>
            <a:ext cx="5445507" cy="769441"/>
          </a:xfrm>
          <a:prstGeom prst="rect">
            <a:avLst/>
          </a:prstGeom>
          <a:noFill/>
        </p:spPr>
        <p:txBody>
          <a:bodyPr wrap="square" rtlCol="0">
            <a:spAutoFit/>
          </a:bodyPr>
          <a:lstStyle/>
          <a:p>
            <a:r>
              <a:rPr lang="en-GB" sz="4400" b="1">
                <a:latin typeface="Verajja" panose="020B0603030804020204" pitchFamily="34" charset="0"/>
              </a:rPr>
              <a:t>AERODYNAMICS</a:t>
            </a:r>
          </a:p>
        </p:txBody>
      </p:sp>
      <p:sp>
        <p:nvSpPr>
          <p:cNvPr id="2" name="TextBox 1">
            <a:extLst>
              <a:ext uri="{FF2B5EF4-FFF2-40B4-BE49-F238E27FC236}">
                <a16:creationId xmlns:a16="http://schemas.microsoft.com/office/drawing/2014/main" id="{54DFA96D-9BBD-B4E6-A398-E0F40A5DD6D8}"/>
              </a:ext>
            </a:extLst>
          </p:cNvPr>
          <p:cNvSpPr txBox="1"/>
          <p:nvPr/>
        </p:nvSpPr>
        <p:spPr>
          <a:xfrm>
            <a:off x="5051936" y="1858377"/>
            <a:ext cx="2943853" cy="584775"/>
          </a:xfrm>
          <a:prstGeom prst="rect">
            <a:avLst/>
          </a:prstGeom>
          <a:noFill/>
        </p:spPr>
        <p:txBody>
          <a:bodyPr wrap="square" rtlCol="0">
            <a:spAutoFit/>
          </a:bodyPr>
          <a:lstStyle/>
          <a:p>
            <a:r>
              <a:rPr lang="en-GB" sz="3200" b="1">
                <a:latin typeface="Verajja" panose="020B0603030804020204" pitchFamily="34" charset="0"/>
              </a:rPr>
              <a:t>FURTHER WORK</a:t>
            </a:r>
          </a:p>
        </p:txBody>
      </p:sp>
      <p:sp>
        <p:nvSpPr>
          <p:cNvPr id="4" name="TextBox 3">
            <a:extLst>
              <a:ext uri="{FF2B5EF4-FFF2-40B4-BE49-F238E27FC236}">
                <a16:creationId xmlns:a16="http://schemas.microsoft.com/office/drawing/2014/main" id="{EA814083-D7D1-494C-C0EA-43A22CEDCE0B}"/>
              </a:ext>
            </a:extLst>
          </p:cNvPr>
          <p:cNvSpPr txBox="1"/>
          <p:nvPr/>
        </p:nvSpPr>
        <p:spPr>
          <a:xfrm>
            <a:off x="3533013" y="2681550"/>
            <a:ext cx="5981700" cy="3416320"/>
          </a:xfrm>
          <a:prstGeom prst="rect">
            <a:avLst/>
          </a:prstGeom>
          <a:noFill/>
        </p:spPr>
        <p:txBody>
          <a:bodyPr wrap="square" rtlCol="0">
            <a:spAutoFit/>
          </a:bodyPr>
          <a:lstStyle/>
          <a:p>
            <a:pPr marL="342900" indent="-342900">
              <a:buFont typeface="Arial" panose="020B0604020202020204" pitchFamily="34" charset="0"/>
              <a:buChar char="•"/>
            </a:pPr>
            <a:r>
              <a:rPr lang="en-GB" sz="2400" b="1">
                <a:latin typeface="Verajja" panose="020B0603030804020204" pitchFamily="34" charset="0"/>
              </a:rPr>
              <a:t>RUN CFD</a:t>
            </a:r>
          </a:p>
          <a:p>
            <a:pPr marL="800100" lvl="1" indent="-342900">
              <a:buFont typeface="Arial" panose="020B0604020202020204" pitchFamily="34" charset="0"/>
              <a:buChar char="•"/>
            </a:pPr>
            <a:r>
              <a:rPr lang="en-GB" sz="2000" b="1">
                <a:latin typeface="Verajja" panose="020B0603030804020204" pitchFamily="34" charset="0"/>
              </a:rPr>
              <a:t>FIND OPTIMAL BEND RADIUS</a:t>
            </a:r>
          </a:p>
          <a:p>
            <a:pPr marL="800100" lvl="1" indent="-342900">
              <a:buFont typeface="Arial" panose="020B0604020202020204" pitchFamily="34" charset="0"/>
              <a:buChar char="•"/>
            </a:pPr>
            <a:r>
              <a:rPr lang="en-GB" sz="2000" b="1">
                <a:latin typeface="Verajja" panose="020B0603030804020204" pitchFamily="34" charset="0"/>
              </a:rPr>
              <a:t>FIND OPTIMAL PIPE DIAMETERS</a:t>
            </a:r>
          </a:p>
          <a:p>
            <a:endParaRPr lang="en-GB" sz="2000" b="1">
              <a:latin typeface="Verajja" panose="020B0603030804020204" pitchFamily="34" charset="0"/>
            </a:endParaRPr>
          </a:p>
          <a:p>
            <a:pPr marL="342900" indent="-342900">
              <a:buFont typeface="Arial" panose="020B0604020202020204" pitchFamily="34" charset="0"/>
              <a:buChar char="•"/>
            </a:pPr>
            <a:r>
              <a:rPr lang="en-GB" sz="2400" b="1">
                <a:latin typeface="Verajja" panose="020B0603030804020204" pitchFamily="34" charset="0"/>
              </a:rPr>
              <a:t>DETERMINE PRESSURE READINGS</a:t>
            </a:r>
          </a:p>
          <a:p>
            <a:pPr marL="800100" lvl="1" indent="-342900">
              <a:buFont typeface="Arial" panose="020B0604020202020204" pitchFamily="34" charset="0"/>
              <a:buChar char="•"/>
            </a:pPr>
            <a:r>
              <a:rPr lang="en-GB" sz="2000" b="1">
                <a:latin typeface="Verajja" panose="020B0603030804020204" pitchFamily="34" charset="0"/>
              </a:rPr>
              <a:t>INTAKE</a:t>
            </a:r>
          </a:p>
          <a:p>
            <a:pPr marL="800100" lvl="1" indent="-342900">
              <a:buFont typeface="Arial" panose="020B0604020202020204" pitchFamily="34" charset="0"/>
              <a:buChar char="•"/>
            </a:pPr>
            <a:r>
              <a:rPr lang="en-GB" sz="2000" b="1">
                <a:latin typeface="Verajja" panose="020B0603030804020204" pitchFamily="34" charset="0"/>
              </a:rPr>
              <a:t>OUTLET</a:t>
            </a:r>
          </a:p>
          <a:p>
            <a:pPr marL="800100" lvl="1" indent="-342900">
              <a:buFont typeface="Arial" panose="020B0604020202020204" pitchFamily="34" charset="0"/>
              <a:buChar char="•"/>
            </a:pPr>
            <a:endParaRPr lang="en-GB" sz="2000" b="1">
              <a:latin typeface="Verajja" panose="020B0603030804020204" pitchFamily="34" charset="0"/>
            </a:endParaRPr>
          </a:p>
          <a:p>
            <a:pPr marL="342900" indent="-342900">
              <a:buFont typeface="Arial" panose="020B0604020202020204" pitchFamily="34" charset="0"/>
              <a:buChar char="•"/>
            </a:pPr>
            <a:r>
              <a:rPr lang="en-GB" sz="2400" b="1">
                <a:latin typeface="Verajja" panose="020B0603030804020204" pitchFamily="34" charset="0"/>
              </a:rPr>
              <a:t>ENSURE AIR VELOCITY DECREASE</a:t>
            </a:r>
          </a:p>
          <a:p>
            <a:pPr marL="800100" lvl="1" indent="-342900">
              <a:buFont typeface="Arial" panose="020B0604020202020204" pitchFamily="34" charset="0"/>
              <a:buChar char="•"/>
            </a:pPr>
            <a:r>
              <a:rPr lang="en-GB" sz="2000" b="1">
                <a:latin typeface="Verajja" panose="020B0603030804020204" pitchFamily="34" charset="0"/>
              </a:rPr>
              <a:t>AT OUTLET</a:t>
            </a:r>
          </a:p>
        </p:txBody>
      </p:sp>
    </p:spTree>
    <p:extLst>
      <p:ext uri="{BB962C8B-B14F-4D97-AF65-F5344CB8AC3E}">
        <p14:creationId xmlns:p14="http://schemas.microsoft.com/office/powerpoint/2010/main" val="29623109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9D79D-9087-4522-5D3A-C4BB8A39A10E}"/>
            </a:ext>
          </a:extLst>
        </p:cNvPr>
        <p:cNvGrpSpPr/>
        <p:nvPr/>
      </p:nvGrpSpPr>
      <p:grpSpPr>
        <a:xfrm>
          <a:off x="0" y="0"/>
          <a:ext cx="0" cy="0"/>
          <a:chOff x="0" y="0"/>
          <a:chExt cx="0" cy="0"/>
        </a:xfrm>
      </p:grpSpPr>
      <p:grpSp>
        <p:nvGrpSpPr>
          <p:cNvPr id="3" name="Group 29">
            <a:extLst>
              <a:ext uri="{FF2B5EF4-FFF2-40B4-BE49-F238E27FC236}">
                <a16:creationId xmlns:a16="http://schemas.microsoft.com/office/drawing/2014/main" id="{8DA22F37-3C84-3CE1-2281-CA7945FC4E46}"/>
              </a:ext>
            </a:extLst>
          </p:cNvPr>
          <p:cNvGrpSpPr/>
          <p:nvPr/>
        </p:nvGrpSpPr>
        <p:grpSpPr>
          <a:xfrm>
            <a:off x="-4739417" y="-4216883"/>
            <a:ext cx="15464643" cy="11074883"/>
            <a:chOff x="-4739417" y="-4216883"/>
            <a:chExt cx="15464643" cy="11074883"/>
          </a:xfrm>
        </p:grpSpPr>
        <p:sp>
          <p:nvSpPr>
            <p:cNvPr id="4" name="Arrow: Chevron 8">
              <a:extLst>
                <a:ext uri="{FF2B5EF4-FFF2-40B4-BE49-F238E27FC236}">
                  <a16:creationId xmlns:a16="http://schemas.microsoft.com/office/drawing/2014/main" id="{492BDB02-FAF5-CA04-0E79-B5C4FBAF28B9}"/>
                </a:ext>
              </a:extLst>
            </p:cNvPr>
            <p:cNvSpPr>
              <a:spLocks noMove="1" noResize="1"/>
            </p:cNvSpPr>
            <p:nvPr/>
          </p:nvSpPr>
          <p:spPr>
            <a:xfrm>
              <a:off x="1344808"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Arrow: Chevron 10">
              <a:extLst>
                <a:ext uri="{FF2B5EF4-FFF2-40B4-BE49-F238E27FC236}">
                  <a16:creationId xmlns:a16="http://schemas.microsoft.com/office/drawing/2014/main" id="{9C09FE37-D177-CA42-7175-C516E930CB00}"/>
                </a:ext>
              </a:extLst>
            </p:cNvPr>
            <p:cNvSpPr>
              <a:spLocks noMove="1" noResize="1"/>
            </p:cNvSpPr>
            <p:nvPr/>
          </p:nvSpPr>
          <p:spPr>
            <a:xfrm>
              <a:off x="-4739417"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6" name="Group 30">
            <a:extLst>
              <a:ext uri="{FF2B5EF4-FFF2-40B4-BE49-F238E27FC236}">
                <a16:creationId xmlns:a16="http://schemas.microsoft.com/office/drawing/2014/main" id="{BC4FFA87-63E9-C4DB-6F48-741D8C00DECE}"/>
              </a:ext>
            </a:extLst>
          </p:cNvPr>
          <p:cNvGrpSpPr/>
          <p:nvPr/>
        </p:nvGrpSpPr>
        <p:grpSpPr>
          <a:xfrm>
            <a:off x="704088" y="473970"/>
            <a:ext cx="1420757" cy="1017462"/>
            <a:chOff x="704088" y="473970"/>
            <a:chExt cx="1420757" cy="1017462"/>
          </a:xfrm>
        </p:grpSpPr>
        <p:sp>
          <p:nvSpPr>
            <p:cNvPr id="7" name="Arrow: Chevron 1023">
              <a:extLst>
                <a:ext uri="{FF2B5EF4-FFF2-40B4-BE49-F238E27FC236}">
                  <a16:creationId xmlns:a16="http://schemas.microsoft.com/office/drawing/2014/main" id="{7BC6DC15-0C18-F29E-0117-05D467E295E3}"/>
                </a:ext>
              </a:extLst>
            </p:cNvPr>
            <p:cNvSpPr/>
            <p:nvPr/>
          </p:nvSpPr>
          <p:spPr>
            <a:xfrm>
              <a:off x="1263051"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Arrow: Chevron 1024">
              <a:extLst>
                <a:ext uri="{FF2B5EF4-FFF2-40B4-BE49-F238E27FC236}">
                  <a16:creationId xmlns:a16="http://schemas.microsoft.com/office/drawing/2014/main" id="{DAAFBAD2-E1D8-1174-F84E-82898747BB43}"/>
                </a:ext>
              </a:extLst>
            </p:cNvPr>
            <p:cNvSpPr/>
            <p:nvPr/>
          </p:nvSpPr>
          <p:spPr>
            <a:xfrm>
              <a:off x="704088"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9" name="TextBox 6">
            <a:extLst>
              <a:ext uri="{FF2B5EF4-FFF2-40B4-BE49-F238E27FC236}">
                <a16:creationId xmlns:a16="http://schemas.microsoft.com/office/drawing/2014/main" id="{1A401A11-D8EE-6FB9-A4C4-B9AC672145A4}"/>
              </a:ext>
            </a:extLst>
          </p:cNvPr>
          <p:cNvSpPr txBox="1"/>
          <p:nvPr/>
        </p:nvSpPr>
        <p:spPr>
          <a:xfrm>
            <a:off x="2124846" y="259424"/>
            <a:ext cx="5445508"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AIRBOX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DESIGN</a:t>
            </a:r>
          </a:p>
        </p:txBody>
      </p:sp>
      <p:pic>
        <p:nvPicPr>
          <p:cNvPr id="12" name="Picture 10">
            <a:extLst>
              <a:ext uri="{FF2B5EF4-FFF2-40B4-BE49-F238E27FC236}">
                <a16:creationId xmlns:a16="http://schemas.microsoft.com/office/drawing/2014/main" id="{2F5D15C5-DB9E-45AA-7083-AA765061DD1E}"/>
              </a:ext>
            </a:extLst>
          </p:cNvPr>
          <p:cNvPicPr>
            <a:picLocks noChangeAspect="1"/>
          </p:cNvPicPr>
          <p:nvPr/>
        </p:nvPicPr>
        <p:blipFill>
          <a:blip r:embed="rId3"/>
          <a:stretch>
            <a:fillRect/>
          </a:stretch>
        </p:blipFill>
        <p:spPr>
          <a:xfrm>
            <a:off x="7111376" y="-190470"/>
            <a:ext cx="4485077" cy="3363803"/>
          </a:xfrm>
          <a:prstGeom prst="rect">
            <a:avLst/>
          </a:prstGeom>
          <a:noFill/>
          <a:ln cap="flat">
            <a:noFill/>
          </a:ln>
        </p:spPr>
      </p:pic>
      <p:sp>
        <p:nvSpPr>
          <p:cNvPr id="13" name="TextBox 12">
            <a:extLst>
              <a:ext uri="{FF2B5EF4-FFF2-40B4-BE49-F238E27FC236}">
                <a16:creationId xmlns:a16="http://schemas.microsoft.com/office/drawing/2014/main" id="{AECFEA08-835C-7B97-B27C-00473F6027F6}"/>
              </a:ext>
            </a:extLst>
          </p:cNvPr>
          <p:cNvSpPr txBox="1"/>
          <p:nvPr/>
        </p:nvSpPr>
        <p:spPr>
          <a:xfrm>
            <a:off x="704088" y="2242744"/>
            <a:ext cx="6764793" cy="3939540"/>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RESEARCH</a:t>
            </a:r>
          </a:p>
          <a:p>
            <a:pPr marL="742950" lvl="1" indent="-285750">
              <a:buFont typeface="Arial" panose="020B0604020202020204" pitchFamily="34" charset="0"/>
              <a:buChar char="•"/>
            </a:pPr>
            <a:r>
              <a:rPr lang="en-GB" sz="2000" b="1">
                <a:latin typeface="Verajja" panose="020B0603030804020204" pitchFamily="34" charset="0"/>
              </a:rPr>
              <a:t>REFERENCED MANUFACTURER DESIGNS</a:t>
            </a:r>
          </a:p>
          <a:p>
            <a:pPr lvl="1"/>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MATERIAL CHOICES	</a:t>
            </a:r>
          </a:p>
          <a:p>
            <a:pPr marL="742950" lvl="1" indent="-285750">
              <a:buFont typeface="Arial" panose="020B0604020202020204" pitchFamily="34" charset="0"/>
              <a:buChar char="•"/>
            </a:pPr>
            <a:r>
              <a:rPr lang="en-GB" sz="2000" b="1">
                <a:latin typeface="Verajja" panose="020B0603030804020204" pitchFamily="34" charset="0"/>
              </a:rPr>
              <a:t>CARBON FIBRE</a:t>
            </a:r>
          </a:p>
          <a:p>
            <a:pPr marL="742950" lvl="1" indent="-285750">
              <a:buFont typeface="Arial" panose="020B0604020202020204" pitchFamily="34" charset="0"/>
              <a:buChar char="•"/>
            </a:pPr>
            <a:r>
              <a:rPr lang="en-GB" sz="2000" b="1">
                <a:latin typeface="Verajja" panose="020B0603030804020204" pitchFamily="34" charset="0"/>
              </a:rPr>
              <a:t>KEVLAR </a:t>
            </a:r>
          </a:p>
          <a:p>
            <a:pPr marL="1200150" lvl="2" indent="-285750">
              <a:buFont typeface="Arial" panose="020B0604020202020204" pitchFamily="34" charset="0"/>
              <a:buChar char="•"/>
            </a:pPr>
            <a:r>
              <a:rPr lang="en-GB" b="1">
                <a:latin typeface="Verajja" panose="020B0603030804020204" pitchFamily="34" charset="0"/>
              </a:rPr>
              <a:t>WEIGHT SAVING</a:t>
            </a:r>
          </a:p>
          <a:p>
            <a:pPr marL="742950" lvl="1" indent="-285750">
              <a:buFont typeface="Arial" panose="020B0604020202020204" pitchFamily="34" charset="0"/>
              <a:buChar char="•"/>
            </a:pPr>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DESIGN CONSIDERATIONS</a:t>
            </a:r>
          </a:p>
          <a:p>
            <a:pPr marL="800100" lvl="1" indent="-342900">
              <a:buFont typeface="Arial" panose="020B0604020202020204" pitchFamily="34" charset="0"/>
              <a:buChar char="•"/>
            </a:pPr>
            <a:r>
              <a:rPr lang="en-GB" sz="2000" b="1">
                <a:latin typeface="Verajja" panose="020B0603030804020204" pitchFamily="34" charset="0"/>
              </a:rPr>
              <a:t>VOLUME INCREASE</a:t>
            </a:r>
          </a:p>
          <a:p>
            <a:pPr marL="1257300" lvl="2" indent="-342900">
              <a:buFont typeface="Arial" panose="020B0604020202020204" pitchFamily="34" charset="0"/>
              <a:buChar char="•"/>
            </a:pPr>
            <a:r>
              <a:rPr lang="en-GB" b="1">
                <a:latin typeface="Verajja" panose="020B0603030804020204" pitchFamily="34" charset="0"/>
              </a:rPr>
              <a:t>IMPROVED PERFORMANCE</a:t>
            </a:r>
          </a:p>
          <a:p>
            <a:pPr marL="285750" indent="-285750">
              <a:buFont typeface="Arial" panose="020B0604020202020204" pitchFamily="34" charset="0"/>
              <a:buChar char="•"/>
            </a:pPr>
            <a:endParaRPr lang="en-GB" sz="2000" b="1">
              <a:latin typeface="Verajja" panose="020B0603030804020204" pitchFamily="34" charset="0"/>
            </a:endParaRPr>
          </a:p>
        </p:txBody>
      </p:sp>
      <p:pic>
        <p:nvPicPr>
          <p:cNvPr id="2" name="Picture 2" descr="Ram Airbox HRC - set | Motoforza">
            <a:extLst>
              <a:ext uri="{FF2B5EF4-FFF2-40B4-BE49-F238E27FC236}">
                <a16:creationId xmlns:a16="http://schemas.microsoft.com/office/drawing/2014/main" id="{0E7CD29F-1965-F448-BC7F-9885F7DA0226}"/>
              </a:ext>
            </a:extLst>
          </p:cNvPr>
          <p:cNvPicPr>
            <a:picLocks noChangeAspect="1"/>
          </p:cNvPicPr>
          <p:nvPr/>
        </p:nvPicPr>
        <p:blipFill>
          <a:blip r:embed="rId4"/>
          <a:srcRect/>
          <a:stretch>
            <a:fillRect/>
          </a:stretch>
        </p:blipFill>
        <p:spPr>
          <a:xfrm>
            <a:off x="5083365" y="2467117"/>
            <a:ext cx="6052472" cy="4542697"/>
          </a:xfrm>
          <a:prstGeom prst="rect">
            <a:avLst/>
          </a:prstGeom>
          <a:noFill/>
          <a:ln cap="flat">
            <a:noFill/>
          </a:ln>
        </p:spPr>
      </p:pic>
    </p:spTree>
    <p:extLst>
      <p:ext uri="{BB962C8B-B14F-4D97-AF65-F5344CB8AC3E}">
        <p14:creationId xmlns:p14="http://schemas.microsoft.com/office/powerpoint/2010/main" val="11207776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E4217-6EDC-11EF-C9AD-130F8BE85BB6}"/>
            </a:ext>
          </a:extLst>
        </p:cNvPr>
        <p:cNvGrpSpPr/>
        <p:nvPr/>
      </p:nvGrpSpPr>
      <p:grpSpPr>
        <a:xfrm>
          <a:off x="0" y="0"/>
          <a:ext cx="0" cy="0"/>
          <a:chOff x="0" y="0"/>
          <a:chExt cx="0" cy="0"/>
        </a:xfrm>
      </p:grpSpPr>
      <p:grpSp>
        <p:nvGrpSpPr>
          <p:cNvPr id="2" name="Group 29">
            <a:extLst>
              <a:ext uri="{FF2B5EF4-FFF2-40B4-BE49-F238E27FC236}">
                <a16:creationId xmlns:a16="http://schemas.microsoft.com/office/drawing/2014/main" id="{51434FCD-4D9F-BCFB-0634-5BAFF3655B77}"/>
              </a:ext>
            </a:extLst>
          </p:cNvPr>
          <p:cNvGrpSpPr/>
          <p:nvPr/>
        </p:nvGrpSpPr>
        <p:grpSpPr>
          <a:xfrm>
            <a:off x="-4739417" y="-4216883"/>
            <a:ext cx="15464643" cy="11074883"/>
            <a:chOff x="-4739417" y="-4216883"/>
            <a:chExt cx="15464643" cy="11074883"/>
          </a:xfrm>
        </p:grpSpPr>
        <p:sp>
          <p:nvSpPr>
            <p:cNvPr id="3" name="Arrow: Chevron 8">
              <a:extLst>
                <a:ext uri="{FF2B5EF4-FFF2-40B4-BE49-F238E27FC236}">
                  <a16:creationId xmlns:a16="http://schemas.microsoft.com/office/drawing/2014/main" id="{AB0AB185-C207-B612-AE10-07819F18431E}"/>
                </a:ext>
              </a:extLst>
            </p:cNvPr>
            <p:cNvSpPr>
              <a:spLocks noMove="1" noResize="1"/>
            </p:cNvSpPr>
            <p:nvPr/>
          </p:nvSpPr>
          <p:spPr>
            <a:xfrm>
              <a:off x="1344808"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Arrow: Chevron 10">
              <a:extLst>
                <a:ext uri="{FF2B5EF4-FFF2-40B4-BE49-F238E27FC236}">
                  <a16:creationId xmlns:a16="http://schemas.microsoft.com/office/drawing/2014/main" id="{15D8AFB4-8A26-3397-7958-29B2E6DF1C11}"/>
                </a:ext>
              </a:extLst>
            </p:cNvPr>
            <p:cNvSpPr>
              <a:spLocks noMove="1" noResize="1"/>
            </p:cNvSpPr>
            <p:nvPr/>
          </p:nvSpPr>
          <p:spPr>
            <a:xfrm>
              <a:off x="-4739417"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5" name="Group 30">
            <a:extLst>
              <a:ext uri="{FF2B5EF4-FFF2-40B4-BE49-F238E27FC236}">
                <a16:creationId xmlns:a16="http://schemas.microsoft.com/office/drawing/2014/main" id="{79AAC0E1-21BF-FE00-5996-62E8DDEC3E85}"/>
              </a:ext>
            </a:extLst>
          </p:cNvPr>
          <p:cNvGrpSpPr/>
          <p:nvPr/>
        </p:nvGrpSpPr>
        <p:grpSpPr>
          <a:xfrm>
            <a:off x="704088" y="473970"/>
            <a:ext cx="1420757" cy="1017462"/>
            <a:chOff x="704088" y="473970"/>
            <a:chExt cx="1420757" cy="1017462"/>
          </a:xfrm>
        </p:grpSpPr>
        <p:sp>
          <p:nvSpPr>
            <p:cNvPr id="6" name="Arrow: Chevron 1023">
              <a:extLst>
                <a:ext uri="{FF2B5EF4-FFF2-40B4-BE49-F238E27FC236}">
                  <a16:creationId xmlns:a16="http://schemas.microsoft.com/office/drawing/2014/main" id="{F7CAE68B-38E4-C503-4743-C67693CFC752}"/>
                </a:ext>
              </a:extLst>
            </p:cNvPr>
            <p:cNvSpPr/>
            <p:nvPr/>
          </p:nvSpPr>
          <p:spPr>
            <a:xfrm>
              <a:off x="1263051"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Arrow: Chevron 1024">
              <a:extLst>
                <a:ext uri="{FF2B5EF4-FFF2-40B4-BE49-F238E27FC236}">
                  <a16:creationId xmlns:a16="http://schemas.microsoft.com/office/drawing/2014/main" id="{851A5569-6A5A-3F8B-687E-3CE7AF6BD305}"/>
                </a:ext>
              </a:extLst>
            </p:cNvPr>
            <p:cNvSpPr/>
            <p:nvPr/>
          </p:nvSpPr>
          <p:spPr>
            <a:xfrm>
              <a:off x="704088"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8" name="TextBox 6">
            <a:extLst>
              <a:ext uri="{FF2B5EF4-FFF2-40B4-BE49-F238E27FC236}">
                <a16:creationId xmlns:a16="http://schemas.microsoft.com/office/drawing/2014/main" id="{2341F253-B0AD-660D-514D-866DBB11E611}"/>
              </a:ext>
            </a:extLst>
          </p:cNvPr>
          <p:cNvSpPr txBox="1"/>
          <p:nvPr/>
        </p:nvSpPr>
        <p:spPr>
          <a:xfrm>
            <a:off x="2124846" y="259424"/>
            <a:ext cx="5445508"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AIRBOX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DESIGN</a:t>
            </a:r>
          </a:p>
        </p:txBody>
      </p:sp>
      <p:pic>
        <p:nvPicPr>
          <p:cNvPr id="11" name="Picture 11" descr="A blue object with two holes&#10;&#10;Description automatically generated">
            <a:extLst>
              <a:ext uri="{FF2B5EF4-FFF2-40B4-BE49-F238E27FC236}">
                <a16:creationId xmlns:a16="http://schemas.microsoft.com/office/drawing/2014/main" id="{40B0EF3B-8877-F886-0E73-CDEF2BDA845E}"/>
              </a:ext>
            </a:extLst>
          </p:cNvPr>
          <p:cNvPicPr>
            <a:picLocks noChangeAspect="1"/>
          </p:cNvPicPr>
          <p:nvPr/>
        </p:nvPicPr>
        <p:blipFill>
          <a:blip r:embed="rId3"/>
          <a:srcRect l="11609" t="29018" r="27269" b="24012"/>
          <a:stretch>
            <a:fillRect/>
          </a:stretch>
        </p:blipFill>
        <p:spPr>
          <a:xfrm>
            <a:off x="5869524" y="4068705"/>
            <a:ext cx="6322472" cy="2341220"/>
          </a:xfrm>
          <a:prstGeom prst="rect">
            <a:avLst/>
          </a:prstGeom>
          <a:noFill/>
          <a:ln cap="flat">
            <a:noFill/>
          </a:ln>
        </p:spPr>
      </p:pic>
      <p:cxnSp>
        <p:nvCxnSpPr>
          <p:cNvPr id="12" name="Straight Arrow Connector 13">
            <a:extLst>
              <a:ext uri="{FF2B5EF4-FFF2-40B4-BE49-F238E27FC236}">
                <a16:creationId xmlns:a16="http://schemas.microsoft.com/office/drawing/2014/main" id="{1175F985-FC31-F58E-23B1-A6BB626B14B6}"/>
              </a:ext>
            </a:extLst>
          </p:cNvPr>
          <p:cNvCxnSpPr/>
          <p:nvPr/>
        </p:nvCxnSpPr>
        <p:spPr>
          <a:xfrm>
            <a:off x="9416143" y="3265715"/>
            <a:ext cx="1431045" cy="1415144"/>
          </a:xfrm>
          <a:prstGeom prst="straightConnector1">
            <a:avLst/>
          </a:prstGeom>
          <a:noFill/>
          <a:ln w="19046" cap="flat">
            <a:solidFill>
              <a:srgbClr val="156082"/>
            </a:solidFill>
            <a:prstDash val="solid"/>
            <a:miter/>
            <a:tailEnd type="arrow"/>
          </a:ln>
        </p:spPr>
      </p:cxnSp>
      <p:cxnSp>
        <p:nvCxnSpPr>
          <p:cNvPr id="13" name="Straight Arrow Connector 15">
            <a:extLst>
              <a:ext uri="{FF2B5EF4-FFF2-40B4-BE49-F238E27FC236}">
                <a16:creationId xmlns:a16="http://schemas.microsoft.com/office/drawing/2014/main" id="{FEDCD293-DBC3-7D92-7FAE-3392AF190A80}"/>
              </a:ext>
            </a:extLst>
          </p:cNvPr>
          <p:cNvCxnSpPr/>
          <p:nvPr/>
        </p:nvCxnSpPr>
        <p:spPr>
          <a:xfrm flipH="1">
            <a:off x="8432267" y="3254825"/>
            <a:ext cx="972986" cy="1110346"/>
          </a:xfrm>
          <a:prstGeom prst="straightConnector1">
            <a:avLst/>
          </a:prstGeom>
          <a:noFill/>
          <a:ln w="19046" cap="flat">
            <a:solidFill>
              <a:srgbClr val="156082"/>
            </a:solidFill>
            <a:prstDash val="solid"/>
            <a:miter/>
            <a:tailEnd type="arrow"/>
          </a:ln>
        </p:spPr>
      </p:cxnSp>
      <p:sp>
        <p:nvSpPr>
          <p:cNvPr id="14" name="TextBox 16">
            <a:extLst>
              <a:ext uri="{FF2B5EF4-FFF2-40B4-BE49-F238E27FC236}">
                <a16:creationId xmlns:a16="http://schemas.microsoft.com/office/drawing/2014/main" id="{D85D17C3-D1B0-C1CE-6AF1-629BB4565B86}"/>
              </a:ext>
            </a:extLst>
          </p:cNvPr>
          <p:cNvSpPr txBox="1"/>
          <p:nvPr/>
        </p:nvSpPr>
        <p:spPr>
          <a:xfrm>
            <a:off x="8001823" y="2789295"/>
            <a:ext cx="2930034" cy="369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b="1">
                <a:latin typeface="Verajja" panose="020B0603030804020204" pitchFamily="34" charset="0"/>
              </a:rPr>
              <a:t>AIRBOX FASTENING POINTS</a:t>
            </a:r>
          </a:p>
        </p:txBody>
      </p:sp>
      <p:sp>
        <p:nvSpPr>
          <p:cNvPr id="16" name="TextBox 15">
            <a:extLst>
              <a:ext uri="{FF2B5EF4-FFF2-40B4-BE49-F238E27FC236}">
                <a16:creationId xmlns:a16="http://schemas.microsoft.com/office/drawing/2014/main" id="{5C577C89-0B3E-7D91-B6E8-8CBBE09D7BAC}"/>
              </a:ext>
            </a:extLst>
          </p:cNvPr>
          <p:cNvSpPr txBox="1"/>
          <p:nvPr/>
        </p:nvSpPr>
        <p:spPr>
          <a:xfrm>
            <a:off x="704088" y="2242744"/>
            <a:ext cx="6764793" cy="3816429"/>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LID CONNECTION</a:t>
            </a:r>
          </a:p>
          <a:p>
            <a:pPr marL="742950" lvl="1" indent="-285750">
              <a:buFont typeface="Arial" panose="020B0604020202020204" pitchFamily="34" charset="0"/>
              <a:buChar char="•"/>
            </a:pPr>
            <a:r>
              <a:rPr lang="en-GB" sz="2000" b="1">
                <a:latin typeface="Verajja" panose="020B0603030804020204" pitchFamily="34" charset="0"/>
              </a:rPr>
              <a:t>DESIGNED TO CONNECT WITH OEM AIRBOX</a:t>
            </a:r>
          </a:p>
          <a:p>
            <a:pPr marL="1200150" lvl="2" indent="-285750">
              <a:buFont typeface="Arial" panose="020B0604020202020204" pitchFamily="34" charset="0"/>
              <a:buChar char="•"/>
            </a:pPr>
            <a:r>
              <a:rPr lang="en-GB" b="1">
                <a:latin typeface="Verajja" panose="020B0603030804020204" pitchFamily="34" charset="0"/>
              </a:rPr>
              <a:t>FRAME CLEARNACE</a:t>
            </a:r>
          </a:p>
          <a:p>
            <a:pPr marL="1200150" lvl="2" indent="-285750">
              <a:buFont typeface="Arial" panose="020B0604020202020204" pitchFamily="34" charset="0"/>
              <a:buChar char="•"/>
            </a:pPr>
            <a:r>
              <a:rPr lang="en-GB" b="1">
                <a:latin typeface="Verajja" panose="020B0603030804020204" pitchFamily="34" charset="0"/>
              </a:rPr>
              <a:t>VOLUME INCREASE</a:t>
            </a:r>
          </a:p>
          <a:p>
            <a:pPr lvl="1"/>
            <a:endParaRPr lang="en-GB" sz="20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FUTURE IMPROVEMENTS</a:t>
            </a:r>
          </a:p>
          <a:p>
            <a:pPr marL="742950" lvl="1" indent="-285750">
              <a:buFont typeface="Arial" panose="020B0604020202020204" pitchFamily="34" charset="0"/>
              <a:buChar char="•"/>
            </a:pPr>
            <a:r>
              <a:rPr lang="en-GB" sz="2000" b="1">
                <a:latin typeface="Verajja" panose="020B0603030804020204" pitchFamily="34" charset="0"/>
              </a:rPr>
              <a:t>MOUNTING POINT RELOCATION</a:t>
            </a:r>
          </a:p>
          <a:p>
            <a:pPr marL="1200150" lvl="2" indent="-285750">
              <a:buFont typeface="Arial" panose="020B0604020202020204" pitchFamily="34" charset="0"/>
              <a:buChar char="•"/>
            </a:pPr>
            <a:r>
              <a:rPr lang="en-GB" b="1">
                <a:latin typeface="Verajja" panose="020B0603030804020204" pitchFamily="34" charset="0"/>
              </a:rPr>
              <a:t>NEED TO TEST TO DETERMINE FITMENT</a:t>
            </a:r>
          </a:p>
          <a:p>
            <a:pPr marL="742950" lvl="1" indent="-285750">
              <a:buFont typeface="Arial" panose="020B0604020202020204" pitchFamily="34" charset="0"/>
              <a:buChar char="•"/>
            </a:pPr>
            <a:r>
              <a:rPr lang="en-GB" sz="2000" b="1">
                <a:latin typeface="Verajja" panose="020B0603030804020204" pitchFamily="34" charset="0"/>
              </a:rPr>
              <a:t>INCREASE HEIGHT</a:t>
            </a:r>
          </a:p>
          <a:p>
            <a:pPr marL="1200150" lvl="2" indent="-285750">
              <a:buFont typeface="Arial" panose="020B0604020202020204" pitchFamily="34" charset="0"/>
              <a:buChar char="•"/>
            </a:pPr>
            <a:r>
              <a:rPr lang="en-GB" b="1">
                <a:latin typeface="Verajja" panose="020B0603030804020204" pitchFamily="34" charset="0"/>
              </a:rPr>
              <a:t>INCREASE VOLUME </a:t>
            </a: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endParaRPr lang="en-GB" sz="2000" b="1">
              <a:latin typeface="Verajja" panose="020B0603030804020204" pitchFamily="34" charset="0"/>
            </a:endParaRPr>
          </a:p>
        </p:txBody>
      </p:sp>
    </p:spTree>
    <p:extLst>
      <p:ext uri="{BB962C8B-B14F-4D97-AF65-F5344CB8AC3E}">
        <p14:creationId xmlns:p14="http://schemas.microsoft.com/office/powerpoint/2010/main" val="25435840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73088-7B84-A354-E6CC-23C90C593149}"/>
            </a:ext>
          </a:extLst>
        </p:cNvPr>
        <p:cNvGrpSpPr/>
        <p:nvPr/>
      </p:nvGrpSpPr>
      <p:grpSpPr>
        <a:xfrm>
          <a:off x="0" y="0"/>
          <a:ext cx="0" cy="0"/>
          <a:chOff x="0" y="0"/>
          <a:chExt cx="0" cy="0"/>
        </a:xfrm>
      </p:grpSpPr>
      <p:grpSp>
        <p:nvGrpSpPr>
          <p:cNvPr id="2" name="Group 29">
            <a:extLst>
              <a:ext uri="{FF2B5EF4-FFF2-40B4-BE49-F238E27FC236}">
                <a16:creationId xmlns:a16="http://schemas.microsoft.com/office/drawing/2014/main" id="{9D5AA68E-DC99-DA20-A9FE-1B06EC516BCA}"/>
              </a:ext>
            </a:extLst>
          </p:cNvPr>
          <p:cNvGrpSpPr/>
          <p:nvPr/>
        </p:nvGrpSpPr>
        <p:grpSpPr>
          <a:xfrm>
            <a:off x="-4739417" y="-4216883"/>
            <a:ext cx="15464643" cy="11074883"/>
            <a:chOff x="-4739417" y="-4216883"/>
            <a:chExt cx="15464643" cy="11074883"/>
          </a:xfrm>
        </p:grpSpPr>
        <p:sp>
          <p:nvSpPr>
            <p:cNvPr id="3" name="Arrow: Chevron 8">
              <a:extLst>
                <a:ext uri="{FF2B5EF4-FFF2-40B4-BE49-F238E27FC236}">
                  <a16:creationId xmlns:a16="http://schemas.microsoft.com/office/drawing/2014/main" id="{D7D5D3F8-FC1B-455A-97C3-A0CBA748BFE9}"/>
                </a:ext>
              </a:extLst>
            </p:cNvPr>
            <p:cNvSpPr>
              <a:spLocks noMove="1" noResize="1"/>
            </p:cNvSpPr>
            <p:nvPr/>
          </p:nvSpPr>
          <p:spPr>
            <a:xfrm>
              <a:off x="1344808"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Arrow: Chevron 10">
              <a:extLst>
                <a:ext uri="{FF2B5EF4-FFF2-40B4-BE49-F238E27FC236}">
                  <a16:creationId xmlns:a16="http://schemas.microsoft.com/office/drawing/2014/main" id="{60D38725-1881-4911-C996-04DBB1B5FB24}"/>
                </a:ext>
              </a:extLst>
            </p:cNvPr>
            <p:cNvSpPr>
              <a:spLocks noMove="1" noResize="1"/>
            </p:cNvSpPr>
            <p:nvPr/>
          </p:nvSpPr>
          <p:spPr>
            <a:xfrm>
              <a:off x="-4739417"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5" name="Group 30">
            <a:extLst>
              <a:ext uri="{FF2B5EF4-FFF2-40B4-BE49-F238E27FC236}">
                <a16:creationId xmlns:a16="http://schemas.microsoft.com/office/drawing/2014/main" id="{F04AFD2D-149B-4808-7D69-83C00A09505F}"/>
              </a:ext>
            </a:extLst>
          </p:cNvPr>
          <p:cNvGrpSpPr/>
          <p:nvPr/>
        </p:nvGrpSpPr>
        <p:grpSpPr>
          <a:xfrm>
            <a:off x="704088" y="473970"/>
            <a:ext cx="1420757" cy="1017462"/>
            <a:chOff x="704088" y="473970"/>
            <a:chExt cx="1420757" cy="1017462"/>
          </a:xfrm>
        </p:grpSpPr>
        <p:sp>
          <p:nvSpPr>
            <p:cNvPr id="6" name="Arrow: Chevron 1023">
              <a:extLst>
                <a:ext uri="{FF2B5EF4-FFF2-40B4-BE49-F238E27FC236}">
                  <a16:creationId xmlns:a16="http://schemas.microsoft.com/office/drawing/2014/main" id="{B2943250-B160-D5C0-4518-050A0C89475B}"/>
                </a:ext>
              </a:extLst>
            </p:cNvPr>
            <p:cNvSpPr/>
            <p:nvPr/>
          </p:nvSpPr>
          <p:spPr>
            <a:xfrm>
              <a:off x="1263051"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Arrow: Chevron 1024">
              <a:extLst>
                <a:ext uri="{FF2B5EF4-FFF2-40B4-BE49-F238E27FC236}">
                  <a16:creationId xmlns:a16="http://schemas.microsoft.com/office/drawing/2014/main" id="{6C59FA6D-BE13-EA60-A5EC-0D37A6334BB2}"/>
                </a:ext>
              </a:extLst>
            </p:cNvPr>
            <p:cNvSpPr/>
            <p:nvPr/>
          </p:nvSpPr>
          <p:spPr>
            <a:xfrm>
              <a:off x="704088"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8" name="TextBox 6">
            <a:extLst>
              <a:ext uri="{FF2B5EF4-FFF2-40B4-BE49-F238E27FC236}">
                <a16:creationId xmlns:a16="http://schemas.microsoft.com/office/drawing/2014/main" id="{BD766D53-B409-BE2C-072D-0DB3EF694DC5}"/>
              </a:ext>
            </a:extLst>
          </p:cNvPr>
          <p:cNvSpPr txBox="1"/>
          <p:nvPr/>
        </p:nvSpPr>
        <p:spPr>
          <a:xfrm>
            <a:off x="2124846" y="259424"/>
            <a:ext cx="5445508"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AIRBOX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DESIGN</a:t>
            </a:r>
          </a:p>
        </p:txBody>
      </p:sp>
      <p:pic>
        <p:nvPicPr>
          <p:cNvPr id="9" name="Picture 10">
            <a:extLst>
              <a:ext uri="{FF2B5EF4-FFF2-40B4-BE49-F238E27FC236}">
                <a16:creationId xmlns:a16="http://schemas.microsoft.com/office/drawing/2014/main" id="{B0149A82-18A9-A60B-F18D-C71E2ED9D561}"/>
              </a:ext>
            </a:extLst>
          </p:cNvPr>
          <p:cNvPicPr>
            <a:picLocks noChangeAspect="1"/>
          </p:cNvPicPr>
          <p:nvPr/>
        </p:nvPicPr>
        <p:blipFill>
          <a:blip r:embed="rId3"/>
          <a:stretch>
            <a:fillRect/>
          </a:stretch>
        </p:blipFill>
        <p:spPr>
          <a:xfrm>
            <a:off x="8204530" y="874059"/>
            <a:ext cx="4095395" cy="2900150"/>
          </a:xfrm>
          <a:prstGeom prst="rect">
            <a:avLst/>
          </a:prstGeom>
          <a:noFill/>
          <a:ln cap="flat">
            <a:noFill/>
          </a:ln>
        </p:spPr>
      </p:pic>
      <p:pic>
        <p:nvPicPr>
          <p:cNvPr id="10" name="Picture 12">
            <a:extLst>
              <a:ext uri="{FF2B5EF4-FFF2-40B4-BE49-F238E27FC236}">
                <a16:creationId xmlns:a16="http://schemas.microsoft.com/office/drawing/2014/main" id="{AB6B38FB-51F3-9B92-3477-92E18A1C761F}"/>
              </a:ext>
            </a:extLst>
          </p:cNvPr>
          <p:cNvPicPr>
            <a:picLocks noChangeAspect="1"/>
          </p:cNvPicPr>
          <p:nvPr/>
        </p:nvPicPr>
        <p:blipFill>
          <a:blip r:embed="rId4"/>
          <a:stretch>
            <a:fillRect/>
          </a:stretch>
        </p:blipFill>
        <p:spPr>
          <a:xfrm>
            <a:off x="4915436" y="328161"/>
            <a:ext cx="3444538" cy="2755631"/>
          </a:xfrm>
          <a:prstGeom prst="rect">
            <a:avLst/>
          </a:prstGeom>
          <a:noFill/>
          <a:ln cap="flat">
            <a:noFill/>
          </a:ln>
        </p:spPr>
      </p:pic>
      <p:pic>
        <p:nvPicPr>
          <p:cNvPr id="11" name="Picture 14" descr="A close up of a machine&#10;&#10;Description automatically generated">
            <a:extLst>
              <a:ext uri="{FF2B5EF4-FFF2-40B4-BE49-F238E27FC236}">
                <a16:creationId xmlns:a16="http://schemas.microsoft.com/office/drawing/2014/main" id="{587D3EDC-F982-CDAC-FA65-023862868C29}"/>
              </a:ext>
            </a:extLst>
          </p:cNvPr>
          <p:cNvPicPr>
            <a:picLocks noChangeAspect="1"/>
          </p:cNvPicPr>
          <p:nvPr/>
        </p:nvPicPr>
        <p:blipFill>
          <a:blip r:embed="rId5"/>
          <a:stretch>
            <a:fillRect/>
          </a:stretch>
        </p:blipFill>
        <p:spPr>
          <a:xfrm>
            <a:off x="6458920" y="4000104"/>
            <a:ext cx="4743253" cy="2632000"/>
          </a:xfrm>
          <a:prstGeom prst="rect">
            <a:avLst/>
          </a:prstGeom>
          <a:noFill/>
          <a:ln cap="flat">
            <a:noFill/>
          </a:ln>
        </p:spPr>
      </p:pic>
      <p:sp>
        <p:nvSpPr>
          <p:cNvPr id="16" name="TextBox 15">
            <a:extLst>
              <a:ext uri="{FF2B5EF4-FFF2-40B4-BE49-F238E27FC236}">
                <a16:creationId xmlns:a16="http://schemas.microsoft.com/office/drawing/2014/main" id="{302E8D70-701A-8078-31D0-62C47F0E72B8}"/>
              </a:ext>
            </a:extLst>
          </p:cNvPr>
          <p:cNvSpPr txBox="1"/>
          <p:nvPr/>
        </p:nvSpPr>
        <p:spPr>
          <a:xfrm>
            <a:off x="704088" y="2242744"/>
            <a:ext cx="6764793" cy="3785652"/>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CURRENT DESIGN CHOICES</a:t>
            </a:r>
          </a:p>
          <a:p>
            <a:pPr marL="742950" lvl="1" indent="-285750">
              <a:buFont typeface="Arial" panose="020B0604020202020204" pitchFamily="34" charset="0"/>
              <a:buChar char="•"/>
            </a:pPr>
            <a:r>
              <a:rPr lang="en-GB" sz="2000" b="1">
                <a:latin typeface="Verajja" panose="020B0603030804020204" pitchFamily="34" charset="0"/>
              </a:rPr>
              <a:t>WIDER BODY</a:t>
            </a:r>
          </a:p>
          <a:p>
            <a:pPr marL="1200150" lvl="2" indent="-285750">
              <a:buFont typeface="Arial" panose="020B0604020202020204" pitchFamily="34" charset="0"/>
              <a:buChar char="•"/>
            </a:pPr>
            <a:r>
              <a:rPr lang="en-GB" b="1">
                <a:latin typeface="Verajja" panose="020B0603030804020204" pitchFamily="34" charset="0"/>
              </a:rPr>
              <a:t>INCREASED VOLUME</a:t>
            </a:r>
          </a:p>
          <a:p>
            <a:pPr marL="1200150" lvl="2" indent="-285750">
              <a:buFont typeface="Arial" panose="020B0604020202020204" pitchFamily="34" charset="0"/>
              <a:buChar char="•"/>
            </a:pPr>
            <a:r>
              <a:rPr lang="en-GB" b="1">
                <a:latin typeface="Verajja" panose="020B0603030804020204" pitchFamily="34" charset="0"/>
              </a:rPr>
              <a:t>ASSIST WITH RIDER COMFORT/DYNAMICS</a:t>
            </a:r>
          </a:p>
          <a:p>
            <a:pPr lvl="1"/>
            <a:endParaRPr lang="en-GB" sz="2000" b="1">
              <a:latin typeface="Verajja" panose="020B0603030804020204" pitchFamily="34" charset="0"/>
            </a:endParaRPr>
          </a:p>
          <a:p>
            <a:pPr marL="742950" lvl="1" indent="-285750">
              <a:buFont typeface="Arial" panose="020B0604020202020204" pitchFamily="34" charset="0"/>
              <a:buChar char="•"/>
            </a:pPr>
            <a:r>
              <a:rPr lang="en-GB" sz="2400" b="1">
                <a:latin typeface="Verajja" panose="020B0603030804020204" pitchFamily="34" charset="0"/>
              </a:rPr>
              <a:t>INCREASED VOLUME</a:t>
            </a:r>
          </a:p>
          <a:p>
            <a:pPr marL="1200150" lvl="2" indent="-285750">
              <a:buFont typeface="Arial" panose="020B0604020202020204" pitchFamily="34" charset="0"/>
              <a:buChar char="•"/>
            </a:pPr>
            <a:r>
              <a:rPr lang="en-GB" sz="2000" b="1">
                <a:latin typeface="Verajja" panose="020B0603030804020204" pitchFamily="34" charset="0"/>
              </a:rPr>
              <a:t>MORE INTERNAL ROOM FOR FUTURE CHANGES</a:t>
            </a:r>
          </a:p>
          <a:p>
            <a:pPr marL="1657350" lvl="3" indent="-285750">
              <a:buFont typeface="Arial" panose="020B0604020202020204" pitchFamily="34" charset="0"/>
              <a:buChar char="•"/>
            </a:pPr>
            <a:r>
              <a:rPr lang="en-GB" b="1">
                <a:latin typeface="Verajja" panose="020B0603030804020204" pitchFamily="34" charset="0"/>
              </a:rPr>
              <a:t>SECONDARY INJECTOR</a:t>
            </a:r>
          </a:p>
          <a:p>
            <a:pPr marL="1657350" lvl="3" indent="-285750">
              <a:buFont typeface="Arial" panose="020B0604020202020204" pitchFamily="34" charset="0"/>
              <a:buChar char="•"/>
            </a:pPr>
            <a:r>
              <a:rPr lang="en-GB" b="1">
                <a:latin typeface="Verajja" panose="020B0603030804020204" pitchFamily="34" charset="0"/>
              </a:rPr>
              <a:t>VARYING BELLMOUTH LENGTHS</a:t>
            </a:r>
          </a:p>
          <a:p>
            <a:pPr marL="1200150" lvl="2" indent="-285750">
              <a:buFont typeface="Arial" panose="020B0604020202020204" pitchFamily="34" charset="0"/>
              <a:buChar char="•"/>
            </a:pPr>
            <a:endParaRPr lang="en-GB" sz="2000" b="1">
              <a:latin typeface="Verajja" panose="020B0603030804020204" pitchFamily="34" charset="0"/>
            </a:endParaRP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endParaRPr lang="en-GB" sz="2000" b="1">
              <a:latin typeface="Verajja" panose="020B0603030804020204" pitchFamily="34" charset="0"/>
            </a:endParaRPr>
          </a:p>
        </p:txBody>
      </p:sp>
    </p:spTree>
    <p:extLst>
      <p:ext uri="{BB962C8B-B14F-4D97-AF65-F5344CB8AC3E}">
        <p14:creationId xmlns:p14="http://schemas.microsoft.com/office/powerpoint/2010/main" val="2177000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25B4D-9845-527B-034C-B9D3B68D632B}"/>
            </a:ext>
          </a:extLst>
        </p:cNvPr>
        <p:cNvGrpSpPr/>
        <p:nvPr/>
      </p:nvGrpSpPr>
      <p:grpSpPr>
        <a:xfrm>
          <a:off x="0" y="0"/>
          <a:ext cx="0" cy="0"/>
          <a:chOff x="0" y="0"/>
          <a:chExt cx="0" cy="0"/>
        </a:xfrm>
      </p:grpSpPr>
      <p:grpSp>
        <p:nvGrpSpPr>
          <p:cNvPr id="2" name="Group 29">
            <a:extLst>
              <a:ext uri="{FF2B5EF4-FFF2-40B4-BE49-F238E27FC236}">
                <a16:creationId xmlns:a16="http://schemas.microsoft.com/office/drawing/2014/main" id="{386B5AD1-42D8-5C5D-D598-3D925DEB1ACB}"/>
              </a:ext>
            </a:extLst>
          </p:cNvPr>
          <p:cNvGrpSpPr/>
          <p:nvPr/>
        </p:nvGrpSpPr>
        <p:grpSpPr>
          <a:xfrm>
            <a:off x="-4739417" y="-4216883"/>
            <a:ext cx="15464643" cy="11074883"/>
            <a:chOff x="-4739417" y="-4216883"/>
            <a:chExt cx="15464643" cy="11074883"/>
          </a:xfrm>
        </p:grpSpPr>
        <p:sp>
          <p:nvSpPr>
            <p:cNvPr id="3" name="Arrow: Chevron 8">
              <a:extLst>
                <a:ext uri="{FF2B5EF4-FFF2-40B4-BE49-F238E27FC236}">
                  <a16:creationId xmlns:a16="http://schemas.microsoft.com/office/drawing/2014/main" id="{4E1D66D7-158C-9584-3F0C-D46FDA32A26E}"/>
                </a:ext>
              </a:extLst>
            </p:cNvPr>
            <p:cNvSpPr>
              <a:spLocks noMove="1" noResize="1"/>
            </p:cNvSpPr>
            <p:nvPr/>
          </p:nvSpPr>
          <p:spPr>
            <a:xfrm>
              <a:off x="1344808"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Arrow: Chevron 10">
              <a:extLst>
                <a:ext uri="{FF2B5EF4-FFF2-40B4-BE49-F238E27FC236}">
                  <a16:creationId xmlns:a16="http://schemas.microsoft.com/office/drawing/2014/main" id="{7F5D0B58-128A-7363-A359-AC0A40023DD4}"/>
                </a:ext>
              </a:extLst>
            </p:cNvPr>
            <p:cNvSpPr>
              <a:spLocks noMove="1" noResize="1"/>
            </p:cNvSpPr>
            <p:nvPr/>
          </p:nvSpPr>
          <p:spPr>
            <a:xfrm>
              <a:off x="-4739417" y="-4216883"/>
              <a:ext cx="9380418" cy="11074883"/>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alpha val="2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5" name="Group 30">
            <a:extLst>
              <a:ext uri="{FF2B5EF4-FFF2-40B4-BE49-F238E27FC236}">
                <a16:creationId xmlns:a16="http://schemas.microsoft.com/office/drawing/2014/main" id="{F2B8BE0E-1C1C-FCBF-6D1F-B2012F8628B6}"/>
              </a:ext>
            </a:extLst>
          </p:cNvPr>
          <p:cNvGrpSpPr/>
          <p:nvPr/>
        </p:nvGrpSpPr>
        <p:grpSpPr>
          <a:xfrm>
            <a:off x="704088" y="473970"/>
            <a:ext cx="1420757" cy="1017462"/>
            <a:chOff x="704088" y="473970"/>
            <a:chExt cx="1420757" cy="1017462"/>
          </a:xfrm>
        </p:grpSpPr>
        <p:sp>
          <p:nvSpPr>
            <p:cNvPr id="6" name="Arrow: Chevron 1023">
              <a:extLst>
                <a:ext uri="{FF2B5EF4-FFF2-40B4-BE49-F238E27FC236}">
                  <a16:creationId xmlns:a16="http://schemas.microsoft.com/office/drawing/2014/main" id="{312BA478-4363-8700-2F91-94BB3A5C7A17}"/>
                </a:ext>
              </a:extLst>
            </p:cNvPr>
            <p:cNvSpPr/>
            <p:nvPr/>
          </p:nvSpPr>
          <p:spPr>
            <a:xfrm>
              <a:off x="1263051"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0A6FC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Arrow: Chevron 1024">
              <a:extLst>
                <a:ext uri="{FF2B5EF4-FFF2-40B4-BE49-F238E27FC236}">
                  <a16:creationId xmlns:a16="http://schemas.microsoft.com/office/drawing/2014/main" id="{D7D364CD-0769-2933-6587-66E297951B3B}"/>
                </a:ext>
              </a:extLst>
            </p:cNvPr>
            <p:cNvSpPr/>
            <p:nvPr/>
          </p:nvSpPr>
          <p:spPr>
            <a:xfrm>
              <a:off x="704088" y="473970"/>
              <a:ext cx="861794" cy="1017462"/>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4 f30 1"/>
                <a:gd name="f39" fmla="*/ f33 f30 1"/>
                <a:gd name="f40" fmla="*/ f36 1 2"/>
                <a:gd name="f41" fmla="min f37 f36"/>
                <a:gd name="f42" fmla="+- f6 f40 0"/>
                <a:gd name="f43" fmla="*/ f41 f7 1"/>
                <a:gd name="f44" fmla="*/ f43 1 100000"/>
                <a:gd name="f45" fmla="*/ f42 f30 1"/>
                <a:gd name="f46" fmla="+- f33 0 f44"/>
                <a:gd name="f47" fmla="*/ f44 f30 1"/>
                <a:gd name="f48" fmla="*/ f46 1 2"/>
                <a:gd name="f49" fmla="+- f46 0 f44"/>
                <a:gd name="f50" fmla="*/ f46 f30 1"/>
                <a:gd name="f51" fmla="?: f49 f44 f6"/>
                <a:gd name="f52" fmla="?: f49 f46 f33"/>
                <a:gd name="f53" fmla="*/ f48 f30 1"/>
                <a:gd name="f54" fmla="*/ f51 f30 1"/>
                <a:gd name="f55" fmla="*/ f52 f30 1"/>
              </a:gdLst>
              <a:ahLst/>
              <a:cxnLst>
                <a:cxn ang="3cd4">
                  <a:pos x="hc" y="t"/>
                </a:cxn>
                <a:cxn ang="0">
                  <a:pos x="r" y="vc"/>
                </a:cxn>
                <a:cxn ang="cd4">
                  <a:pos x="hc" y="b"/>
                </a:cxn>
                <a:cxn ang="cd2">
                  <a:pos x="l" y="vc"/>
                </a:cxn>
                <a:cxn ang="f27">
                  <a:pos x="f53" y="f35"/>
                </a:cxn>
                <a:cxn ang="f28">
                  <a:pos x="f47" y="f45"/>
                </a:cxn>
                <a:cxn ang="f29">
                  <a:pos x="f53" y="f38"/>
                </a:cxn>
              </a:cxnLst>
              <a:rect l="f54" t="f35" r="f55" b="f38"/>
              <a:pathLst>
                <a:path>
                  <a:moveTo>
                    <a:pt x="f35" y="f35"/>
                  </a:moveTo>
                  <a:lnTo>
                    <a:pt x="f50" y="f35"/>
                  </a:lnTo>
                  <a:lnTo>
                    <a:pt x="f39" y="f45"/>
                  </a:lnTo>
                  <a:lnTo>
                    <a:pt x="f50" y="f38"/>
                  </a:lnTo>
                  <a:lnTo>
                    <a:pt x="f35" y="f38"/>
                  </a:lnTo>
                  <a:lnTo>
                    <a:pt x="f47" y="f45"/>
                  </a:lnTo>
                  <a:close/>
                </a:path>
              </a:pathLst>
            </a:custGeom>
            <a:solidFill>
              <a:srgbClr val="F9D70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8" name="TextBox 6">
            <a:extLst>
              <a:ext uri="{FF2B5EF4-FFF2-40B4-BE49-F238E27FC236}">
                <a16:creationId xmlns:a16="http://schemas.microsoft.com/office/drawing/2014/main" id="{03EEECBA-B6C9-ADCD-3E66-58770C9EB430}"/>
              </a:ext>
            </a:extLst>
          </p:cNvPr>
          <p:cNvSpPr txBox="1"/>
          <p:nvPr/>
        </p:nvSpPr>
        <p:spPr>
          <a:xfrm>
            <a:off x="2124846" y="259424"/>
            <a:ext cx="5445508"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AIRBOX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Verajja" pitchFamily="34"/>
              </a:rPr>
              <a:t>DESIGN</a:t>
            </a:r>
          </a:p>
        </p:txBody>
      </p:sp>
      <p:sp>
        <p:nvSpPr>
          <p:cNvPr id="11" name="TextBox 10">
            <a:extLst>
              <a:ext uri="{FF2B5EF4-FFF2-40B4-BE49-F238E27FC236}">
                <a16:creationId xmlns:a16="http://schemas.microsoft.com/office/drawing/2014/main" id="{C03E3A8F-F953-C32E-CB06-6ACB248B3C1E}"/>
              </a:ext>
            </a:extLst>
          </p:cNvPr>
          <p:cNvSpPr txBox="1"/>
          <p:nvPr/>
        </p:nvSpPr>
        <p:spPr>
          <a:xfrm>
            <a:off x="5051936" y="1705977"/>
            <a:ext cx="2943853" cy="584775"/>
          </a:xfrm>
          <a:prstGeom prst="rect">
            <a:avLst/>
          </a:prstGeom>
          <a:noFill/>
        </p:spPr>
        <p:txBody>
          <a:bodyPr wrap="square" rtlCol="0">
            <a:spAutoFit/>
          </a:bodyPr>
          <a:lstStyle/>
          <a:p>
            <a:r>
              <a:rPr lang="en-GB" sz="3200" b="1">
                <a:latin typeface="Verajja" panose="020B0603030804020204" pitchFamily="34" charset="0"/>
              </a:rPr>
              <a:t>FURTHER WORK</a:t>
            </a:r>
          </a:p>
        </p:txBody>
      </p:sp>
      <p:sp>
        <p:nvSpPr>
          <p:cNvPr id="12" name="TextBox 11">
            <a:extLst>
              <a:ext uri="{FF2B5EF4-FFF2-40B4-BE49-F238E27FC236}">
                <a16:creationId xmlns:a16="http://schemas.microsoft.com/office/drawing/2014/main" id="{72D5F8ED-AD9A-3100-CBCD-AD134C57EDAD}"/>
              </a:ext>
            </a:extLst>
          </p:cNvPr>
          <p:cNvSpPr txBox="1"/>
          <p:nvPr/>
        </p:nvSpPr>
        <p:spPr>
          <a:xfrm>
            <a:off x="3533013" y="2681550"/>
            <a:ext cx="5981700" cy="2985433"/>
          </a:xfrm>
          <a:prstGeom prst="rect">
            <a:avLst/>
          </a:prstGeom>
          <a:noFill/>
        </p:spPr>
        <p:txBody>
          <a:bodyPr wrap="square" rtlCol="0">
            <a:spAutoFit/>
          </a:bodyPr>
          <a:lstStyle/>
          <a:p>
            <a:pPr marL="342900" indent="-342900">
              <a:buFont typeface="Arial" panose="020B0604020202020204" pitchFamily="34" charset="0"/>
              <a:buChar char="•"/>
            </a:pPr>
            <a:r>
              <a:rPr lang="en-GB" sz="2400" b="1">
                <a:latin typeface="Verajja" panose="020B0603030804020204" pitchFamily="34" charset="0"/>
              </a:rPr>
              <a:t>3D SCAN </a:t>
            </a:r>
          </a:p>
          <a:p>
            <a:pPr marL="800100" lvl="1" indent="-342900">
              <a:buFont typeface="Arial" panose="020B0604020202020204" pitchFamily="34" charset="0"/>
              <a:buChar char="•"/>
            </a:pPr>
            <a:r>
              <a:rPr lang="en-GB" sz="2000" b="1">
                <a:latin typeface="Verajja" panose="020B0603030804020204" pitchFamily="34" charset="0"/>
              </a:rPr>
              <a:t>DETERMINE OPTIMAL SHAPE</a:t>
            </a:r>
          </a:p>
          <a:p>
            <a:pPr marL="800100" lvl="1" indent="-342900">
              <a:buFont typeface="Arial" panose="020B0604020202020204" pitchFamily="34" charset="0"/>
              <a:buChar char="•"/>
            </a:pPr>
            <a:r>
              <a:rPr lang="en-GB" sz="2000" b="1">
                <a:latin typeface="Verajja" panose="020B0603030804020204" pitchFamily="34" charset="0"/>
              </a:rPr>
              <a:t>INCLUDE KEY FEATURES</a:t>
            </a:r>
          </a:p>
          <a:p>
            <a:endParaRPr lang="en-GB" sz="2000" b="1">
              <a:latin typeface="Verajja" panose="020B0603030804020204" pitchFamily="34" charset="0"/>
            </a:endParaRPr>
          </a:p>
          <a:p>
            <a:pPr marL="342900" indent="-342900">
              <a:buFont typeface="Arial" panose="020B0604020202020204" pitchFamily="34" charset="0"/>
              <a:buChar char="•"/>
            </a:pPr>
            <a:r>
              <a:rPr lang="en-GB" sz="2400" b="1">
                <a:latin typeface="Verajja" panose="020B0603030804020204" pitchFamily="34" charset="0"/>
              </a:rPr>
              <a:t>VELOCITY REDUCTION CHAMBER</a:t>
            </a:r>
          </a:p>
          <a:p>
            <a:pPr marL="800100" lvl="1" indent="-342900">
              <a:buFont typeface="Arial" panose="020B0604020202020204" pitchFamily="34" charset="0"/>
              <a:buChar char="•"/>
            </a:pPr>
            <a:r>
              <a:rPr lang="en-GB" sz="2000" b="1">
                <a:latin typeface="Verajja" panose="020B0603030804020204" pitchFamily="34" charset="0"/>
              </a:rPr>
              <a:t>PRE FILTER</a:t>
            </a:r>
          </a:p>
          <a:p>
            <a:pPr marL="800100" lvl="1" indent="-342900">
              <a:buFont typeface="Arial" panose="020B0604020202020204" pitchFamily="34" charset="0"/>
              <a:buChar char="•"/>
            </a:pPr>
            <a:r>
              <a:rPr lang="en-GB" sz="2000" b="1">
                <a:latin typeface="Verajja" panose="020B0603030804020204" pitchFamily="34" charset="0"/>
              </a:rPr>
              <a:t>IMPROVES PRESSURE BY REDUCING VELOCITY</a:t>
            </a:r>
          </a:p>
          <a:p>
            <a:pPr marL="1257300" lvl="2" indent="-342900">
              <a:buFont typeface="Arial" panose="020B0604020202020204" pitchFamily="34" charset="0"/>
              <a:buChar char="•"/>
            </a:pPr>
            <a:r>
              <a:rPr lang="en-GB" sz="2000" b="1">
                <a:latin typeface="Verajja" panose="020B0603030804020204" pitchFamily="34" charset="0"/>
              </a:rPr>
              <a:t>INCREASE PERFORMANCE</a:t>
            </a:r>
          </a:p>
          <a:p>
            <a:pPr lvl="1"/>
            <a:endParaRPr lang="en-GB" sz="2000" b="1">
              <a:latin typeface="Verajja" panose="020B0603030804020204" pitchFamily="34" charset="0"/>
            </a:endParaRPr>
          </a:p>
        </p:txBody>
      </p:sp>
    </p:spTree>
    <p:extLst>
      <p:ext uri="{BB962C8B-B14F-4D97-AF65-F5344CB8AC3E}">
        <p14:creationId xmlns:p14="http://schemas.microsoft.com/office/powerpoint/2010/main" val="35935341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97EC34-75D4-D0D4-6D39-7951CBD0106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F1F73AE-7C1B-CB62-0F77-9536EA5DCAF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186311C7-F7F1-68CD-D1C9-1711AAAE050A}"/>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8A773569-4A43-55AC-5610-276B43F43878}"/>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A9CA19FC-E3B6-940C-765E-051D428EDB8B}"/>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25E07C7-2C92-3A03-83B1-AB6835830A2A}"/>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4B5A1E47-6D08-3E72-71F0-211F2FE42BD8}"/>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2B59DC49-17B8-0E3C-1EBA-4C09F13C15E4}"/>
              </a:ext>
            </a:extLst>
          </p:cNvPr>
          <p:cNvSpPr txBox="1"/>
          <p:nvPr/>
        </p:nvSpPr>
        <p:spPr>
          <a:xfrm>
            <a:off x="2124844" y="597981"/>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pic>
        <p:nvPicPr>
          <p:cNvPr id="8" name="Picture 7" descr="A close-up of a machine&#10;&#10;Description automatically generated">
            <a:extLst>
              <a:ext uri="{FF2B5EF4-FFF2-40B4-BE49-F238E27FC236}">
                <a16:creationId xmlns:a16="http://schemas.microsoft.com/office/drawing/2014/main" id="{732CCF53-A4F8-E683-3C0C-8A82F08403C4}"/>
              </a:ext>
            </a:extLst>
          </p:cNvPr>
          <p:cNvPicPr>
            <a:picLocks noChangeAspect="1"/>
          </p:cNvPicPr>
          <p:nvPr/>
        </p:nvPicPr>
        <p:blipFill>
          <a:blip r:embed="rId3">
            <a:extLst>
              <a:ext uri="{28A0092B-C50C-407E-A947-70E740481C1C}">
                <a14:useLocalDpi xmlns:a14="http://schemas.microsoft.com/office/drawing/2010/main" val="0"/>
              </a:ext>
            </a:extLst>
          </a:blip>
          <a:srcRect l="7330" r="19068"/>
          <a:stretch/>
        </p:blipFill>
        <p:spPr>
          <a:xfrm>
            <a:off x="7455440" y="485885"/>
            <a:ext cx="4181126" cy="2621847"/>
          </a:xfrm>
          <a:prstGeom prst="rect">
            <a:avLst/>
          </a:prstGeom>
        </p:spPr>
      </p:pic>
      <p:sp>
        <p:nvSpPr>
          <p:cNvPr id="2" name="TextBox 1">
            <a:extLst>
              <a:ext uri="{FF2B5EF4-FFF2-40B4-BE49-F238E27FC236}">
                <a16:creationId xmlns:a16="http://schemas.microsoft.com/office/drawing/2014/main" id="{5B2EC644-6297-A603-10EA-A51C40DDBCBC}"/>
              </a:ext>
            </a:extLst>
          </p:cNvPr>
          <p:cNvSpPr txBox="1"/>
          <p:nvPr/>
        </p:nvSpPr>
        <p:spPr>
          <a:xfrm>
            <a:off x="212107" y="2044531"/>
            <a:ext cx="6681062" cy="513986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GOALS: ADJUSTABLE, LIGHTWEIGHT, ERGONOMIC </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INITIAL SKETCH FOR DIMENSIONS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MOUNTING POINTS ALIGNMENT</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pic>
        <p:nvPicPr>
          <p:cNvPr id="4" name="Picture 3" descr="A paper with drawings on it&#10;&#10;Description automatically generated">
            <a:extLst>
              <a:ext uri="{FF2B5EF4-FFF2-40B4-BE49-F238E27FC236}">
                <a16:creationId xmlns:a16="http://schemas.microsoft.com/office/drawing/2014/main" id="{19FCF653-7BFA-EE96-1020-3C470E5D34A7}"/>
              </a:ext>
            </a:extLst>
          </p:cNvPr>
          <p:cNvPicPr>
            <a:picLocks noChangeAspect="1"/>
          </p:cNvPicPr>
          <p:nvPr/>
        </p:nvPicPr>
        <p:blipFill>
          <a:blip r:embed="rId4">
            <a:extLst>
              <a:ext uri="{28A0092B-C50C-407E-A947-70E740481C1C}">
                <a14:useLocalDpi xmlns:a14="http://schemas.microsoft.com/office/drawing/2010/main" val="0"/>
              </a:ext>
            </a:extLst>
          </a:blip>
          <a:srcRect r="3106"/>
          <a:stretch/>
        </p:blipFill>
        <p:spPr>
          <a:xfrm rot="16200000">
            <a:off x="8060912" y="3080844"/>
            <a:ext cx="3032321" cy="4243265"/>
          </a:xfrm>
          <a:prstGeom prst="rect">
            <a:avLst/>
          </a:prstGeom>
        </p:spPr>
      </p:pic>
    </p:spTree>
    <p:extLst>
      <p:ext uri="{BB962C8B-B14F-4D97-AF65-F5344CB8AC3E}">
        <p14:creationId xmlns:p14="http://schemas.microsoft.com/office/powerpoint/2010/main" val="1974689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46EC38-D87F-A843-80EB-DB0031DB3DF3}"/>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3BF5316A-67A1-1866-0C09-A9C7181B798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34AE5B1-2AD0-4E34-E0CC-7E638C344FD8}"/>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D0225759-395E-1EC7-0E55-99231677CD4F}"/>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A891C851-A8C0-3DC4-BD3A-A0EC735FFF63}"/>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E183F9E4-6A0A-19A4-2984-33043DDF365D}"/>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EE11B835-A5CC-723F-1923-E0274C2542C0}"/>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0DB23EB0-5742-075B-A3A9-94237243E115}"/>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mc:AlternateContent xmlns:mc="http://schemas.openxmlformats.org/markup-compatibility/2006">
        <mc:Choice xmlns:am3d="http://schemas.microsoft.com/office/drawing/2017/model3d" Requires="am3d">
          <p:graphicFrame>
            <p:nvGraphicFramePr>
              <p:cNvPr id="2" name="3D Model 1">
                <a:extLst>
                  <a:ext uri="{FF2B5EF4-FFF2-40B4-BE49-F238E27FC236}">
                    <a16:creationId xmlns:a16="http://schemas.microsoft.com/office/drawing/2014/main" id="{C9D70C5F-C87F-1C0C-DBDB-1A5720EC4BA0}"/>
                  </a:ext>
                </a:extLst>
              </p:cNvPr>
              <p:cNvGraphicFramePr>
                <a:graphicFrameLocks noChangeAspect="1"/>
              </p:cNvGraphicFramePr>
              <p:nvPr/>
            </p:nvGraphicFramePr>
            <p:xfrm>
              <a:off x="6766017" y="300758"/>
              <a:ext cx="4763545" cy="2557672"/>
            </p:xfrm>
            <a:graphic>
              <a:graphicData uri="http://schemas.microsoft.com/office/drawing/2017/model3d">
                <am3d:model3d r:embed="rId3">
                  <am3d:spPr>
                    <a:xfrm>
                      <a:off x="0" y="0"/>
                      <a:ext cx="4763545" cy="2557672"/>
                    </a:xfrm>
                    <a:prstGeom prst="rect">
                      <a:avLst/>
                    </a:prstGeom>
                  </am3d:spPr>
                  <am3d:camera>
                    <am3d:pos x="0" y="0" z="55882511"/>
                    <am3d:up dx="0" dy="36000000" dz="0"/>
                    <am3d:lookAt x="0" y="0" z="0"/>
                    <am3d:perspective fov="2700000"/>
                  </am3d:camera>
                  <am3d:trans>
                    <am3d:meterPerModelUnit n="41046" d="1000000"/>
                    <am3d:preTrans dx="-5762936" dy="6575657" dz="16351047"/>
                    <am3d:scale>
                      <am3d:sx n="1000000" d="1000000"/>
                      <am3d:sy n="1000000" d="1000000"/>
                      <am3d:sz n="1000000" d="1000000"/>
                    </am3d:scale>
                    <am3d:rot ax="786583" ay="-2950080" az="-599569"/>
                    <am3d:postTrans dx="0" dy="0" dz="0"/>
                  </am3d:trans>
                  <am3d:raster rName="Office3DRenderer" rVer="16.0.8326">
                    <am3d:blip r:embed="rId4"/>
                  </am3d:raster>
                  <am3d:objViewport viewportSz="531501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a:extLst>
                  <a:ext uri="{FF2B5EF4-FFF2-40B4-BE49-F238E27FC236}">
                    <a16:creationId xmlns:a16="http://schemas.microsoft.com/office/drawing/2014/main" id="{C9D70C5F-C87F-1C0C-DBDB-1A5720EC4BA0}"/>
                  </a:ext>
                </a:extLst>
              </p:cNvPr>
              <p:cNvPicPr>
                <a:picLocks noGrp="1" noRot="1" noChangeAspect="1" noMove="1" noResize="1" noEditPoints="1" noAdjustHandles="1" noChangeArrowheads="1" noChangeShapeType="1" noCrop="1"/>
              </p:cNvPicPr>
              <p:nvPr/>
            </p:nvPicPr>
            <p:blipFill>
              <a:blip r:embed="rId4"/>
              <a:stretch>
                <a:fillRect/>
              </a:stretch>
            </p:blipFill>
            <p:spPr>
              <a:xfrm>
                <a:off x="6766017" y="300758"/>
                <a:ext cx="4763545" cy="2557672"/>
              </a:xfrm>
              <a:prstGeom prst="rect">
                <a:avLst/>
              </a:prstGeom>
            </p:spPr>
          </p:pic>
        </mc:Fallback>
      </mc:AlternateContent>
      <p:pic>
        <p:nvPicPr>
          <p:cNvPr id="4" name="Picture 3" descr="A metal object with a handle&#10;&#10;Description automatically generated">
            <a:extLst>
              <a:ext uri="{FF2B5EF4-FFF2-40B4-BE49-F238E27FC236}">
                <a16:creationId xmlns:a16="http://schemas.microsoft.com/office/drawing/2014/main" id="{EC254254-94CB-CE45-511F-E067B94EAFAA}"/>
              </a:ext>
            </a:extLst>
          </p:cNvPr>
          <p:cNvPicPr>
            <a:picLocks noChangeAspect="1"/>
          </p:cNvPicPr>
          <p:nvPr/>
        </p:nvPicPr>
        <p:blipFill>
          <a:blip r:embed="rId5">
            <a:extLst>
              <a:ext uri="{28A0092B-C50C-407E-A947-70E740481C1C}">
                <a14:useLocalDpi xmlns:a14="http://schemas.microsoft.com/office/drawing/2010/main" val="0"/>
              </a:ext>
            </a:extLst>
          </a:blip>
          <a:srcRect l="22517" t="22517" r="18418" b="18418"/>
          <a:stretch/>
        </p:blipFill>
        <p:spPr>
          <a:xfrm>
            <a:off x="6766017" y="3831954"/>
            <a:ext cx="4844956" cy="2725288"/>
          </a:xfrm>
          <a:prstGeom prst="rect">
            <a:avLst/>
          </a:prstGeom>
        </p:spPr>
      </p:pic>
      <p:sp>
        <p:nvSpPr>
          <p:cNvPr id="5" name="TextBox 4">
            <a:extLst>
              <a:ext uri="{FF2B5EF4-FFF2-40B4-BE49-F238E27FC236}">
                <a16:creationId xmlns:a16="http://schemas.microsoft.com/office/drawing/2014/main" id="{FB6BDCBC-DDC0-1837-0272-F884F8214744}"/>
              </a:ext>
            </a:extLst>
          </p:cNvPr>
          <p:cNvSpPr txBox="1"/>
          <p:nvPr/>
        </p:nvSpPr>
        <p:spPr>
          <a:xfrm>
            <a:off x="123092" y="2464958"/>
            <a:ext cx="8465736" cy="2523768"/>
          </a:xfrm>
          <a:prstGeom prst="rect">
            <a:avLst/>
          </a:prstGeom>
          <a:noFill/>
        </p:spPr>
        <p:txBody>
          <a:bodyPr wrap="square">
            <a:spAutoFit/>
          </a:bodyPr>
          <a:lstStyle/>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3D MODEL FROM SKETCH</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USE FOR ANALYSIS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GUIDE FOR OWN DESIGN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p:txBody>
      </p:sp>
    </p:spTree>
    <p:extLst>
      <p:ext uri="{BB962C8B-B14F-4D97-AF65-F5344CB8AC3E}">
        <p14:creationId xmlns:p14="http://schemas.microsoft.com/office/powerpoint/2010/main" val="8557089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40D9C-00B9-2E3D-8C96-F2ACFEC6166D}"/>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B040FFC8-4832-D9AE-A5FB-48A99F46FE2D}"/>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4EFAF178-CE64-37B4-89E7-3A6C698856E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1A813110-BEB7-346E-1B70-09A71C9B387B}"/>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34ED6D7A-6F15-EB72-C6DC-697A85B2E715}"/>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5BBF0136-8926-7E0E-F6D0-E84FAE6D684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6837A356-F931-52A1-4A4D-88705A316971}"/>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9EF54EA1-2459-5932-B739-7EAC2957A49B}"/>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sp>
        <p:nvSpPr>
          <p:cNvPr id="5" name="TextBox 4">
            <a:extLst>
              <a:ext uri="{FF2B5EF4-FFF2-40B4-BE49-F238E27FC236}">
                <a16:creationId xmlns:a16="http://schemas.microsoft.com/office/drawing/2014/main" id="{724781E9-9F86-5E29-CD1B-865E7B01D0B7}"/>
              </a:ext>
            </a:extLst>
          </p:cNvPr>
          <p:cNvSpPr txBox="1"/>
          <p:nvPr/>
        </p:nvSpPr>
        <p:spPr>
          <a:xfrm>
            <a:off x="-540099" y="1865152"/>
            <a:ext cx="6251659" cy="3754874"/>
          </a:xfrm>
          <a:prstGeom prst="rect">
            <a:avLst/>
          </a:prstGeom>
          <a:noFill/>
        </p:spPr>
        <p:txBody>
          <a:bodyPr wrap="square">
            <a:spAutoFit/>
          </a:bodyPr>
          <a:lstStyle/>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STRESS ANALYSIS </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MAX LOAD 1500N DURING CORNERING AND BRAKING</a:t>
            </a: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TESTED AT 3000N FOR SAFETY FACTOR</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rPr>
              <a:t>MAXIMUM FORCE EXPERIENCED 200 MPa</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Verajja" panose="020B0603030804020204" pitchFamily="34" charset="0"/>
              <a:ea typeface="+mn-ea"/>
              <a:cs typeface="+mn-cs"/>
            </a:endParaRPr>
          </a:p>
        </p:txBody>
      </p:sp>
      <p:pic>
        <p:nvPicPr>
          <p:cNvPr id="6" name="Picture 5" descr="A triangular object with a yellow and green color&#10;&#10;Description automatically generated with medium confidence">
            <a:extLst>
              <a:ext uri="{FF2B5EF4-FFF2-40B4-BE49-F238E27FC236}">
                <a16:creationId xmlns:a16="http://schemas.microsoft.com/office/drawing/2014/main" id="{592C5D42-A675-0CF3-17DB-C5CFB0B93C2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977" b="89559" l="8424" r="90253">
                        <a14:foregroundMark x1="13357" y1="22042" x2="8424" y2="19722"/>
                        <a14:foregroundMark x1="9868" y1="76798" x2="8785" y2="73550"/>
                        <a14:foregroundMark x1="90253" y1="44780" x2="87004" y2="41067"/>
                      </a14:backgroundRemoval>
                    </a14:imgEffect>
                  </a14:imgLayer>
                </a14:imgProps>
              </a:ext>
              <a:ext uri="{28A0092B-C50C-407E-A947-70E740481C1C}">
                <a14:useLocalDpi xmlns:a14="http://schemas.microsoft.com/office/drawing/2010/main" val="0"/>
              </a:ext>
            </a:extLst>
          </a:blip>
          <a:stretch>
            <a:fillRect/>
          </a:stretch>
        </p:blipFill>
        <p:spPr>
          <a:xfrm>
            <a:off x="6035016" y="1151917"/>
            <a:ext cx="4995007" cy="2590672"/>
          </a:xfrm>
          <a:prstGeom prst="rect">
            <a:avLst/>
          </a:prstGeom>
        </p:spPr>
      </p:pic>
      <p:pic>
        <p:nvPicPr>
          <p:cNvPr id="10" name="Picture 9" descr="A rainbow colored scale with numbers&#10;&#10;Description automatically generated">
            <a:extLst>
              <a:ext uri="{FF2B5EF4-FFF2-40B4-BE49-F238E27FC236}">
                <a16:creationId xmlns:a16="http://schemas.microsoft.com/office/drawing/2014/main" id="{ADA1E70D-5023-0E25-940B-69DEDD5A1E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91499" y="3726842"/>
            <a:ext cx="1531057" cy="2886419"/>
          </a:xfrm>
          <a:prstGeom prst="rect">
            <a:avLst/>
          </a:prstGeom>
        </p:spPr>
      </p:pic>
    </p:spTree>
    <p:extLst>
      <p:ext uri="{BB962C8B-B14F-4D97-AF65-F5344CB8AC3E}">
        <p14:creationId xmlns:p14="http://schemas.microsoft.com/office/powerpoint/2010/main" val="97231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8AB05-9BE8-B38E-1032-30ACBF536158}"/>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D5C6A723-F1F2-35C3-6BF1-0C3E3F8C9128}"/>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ED7225B7-CD09-79C3-EE1B-8FAB67C03F06}"/>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9478D474-BE51-94D6-91DD-CADB32ADA2C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0D782FD0-F233-3728-7DED-7E181221653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6539642-3BBF-0750-1D0B-19958F11F83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68D57A81-0752-553D-4E0C-DDDCF7A46367}"/>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01637023-3CB3-19F8-0634-B7C444E83177}"/>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sp>
        <p:nvSpPr>
          <p:cNvPr id="5" name="TextBox 4">
            <a:extLst>
              <a:ext uri="{FF2B5EF4-FFF2-40B4-BE49-F238E27FC236}">
                <a16:creationId xmlns:a16="http://schemas.microsoft.com/office/drawing/2014/main" id="{96190C22-B1ED-705C-95D4-1EC35B1314A5}"/>
              </a:ext>
            </a:extLst>
          </p:cNvPr>
          <p:cNvSpPr txBox="1"/>
          <p:nvPr/>
        </p:nvSpPr>
        <p:spPr>
          <a:xfrm>
            <a:off x="-540099" y="1865152"/>
            <a:ext cx="6251659" cy="3447098"/>
          </a:xfrm>
          <a:prstGeom prst="rect">
            <a:avLst/>
          </a:prstGeom>
          <a:noFill/>
        </p:spPr>
        <p:txBody>
          <a:bodyPr wrap="square">
            <a:spAutoFit/>
          </a:bodyPr>
          <a:lstStyle/>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SAFETY MARGIN</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MINIMUM SAFETY VALUE 1.3</a:t>
            </a:r>
          </a:p>
          <a:p>
            <a:pPr marL="1257300" marR="0" lvl="2"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SAFETY ALREADY ACOUNTED IN FORCE</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WEIGHT CAN BE SAVED</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pic>
        <p:nvPicPr>
          <p:cNvPr id="3" name="Picture 2" descr="A screenshot of a graph&#10;&#10;Description automatically generated">
            <a:extLst>
              <a:ext uri="{FF2B5EF4-FFF2-40B4-BE49-F238E27FC236}">
                <a16:creationId xmlns:a16="http://schemas.microsoft.com/office/drawing/2014/main" id="{2DB8F955-D088-2128-3495-FFBDFCAB55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3874" y="4028168"/>
            <a:ext cx="1425063" cy="2568163"/>
          </a:xfrm>
          <a:prstGeom prst="rect">
            <a:avLst/>
          </a:prstGeom>
        </p:spPr>
      </p:pic>
      <p:pic>
        <p:nvPicPr>
          <p:cNvPr id="8" name="Picture 7" descr="A yellow and green triangle object&#10;&#10;Description automatically generated with medium confidence">
            <a:extLst>
              <a:ext uri="{FF2B5EF4-FFF2-40B4-BE49-F238E27FC236}">
                <a16:creationId xmlns:a16="http://schemas.microsoft.com/office/drawing/2014/main" id="{48A00215-86CC-ED19-A780-7DCFA17ED2A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4532" r="91641">
                        <a14:foregroundMark x1="16616" y1="21923" x2="5740" y2="16923"/>
                        <a14:foregroundMark x1="4834" y1="32692" x2="4834" y2="32692"/>
                        <a14:foregroundMark x1="7049" y1="18269" x2="4733" y2="16346"/>
                        <a14:foregroundMark x1="4532" y1="32500" x2="4532" y2="32500"/>
                        <a14:foregroundMark x1="4632" y1="74808" x2="4632" y2="74808"/>
                        <a14:foregroundMark x1="88218" y1="40769" x2="91641" y2="41923"/>
                      </a14:backgroundRemoval>
                    </a14:imgEffect>
                  </a14:imgLayer>
                </a14:imgProps>
              </a:ext>
              <a:ext uri="{28A0092B-C50C-407E-A947-70E740481C1C}">
                <a14:useLocalDpi xmlns:a14="http://schemas.microsoft.com/office/drawing/2010/main" val="0"/>
              </a:ext>
            </a:extLst>
          </a:blip>
          <a:stretch>
            <a:fillRect/>
          </a:stretch>
        </p:blipFill>
        <p:spPr>
          <a:xfrm>
            <a:off x="6096000" y="1491434"/>
            <a:ext cx="4802053" cy="2514669"/>
          </a:xfrm>
          <a:prstGeom prst="rect">
            <a:avLst/>
          </a:prstGeom>
        </p:spPr>
      </p:pic>
    </p:spTree>
    <p:extLst>
      <p:ext uri="{BB962C8B-B14F-4D97-AF65-F5344CB8AC3E}">
        <p14:creationId xmlns:p14="http://schemas.microsoft.com/office/powerpoint/2010/main" val="25212556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E1B4A6-0D5D-E760-088F-28FCD2C3B296}"/>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41C324-B9DC-48E0-285E-5F2AB390BB3E}"/>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315B178D-D07A-FB8A-FEFC-641FFBEDE98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959CCF61-64AB-E24B-11DD-B16B250B3053}"/>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A7A91AD0-2D18-8E92-8556-853BA4D7F3D0}"/>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56F01B66-D806-F693-003B-F535609F1694}"/>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A722FF96-E75B-8CAC-15D9-69C3D0A953C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427BC89F-9CF1-D181-74FC-95AC01A8D028}"/>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pic>
        <p:nvPicPr>
          <p:cNvPr id="1026" name="Picture 2" descr="Motorbike Rearsets Footpegs Inc. Hanger Polished Aluminium Alloy Cafe Racer  PAIR">
            <a:extLst>
              <a:ext uri="{FF2B5EF4-FFF2-40B4-BE49-F238E27FC236}">
                <a16:creationId xmlns:a16="http://schemas.microsoft.com/office/drawing/2014/main" id="{A866646E-B092-88FE-EA70-C613931BE9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7899" y="4055584"/>
            <a:ext cx="3293445" cy="26347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otorcycle Rear sets, controls - JPR Motorcycles Timsbury">
            <a:extLst>
              <a:ext uri="{FF2B5EF4-FFF2-40B4-BE49-F238E27FC236}">
                <a16:creationId xmlns:a16="http://schemas.microsoft.com/office/drawing/2014/main" id="{EED46FA1-95DF-7030-DC8A-0CB197E471DA}"/>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907" b="89977" l="4545" r="95221">
                        <a14:foregroundMark x1="5086" y1="44761" x2="4662" y2="45804"/>
                        <a14:foregroundMark x1="7854" y1="37955" x2="5086" y2="44761"/>
                        <a14:foregroundMark x1="11772" y1="28322" x2="11424" y2="29178"/>
                        <a14:foregroundMark x1="11538" y1="44289" x2="9790" y2="43939"/>
                        <a14:foregroundMark x1="87063" y1="61072" x2="95221" y2="68298"/>
                        <a14:backgroundMark x1="9557" y1="36830" x2="12471" y2="31002"/>
                        <a14:backgroundMark x1="11422" y1="30886" x2="9207" y2="38345"/>
                        <a14:backgroundMark x1="12471" y1="30536" x2="9557" y2="31352"/>
                        <a14:backgroundMark x1="8159" y1="52098" x2="6410" y2="49417"/>
                        <a14:backgroundMark x1="7925" y1="52914" x2="6410" y2="48485"/>
                        <a14:backgroundMark x1="7576" y1="52914" x2="7576" y2="53263"/>
                        <a14:backgroundMark x1="7692" y1="53030" x2="5594" y2="51166"/>
                        <a14:backgroundMark x1="7343" y1="51981" x2="5944" y2="49534"/>
                      </a14:backgroundRemoval>
                    </a14:imgEffect>
                  </a14:imgLayer>
                </a14:imgProps>
              </a:ext>
              <a:ext uri="{28A0092B-C50C-407E-A947-70E740481C1C}">
                <a14:useLocalDpi xmlns:a14="http://schemas.microsoft.com/office/drawing/2010/main" val="0"/>
              </a:ext>
            </a:extLst>
          </a:blip>
          <a:srcRect/>
          <a:stretch>
            <a:fillRect/>
          </a:stretch>
        </p:blipFill>
        <p:spPr bwMode="auto">
          <a:xfrm>
            <a:off x="6717382" y="-199264"/>
            <a:ext cx="3810482" cy="381048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ighTech Honda CB1000 R 2018 R Version Adjustable Rearsets">
            <a:extLst>
              <a:ext uri="{FF2B5EF4-FFF2-40B4-BE49-F238E27FC236}">
                <a16:creationId xmlns:a16="http://schemas.microsoft.com/office/drawing/2014/main" id="{5F1E09CD-40EA-ADCC-1FAB-3443CDE72651}"/>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8350" r="89893">
                        <a14:foregroundMark x1="9912" y1="21838" x2="8887" y2="20515"/>
                        <a14:foregroundMark x1="9180" y1="34265" x2="8740" y2="40809"/>
                        <a14:foregroundMark x1="9912" y1="20588" x2="8350" y2="20147"/>
                        <a14:foregroundMark x1="23535" y1="45368" x2="19238" y2="49338"/>
                        <a14:foregroundMark x1="18945" y1="45147" x2="17432" y2="50441"/>
                        <a14:foregroundMark x1="86230" y1="21985" x2="70508" y2="55368"/>
                        <a14:foregroundMark x1="70508" y1="55368" x2="64453" y2="62647"/>
                        <a14:foregroundMark x1="79443" y1="43897" x2="86279" y2="46618"/>
                        <a14:foregroundMark x1="85938" y1="46544" x2="84424" y2="43309"/>
                        <a14:foregroundMark x1="87061" y1="44338" x2="84180" y2="42647"/>
                        <a14:foregroundMark x1="82910" y1="47426" x2="85889" y2="49265"/>
                        <a14:foregroundMark x1="85840" y1="49559" x2="83643" y2="47868"/>
                        <a14:foregroundMark x1="60938" y1="79338" x2="71729" y2="81324"/>
                        <a14:foregroundMark x1="71729" y1="81324" x2="84229" y2="79632"/>
                        <a14:foregroundMark x1="84229" y1="79632" x2="87988" y2="82721"/>
                      </a14:backgroundRemoval>
                    </a14:imgEffect>
                  </a14:imgLayer>
                </a14:imgProps>
              </a:ext>
              <a:ext uri="{28A0092B-C50C-407E-A947-70E740481C1C}">
                <a14:useLocalDpi xmlns:a14="http://schemas.microsoft.com/office/drawing/2010/main" val="0"/>
              </a:ext>
            </a:extLst>
          </a:blip>
          <a:srcRect/>
          <a:stretch>
            <a:fillRect/>
          </a:stretch>
        </p:blipFill>
        <p:spPr bwMode="auto">
          <a:xfrm>
            <a:off x="1591811" y="3429000"/>
            <a:ext cx="4928208" cy="32728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ECD5378-1D4E-66E2-0B15-6118F7606600}"/>
              </a:ext>
            </a:extLst>
          </p:cNvPr>
          <p:cNvSpPr txBox="1"/>
          <p:nvPr/>
        </p:nvSpPr>
        <p:spPr>
          <a:xfrm>
            <a:off x="644233" y="2116592"/>
            <a:ext cx="6764793" cy="1938992"/>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DESIGN RESEARCH</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EXPLORE RACE TEAM DESIGN CHOICES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INSPIRATION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FUNCTIONALITY</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spTree>
    <p:extLst>
      <p:ext uri="{BB962C8B-B14F-4D97-AF65-F5344CB8AC3E}">
        <p14:creationId xmlns:p14="http://schemas.microsoft.com/office/powerpoint/2010/main" val="38269238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38071-BDB5-EF6E-6516-1AB3CE52F8A1}"/>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EF43675A-1540-A1B9-313E-B44EDDD1B16E}"/>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A2C9821F-395B-5566-39C3-DD960EC2966C}"/>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1" name="Arrow: Chevron 10">
              <a:extLst>
                <a:ext uri="{FF2B5EF4-FFF2-40B4-BE49-F238E27FC236}">
                  <a16:creationId xmlns:a16="http://schemas.microsoft.com/office/drawing/2014/main" id="{AEBE918C-5437-D451-5D27-34E4F39EC00C}"/>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grpSp>
        <p:nvGrpSpPr>
          <p:cNvPr id="31" name="Group 30">
            <a:extLst>
              <a:ext uri="{FF2B5EF4-FFF2-40B4-BE49-F238E27FC236}">
                <a16:creationId xmlns:a16="http://schemas.microsoft.com/office/drawing/2014/main" id="{84C48F49-ED5D-4E22-CD08-557012A05EE9}"/>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462AD2C-6141-77D2-8351-8CEF9F0AF3E3}"/>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025" name="Arrow: Chevron 1024">
              <a:extLst>
                <a:ext uri="{FF2B5EF4-FFF2-40B4-BE49-F238E27FC236}">
                  <a16:creationId xmlns:a16="http://schemas.microsoft.com/office/drawing/2014/main" id="{86DA368B-176A-7C96-AB27-7C82B1AF344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
        <p:nvSpPr>
          <p:cNvPr id="7" name="TextBox 6">
            <a:extLst>
              <a:ext uri="{FF2B5EF4-FFF2-40B4-BE49-F238E27FC236}">
                <a16:creationId xmlns:a16="http://schemas.microsoft.com/office/drawing/2014/main" id="{5F0D0BA1-BA39-5433-8AB2-60A394BDEF3D}"/>
              </a:ext>
            </a:extLst>
          </p:cNvPr>
          <p:cNvSpPr txBox="1"/>
          <p:nvPr/>
        </p:nvSpPr>
        <p:spPr>
          <a:xfrm>
            <a:off x="2124844" y="259427"/>
            <a:ext cx="5445507" cy="144655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ADJUSTABLE REAR SETS</a:t>
            </a:r>
          </a:p>
        </p:txBody>
      </p:sp>
      <p:sp>
        <p:nvSpPr>
          <p:cNvPr id="2" name="TextBox 1">
            <a:extLst>
              <a:ext uri="{FF2B5EF4-FFF2-40B4-BE49-F238E27FC236}">
                <a16:creationId xmlns:a16="http://schemas.microsoft.com/office/drawing/2014/main" id="{4975BF6F-0A89-CA3E-D51B-BCEADCF4434B}"/>
              </a:ext>
            </a:extLst>
          </p:cNvPr>
          <p:cNvSpPr txBox="1"/>
          <p:nvPr/>
        </p:nvSpPr>
        <p:spPr>
          <a:xfrm>
            <a:off x="3902388" y="3234329"/>
            <a:ext cx="5864906" cy="255454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NEW DESIGNS USING STRESS DATA</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PROTOTYPING AND PRODUCTION</a:t>
            </a:r>
            <a:endParaRPr kumimoji="0" lang="en-GB" sz="18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MATERIAL CHOICES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a:ln>
                <a:noFill/>
              </a:ln>
              <a:solidFill>
                <a:prstClr val="black"/>
              </a:solidFill>
              <a:effectLst/>
              <a:uLnTx/>
              <a:uFillTx/>
              <a:latin typeface="Verajja" panose="020B0603030804020204" pitchFamily="34" charset="0"/>
              <a:ea typeface="+mn-ea"/>
              <a:cs typeface="+mn-cs"/>
            </a:endParaRPr>
          </a:p>
        </p:txBody>
      </p:sp>
      <p:sp>
        <p:nvSpPr>
          <p:cNvPr id="3" name="TextBox 2">
            <a:extLst>
              <a:ext uri="{FF2B5EF4-FFF2-40B4-BE49-F238E27FC236}">
                <a16:creationId xmlns:a16="http://schemas.microsoft.com/office/drawing/2014/main" id="{6CC5F7BD-A7D9-D48D-7574-946670F27E8C}"/>
              </a:ext>
            </a:extLst>
          </p:cNvPr>
          <p:cNvSpPr txBox="1"/>
          <p:nvPr/>
        </p:nvSpPr>
        <p:spPr>
          <a:xfrm>
            <a:off x="4712763" y="2422412"/>
            <a:ext cx="294385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Verajja" panose="020B0603030804020204" pitchFamily="34" charset="0"/>
                <a:ea typeface="+mn-ea"/>
                <a:cs typeface="+mn-cs"/>
              </a:rPr>
              <a:t>FURTHER WORK</a:t>
            </a:r>
          </a:p>
        </p:txBody>
      </p:sp>
    </p:spTree>
    <p:extLst>
      <p:ext uri="{BB962C8B-B14F-4D97-AF65-F5344CB8AC3E}">
        <p14:creationId xmlns:p14="http://schemas.microsoft.com/office/powerpoint/2010/main" val="21051609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7774E-B3C9-1695-4481-58910431631F}"/>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A54A7DEB-F3AF-5DBA-42E8-D0531257683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B9FB2530-999C-D9C2-7464-59AD612A5539}"/>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0683DB89-4D39-6BDF-6015-57B9A4BE784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08FD870-144A-BD1C-0B5E-2DCA0B64A2C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B116FD98-7E84-A204-4873-F54DB150BF86}"/>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79C02676-F5B2-BCAC-9104-6F073B3794C3}"/>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E25D474-570E-E4A6-360B-B163D26344F1}"/>
              </a:ext>
            </a:extLst>
          </p:cNvPr>
          <p:cNvSpPr txBox="1"/>
          <p:nvPr/>
        </p:nvSpPr>
        <p:spPr>
          <a:xfrm>
            <a:off x="2105488" y="23358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5" name="TextBox 4">
            <a:extLst>
              <a:ext uri="{FF2B5EF4-FFF2-40B4-BE49-F238E27FC236}">
                <a16:creationId xmlns:a16="http://schemas.microsoft.com/office/drawing/2014/main" id="{8BCB8704-1371-9DDB-E3AD-F8A5004457B7}"/>
              </a:ext>
            </a:extLst>
          </p:cNvPr>
          <p:cNvSpPr txBox="1"/>
          <p:nvPr/>
        </p:nvSpPr>
        <p:spPr>
          <a:xfrm>
            <a:off x="704088" y="2242744"/>
            <a:ext cx="6764793" cy="3847207"/>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DESIGN CONSIDERATIONS</a:t>
            </a:r>
          </a:p>
          <a:p>
            <a:pPr marL="742950" lvl="1" indent="-285750">
              <a:buFont typeface="Arial" panose="020B0604020202020204" pitchFamily="34" charset="0"/>
              <a:buChar char="•"/>
            </a:pPr>
            <a:r>
              <a:rPr lang="en-GB" sz="2000" b="1">
                <a:latin typeface="Verajja" panose="020B0603030804020204" pitchFamily="34" charset="0"/>
              </a:rPr>
              <a:t>EASY ACCESS</a:t>
            </a:r>
          </a:p>
          <a:p>
            <a:pPr marL="742950" lvl="1" indent="-285750">
              <a:buFont typeface="Arial" panose="020B0604020202020204" pitchFamily="34" charset="0"/>
              <a:buChar char="•"/>
            </a:pPr>
            <a:r>
              <a:rPr lang="en-GB" sz="2000" b="1">
                <a:latin typeface="Verajja" panose="020B0603030804020204" pitchFamily="34" charset="0"/>
              </a:rPr>
              <a:t>EASEY TO REFUEL/DRAIN</a:t>
            </a:r>
          </a:p>
          <a:p>
            <a:pPr marL="742950" lvl="1" indent="-285750">
              <a:buFont typeface="Arial" panose="020B0604020202020204" pitchFamily="34" charset="0"/>
              <a:buChar char="•"/>
            </a:pPr>
            <a:r>
              <a:rPr lang="en-GB" sz="2000" b="1">
                <a:latin typeface="Verajja" panose="020B0603030804020204" pitchFamily="34" charset="0"/>
              </a:rPr>
              <a:t>INTERNAL VOLUME OF 3L</a:t>
            </a:r>
          </a:p>
          <a:p>
            <a:pPr marL="742950" lvl="1"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QUICK ACCESS FUEL CAP</a:t>
            </a:r>
          </a:p>
          <a:p>
            <a:pPr marL="742950" lvl="1"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r>
              <a:rPr lang="en-GB" sz="2000" b="1">
                <a:latin typeface="Verajja" panose="020B0603030804020204" pitchFamily="34" charset="0"/>
              </a:rPr>
              <a:t>LIGHTWEIGHT &amp; DURABLE MATERIAL</a:t>
            </a:r>
          </a:p>
          <a:p>
            <a:pPr marL="1200150" lvl="2" indent="-285750">
              <a:buFont typeface="Arial" panose="020B0604020202020204" pitchFamily="34" charset="0"/>
              <a:buChar char="•"/>
            </a:pPr>
            <a:r>
              <a:rPr lang="en-GB" b="1">
                <a:latin typeface="Verajja" panose="020B0603030804020204" pitchFamily="34" charset="0"/>
              </a:rPr>
              <a:t>ALUMINIUM BODY</a:t>
            </a:r>
          </a:p>
          <a:p>
            <a:pPr marL="1200150" lvl="2" indent="-285750">
              <a:buFont typeface="Arial" panose="020B0604020202020204" pitchFamily="34" charset="0"/>
              <a:buChar char="•"/>
            </a:pPr>
            <a:r>
              <a:rPr lang="en-GB" b="1">
                <a:latin typeface="Verajja" panose="020B0603030804020204" pitchFamily="34" charset="0"/>
              </a:rPr>
              <a:t>CARBON FIBRE COVER</a:t>
            </a:r>
          </a:p>
          <a:p>
            <a:pPr marL="1200150" lvl="2" indent="-285750">
              <a:buFont typeface="Arial" panose="020B0604020202020204" pitchFamily="34" charset="0"/>
              <a:buChar char="•"/>
            </a:pPr>
            <a:endParaRPr lang="en-GB" sz="2000" b="1">
              <a:latin typeface="Verajja" panose="020B0603030804020204" pitchFamily="34" charset="0"/>
            </a:endParaRPr>
          </a:p>
          <a:p>
            <a:pPr marL="742950" lvl="1" indent="-285750">
              <a:buFont typeface="Arial" panose="020B0604020202020204" pitchFamily="34" charset="0"/>
              <a:buChar char="•"/>
            </a:pPr>
            <a:endParaRPr lang="en-GB" sz="2000" b="1">
              <a:latin typeface="Verajja" panose="020B0603030804020204" pitchFamily="34" charset="0"/>
            </a:endParaRPr>
          </a:p>
        </p:txBody>
      </p:sp>
      <p:pic>
        <p:nvPicPr>
          <p:cNvPr id="1026" name="Picture 2" descr="Tank, komplett; 17510-NX7-000, HRC Originalteil, € 2.619,90">
            <a:extLst>
              <a:ext uri="{FF2B5EF4-FFF2-40B4-BE49-F238E27FC236}">
                <a16:creationId xmlns:a16="http://schemas.microsoft.com/office/drawing/2014/main" id="{2C78D83F-CA1D-D9E5-4374-68796C38457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5000" r="97000">
                        <a14:foregroundMark x1="9875" y1="86375" x2="9125" y2="86250"/>
                        <a14:foregroundMark x1="10875" y1="77625" x2="8000" y2="66000"/>
                        <a14:foregroundMark x1="8000" y1="66000" x2="10750" y2="54375"/>
                        <a14:foregroundMark x1="5375" y1="73750" x2="5000" y2="78500"/>
                        <a14:foregroundMark x1="86625" y1="48125" x2="92750" y2="35500"/>
                        <a14:foregroundMark x1="92750" y1="35500" x2="93125" y2="28500"/>
                        <a14:foregroundMark x1="93125" y1="28500" x2="92875" y2="27250"/>
                        <a14:foregroundMark x1="95625" y1="29375" x2="97000" y2="31125"/>
                      </a14:backgroundRemoval>
                    </a14:imgEffect>
                  </a14:imgLayer>
                </a14:imgProps>
              </a:ext>
              <a:ext uri="{28A0092B-C50C-407E-A947-70E740481C1C}">
                <a14:useLocalDpi xmlns:a14="http://schemas.microsoft.com/office/drawing/2010/main" val="0"/>
              </a:ext>
            </a:extLst>
          </a:blip>
          <a:srcRect/>
          <a:stretch>
            <a:fillRect/>
          </a:stretch>
        </p:blipFill>
        <p:spPr bwMode="auto">
          <a:xfrm>
            <a:off x="7108738" y="1752434"/>
            <a:ext cx="3976633" cy="3976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43933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8EBCE-D9FC-592A-B792-FC0B05A48DB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54AE4B-63FC-E7F2-E2B3-F8AFFBC37E5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CA6D1C8-CF9F-8EFD-A562-D92678BFD097}"/>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25ED22A-D785-B443-5B53-2F8F14E340D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D13FED7-76BE-0A27-1AA6-BC5F08A5107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686D2C9-BE84-1096-B6B5-986FBEA23D3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0B47624-4DB1-71AD-DE54-3E9F266DD3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A5B16BF-9ECD-3CA7-7C06-110FED57D581}"/>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pic>
        <p:nvPicPr>
          <p:cNvPr id="2050" name="Picture 2">
            <a:extLst>
              <a:ext uri="{FF2B5EF4-FFF2-40B4-BE49-F238E27FC236}">
                <a16:creationId xmlns:a16="http://schemas.microsoft.com/office/drawing/2014/main" id="{977325AA-6269-3864-1AFF-F00F2BD876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56" t="8431" b="11106"/>
          <a:stretch/>
        </p:blipFill>
        <p:spPr bwMode="auto">
          <a:xfrm>
            <a:off x="7797530" y="3767243"/>
            <a:ext cx="3803654" cy="246699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165720CD-4633-B67A-52D7-9B80BDB7EA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50389" y="657224"/>
            <a:ext cx="3098494" cy="23238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9FE36D6-BE90-C66D-3299-5A3E14B86451}"/>
              </a:ext>
            </a:extLst>
          </p:cNvPr>
          <p:cNvSpPr txBox="1"/>
          <p:nvPr/>
        </p:nvSpPr>
        <p:spPr>
          <a:xfrm>
            <a:off x="704088" y="1901055"/>
            <a:ext cx="7338035" cy="2923877"/>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Verajja" panose="020B0603030804020204" pitchFamily="34" charset="0"/>
              </a:rPr>
              <a:t>INITIAL RESEARCH</a:t>
            </a:r>
          </a:p>
          <a:p>
            <a:pPr marL="742950" lvl="1" indent="-285750">
              <a:buFont typeface="Arial" panose="020B0604020202020204" pitchFamily="34" charset="0"/>
              <a:buChar char="•"/>
            </a:pPr>
            <a:r>
              <a:rPr lang="en-GB" sz="2000" b="1" dirty="0">
                <a:latin typeface="Verajja" panose="020B0603030804020204" pitchFamily="34" charset="0"/>
              </a:rPr>
              <a:t>HONDA NSF250RW</a:t>
            </a:r>
          </a:p>
          <a:p>
            <a:pPr marL="742950" lvl="1" indent="-285750">
              <a:buFont typeface="Arial" panose="020B0604020202020204" pitchFamily="34" charset="0"/>
              <a:buChar char="•"/>
            </a:pPr>
            <a:r>
              <a:rPr lang="en-GB" sz="2000" b="1" dirty="0">
                <a:latin typeface="Verajja" panose="020B0603030804020204" pitchFamily="34" charset="0"/>
              </a:rPr>
              <a:t>KTM RC250GP</a:t>
            </a:r>
          </a:p>
          <a:p>
            <a:pPr marL="742950" lvl="1" indent="-285750">
              <a:buFont typeface="Arial" panose="020B0604020202020204" pitchFamily="34" charset="0"/>
              <a:buChar char="•"/>
            </a:pPr>
            <a:endParaRPr lang="en-GB" sz="2000" b="1" dirty="0">
              <a:latin typeface="Verajja" panose="020B0603030804020204" pitchFamily="34" charset="0"/>
            </a:endParaRPr>
          </a:p>
          <a:p>
            <a:pPr marL="742950" lvl="1" indent="-285750">
              <a:buFont typeface="Arial" panose="020B0604020202020204" pitchFamily="34" charset="0"/>
              <a:buChar char="•"/>
            </a:pPr>
            <a:r>
              <a:rPr lang="en-GB" sz="2000" b="1" dirty="0">
                <a:latin typeface="Verajja" panose="020B0603030804020204" pitchFamily="34" charset="0"/>
              </a:rPr>
              <a:t>HALF THE FUEL TANK SIZE</a:t>
            </a:r>
          </a:p>
          <a:p>
            <a:pPr marL="742950" lvl="1" indent="-285750">
              <a:buFont typeface="Arial" panose="020B0604020202020204" pitchFamily="34" charset="0"/>
              <a:buChar char="•"/>
            </a:pPr>
            <a:endParaRPr lang="en-GB" sz="2000" b="1" dirty="0">
              <a:latin typeface="Verajja" panose="020B0603030804020204" pitchFamily="34" charset="0"/>
            </a:endParaRPr>
          </a:p>
          <a:p>
            <a:pPr marL="742950" lvl="1" indent="-285750">
              <a:buFont typeface="Arial" panose="020B0604020202020204" pitchFamily="34" charset="0"/>
              <a:buChar char="•"/>
            </a:pPr>
            <a:r>
              <a:rPr lang="en-GB" sz="2000" b="1" dirty="0">
                <a:latin typeface="Verajja" panose="020B0603030804020204" pitchFamily="34" charset="0"/>
              </a:rPr>
              <a:t> POTENTIAL TO UTALISE UNDERSEAT FOR FUEL STORAGE</a:t>
            </a:r>
            <a:endParaRPr lang="en-GB" b="1" dirty="0">
              <a:latin typeface="Verajja" panose="020B0603030804020204" pitchFamily="34" charset="0"/>
            </a:endParaRPr>
          </a:p>
          <a:p>
            <a:pPr marL="1200150" lvl="2" indent="-285750">
              <a:buFont typeface="Arial" panose="020B0604020202020204" pitchFamily="34" charset="0"/>
              <a:buChar char="•"/>
            </a:pPr>
            <a:endParaRPr lang="en-GB" sz="2000" b="1" dirty="0">
              <a:latin typeface="Verajja" panose="020B0603030804020204" pitchFamily="34" charset="0"/>
            </a:endParaRPr>
          </a:p>
          <a:p>
            <a:pPr marL="742950" lvl="1" indent="-285750">
              <a:buFont typeface="Arial" panose="020B0604020202020204" pitchFamily="34" charset="0"/>
              <a:buChar char="•"/>
            </a:pPr>
            <a:r>
              <a:rPr lang="en-GB" sz="2000" b="1" dirty="0">
                <a:latin typeface="Verajja" panose="020B0603030804020204" pitchFamily="34" charset="0"/>
              </a:rPr>
              <a:t>MOUNTING POINTS</a:t>
            </a:r>
          </a:p>
        </p:txBody>
      </p:sp>
      <p:pic>
        <p:nvPicPr>
          <p:cNvPr id="4098" name="Picture 2" descr="Gresini KTM Moto3">
            <a:extLst>
              <a:ext uri="{FF2B5EF4-FFF2-40B4-BE49-F238E27FC236}">
                <a16:creationId xmlns:a16="http://schemas.microsoft.com/office/drawing/2014/main" id="{E0287B32-96C1-8C8D-5E7C-702F463B58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9248" y="4418677"/>
            <a:ext cx="3224459" cy="214816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toGP - Moto3: Ο αντικαταστάτης της GP125">
            <a:extLst>
              <a:ext uri="{FF2B5EF4-FFF2-40B4-BE49-F238E27FC236}">
                <a16:creationId xmlns:a16="http://schemas.microsoft.com/office/drawing/2014/main" id="{E1FE0C01-83D8-2A42-A420-DC2C14B4E91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6397" y="770568"/>
            <a:ext cx="3453973" cy="2258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0420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48E7BF-0DA9-7BD3-6C72-98112F5E0B7B}"/>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B032563F-2296-6705-B5F1-41490A4E1F4F}"/>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738D84F-0056-A8FD-7168-48142E14881E}"/>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32E0554A-65B2-0014-3E99-4CF5E8AA52C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3D63F1F5-5F9C-811D-8783-6804F740DA88}"/>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D7537EF9-43A3-897E-2C78-AF67E518AAA5}"/>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44AA462B-7EA3-B73D-3CB8-BEA837AF0212}"/>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61B19B67-F427-6085-2E0B-914725D1D085}"/>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2" name="TextBox 1">
            <a:extLst>
              <a:ext uri="{FF2B5EF4-FFF2-40B4-BE49-F238E27FC236}">
                <a16:creationId xmlns:a16="http://schemas.microsoft.com/office/drawing/2014/main" id="{CBC19F79-BD73-8C2C-44B0-FB3573439B83}"/>
              </a:ext>
            </a:extLst>
          </p:cNvPr>
          <p:cNvSpPr txBox="1"/>
          <p:nvPr/>
        </p:nvSpPr>
        <p:spPr>
          <a:xfrm>
            <a:off x="3655378" y="997390"/>
            <a:ext cx="4759275" cy="646331"/>
          </a:xfrm>
          <a:prstGeom prst="rect">
            <a:avLst/>
          </a:prstGeom>
          <a:noFill/>
        </p:spPr>
        <p:txBody>
          <a:bodyPr wrap="square" rtlCol="0">
            <a:spAutoFit/>
          </a:bodyPr>
          <a:lstStyle/>
          <a:p>
            <a:pPr algn="ctr"/>
            <a:r>
              <a:rPr lang="en-GB" sz="3600" b="1">
                <a:latin typeface="Verajja" panose="020B0603030804020204" pitchFamily="34" charset="0"/>
              </a:rPr>
              <a:t>CURRENT WORK</a:t>
            </a:r>
          </a:p>
        </p:txBody>
      </p:sp>
      <p:pic>
        <p:nvPicPr>
          <p:cNvPr id="5" name="Picture 4">
            <a:extLst>
              <a:ext uri="{FF2B5EF4-FFF2-40B4-BE49-F238E27FC236}">
                <a16:creationId xmlns:a16="http://schemas.microsoft.com/office/drawing/2014/main" id="{C09B018E-FFD2-D979-5DFD-4DC3ED7C767C}"/>
              </a:ext>
            </a:extLst>
          </p:cNvPr>
          <p:cNvPicPr>
            <a:picLocks noChangeAspect="1"/>
          </p:cNvPicPr>
          <p:nvPr/>
        </p:nvPicPr>
        <p:blipFill>
          <a:blip r:embed="rId3"/>
          <a:stretch>
            <a:fillRect/>
          </a:stretch>
        </p:blipFill>
        <p:spPr>
          <a:xfrm>
            <a:off x="8276751" y="1173409"/>
            <a:ext cx="3211161" cy="1919960"/>
          </a:xfrm>
          <a:prstGeom prst="rect">
            <a:avLst/>
          </a:prstGeom>
        </p:spPr>
      </p:pic>
      <p:pic>
        <p:nvPicPr>
          <p:cNvPr id="7" name="Picture 6">
            <a:extLst>
              <a:ext uri="{FF2B5EF4-FFF2-40B4-BE49-F238E27FC236}">
                <a16:creationId xmlns:a16="http://schemas.microsoft.com/office/drawing/2014/main" id="{B1A26258-37BB-84AF-E750-6D9114335383}"/>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8178374" y="3294447"/>
            <a:ext cx="3295394" cy="3362475"/>
          </a:xfrm>
          <a:prstGeom prst="rect">
            <a:avLst/>
          </a:prstGeom>
        </p:spPr>
      </p:pic>
      <p:pic>
        <p:nvPicPr>
          <p:cNvPr id="10" name="Picture 9">
            <a:extLst>
              <a:ext uri="{FF2B5EF4-FFF2-40B4-BE49-F238E27FC236}">
                <a16:creationId xmlns:a16="http://schemas.microsoft.com/office/drawing/2014/main" id="{F7AFEAF4-D389-681E-4A60-DD9FA3FA40D5}"/>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985" b="89864" l="5160" r="89858">
                        <a14:foregroundMark x1="16726" y1="11498" x2="72954" y2="13011"/>
                        <a14:foregroundMark x1="72954" y1="13011" x2="39324" y2="14977"/>
                        <a14:foregroundMark x1="39324" y1="14977" x2="22420" y2="20575"/>
                        <a14:foregroundMark x1="22420" y1="20575" x2="76512" y2="18457"/>
                        <a14:foregroundMark x1="76512" y1="18457" x2="78470" y2="19818"/>
                        <a14:foregroundMark x1="22420" y1="33585" x2="36477" y2="55522"/>
                        <a14:foregroundMark x1="37722" y1="79123" x2="59431" y2="77912"/>
                        <a14:foregroundMark x1="59431" y1="77912" x2="58007" y2="71558"/>
                        <a14:foregroundMark x1="37367" y1="69743" x2="49466" y2="78971"/>
                        <a14:foregroundMark x1="49466" y1="78971" x2="81673" y2="75340"/>
                        <a14:foregroundMark x1="81673" y1="75340" x2="78470" y2="79123"/>
                        <a14:foregroundMark x1="80783" y1="19516" x2="85053" y2="19818"/>
                        <a14:backgroundMark x1="9075" y1="83812" x2="1423" y2="81392"/>
                        <a14:backgroundMark x1="6940" y1="83056" x2="4626" y2="75794"/>
                        <a14:backgroundMark x1="5160" y1="81846" x2="7295" y2="76399"/>
                        <a14:backgroundMark x1="5160" y1="79123" x2="5516" y2="77761"/>
                        <a14:backgroundMark x1="6050" y1="75643" x2="6762" y2="80030"/>
                      </a14:backgroundRemoval>
                    </a14:imgEffect>
                  </a14:imgLayer>
                </a14:imgProps>
              </a:ext>
            </a:extLst>
          </a:blip>
          <a:stretch>
            <a:fillRect/>
          </a:stretch>
        </p:blipFill>
        <p:spPr>
          <a:xfrm>
            <a:off x="469271" y="2123864"/>
            <a:ext cx="3225630" cy="3793846"/>
          </a:xfrm>
          <a:prstGeom prst="rect">
            <a:avLst/>
          </a:prstGeom>
        </p:spPr>
      </p:pic>
      <p:pic>
        <p:nvPicPr>
          <p:cNvPr id="13" name="Picture 12">
            <a:extLst>
              <a:ext uri="{FF2B5EF4-FFF2-40B4-BE49-F238E27FC236}">
                <a16:creationId xmlns:a16="http://schemas.microsoft.com/office/drawing/2014/main" id="{408B508D-9682-AB80-2403-4A2694BBBE81}"/>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7519" r="89850">
                        <a14:foregroundMark x1="52068" y1="31250" x2="73120" y2="34792"/>
                        <a14:foregroundMark x1="73120" y1="34792" x2="57143" y2="22292"/>
                        <a14:foregroundMark x1="42857" y1="45417" x2="45489" y2="80208"/>
                        <a14:foregroundMark x1="27256" y1="51875" x2="14474" y2="53958"/>
                        <a14:foregroundMark x1="14098" y1="45000" x2="7519" y2="42083"/>
                        <a14:foregroundMark x1="71429" y1="59167" x2="76880" y2="48958"/>
                        <a14:foregroundMark x1="56767" y1="17500" x2="88534" y2="33542"/>
                        <a14:foregroundMark x1="21053" y1="56250" x2="12970" y2="56667"/>
                      </a14:backgroundRemoval>
                    </a14:imgEffect>
                  </a14:imgLayer>
                </a14:imgProps>
              </a:ext>
            </a:extLst>
          </a:blip>
          <a:stretch>
            <a:fillRect/>
          </a:stretch>
        </p:blipFill>
        <p:spPr>
          <a:xfrm>
            <a:off x="4529761" y="1752143"/>
            <a:ext cx="2605963" cy="2351245"/>
          </a:xfrm>
          <a:prstGeom prst="rect">
            <a:avLst/>
          </a:prstGeom>
        </p:spPr>
      </p:pic>
      <p:pic>
        <p:nvPicPr>
          <p:cNvPr id="15" name="Picture 14">
            <a:extLst>
              <a:ext uri="{FF2B5EF4-FFF2-40B4-BE49-F238E27FC236}">
                <a16:creationId xmlns:a16="http://schemas.microsoft.com/office/drawing/2014/main" id="{97D6B130-78C5-2F61-F289-E97CD502C118}"/>
              </a:ext>
            </a:extLst>
          </p:cNvPr>
          <p:cNvPicPr>
            <a:picLocks noChangeAspect="1"/>
          </p:cNvPicPr>
          <p:nvPr/>
        </p:nvPicPr>
        <p:blipFill>
          <a:blip r:embed="rId10">
            <a:extLst>
              <a:ext uri="{BEBA8EAE-BF5A-486C-A8C5-ECC9F3942E4B}">
                <a14:imgProps xmlns:a14="http://schemas.microsoft.com/office/drawing/2010/main">
                  <a14:imgLayer r:embed="rId11">
                    <a14:imgEffect>
                      <a14:backgroundRemoval t="10000" b="90000" l="10000" r="90000">
                        <a14:foregroundMark x1="24760" y1="54352" x2="22843" y2="41199"/>
                        <a14:foregroundMark x1="23802" y1="57834" x2="22204" y2="40619"/>
                        <a14:foregroundMark x1="22524" y1="56286" x2="21246" y2="42747"/>
                      </a14:backgroundRemoval>
                    </a14:imgEffect>
                  </a14:imgLayer>
                </a14:imgProps>
              </a:ext>
            </a:extLst>
          </a:blip>
          <a:stretch>
            <a:fillRect/>
          </a:stretch>
        </p:blipFill>
        <p:spPr>
          <a:xfrm>
            <a:off x="4390932" y="4226866"/>
            <a:ext cx="2994867" cy="2473396"/>
          </a:xfrm>
          <a:prstGeom prst="rect">
            <a:avLst/>
          </a:prstGeom>
        </p:spPr>
      </p:pic>
    </p:spTree>
    <p:extLst>
      <p:ext uri="{BB962C8B-B14F-4D97-AF65-F5344CB8AC3E}">
        <p14:creationId xmlns:p14="http://schemas.microsoft.com/office/powerpoint/2010/main" val="39460586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1247D-759F-CCAA-0B66-79ECF43B5BC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298CFE59-B5BA-B2DF-4191-03760AEBC02A}"/>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FFF2B00E-9D2B-612C-A240-F17C96E90992}"/>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0E1AA03-DC43-E4E5-80BF-CFE9DF286CE9}"/>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6378034D-6880-6C90-666B-9D98F992E73A}"/>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8E1CBDCC-AEFF-E340-82F0-5E1AF2EC1EDF}"/>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49FFE0BE-1BB1-1705-7148-2907DA37CDAE}"/>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90672D98-31C1-5B87-7F4A-0324CB6CF7B9}"/>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sp>
        <p:nvSpPr>
          <p:cNvPr id="2" name="TextBox 1">
            <a:extLst>
              <a:ext uri="{FF2B5EF4-FFF2-40B4-BE49-F238E27FC236}">
                <a16:creationId xmlns:a16="http://schemas.microsoft.com/office/drawing/2014/main" id="{7B518BBE-0E29-D951-4B79-EA9189CFC387}"/>
              </a:ext>
            </a:extLst>
          </p:cNvPr>
          <p:cNvSpPr txBox="1"/>
          <p:nvPr/>
        </p:nvSpPr>
        <p:spPr>
          <a:xfrm>
            <a:off x="4722760" y="597281"/>
            <a:ext cx="4759275" cy="1200329"/>
          </a:xfrm>
          <a:prstGeom prst="rect">
            <a:avLst/>
          </a:prstGeom>
          <a:noFill/>
        </p:spPr>
        <p:txBody>
          <a:bodyPr wrap="square" rtlCol="0">
            <a:spAutoFit/>
          </a:bodyPr>
          <a:lstStyle/>
          <a:p>
            <a:pPr algn="ctr"/>
            <a:r>
              <a:rPr lang="en-GB" sz="3600" b="1">
                <a:latin typeface="Verajja" panose="020B0603030804020204" pitchFamily="34" charset="0"/>
              </a:rPr>
              <a:t>MOUNTING ADAPDATIONS</a:t>
            </a:r>
          </a:p>
        </p:txBody>
      </p:sp>
      <p:pic>
        <p:nvPicPr>
          <p:cNvPr id="5" name="Picture 4" descr="A close-up of a metal object&#10;&#10;Description automatically generated">
            <a:extLst>
              <a:ext uri="{FF2B5EF4-FFF2-40B4-BE49-F238E27FC236}">
                <a16:creationId xmlns:a16="http://schemas.microsoft.com/office/drawing/2014/main" id="{4E987253-0A20-FA2E-A063-2E79C14F071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581" b="92248" l="9974" r="92476">
                        <a14:foregroundMark x1="23185" y1="88527" x2="6737" y2="89767"/>
                        <a14:foregroundMark x1="6737" y1="89767" x2="23797" y2="90543"/>
                        <a14:foregroundMark x1="23797" y1="90543" x2="26597" y2="92713"/>
                        <a14:foregroundMark x1="69554" y1="46512" x2="66842" y2="20775"/>
                        <a14:foregroundMark x1="66842" y1="20775" x2="78040" y2="46357"/>
                        <a14:foregroundMark x1="78040" y1="46357" x2="89239" y2="50698"/>
                        <a14:foregroundMark x1="91339" y1="45891" x2="69729" y2="19535"/>
                        <a14:foregroundMark x1="69729" y1="19535" x2="83202" y2="22791"/>
                        <a14:foregroundMark x1="83202" y1="22791" x2="66054" y2="15039"/>
                        <a14:foregroundMark x1="66054" y1="15039" x2="90026" y2="31163"/>
                        <a14:foregroundMark x1="90464" y1="27442" x2="92563" y2="70233"/>
                        <a14:foregroundMark x1="92563" y1="70233" x2="82940" y2="90078"/>
                        <a14:foregroundMark x1="82940" y1="90078" x2="66492" y2="90078"/>
                        <a14:foregroundMark x1="66492" y1="90078" x2="61855" y2="33023"/>
                        <a14:foregroundMark x1="52318" y1="50388" x2="30359" y2="57519"/>
                        <a14:foregroundMark x1="51106" y1="25773" x2="18110" y2="64496"/>
                        <a14:foregroundMark x1="42432" y1="18915" x2="26334" y2="60620"/>
                        <a14:foregroundMark x1="26334" y1="60620" x2="27209" y2="59225"/>
                        <a14:foregroundMark x1="69991" y1="25116" x2="52843" y2="23721"/>
                        <a14:foregroundMark x1="55731" y1="5581" x2="92126" y2="18915"/>
                        <a14:foregroundMark x1="43657" y1="42481" x2="35696" y2="74729"/>
                        <a14:foregroundMark x1="35696" y1="74729" x2="24409" y2="55659"/>
                        <a14:foregroundMark x1="24409" y1="55659" x2="24409" y2="55504"/>
                        <a14:foregroundMark x1="64217" y1="44341" x2="54681" y2="44031"/>
                        <a14:backgroundMark x1="52143" y1="29302" x2="52143" y2="29302"/>
                        <a14:backgroundMark x1="52493" y1="29147" x2="52318" y2="29147"/>
                        <a14:backgroundMark x1="52056" y1="62016" x2="52056" y2="62016"/>
                      </a14:backgroundRemoval>
                    </a14:imgEffect>
                  </a14:imgLayer>
                </a14:imgProps>
              </a:ext>
              <a:ext uri="{28A0092B-C50C-407E-A947-70E740481C1C}">
                <a14:useLocalDpi xmlns:a14="http://schemas.microsoft.com/office/drawing/2010/main" val="0"/>
              </a:ext>
            </a:extLst>
          </a:blip>
          <a:stretch>
            <a:fillRect/>
          </a:stretch>
        </p:blipFill>
        <p:spPr>
          <a:xfrm>
            <a:off x="7757972" y="1883387"/>
            <a:ext cx="3856255" cy="2176102"/>
          </a:xfrm>
          <a:prstGeom prst="rect">
            <a:avLst/>
          </a:prstGeom>
        </p:spPr>
      </p:pic>
      <p:pic>
        <p:nvPicPr>
          <p:cNvPr id="7" name="Picture 6" descr="A close up of a machine&#10;&#10;Description automatically generated">
            <a:extLst>
              <a:ext uri="{FF2B5EF4-FFF2-40B4-BE49-F238E27FC236}">
                <a16:creationId xmlns:a16="http://schemas.microsoft.com/office/drawing/2014/main" id="{50A367EC-0AC8-F54D-9D41-8E163359EF6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902" b="92945" l="4426" r="94298">
                        <a14:foregroundMark x1="69617" y1="13037" x2="46809" y2="6902"/>
                        <a14:foregroundMark x1="46809" y1="6902" x2="32085" y2="20706"/>
                        <a14:foregroundMark x1="32085" y1="20706" x2="48851" y2="20245"/>
                        <a14:foregroundMark x1="48851" y1="20245" x2="60936" y2="21933"/>
                        <a14:foregroundMark x1="60936" y1="21933" x2="73872" y2="19785"/>
                        <a14:foregroundMark x1="87830" y1="25307" x2="94043" y2="47546"/>
                        <a14:foregroundMark x1="94043" y1="47546" x2="89787" y2="76840"/>
                        <a14:foregroundMark x1="89787" y1="76840" x2="87660" y2="82055"/>
                        <a14:foregroundMark x1="93447" y1="42945" x2="77106" y2="64264"/>
                        <a14:foregroundMark x1="77106" y1="64264" x2="71830" y2="81595"/>
                        <a14:foregroundMark x1="94298" y1="50920" x2="85106" y2="71626"/>
                        <a14:foregroundMark x1="85106" y1="71626" x2="76681" y2="82822"/>
                        <a14:foregroundMark x1="62638" y1="49847" x2="45532" y2="23926"/>
                        <a14:foregroundMark x1="45532" y1="23926" x2="32936" y2="15798"/>
                        <a14:foregroundMark x1="32936" y1="15798" x2="30809" y2="15798"/>
                        <a14:foregroundMark x1="51915" y1="21626" x2="40340" y2="19172"/>
                        <a14:foregroundMark x1="49106" y1="17025" x2="38894" y2="21319"/>
                        <a14:foregroundMark x1="47489" y1="16258" x2="36681" y2="19172"/>
                        <a14:foregroundMark x1="38723" y1="15184" x2="25532" y2="14110"/>
                        <a14:foregroundMark x1="25532" y1="14110" x2="25362" y2="14417"/>
                        <a14:foregroundMark x1="35149" y1="15951" x2="21106" y2="19172"/>
                        <a14:foregroundMark x1="55149" y1="35583" x2="39149" y2="69632"/>
                        <a14:foregroundMark x1="58979" y1="27147" x2="56170" y2="51227"/>
                        <a14:foregroundMark x1="57957" y1="18098" x2="55745" y2="67791"/>
                        <a14:foregroundMark x1="55745" y1="40644" x2="55660" y2="70245"/>
                        <a14:foregroundMark x1="55660" y1="70245" x2="42553" y2="87730"/>
                        <a14:foregroundMark x1="42553" y1="87730" x2="30043" y2="92945"/>
                        <a14:foregroundMark x1="46468" y1="69172" x2="29191" y2="86043"/>
                        <a14:foregroundMark x1="51745" y1="51994" x2="36766" y2="71319"/>
                        <a14:foregroundMark x1="47064" y1="41411" x2="28766" y2="71472"/>
                        <a14:foregroundMark x1="31660" y1="16871" x2="26979" y2="14417"/>
                        <a14:foregroundMark x1="16426" y1="88497" x2="4426" y2="87423"/>
                        <a14:foregroundMark x1="32426" y1="84663" x2="14043" y2="80982"/>
                        <a14:foregroundMark x1="14043" y1="80982" x2="25362" y2="86350"/>
                        <a14:foregroundMark x1="16681" y1="84969" x2="7745" y2="81595"/>
                      </a14:backgroundRemoval>
                    </a14:imgEffect>
                  </a14:imgLayer>
                </a14:imgProps>
              </a:ext>
              <a:ext uri="{28A0092B-C50C-407E-A947-70E740481C1C}">
                <a14:useLocalDpi xmlns:a14="http://schemas.microsoft.com/office/drawing/2010/main" val="0"/>
              </a:ext>
            </a:extLst>
          </a:blip>
          <a:stretch>
            <a:fillRect/>
          </a:stretch>
        </p:blipFill>
        <p:spPr>
          <a:xfrm>
            <a:off x="1039712" y="1998615"/>
            <a:ext cx="3921654" cy="2176101"/>
          </a:xfrm>
          <a:prstGeom prst="rect">
            <a:avLst/>
          </a:prstGeom>
        </p:spPr>
      </p:pic>
      <p:pic>
        <p:nvPicPr>
          <p:cNvPr id="10" name="Picture 9">
            <a:extLst>
              <a:ext uri="{FF2B5EF4-FFF2-40B4-BE49-F238E27FC236}">
                <a16:creationId xmlns:a16="http://schemas.microsoft.com/office/drawing/2014/main" id="{D8D89834-9F40-11A5-ACDD-F5D90DEEEA30}"/>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5756" b="93307" l="9845" r="89767">
                        <a14:foregroundMark x1="49870" y1="26104" x2="41839" y2="53280"/>
                        <a14:foregroundMark x1="41839" y1="53280" x2="23575" y2="60776"/>
                        <a14:foregroundMark x1="23575" y1="60776" x2="23575" y2="63320"/>
                        <a14:foregroundMark x1="16192" y1="43909" x2="16451" y2="82195"/>
                        <a14:foregroundMark x1="16451" y1="82195" x2="47280" y2="89290"/>
                        <a14:foregroundMark x1="47280" y1="89290" x2="68264" y2="86212"/>
                        <a14:foregroundMark x1="68264" y1="86212" x2="58808" y2="67202"/>
                        <a14:foregroundMark x1="58808" y1="67202" x2="41321" y2="59839"/>
                        <a14:foregroundMark x1="41321" y1="59839" x2="69819" y2="48728"/>
                        <a14:foregroundMark x1="64767" y1="44311" x2="61010" y2="54886"/>
                        <a14:foregroundMark x1="73575" y1="5890" x2="56088" y2="15930"/>
                        <a14:foregroundMark x1="56088" y1="15930" x2="55829" y2="15930"/>
                        <a14:foregroundMark x1="44819" y1="91432" x2="24223" y2="93307"/>
                        <a14:foregroundMark x1="24223" y1="93307" x2="31477" y2="76171"/>
                        <a14:foregroundMark x1="84585" y1="66934" x2="84585" y2="66934"/>
                        <a14:foregroundMark x1="85751" y1="64525" x2="85751" y2="64525"/>
                        <a14:foregroundMark x1="85363" y1="30388" x2="85363" y2="30388"/>
                      </a14:backgroundRemoval>
                    </a14:imgEffect>
                  </a14:imgLayer>
                </a14:imgProps>
              </a:ext>
            </a:extLst>
          </a:blip>
          <a:stretch>
            <a:fillRect/>
          </a:stretch>
        </p:blipFill>
        <p:spPr>
          <a:xfrm>
            <a:off x="2885164" y="4203163"/>
            <a:ext cx="2597916" cy="2513786"/>
          </a:xfrm>
          <a:prstGeom prst="rect">
            <a:avLst/>
          </a:prstGeom>
        </p:spPr>
      </p:pic>
      <p:pic>
        <p:nvPicPr>
          <p:cNvPr id="13" name="Picture 12">
            <a:extLst>
              <a:ext uri="{FF2B5EF4-FFF2-40B4-BE49-F238E27FC236}">
                <a16:creationId xmlns:a16="http://schemas.microsoft.com/office/drawing/2014/main" id="{E2DBCDAF-63B1-EEDF-DDB1-5D472917EE75}"/>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2371" b="96095" l="4551" r="92794">
                        <a14:foregroundMark x1="48167" y1="17155" x2="67636" y2="1534"/>
                        <a14:foregroundMark x1="67636" y1="1534" x2="79899" y2="22176"/>
                        <a14:foregroundMark x1="79899" y1="22176" x2="91909" y2="20921"/>
                        <a14:foregroundMark x1="57775" y1="8787" x2="85967" y2="7392"/>
                        <a14:foregroundMark x1="57016" y1="2650" x2="76233" y2="2371"/>
                        <a14:foregroundMark x1="78003" y1="25523" x2="92920" y2="11715"/>
                        <a14:foregroundMark x1="89633" y1="59554" x2="89633" y2="59554"/>
                        <a14:foregroundMark x1="89254" y1="60251" x2="89254" y2="60251"/>
                        <a14:foregroundMark x1="90392" y1="60530" x2="90392" y2="60530"/>
                        <a14:foregroundMark x1="45386" y1="83124" x2="26169" y2="96234"/>
                        <a14:foregroundMark x1="16435" y1="88703" x2="4551" y2="89400"/>
                        <a14:foregroundMark x1="88875" y1="57462" x2="89254" y2="38354"/>
                        <a14:foregroundMark x1="88116" y1="65830" x2="89001" y2="62204"/>
                        <a14:foregroundMark x1="89886" y1="61227" x2="89886" y2="61227"/>
                        <a14:foregroundMark x1="90392" y1="60809" x2="90518" y2="60112"/>
                        <a14:foregroundMark x1="89001" y1="59135" x2="91024" y2="60112"/>
                        <a14:foregroundMark x1="88875" y1="59414" x2="88369" y2="63598"/>
                        <a14:foregroundMark x1="87358" y1="61088" x2="92035" y2="58577"/>
                      </a14:backgroundRemoval>
                    </a14:imgEffect>
                  </a14:imgLayer>
                </a14:imgProps>
              </a:ext>
            </a:extLst>
          </a:blip>
          <a:stretch>
            <a:fillRect/>
          </a:stretch>
        </p:blipFill>
        <p:spPr>
          <a:xfrm flipH="1">
            <a:off x="7102397" y="4303961"/>
            <a:ext cx="2662027" cy="2412988"/>
          </a:xfrm>
          <a:prstGeom prst="rect">
            <a:avLst/>
          </a:prstGeom>
        </p:spPr>
      </p:pic>
    </p:spTree>
    <p:extLst>
      <p:ext uri="{BB962C8B-B14F-4D97-AF65-F5344CB8AC3E}">
        <p14:creationId xmlns:p14="http://schemas.microsoft.com/office/powerpoint/2010/main" val="153856028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98C55-34A2-332A-99B5-F9402A918D5C}"/>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59FAF511-A8E3-2108-BD23-7F550E10DDF7}"/>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ACABDFC-E37F-C58C-73A5-B391790B9674}"/>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D956F0A5-52A1-A703-C70B-C7C290596982}"/>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F80B57AD-8642-4596-AA45-E0821A6676C2}"/>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330B1D92-114D-4E4E-3D63-95D3126DC2F9}"/>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8323B8D8-B1CA-0BE8-19D0-57EBB709B07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CFC29A63-E2AE-090B-CFE6-857781CD3A2D}"/>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FUEL</a:t>
            </a:r>
          </a:p>
          <a:p>
            <a:r>
              <a:rPr lang="en-GB" sz="4400" b="1">
                <a:latin typeface="Verajja" panose="020B0603030804020204" pitchFamily="34" charset="0"/>
              </a:rPr>
              <a:t>TANK</a:t>
            </a:r>
          </a:p>
        </p:txBody>
      </p:sp>
      <p:pic>
        <p:nvPicPr>
          <p:cNvPr id="8" name="Picture 7" descr="A person touching a motorcycle&#10;&#10;Description automatically generated">
            <a:extLst>
              <a:ext uri="{FF2B5EF4-FFF2-40B4-BE49-F238E27FC236}">
                <a16:creationId xmlns:a16="http://schemas.microsoft.com/office/drawing/2014/main" id="{27793A6D-5DA8-0B24-5034-A43FCB9A6A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4040" y="2237769"/>
            <a:ext cx="4843965" cy="2636808"/>
          </a:xfrm>
          <a:prstGeom prst="rect">
            <a:avLst/>
          </a:prstGeom>
        </p:spPr>
      </p:pic>
      <p:sp>
        <p:nvSpPr>
          <p:cNvPr id="10" name="TextBox 9">
            <a:extLst>
              <a:ext uri="{FF2B5EF4-FFF2-40B4-BE49-F238E27FC236}">
                <a16:creationId xmlns:a16="http://schemas.microsoft.com/office/drawing/2014/main" id="{3CF19511-7426-AB4E-80F1-E5E63B653527}"/>
              </a:ext>
            </a:extLst>
          </p:cNvPr>
          <p:cNvSpPr txBox="1"/>
          <p:nvPr/>
        </p:nvSpPr>
        <p:spPr>
          <a:xfrm>
            <a:off x="704088" y="2990921"/>
            <a:ext cx="5864906" cy="3416320"/>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Verajja" panose="020B0603030804020204" pitchFamily="34" charset="0"/>
              </a:rPr>
              <a:t>REFINE FUEL TANK COVER</a:t>
            </a:r>
          </a:p>
          <a:p>
            <a:pPr marL="285750" indent="-285750">
              <a:buFont typeface="Arial" panose="020B0604020202020204" pitchFamily="34" charset="0"/>
              <a:buChar char="•"/>
            </a:pPr>
            <a:endParaRPr lang="en-GB" sz="24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DESIGN FUEL TANK EXTENSION PIECES</a:t>
            </a:r>
          </a:p>
          <a:p>
            <a:pPr marL="285750" indent="-285750">
              <a:buFont typeface="Arial" panose="020B0604020202020204" pitchFamily="34" charset="0"/>
              <a:buChar char="•"/>
            </a:pPr>
            <a:endParaRPr lang="en-GB" sz="24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MEASURE FUEL PUMP POSITION</a:t>
            </a:r>
          </a:p>
          <a:p>
            <a:pPr marL="285750" indent="-285750">
              <a:buFont typeface="Arial" panose="020B0604020202020204" pitchFamily="34" charset="0"/>
              <a:buChar char="•"/>
            </a:pPr>
            <a:endParaRPr lang="en-GB" sz="24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REFINE MOUNTING POINTS</a:t>
            </a:r>
          </a:p>
          <a:p>
            <a:pPr marL="285750" indent="-285750">
              <a:buFont typeface="Arial" panose="020B0604020202020204" pitchFamily="34" charset="0"/>
              <a:buChar char="•"/>
            </a:pPr>
            <a:endParaRPr lang="en-GB" sz="2400" b="1">
              <a:latin typeface="Verajja" panose="020B0603030804020204" pitchFamily="34" charset="0"/>
            </a:endParaRPr>
          </a:p>
          <a:p>
            <a:pPr marL="285750" indent="-285750">
              <a:buFont typeface="Arial" panose="020B0604020202020204" pitchFamily="34" charset="0"/>
              <a:buChar char="•"/>
            </a:pPr>
            <a:r>
              <a:rPr lang="en-GB" sz="2400" b="1">
                <a:latin typeface="Verajja" panose="020B0603030804020204" pitchFamily="34" charset="0"/>
              </a:rPr>
              <a:t>PROTOTYPE </a:t>
            </a:r>
          </a:p>
        </p:txBody>
      </p:sp>
      <p:sp>
        <p:nvSpPr>
          <p:cNvPr id="12" name="TextBox 11">
            <a:extLst>
              <a:ext uri="{FF2B5EF4-FFF2-40B4-BE49-F238E27FC236}">
                <a16:creationId xmlns:a16="http://schemas.microsoft.com/office/drawing/2014/main" id="{0D039151-F981-1444-8E3A-FE2D43155FC5}"/>
              </a:ext>
            </a:extLst>
          </p:cNvPr>
          <p:cNvSpPr txBox="1"/>
          <p:nvPr/>
        </p:nvSpPr>
        <p:spPr>
          <a:xfrm>
            <a:off x="1466773" y="2237769"/>
            <a:ext cx="2943853" cy="584775"/>
          </a:xfrm>
          <a:prstGeom prst="rect">
            <a:avLst/>
          </a:prstGeom>
          <a:noFill/>
        </p:spPr>
        <p:txBody>
          <a:bodyPr wrap="square" rtlCol="0">
            <a:spAutoFit/>
          </a:bodyPr>
          <a:lstStyle/>
          <a:p>
            <a:r>
              <a:rPr lang="en-GB" sz="3200" b="1">
                <a:latin typeface="Verajja" panose="020B0603030804020204" pitchFamily="34" charset="0"/>
              </a:rPr>
              <a:t>FURTHER WORK</a:t>
            </a:r>
          </a:p>
        </p:txBody>
      </p:sp>
    </p:spTree>
    <p:extLst>
      <p:ext uri="{BB962C8B-B14F-4D97-AF65-F5344CB8AC3E}">
        <p14:creationId xmlns:p14="http://schemas.microsoft.com/office/powerpoint/2010/main" val="41744129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8EBCE-D9FC-592A-B792-FC0B05A48DB4}"/>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E54AE4B-63FC-E7F2-E2B3-F8AFFBC37E55}"/>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5CA6D1C8-CF9F-8EFD-A562-D92678BFD097}"/>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825ED22A-D785-B443-5B53-2F8F14E340D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7D13FED7-76BE-0A27-1AA6-BC5F08A51071}"/>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C686D2C9-BE84-1096-B6B5-986FBEA23D32}"/>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30B47624-4DB1-71AD-DE54-3E9F266DD3AD}"/>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EA5B16BF-9ECD-3CA7-7C06-110FED57D581}"/>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RESEARCH</a:t>
            </a:r>
          </a:p>
          <a:p>
            <a:r>
              <a:rPr lang="en-GB" sz="4400" b="1">
                <a:latin typeface="Verajja" panose="020B0603030804020204" pitchFamily="34" charset="0"/>
              </a:rPr>
              <a:t>REFERENCES</a:t>
            </a:r>
          </a:p>
        </p:txBody>
      </p:sp>
      <p:sp>
        <p:nvSpPr>
          <p:cNvPr id="2" name="TextBox 1">
            <a:extLst>
              <a:ext uri="{FF2B5EF4-FFF2-40B4-BE49-F238E27FC236}">
                <a16:creationId xmlns:a16="http://schemas.microsoft.com/office/drawing/2014/main" id="{33BA0FF2-9400-A9BE-0DCB-7148955B8309}"/>
              </a:ext>
            </a:extLst>
          </p:cNvPr>
          <p:cNvSpPr txBox="1"/>
          <p:nvPr/>
        </p:nvSpPr>
        <p:spPr>
          <a:xfrm>
            <a:off x="2872335" y="1555875"/>
            <a:ext cx="6325362" cy="5447645"/>
          </a:xfrm>
          <a:prstGeom prst="rect">
            <a:avLst/>
          </a:prstGeom>
          <a:noFill/>
        </p:spPr>
        <p:txBody>
          <a:bodyPr wrap="square">
            <a:spAutoFit/>
          </a:bodyPr>
          <a:lstStyle/>
          <a:p>
            <a:r>
              <a:rPr lang="en-US" sz="1200" dirty="0"/>
              <a:t>Blair, G., &amp; Cahoon, W. (n.d.). </a:t>
            </a:r>
            <a:r>
              <a:rPr lang="en-US" sz="1200" i="1" dirty="0"/>
              <a:t>SPECIAL INVESTIGATION : DESIGN OF AN INTAKE BELLMOUTH</a:t>
            </a:r>
            <a:r>
              <a:rPr lang="en-US" sz="1200" dirty="0"/>
              <a:t>.</a:t>
            </a:r>
          </a:p>
          <a:p>
            <a:endParaRPr lang="en-US" sz="1200" dirty="0"/>
          </a:p>
          <a:p>
            <a:r>
              <a:rPr lang="en-GB" sz="1200" dirty="0" err="1"/>
              <a:t>Pahmi</a:t>
            </a:r>
            <a:r>
              <a:rPr lang="en-GB" sz="1200" dirty="0"/>
              <a:t>, A., </a:t>
            </a:r>
            <a:r>
              <a:rPr lang="en-GB" sz="1200" dirty="0" err="1"/>
              <a:t>Hisyam</a:t>
            </a:r>
            <a:r>
              <a:rPr lang="en-GB" sz="1200" dirty="0"/>
              <a:t> </a:t>
            </a:r>
            <a:r>
              <a:rPr lang="en-GB" sz="1200" dirty="0" err="1"/>
              <a:t>Basri</a:t>
            </a:r>
            <a:r>
              <a:rPr lang="en-GB" sz="1200" dirty="0"/>
              <a:t>, M., </a:t>
            </a:r>
            <a:r>
              <a:rPr lang="en-GB" sz="1200" dirty="0" err="1"/>
              <a:t>Mustaffa</a:t>
            </a:r>
            <a:r>
              <a:rPr lang="en-GB" sz="1200" dirty="0"/>
              <a:t>, M. E., </a:t>
            </a:r>
            <a:r>
              <a:rPr lang="en-GB" sz="1200" dirty="0" err="1"/>
              <a:t>Yaakob</a:t>
            </a:r>
            <a:r>
              <a:rPr lang="en-GB" sz="1200" dirty="0"/>
              <a:t>, Y., </a:t>
            </a:r>
            <a:r>
              <a:rPr lang="en-GB" sz="1200" dirty="0" err="1"/>
              <a:t>Sharudin</a:t>
            </a:r>
            <a:r>
              <a:rPr lang="en-GB" sz="1200" dirty="0"/>
              <a:t>, H., Ismail, N. I., &amp; Talib, R. J. (2019). Intake pressure and brake mean effective pressure analysis on various intake manifold design. </a:t>
            </a:r>
            <a:r>
              <a:rPr lang="en-GB" sz="1200" i="1" dirty="0"/>
              <a:t>Journal of Physics: Conference Series</a:t>
            </a:r>
            <a:r>
              <a:rPr lang="en-GB" sz="1200" dirty="0"/>
              <a:t>, </a:t>
            </a:r>
            <a:r>
              <a:rPr lang="en-GB" sz="1200" i="1" dirty="0"/>
              <a:t>1349</a:t>
            </a:r>
            <a:r>
              <a:rPr lang="en-GB" sz="1200" dirty="0"/>
              <a:t>(1). </a:t>
            </a:r>
            <a:r>
              <a:rPr lang="en-GB" sz="1200" dirty="0">
                <a:hlinkClick r:id="rId3"/>
              </a:rPr>
              <a:t>https://doi.org/10.1088/1742-6596/1349/1/012080</a:t>
            </a:r>
            <a:endParaRPr lang="en-GB" sz="1200" dirty="0"/>
          </a:p>
          <a:p>
            <a:endParaRPr lang="en-GB" sz="1200" dirty="0"/>
          </a:p>
          <a:p>
            <a:r>
              <a:rPr lang="en-US" sz="1200" dirty="0"/>
              <a:t>Kastner, L. J., &amp; Mech, A. M. I. E. (n.d.). </a:t>
            </a:r>
            <a:r>
              <a:rPr lang="en-US" sz="1200" i="1" dirty="0"/>
              <a:t>Induction Ramming Effects in Single-Cylinder Four-Stroke Engines</a:t>
            </a:r>
            <a:r>
              <a:rPr lang="en-US" sz="1200" dirty="0"/>
              <a:t>.</a:t>
            </a:r>
          </a:p>
          <a:p>
            <a:endParaRPr lang="en-GB" sz="1200" dirty="0"/>
          </a:p>
          <a:p>
            <a:r>
              <a:rPr lang="en-US" sz="1200" dirty="0"/>
              <a:t>Mariucci, V., </a:t>
            </a:r>
            <a:r>
              <a:rPr lang="en-US" sz="1200" dirty="0" err="1"/>
              <a:t>Selamet</a:t>
            </a:r>
            <a:r>
              <a:rPr lang="en-US" sz="1200" dirty="0"/>
              <a:t>, A., &amp; </a:t>
            </a:r>
            <a:r>
              <a:rPr lang="en-US" sz="1200" dirty="0" err="1"/>
              <a:t>Miazgowicz</a:t>
            </a:r>
            <a:r>
              <a:rPr lang="en-US" sz="1200" dirty="0"/>
              <a:t>, K. D. (2007). </a:t>
            </a:r>
            <a:r>
              <a:rPr lang="en-US" sz="1200" i="1" dirty="0"/>
              <a:t>Effect of Primary Intake Runner Tapers and </a:t>
            </a:r>
            <a:r>
              <a:rPr lang="en-US" sz="1200" i="1" dirty="0" err="1"/>
              <a:t>Bellmouths</a:t>
            </a:r>
            <a:r>
              <a:rPr lang="en-US" sz="1200" i="1" dirty="0"/>
              <a:t> on the Performance of a Single Cylinder Engine</a:t>
            </a:r>
            <a:r>
              <a:rPr lang="en-US" sz="1200" dirty="0"/>
              <a:t>.</a:t>
            </a:r>
          </a:p>
          <a:p>
            <a:endParaRPr lang="en-GB" sz="1200" dirty="0"/>
          </a:p>
          <a:p>
            <a:r>
              <a:rPr lang="en-US" sz="1200" dirty="0"/>
              <a:t>Goyal, M., </a:t>
            </a:r>
            <a:r>
              <a:rPr lang="en-US" sz="1200" dirty="0" err="1"/>
              <a:t>Scharpf</a:t>
            </a:r>
            <a:r>
              <a:rPr lang="en-US" sz="1200" dirty="0"/>
              <a:t>, G., &amp; Borman, G. (2018). </a:t>
            </a:r>
            <a:r>
              <a:rPr lang="en-US" sz="1200" i="1" dirty="0"/>
              <a:t>The Simulation of Single Cylinder Intake and Exhaust Systems</a:t>
            </a:r>
            <a:r>
              <a:rPr lang="en-US" sz="1200" dirty="0"/>
              <a:t>.</a:t>
            </a:r>
          </a:p>
          <a:p>
            <a:endParaRPr lang="en-GB" sz="1200" dirty="0"/>
          </a:p>
          <a:p>
            <a:r>
              <a:rPr lang="en-GB" sz="1200" dirty="0" err="1"/>
              <a:t>MotoSpec</a:t>
            </a:r>
            <a:r>
              <a:rPr lang="en-GB" sz="1200" dirty="0"/>
              <a:t>, 2018)</a:t>
            </a:r>
          </a:p>
          <a:p>
            <a:endParaRPr lang="en-GB" sz="1200" dirty="0"/>
          </a:p>
          <a:p>
            <a:r>
              <a:rPr lang="en-US" altLang="en-US" sz="1200" dirty="0"/>
              <a:t>Williams, O. (2024). MOTORCYCLE DYNAMICS Module Introduction.</a:t>
            </a:r>
          </a:p>
          <a:p>
            <a:endParaRPr lang="en-US" altLang="en-US" sz="1200" dirty="0"/>
          </a:p>
          <a:p>
            <a:r>
              <a:rPr lang="en-GB" sz="1200" dirty="0" err="1"/>
              <a:t>MotoSpec</a:t>
            </a:r>
            <a:r>
              <a:rPr lang="en-GB" sz="1200" dirty="0"/>
              <a:t>. (2018). motospec.ca. Retrieved from </a:t>
            </a:r>
            <a:r>
              <a:rPr lang="en-GB" sz="1200" dirty="0" err="1"/>
              <a:t>motospec</a:t>
            </a:r>
            <a:r>
              <a:rPr lang="en-GB" sz="1200" dirty="0"/>
              <a:t>: https://www.motospec.ca/</a:t>
            </a:r>
          </a:p>
          <a:p>
            <a:endParaRPr lang="en-US" sz="1200" dirty="0"/>
          </a:p>
          <a:p>
            <a:r>
              <a:rPr lang="en-US" sz="1200" dirty="0">
                <a:hlinkClick r:id="rId4"/>
              </a:rPr>
              <a:t>https://sustain-fuels.com/</a:t>
            </a:r>
            <a:endParaRPr lang="en-US" sz="1200" dirty="0"/>
          </a:p>
          <a:p>
            <a:endParaRPr lang="en-US" sz="1200" dirty="0"/>
          </a:p>
          <a:p>
            <a:r>
              <a:rPr lang="en-US" sz="1200" dirty="0">
                <a:hlinkClick r:id="rId5"/>
              </a:rPr>
              <a:t>https://www.athena.eu/en-gb/second-injector-kit-to-increase-the-power-of-dirt-bikes-P13541.htm?srsltid=AfmBOopopwH2ETji1U5MYfktxQ_nPSZVKNIvrGKLzDObe8RUtkX3IGPj</a:t>
            </a:r>
            <a:endParaRPr lang="en-US" sz="1200" dirty="0"/>
          </a:p>
          <a:p>
            <a:endParaRPr lang="en-US" sz="1200" dirty="0"/>
          </a:p>
          <a:p>
            <a:r>
              <a:rPr lang="en-GB" sz="1200" dirty="0">
                <a:hlinkClick r:id="rId6" tooltip="https://www.motoforzafairings.com/data/products/honda/1400_1400/44198.jpg"/>
              </a:rPr>
              <a:t>https://www.motoforzafairings.com/data/products/honda/1400_1400/44198.JPG</a:t>
            </a:r>
            <a:endParaRPr lang="en-US" sz="1200" dirty="0"/>
          </a:p>
        </p:txBody>
      </p:sp>
    </p:spTree>
    <p:extLst>
      <p:ext uri="{BB962C8B-B14F-4D97-AF65-F5344CB8AC3E}">
        <p14:creationId xmlns:p14="http://schemas.microsoft.com/office/powerpoint/2010/main" val="16731647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990D5-B4E4-0ADB-86B5-89DDE98706E3}"/>
            </a:ext>
          </a:extLst>
        </p:cNvPr>
        <p:cNvGrpSpPr/>
        <p:nvPr/>
      </p:nvGrpSpPr>
      <p:grpSpPr>
        <a:xfrm>
          <a:off x="0" y="0"/>
          <a:ext cx="0" cy="0"/>
          <a:chOff x="0" y="0"/>
          <a:chExt cx="0" cy="0"/>
        </a:xfrm>
      </p:grpSpPr>
      <p:grpSp>
        <p:nvGrpSpPr>
          <p:cNvPr id="30" name="Group 29">
            <a:extLst>
              <a:ext uri="{FF2B5EF4-FFF2-40B4-BE49-F238E27FC236}">
                <a16:creationId xmlns:a16="http://schemas.microsoft.com/office/drawing/2014/main" id="{7C2B8619-6592-A77D-B0CA-729ABD9E8050}"/>
              </a:ext>
            </a:extLst>
          </p:cNvPr>
          <p:cNvGrpSpPr>
            <a:grpSpLocks noGrp="1" noUngrp="1" noRot="1" noMove="1" noResize="1"/>
          </p:cNvGrpSpPr>
          <p:nvPr/>
        </p:nvGrpSpPr>
        <p:grpSpPr>
          <a:xfrm>
            <a:off x="-4739414" y="-4216888"/>
            <a:ext cx="15464641" cy="11074888"/>
            <a:chOff x="-4739414" y="-4216888"/>
            <a:chExt cx="15464641" cy="11074888"/>
          </a:xfrm>
        </p:grpSpPr>
        <p:sp>
          <p:nvSpPr>
            <p:cNvPr id="9" name="Arrow: Chevron 8">
              <a:extLst>
                <a:ext uri="{FF2B5EF4-FFF2-40B4-BE49-F238E27FC236}">
                  <a16:creationId xmlns:a16="http://schemas.microsoft.com/office/drawing/2014/main" id="{0A3D0BD6-95DA-6A11-C9EB-FF7ED030223B}"/>
                </a:ext>
              </a:extLst>
            </p:cNvPr>
            <p:cNvSpPr>
              <a:spLocks noGrp="1" noRot="1" noMove="1" noResize="1" noEditPoints="1" noAdjustHandles="1" noChangeArrowheads="1" noChangeShapeType="1"/>
            </p:cNvSpPr>
            <p:nvPr/>
          </p:nvSpPr>
          <p:spPr>
            <a:xfrm>
              <a:off x="1344806" y="-4216888"/>
              <a:ext cx="9380421" cy="11074888"/>
            </a:xfrm>
            <a:prstGeom prst="chevron">
              <a:avLst/>
            </a:prstGeom>
            <a:solidFill>
              <a:srgbClr val="0A6FC1">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Chevron 10">
              <a:extLst>
                <a:ext uri="{FF2B5EF4-FFF2-40B4-BE49-F238E27FC236}">
                  <a16:creationId xmlns:a16="http://schemas.microsoft.com/office/drawing/2014/main" id="{71E257FF-FC30-E603-0690-254FD87B22CD}"/>
                </a:ext>
              </a:extLst>
            </p:cNvPr>
            <p:cNvSpPr>
              <a:spLocks noGrp="1" noRot="1" noMove="1" noResize="1" noEditPoints="1" noAdjustHandles="1" noChangeArrowheads="1" noChangeShapeType="1"/>
            </p:cNvSpPr>
            <p:nvPr/>
          </p:nvSpPr>
          <p:spPr>
            <a:xfrm>
              <a:off x="-4739414" y="-4216888"/>
              <a:ext cx="9380421" cy="11074888"/>
            </a:xfrm>
            <a:prstGeom prst="chevron">
              <a:avLst/>
            </a:prstGeom>
            <a:solidFill>
              <a:srgbClr val="F9D706">
                <a:alpha val="2509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31" name="Group 30">
            <a:extLst>
              <a:ext uri="{FF2B5EF4-FFF2-40B4-BE49-F238E27FC236}">
                <a16:creationId xmlns:a16="http://schemas.microsoft.com/office/drawing/2014/main" id="{5350841C-E967-1012-9CF9-A11BADB5D376}"/>
              </a:ext>
            </a:extLst>
          </p:cNvPr>
          <p:cNvGrpSpPr/>
          <p:nvPr/>
        </p:nvGrpSpPr>
        <p:grpSpPr>
          <a:xfrm>
            <a:off x="704088" y="473970"/>
            <a:ext cx="1420756" cy="1017464"/>
            <a:chOff x="704088" y="473970"/>
            <a:chExt cx="1420756" cy="1017464"/>
          </a:xfrm>
        </p:grpSpPr>
        <p:sp>
          <p:nvSpPr>
            <p:cNvPr id="1024" name="Arrow: Chevron 1023">
              <a:extLst>
                <a:ext uri="{FF2B5EF4-FFF2-40B4-BE49-F238E27FC236}">
                  <a16:creationId xmlns:a16="http://schemas.microsoft.com/office/drawing/2014/main" id="{20D9CB3F-B33F-ACE2-9C85-219DC15F50EE}"/>
                </a:ext>
              </a:extLst>
            </p:cNvPr>
            <p:cNvSpPr/>
            <p:nvPr/>
          </p:nvSpPr>
          <p:spPr>
            <a:xfrm>
              <a:off x="1263053" y="473970"/>
              <a:ext cx="861791" cy="1017464"/>
            </a:xfrm>
            <a:prstGeom prst="chevron">
              <a:avLst/>
            </a:prstGeom>
            <a:solidFill>
              <a:srgbClr val="0A6FC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25" name="Arrow: Chevron 1024">
              <a:extLst>
                <a:ext uri="{FF2B5EF4-FFF2-40B4-BE49-F238E27FC236}">
                  <a16:creationId xmlns:a16="http://schemas.microsoft.com/office/drawing/2014/main" id="{9813E773-A617-69BF-0DD8-CB9956D072FC}"/>
                </a:ext>
              </a:extLst>
            </p:cNvPr>
            <p:cNvSpPr/>
            <p:nvPr/>
          </p:nvSpPr>
          <p:spPr>
            <a:xfrm>
              <a:off x="704088" y="473970"/>
              <a:ext cx="861791" cy="1017464"/>
            </a:xfrm>
            <a:prstGeom prst="chevron">
              <a:avLst/>
            </a:prstGeom>
            <a:solidFill>
              <a:srgbClr val="F9D70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3" name="TextBox 2">
            <a:extLst>
              <a:ext uri="{FF2B5EF4-FFF2-40B4-BE49-F238E27FC236}">
                <a16:creationId xmlns:a16="http://schemas.microsoft.com/office/drawing/2014/main" id="{90F96C79-B365-08A0-7AB8-4AEFE8589396}"/>
              </a:ext>
            </a:extLst>
          </p:cNvPr>
          <p:cNvSpPr txBox="1"/>
          <p:nvPr/>
        </p:nvSpPr>
        <p:spPr>
          <a:xfrm>
            <a:off x="2124844" y="213261"/>
            <a:ext cx="5445507" cy="1446550"/>
          </a:xfrm>
          <a:prstGeom prst="rect">
            <a:avLst/>
          </a:prstGeom>
          <a:noFill/>
        </p:spPr>
        <p:txBody>
          <a:bodyPr wrap="square" rtlCol="0">
            <a:spAutoFit/>
          </a:bodyPr>
          <a:lstStyle/>
          <a:p>
            <a:r>
              <a:rPr lang="en-GB" sz="4400" b="1">
                <a:latin typeface="Verajja" panose="020B0603030804020204" pitchFamily="34" charset="0"/>
              </a:rPr>
              <a:t>RESEARCH</a:t>
            </a:r>
          </a:p>
          <a:p>
            <a:r>
              <a:rPr lang="en-GB" sz="4400" b="1">
                <a:latin typeface="Verajja" panose="020B0603030804020204" pitchFamily="34" charset="0"/>
              </a:rPr>
              <a:t>REFERENCES</a:t>
            </a:r>
          </a:p>
        </p:txBody>
      </p:sp>
      <p:sp>
        <p:nvSpPr>
          <p:cNvPr id="4" name="TextBox 3">
            <a:extLst>
              <a:ext uri="{FF2B5EF4-FFF2-40B4-BE49-F238E27FC236}">
                <a16:creationId xmlns:a16="http://schemas.microsoft.com/office/drawing/2014/main" id="{3EED380E-052D-732B-FCB2-955209579603}"/>
              </a:ext>
            </a:extLst>
          </p:cNvPr>
          <p:cNvSpPr txBox="1"/>
          <p:nvPr/>
        </p:nvSpPr>
        <p:spPr>
          <a:xfrm>
            <a:off x="3838690" y="3044279"/>
            <a:ext cx="4514619" cy="769441"/>
          </a:xfrm>
          <a:prstGeom prst="rect">
            <a:avLst/>
          </a:prstGeom>
          <a:noFill/>
        </p:spPr>
        <p:txBody>
          <a:bodyPr wrap="square" rtlCol="0">
            <a:spAutoFit/>
          </a:bodyPr>
          <a:lstStyle/>
          <a:p>
            <a:r>
              <a:rPr lang="en-GB" sz="4400" b="1">
                <a:latin typeface="Verajja" panose="020B0603030804020204" pitchFamily="34" charset="0"/>
              </a:rPr>
              <a:t>ANY QUESTIONS?</a:t>
            </a:r>
          </a:p>
        </p:txBody>
      </p:sp>
    </p:spTree>
    <p:extLst>
      <p:ext uri="{BB962C8B-B14F-4D97-AF65-F5344CB8AC3E}">
        <p14:creationId xmlns:p14="http://schemas.microsoft.com/office/powerpoint/2010/main" val="3940710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07acfd4-2c96-4ef5-a0a4-65bc3feddee9">
      <Terms xmlns="http://schemas.microsoft.com/office/infopath/2007/PartnerControls"/>
    </lcf76f155ced4ddcb4097134ff3c332f>
    <TaxCatchAll xmlns="6a54b9e6-26fb-472a-b3d3-d3bd8549e36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12" ma:contentTypeDescription="Create a new document." ma:contentTypeScope="" ma:versionID="f72cecf0f07041e1884b00ef52920460">
  <xsd:schema xmlns:xsd="http://www.w3.org/2001/XMLSchema" xmlns:xs="http://www.w3.org/2001/XMLSchema" xmlns:p="http://schemas.microsoft.com/office/2006/metadata/properties" xmlns:ns2="a07acfd4-2c96-4ef5-a0a4-65bc3feddee9" xmlns:ns3="6a54b9e6-26fb-472a-b3d3-d3bd8549e36a" targetNamespace="http://schemas.microsoft.com/office/2006/metadata/properties" ma:root="true" ma:fieldsID="6fed9278298b1e49e975bfbd95af84d9" ns2:_="" ns3:_="">
    <xsd:import namespace="a07acfd4-2c96-4ef5-a0a4-65bc3feddee9"/>
    <xsd:import namespace="6a54b9e6-26fb-472a-b3d3-d3bd8549e36a"/>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Locatio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a54b9e6-26fb-472a-b3d3-d3bd8549e36a"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92c45f68-71c2-43dd-9f63-8a0f7c74ed0e}" ma:internalName="TaxCatchAll" ma:showField="CatchAllData" ma:web="6a54b9e6-26fb-472a-b3d3-d3bd8549e36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3D7B86-904C-41E6-9FA2-F4C9149CC3A5}">
  <ds:schemaRefs>
    <ds:schemaRef ds:uri="http://purl.org/dc/elements/1.1/"/>
    <ds:schemaRef ds:uri="http://schemas.microsoft.com/office/2006/documentManagement/types"/>
    <ds:schemaRef ds:uri="http://schemas.microsoft.com/office/2006/metadata/properties"/>
    <ds:schemaRef ds:uri="6a54b9e6-26fb-472a-b3d3-d3bd8549e36a"/>
    <ds:schemaRef ds:uri="http://purl.org/dc/terms/"/>
    <ds:schemaRef ds:uri="a07acfd4-2c96-4ef5-a0a4-65bc3feddee9"/>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5A7EEB2D-AE9C-41E3-8C4F-788AA915114D}">
  <ds:schemaRefs>
    <ds:schemaRef ds:uri="6a54b9e6-26fb-472a-b3d3-d3bd8549e36a"/>
    <ds:schemaRef ds:uri="a07acfd4-2c96-4ef5-a0a4-65bc3feddee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04D164F-BE85-4D82-8DF8-183306249D2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18</TotalTime>
  <Words>2745</Words>
  <Application>Microsoft Office PowerPoint</Application>
  <PresentationFormat>Widescreen</PresentationFormat>
  <Paragraphs>807</Paragraphs>
  <Slides>45</Slides>
  <Notes>44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Aptos</vt:lpstr>
      <vt:lpstr>Verajja</vt:lpstr>
      <vt:lpstr>Aptos Narrow</vt:lpstr>
      <vt:lpstr>Cambria Math</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Olly Gillson (2212405)</dc:creator>
  <cp:lastModifiedBy>Olly Gillson (2212405)</cp:lastModifiedBy>
  <cp:revision>2</cp:revision>
  <dcterms:created xsi:type="dcterms:W3CDTF">2024-10-31T16:02:13Z</dcterms:created>
  <dcterms:modified xsi:type="dcterms:W3CDTF">2024-12-11T21:20:35Z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