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4"/>
  </p:sldMasterIdLst>
  <p:notesMasterIdLst>
    <p:notesMasterId r:id="rId46"/>
  </p:notesMasterIdLst>
  <p:sldIdLst>
    <p:sldId id="663" r:id="rId5"/>
    <p:sldId id="662" r:id="rId6"/>
    <p:sldId id="642" r:id="rId7"/>
    <p:sldId id="686" r:id="rId8"/>
    <p:sldId id="650" r:id="rId9"/>
    <p:sldId id="257" r:id="rId10"/>
    <p:sldId id="276" r:id="rId11"/>
    <p:sldId id="272" r:id="rId12"/>
    <p:sldId id="273" r:id="rId13"/>
    <p:sldId id="280" r:id="rId14"/>
    <p:sldId id="274" r:id="rId15"/>
    <p:sldId id="281" r:id="rId16"/>
    <p:sldId id="283" r:id="rId17"/>
    <p:sldId id="279" r:id="rId18"/>
    <p:sldId id="275" r:id="rId19"/>
    <p:sldId id="277" r:id="rId20"/>
    <p:sldId id="282" r:id="rId21"/>
    <p:sldId id="284" r:id="rId22"/>
    <p:sldId id="286" r:id="rId23"/>
    <p:sldId id="261" r:id="rId24"/>
    <p:sldId id="299" r:id="rId25"/>
    <p:sldId id="285" r:id="rId26"/>
    <p:sldId id="265" r:id="rId27"/>
    <p:sldId id="664" r:id="rId28"/>
    <p:sldId id="278" r:id="rId29"/>
    <p:sldId id="685" r:id="rId30"/>
    <p:sldId id="270" r:id="rId31"/>
    <p:sldId id="271" r:id="rId32"/>
    <p:sldId id="288" r:id="rId33"/>
    <p:sldId id="290" r:id="rId34"/>
    <p:sldId id="292" r:id="rId35"/>
    <p:sldId id="289" r:id="rId36"/>
    <p:sldId id="258" r:id="rId37"/>
    <p:sldId id="296" r:id="rId38"/>
    <p:sldId id="298" r:id="rId39"/>
    <p:sldId id="291" r:id="rId40"/>
    <p:sldId id="264" r:id="rId41"/>
    <p:sldId id="297" r:id="rId42"/>
    <p:sldId id="293" r:id="rId43"/>
    <p:sldId id="294" r:id="rId44"/>
    <p:sldId id="684" r:id="rId45"/>
  </p:sldIdLst>
  <p:sldSz cx="12192000" cy="6858000"/>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9401B"/>
    <a:srgbClr val="1A1A1A"/>
    <a:srgbClr val="C00000"/>
    <a:srgbClr val="F3673B"/>
    <a:srgbClr val="0070AD"/>
    <a:srgbClr val="7AC155"/>
    <a:srgbClr val="95E1F8"/>
    <a:srgbClr val="D5FCDF"/>
    <a:srgbClr val="98E784"/>
    <a:srgbClr val="A2E0F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699" autoAdjust="0"/>
    <p:restoredTop sz="88240" autoAdjust="0"/>
  </p:normalViewPr>
  <p:slideViewPr>
    <p:cSldViewPr>
      <p:cViewPr varScale="1">
        <p:scale>
          <a:sx n="77" d="100"/>
          <a:sy n="77" d="100"/>
        </p:scale>
        <p:origin x="88" y="408"/>
      </p:cViewPr>
      <p:guideLst>
        <p:guide orient="horz" pos="2160"/>
        <p:guide pos="3840"/>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F4DF37FC-369E-4A39-AAD7-B8B45CB7A6A6}" type="datetimeFigureOut">
              <a:rPr lang="en-US" smtClean="0"/>
              <a:pPr/>
              <a:t>3/5/2024</a:t>
            </a:fld>
            <a:endParaRPr lang="en-US"/>
          </a:p>
        </p:txBody>
      </p:sp>
      <p:sp>
        <p:nvSpPr>
          <p:cNvPr id="4" name="Slide Image Placeholder 3"/>
          <p:cNvSpPr>
            <a:spLocks noGrp="1" noRot="1" noChangeAspect="1"/>
          </p:cNvSpPr>
          <p:nvPr>
            <p:ph type="sldImg" idx="2"/>
          </p:nvPr>
        </p:nvSpPr>
        <p:spPr>
          <a:xfrm>
            <a:off x="406400" y="696913"/>
            <a:ext cx="6197600" cy="348615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D15A1276-FD2E-4BAC-97EF-49DDABDAF134}" type="slidenum">
              <a:rPr lang="en-US" smtClean="0"/>
              <a:pPr/>
              <a:t>‹#›</a:t>
            </a:fld>
            <a:endParaRPr lang="en-US"/>
          </a:p>
        </p:txBody>
      </p:sp>
    </p:spTree>
    <p:extLst>
      <p:ext uri="{BB962C8B-B14F-4D97-AF65-F5344CB8AC3E}">
        <p14:creationId xmlns:p14="http://schemas.microsoft.com/office/powerpoint/2010/main" val="3744573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slide" Target="../slides/slide2.xml"/><Relationship Id="rId2" Type="http://schemas.openxmlformats.org/officeDocument/2006/relationships/notesMaster" Target="../notesMasters/notesMaster1.xml"/><Relationship Id="rId1" Type="http://schemas.openxmlformats.org/officeDocument/2006/relationships/tags" Target="../tags/tag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3" Type="http://schemas.openxmlformats.org/officeDocument/2006/relationships/slide" Target="../slides/slide41.xml"/><Relationship Id="rId2" Type="http://schemas.openxmlformats.org/officeDocument/2006/relationships/notesMaster" Target="../notesMasters/notesMaster1.xml"/><Relationship Id="rId1" Type="http://schemas.openxmlformats.org/officeDocument/2006/relationships/tags" Target="../tags/tag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1</a:t>
            </a:fld>
            <a:endParaRPr lang="en-US"/>
          </a:p>
        </p:txBody>
      </p:sp>
    </p:spTree>
    <p:extLst>
      <p:ext uri="{BB962C8B-B14F-4D97-AF65-F5344CB8AC3E}">
        <p14:creationId xmlns:p14="http://schemas.microsoft.com/office/powerpoint/2010/main" val="4143895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2</a:t>
            </a:fld>
            <a:endParaRPr lang="en-US" dirty="0"/>
          </a:p>
        </p:txBody>
      </p:sp>
    </p:spTree>
    <p:extLst>
      <p:ext uri="{BB962C8B-B14F-4D97-AF65-F5344CB8AC3E}">
        <p14:creationId xmlns:p14="http://schemas.microsoft.com/office/powerpoint/2010/main" val="24517205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5</a:t>
            </a:fld>
            <a:endParaRPr lang="en-US"/>
          </a:p>
        </p:txBody>
      </p:sp>
    </p:spTree>
    <p:extLst>
      <p:ext uri="{BB962C8B-B14F-4D97-AF65-F5344CB8AC3E}">
        <p14:creationId xmlns:p14="http://schemas.microsoft.com/office/powerpoint/2010/main" val="42185214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E08100EA-E2D3-7B89-4A74-83BC0C0FB74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A0A458AE-7EA3-AB7E-F519-00E9AB960D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148" name="Slide Number Placeholder 3">
            <a:extLst>
              <a:ext uri="{FF2B5EF4-FFF2-40B4-BE49-F238E27FC236}">
                <a16:creationId xmlns:a16="http://schemas.microsoft.com/office/drawing/2014/main" id="{9921F84E-FF14-778B-0EE6-AF2725AA8F22}"/>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67EDA319-2DF4-4DED-942E-AF67EC305FCA}" type="slidenum">
              <a:rPr lang="en-US" altLang="en-US">
                <a:latin typeface="Calibri" panose="020F0502020204030204" pitchFamily="34" charset="0"/>
              </a:rPr>
              <a:pPr eaLnBrk="1" hangingPunct="1"/>
              <a:t>6</a:t>
            </a:fld>
            <a:endParaRPr lang="en-US"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23755F29-55ED-9836-B59B-87F3DFF528E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2A7B7C87-4AE7-E66C-EF85-73DF26FB7E9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148" name="Slide Number Placeholder 3">
            <a:extLst>
              <a:ext uri="{FF2B5EF4-FFF2-40B4-BE49-F238E27FC236}">
                <a16:creationId xmlns:a16="http://schemas.microsoft.com/office/drawing/2014/main" id="{92B0FCC4-27ED-1686-27B3-DB2DCECB89C5}"/>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5F174424-72D8-431A-987D-3433645AF36D}" type="slidenum">
              <a:rPr lang="en-US" altLang="en-US">
                <a:latin typeface="Calibri" panose="020F0502020204030204" pitchFamily="34" charset="0"/>
              </a:rPr>
              <a:pPr eaLnBrk="1" hangingPunct="1"/>
              <a:t>7</a:t>
            </a:fld>
            <a:endParaRPr lang="en-US"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1B0A2B86-BD43-798B-552E-3A657EEAE80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4D647684-FA35-5D3C-2A57-5C395BEDA5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49917247-81D1-6252-A12F-25A1A6E3190A}"/>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294FB1C-FD86-4A4F-BCDB-412D68F10285}" type="slidenum">
              <a:rPr lang="en-US" altLang="en-US">
                <a:latin typeface="Calibri" panose="020F0502020204030204" pitchFamily="34" charset="0"/>
              </a:rPr>
              <a:pPr eaLnBrk="1" hangingPunct="1"/>
              <a:t>8</a:t>
            </a:fld>
            <a:endParaRPr lang="en-US"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649CD21A-1CE2-EF1A-C887-3A901DB985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583ED62B-50DD-091E-6292-4290F30080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7B18FF48-6263-6DFB-E209-C441ABB8DAB3}"/>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BAEECADA-1A14-4185-B49B-3101700539DD}" type="slidenum">
              <a:rPr lang="en-US" altLang="en-US">
                <a:latin typeface="Calibri" panose="020F0502020204030204" pitchFamily="34" charset="0"/>
              </a:rPr>
              <a:pPr eaLnBrk="1" hangingPunct="1"/>
              <a:t>9</a:t>
            </a:fld>
            <a:endParaRPr lang="en-US"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920CD95F-3AFE-69D2-40C5-EB27214E03A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DBBAACD0-6765-8FAE-60BB-1836A37E3F9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50B524CA-B6B6-6234-B749-5AE547420F3C}"/>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34385C0C-30F6-46F9-A068-CAC96FBA8D9D}" type="slidenum">
              <a:rPr lang="en-US" altLang="en-US">
                <a:latin typeface="Calibri" panose="020F0502020204030204" pitchFamily="34" charset="0"/>
              </a:rPr>
              <a:pPr eaLnBrk="1" hangingPunct="1"/>
              <a:t>10</a:t>
            </a:fld>
            <a:endParaRPr lang="en-US"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0675351F-2ED7-CEB6-EAA8-07CD5296B8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C8EB81AF-DCBC-8DB1-A6D9-81F22A0626F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47D96855-4B2D-D19E-E725-2873456E48E0}"/>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3B4C57D-A6A9-438C-B69C-1F8BF3CE91D0}" type="slidenum">
              <a:rPr lang="en-US" altLang="en-US">
                <a:latin typeface="Calibri" panose="020F0502020204030204" pitchFamily="34" charset="0"/>
              </a:rPr>
              <a:pPr eaLnBrk="1" hangingPunct="1"/>
              <a:t>11</a:t>
            </a:fld>
            <a:endParaRPr lang="en-US"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F916204C-1660-9A82-1036-124779F56FB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C880A0AF-0B4C-CF22-1821-E4250BF3BC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0EFA0941-8DA0-D33E-4B61-FF69A744A6EB}"/>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F8FBDBAB-55A1-4C3A-B0E2-D3D12CD10842}" type="slidenum">
              <a:rPr lang="en-US" altLang="en-US">
                <a:latin typeface="Calibri" panose="020F0502020204030204" pitchFamily="34" charset="0"/>
              </a:rPr>
              <a:pPr eaLnBrk="1" hangingPunct="1"/>
              <a:t>12</a:t>
            </a:fld>
            <a:endParaRPr lang="en-US"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6C0D4DC8-DF86-9B1C-DC3F-56C69D00B42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06DA39D2-8040-9CDF-21BD-3CE20EC5E1B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44EC312C-C334-7182-4070-B8ECA9922A13}"/>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BCDCC79-0B65-449F-897A-CBDB188D6A43}" type="slidenum">
              <a:rPr lang="en-US" altLang="en-US">
                <a:latin typeface="Calibri" panose="020F0502020204030204" pitchFamily="34" charset="0"/>
              </a:rPr>
              <a:pPr eaLnBrk="1" hangingPunct="1"/>
              <a:t>13</a:t>
            </a:fld>
            <a:endParaRPr lang="en-US" altLang="en-US">
              <a:latin typeface="Calibri" panose="020F050202020403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6614581-DBAC-1807-E752-44994F26143F}"/>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6AA4E8E-4A93-4AF4-86F3-67BCC1EDB090}" type="slidenum">
              <a:rPr lang="en-US" altLang="en-US">
                <a:latin typeface="Calibri" panose="020F0502020204030204" pitchFamily="34" charset="0"/>
              </a:rPr>
              <a:pPr eaLnBrk="1" hangingPunct="1"/>
              <a:t>14</a:t>
            </a:fld>
            <a:endParaRPr lang="en-US" altLang="en-US">
              <a:latin typeface="Calibri" panose="020F0502020204030204" pitchFamily="34" charset="0"/>
            </a:endParaRPr>
          </a:p>
        </p:txBody>
      </p:sp>
      <p:sp>
        <p:nvSpPr>
          <p:cNvPr id="48131" name="Rectangle 2">
            <a:extLst>
              <a:ext uri="{FF2B5EF4-FFF2-40B4-BE49-F238E27FC236}">
                <a16:creationId xmlns:a16="http://schemas.microsoft.com/office/drawing/2014/main" id="{89F26D5E-A3F0-3ECD-6718-86ADA9F07ED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2" name="Rectangle 3">
            <a:extLst>
              <a:ext uri="{FF2B5EF4-FFF2-40B4-BE49-F238E27FC236}">
                <a16:creationId xmlns:a16="http://schemas.microsoft.com/office/drawing/2014/main" id="{78F09833-6E72-A669-5F81-A93F6976CB3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The low number correspond to LIDAR collected for topographic mapping applications</a:t>
            </a:r>
          </a:p>
          <a:p>
            <a:r>
              <a:rPr lang="en-US" altLang="en-US"/>
              <a:t>The high numbers correspond to LIDAR collected for vegetation characterization</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C071B0FF-09CF-8D6A-4E4B-824559AE927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0A7C3171-0E84-DEB9-EDBD-DE3E4B3B2B8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5EAF2896-AC2F-CF17-40AF-FAB5159B4D58}"/>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48CF59B-C666-45CB-B93A-E9AF3C840DFC}" type="slidenum">
              <a:rPr lang="en-US" altLang="en-US">
                <a:latin typeface="Calibri" panose="020F0502020204030204" pitchFamily="34" charset="0"/>
              </a:rPr>
              <a:pPr eaLnBrk="1" hangingPunct="1"/>
              <a:t>15</a:t>
            </a:fld>
            <a:endParaRPr lang="en-US" altLang="en-US">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44335905-01A8-513E-B9AF-4DC3DB6955B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C2A7CF70-0536-9772-DF46-7806AFACC9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235E6315-3E84-C48D-FE14-36350C26BB23}"/>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F0FACDE-FF5E-47B6-A544-1C0B4AB22103}" type="slidenum">
              <a:rPr lang="en-US" altLang="en-US">
                <a:latin typeface="Calibri" panose="020F0502020204030204" pitchFamily="34" charset="0"/>
              </a:rPr>
              <a:pPr eaLnBrk="1" hangingPunct="1"/>
              <a:t>16</a:t>
            </a:fld>
            <a:endParaRPr lang="en-US"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38AFE7CE-1C25-086D-A9B3-E0E2E1BEAFE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D028D313-9B00-A4FA-1D3C-DC4A7169FF4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3E931754-E8C8-F1EF-9EE2-764FFAD11C10}"/>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138DDDCF-DA63-4CAB-A53E-1955E247B545}" type="slidenum">
              <a:rPr lang="en-US" altLang="en-US">
                <a:latin typeface="Calibri" panose="020F0502020204030204" pitchFamily="34" charset="0"/>
              </a:rPr>
              <a:pPr eaLnBrk="1" hangingPunct="1"/>
              <a:t>17</a:t>
            </a:fld>
            <a:endParaRPr lang="en-US" altLang="en-US">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0BEFFD7B-54B0-3C86-D16A-1082CDAB878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A324C368-6431-F18C-A52F-E55B6B3488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9BFB42CF-AAC3-F7B5-617F-54F1B502A206}"/>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33C9B019-F92D-4EE0-876B-96916A4E7A86}" type="slidenum">
              <a:rPr lang="en-US" altLang="en-US">
                <a:latin typeface="Calibri" panose="020F0502020204030204" pitchFamily="34" charset="0"/>
              </a:rPr>
              <a:pPr eaLnBrk="1" hangingPunct="1"/>
              <a:t>18</a:t>
            </a:fld>
            <a:endParaRPr lang="en-US" altLang="en-US">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180E43F3-14BD-04B3-DD80-DD989F286E1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64F80866-22D6-BED9-623F-F56CB25BAE5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33F6C3FA-7B1B-668D-8BA3-6EE9789EEDC5}"/>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08ABAA6-2FC1-4C11-A2FD-97B04B1F2A97}" type="slidenum">
              <a:rPr lang="en-US" altLang="en-US">
                <a:latin typeface="Calibri" panose="020F0502020204030204" pitchFamily="34" charset="0"/>
              </a:rPr>
              <a:pPr eaLnBrk="1" hangingPunct="1"/>
              <a:t>19</a:t>
            </a:fld>
            <a:endParaRPr lang="en-US" altLang="en-US">
              <a:latin typeface="Calibri" panose="020F050202020403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6EFB157-FD9C-FDDB-C936-EF97B50E4F23}"/>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3A6DFB9-5A82-485E-BE4E-ECC98319C565}" type="slidenum">
              <a:rPr lang="en-US" altLang="en-US">
                <a:latin typeface="Calibri" panose="020F0502020204030204" pitchFamily="34" charset="0"/>
              </a:rPr>
              <a:pPr eaLnBrk="1" hangingPunct="1"/>
              <a:t>20</a:t>
            </a:fld>
            <a:endParaRPr lang="en-US" altLang="en-US">
              <a:latin typeface="Calibri" panose="020F0502020204030204" pitchFamily="34" charset="0"/>
            </a:endParaRPr>
          </a:p>
        </p:txBody>
      </p:sp>
      <p:sp>
        <p:nvSpPr>
          <p:cNvPr id="54275" name="Rectangle 39937">
            <a:extLst>
              <a:ext uri="{FF2B5EF4-FFF2-40B4-BE49-F238E27FC236}">
                <a16:creationId xmlns:a16="http://schemas.microsoft.com/office/drawing/2014/main" id="{FB45E59F-F4C1-11F8-120F-D5E43664FA2A}"/>
              </a:ext>
            </a:extLst>
          </p:cNvPr>
          <p:cNvSpPr>
            <a:spLocks noGrp="1" noRot="1" noChangeAspect="1" noChangeArrowheads="1" noTextEdit="1"/>
          </p:cNvSpPr>
          <p:nvPr>
            <p:ph type="sldImg"/>
          </p:nvPr>
        </p:nvSpPr>
        <p:spPr bwMode="auto">
          <a:noFill/>
          <a:ln cap="flat">
            <a:solidFill>
              <a:srgbClr val="000000"/>
            </a:solidFill>
            <a:miter lim="800000"/>
            <a:headEnd type="none" w="med" len="med"/>
            <a:tailEnd type="none" w="med" len="med"/>
          </a:ln>
          <a:extLst>
            <a:ext uri="{909E8E84-426E-40DD-AFC4-6F175D3DCCD1}">
              <a14:hiddenFill xmlns:a14="http://schemas.microsoft.com/office/drawing/2010/main">
                <a:solidFill>
                  <a:srgbClr val="FFFFFF"/>
                </a:solidFill>
              </a14:hiddenFill>
            </a:ext>
          </a:extLst>
        </p:spPr>
      </p:sp>
      <p:sp>
        <p:nvSpPr>
          <p:cNvPr id="54276" name="Rectangle 39938">
            <a:extLst>
              <a:ext uri="{FF2B5EF4-FFF2-40B4-BE49-F238E27FC236}">
                <a16:creationId xmlns:a16="http://schemas.microsoft.com/office/drawing/2014/main" id="{A2A0E995-ABCF-A517-62DB-63279672A9B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
        <p:nvSpPr>
          <p:cNvPr id="6" name="Footer Placeholder 5">
            <a:extLst>
              <a:ext uri="{FF2B5EF4-FFF2-40B4-BE49-F238E27FC236}">
                <a16:creationId xmlns:a16="http://schemas.microsoft.com/office/drawing/2014/main" id="{67D4CE78-7EC9-7D98-F840-DC0DF224BFE2}"/>
              </a:ext>
            </a:extLst>
          </p:cNvPr>
          <p:cNvSpPr>
            <a:spLocks noGrp="1"/>
          </p:cNvSpPr>
          <p:nvPr>
            <p:ph type="ftr" sz="quarter" idx="4"/>
          </p:nvPr>
        </p:nvSpPr>
        <p:spPr/>
        <p:txBody>
          <a:bodyPr/>
          <a:lstStyle/>
          <a:p>
            <a:pPr>
              <a:defRPr/>
            </a:pPr>
            <a:r>
              <a:rPr lang="en-US"/>
              <a:t>Guest lecturer: Dr. L. Monika Moskal</a:t>
            </a:r>
          </a:p>
          <a:p>
            <a:pPr>
              <a:defRPr/>
            </a:pPr>
            <a:endParaRPr lang="en-US" dirty="0"/>
          </a:p>
        </p:txBody>
      </p:sp>
      <p:sp>
        <p:nvSpPr>
          <p:cNvPr id="7" name="Header Placeholder 6">
            <a:extLst>
              <a:ext uri="{FF2B5EF4-FFF2-40B4-BE49-F238E27FC236}">
                <a16:creationId xmlns:a16="http://schemas.microsoft.com/office/drawing/2014/main" id="{DABCE14C-F58D-1AB8-C66D-E818A3D41256}"/>
              </a:ext>
            </a:extLst>
          </p:cNvPr>
          <p:cNvSpPr>
            <a:spLocks noGrp="1"/>
          </p:cNvSpPr>
          <p:nvPr>
            <p:ph type="hdr" sz="quarter"/>
          </p:nvPr>
        </p:nvSpPr>
        <p:spPr/>
        <p:txBody>
          <a:bodyPr/>
          <a:lstStyle/>
          <a:p>
            <a:pPr>
              <a:defRPr/>
            </a:pPr>
            <a:r>
              <a:rPr lang="en-US"/>
              <a:t>UW Spring 2007 - ESRM490H</a:t>
            </a:r>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507DD534-328F-F37B-6BAA-EC3CCEA38D7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6CAB947A-2DA3-13D8-1171-92D73243E3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32CCD9B4-4677-728D-11CD-59EC595DA0F3}"/>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636F8C4C-51BA-434C-9297-926A2E66CDC2}" type="slidenum">
              <a:rPr lang="en-US" altLang="en-US">
                <a:latin typeface="Calibri" panose="020F0502020204030204" pitchFamily="34" charset="0"/>
              </a:rPr>
              <a:pPr eaLnBrk="1" hangingPunct="1"/>
              <a:t>22</a:t>
            </a:fld>
            <a:endParaRPr lang="en-US" altLang="en-US">
              <a:latin typeface="Calibri" panose="020F050202020403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C2FC0615-6CD6-6D47-86CE-25BA8BD54DE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C83CDE46-9492-8A9F-A278-91BD5DE486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Header Placeholder 3">
            <a:extLst>
              <a:ext uri="{FF2B5EF4-FFF2-40B4-BE49-F238E27FC236}">
                <a16:creationId xmlns:a16="http://schemas.microsoft.com/office/drawing/2014/main" id="{544D1C14-B131-6774-55FA-5C4B29FE5461}"/>
              </a:ext>
            </a:extLst>
          </p:cNvPr>
          <p:cNvSpPr>
            <a:spLocks noGrp="1"/>
          </p:cNvSpPr>
          <p:nvPr>
            <p:ph type="hdr" sz="quarter"/>
          </p:nvPr>
        </p:nvSpPr>
        <p:spPr/>
        <p:txBody>
          <a:bodyPr/>
          <a:lstStyle/>
          <a:p>
            <a:pPr>
              <a:defRPr/>
            </a:pPr>
            <a:r>
              <a:rPr lang="en-US"/>
              <a:t>UW Spring 2007 - ESRM490H</a:t>
            </a:r>
            <a:endParaRPr lang="en-US" dirty="0"/>
          </a:p>
        </p:txBody>
      </p:sp>
      <p:sp>
        <p:nvSpPr>
          <p:cNvPr id="5" name="Footer Placeholder 4">
            <a:extLst>
              <a:ext uri="{FF2B5EF4-FFF2-40B4-BE49-F238E27FC236}">
                <a16:creationId xmlns:a16="http://schemas.microsoft.com/office/drawing/2014/main" id="{CC1371FF-C20B-D088-A074-FFB6A216AFC8}"/>
              </a:ext>
            </a:extLst>
          </p:cNvPr>
          <p:cNvSpPr>
            <a:spLocks noGrp="1"/>
          </p:cNvSpPr>
          <p:nvPr>
            <p:ph type="ftr" sz="quarter" idx="4"/>
          </p:nvPr>
        </p:nvSpPr>
        <p:spPr/>
        <p:txBody>
          <a:bodyPr/>
          <a:lstStyle/>
          <a:p>
            <a:pPr>
              <a:defRPr/>
            </a:pPr>
            <a:r>
              <a:rPr lang="en-US"/>
              <a:t>Guest lecturer: Dr. L. Monika Moskal</a:t>
            </a:r>
          </a:p>
          <a:p>
            <a:pPr>
              <a:defRPr/>
            </a:pPr>
            <a:endParaRPr lang="en-US" dirty="0"/>
          </a:p>
        </p:txBody>
      </p:sp>
      <p:sp>
        <p:nvSpPr>
          <p:cNvPr id="6" name="Slide Number Placeholder 5">
            <a:extLst>
              <a:ext uri="{FF2B5EF4-FFF2-40B4-BE49-F238E27FC236}">
                <a16:creationId xmlns:a16="http://schemas.microsoft.com/office/drawing/2014/main" id="{21916E75-5D77-FAE3-B271-247A6B20EAB6}"/>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B571903C-7AD8-4883-80AB-78443E6BCCCF}" type="slidenum">
              <a:rPr lang="en-US" altLang="en-US">
                <a:latin typeface="Calibri" panose="020F0502020204030204" pitchFamily="34" charset="0"/>
              </a:rPr>
              <a:pPr eaLnBrk="1" hangingPunct="1"/>
              <a:t>23</a:t>
            </a:fld>
            <a:endParaRPr lang="en-US" altLang="en-US">
              <a:latin typeface="Calibri" panose="020F050202020403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24</a:t>
            </a:fld>
            <a:endParaRPr lang="en-US"/>
          </a:p>
        </p:txBody>
      </p:sp>
    </p:spTree>
    <p:extLst>
      <p:ext uri="{BB962C8B-B14F-4D97-AF65-F5344CB8AC3E}">
        <p14:creationId xmlns:p14="http://schemas.microsoft.com/office/powerpoint/2010/main" val="7971167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B97B5CB8-F878-AECD-A71B-38B18BA4EF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0C8E437E-8973-B699-BE3B-6EC371EAF9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0B0368DA-013D-A0CF-3BD0-BF2320F127F4}"/>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0CFBFCD-4DB8-493A-8369-7E427A2EC446}" type="slidenum">
              <a:rPr lang="en-US" altLang="en-US">
                <a:latin typeface="Calibri" panose="020F0502020204030204" pitchFamily="34" charset="0"/>
              </a:rPr>
              <a:pPr eaLnBrk="1" hangingPunct="1"/>
              <a:t>25</a:t>
            </a:fld>
            <a:endParaRPr lang="en-US" altLang="en-US">
              <a:latin typeface="Calibri" panose="020F050202020403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26</a:t>
            </a:fld>
            <a:endParaRPr lang="en-US"/>
          </a:p>
        </p:txBody>
      </p:sp>
    </p:spTree>
    <p:extLst>
      <p:ext uri="{BB962C8B-B14F-4D97-AF65-F5344CB8AC3E}">
        <p14:creationId xmlns:p14="http://schemas.microsoft.com/office/powerpoint/2010/main" val="39377473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E3754537-2B8F-F717-2FC2-5053712D80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46234341-4972-1F3D-676E-97B8FE6C758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BF833956-F5FC-5625-079D-D04496C3443A}"/>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12633765-A90D-44C3-A3EE-519CF7683C06}" type="slidenum">
              <a:rPr lang="en-US" altLang="en-US">
                <a:latin typeface="Calibri" panose="020F0502020204030204" pitchFamily="34" charset="0"/>
              </a:rPr>
              <a:pPr eaLnBrk="1" hangingPunct="1"/>
              <a:t>27</a:t>
            </a:fld>
            <a:endParaRPr lang="en-US" altLang="en-US">
              <a:latin typeface="Calibri" panose="020F050202020403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DAC27D96-07F9-D8FE-F08A-3200FE3514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23A9E442-6FC2-9EC3-632A-919465B4FFB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3BE9767A-B0AA-33DF-F43B-0F577EE1A0EB}"/>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9B4ED60-7048-4A3E-989A-6E56BF849A7D}" type="slidenum">
              <a:rPr lang="en-US" altLang="en-US">
                <a:latin typeface="Calibri" panose="020F0502020204030204" pitchFamily="34" charset="0"/>
              </a:rPr>
              <a:pPr eaLnBrk="1" hangingPunct="1"/>
              <a:t>28</a:t>
            </a:fld>
            <a:endParaRPr lang="en-US" altLang="en-US">
              <a:latin typeface="Calibri" panose="020F050202020403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2BC79131-FDBE-F143-A5AB-6FA5A445D85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6F36B182-5526-7589-03CF-6152A2CAF1F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1CC0C437-D7CD-9F11-A032-EC838C40229C}"/>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1B2A9711-BA6D-4BD3-880B-A49A414A1E05}" type="slidenum">
              <a:rPr lang="en-US" altLang="en-US">
                <a:latin typeface="Calibri" panose="020F0502020204030204" pitchFamily="34" charset="0"/>
              </a:rPr>
              <a:pPr eaLnBrk="1" hangingPunct="1"/>
              <a:t>29</a:t>
            </a:fld>
            <a:endParaRPr lang="en-US" altLang="en-US">
              <a:latin typeface="Calibri" panose="020F050202020403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9DE3A581-41E8-887E-2757-0589E132DCB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9E27205D-416C-171B-1920-F593DA8A20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395A7F0C-013C-6464-7DFD-B46CB2F47438}"/>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EF27877-A9EF-44C3-934D-3AC2F2C3905D}" type="slidenum">
              <a:rPr lang="en-US" altLang="en-US">
                <a:latin typeface="Calibri" panose="020F0502020204030204" pitchFamily="34" charset="0"/>
              </a:rPr>
              <a:pPr eaLnBrk="1" hangingPunct="1"/>
              <a:t>30</a:t>
            </a:fld>
            <a:endParaRPr lang="en-US" altLang="en-US">
              <a:latin typeface="Calibri" panose="020F050202020403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A801120D-498E-E5EB-F6CE-6EC3B695455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B06F9327-F8F6-DCC6-DB14-A7B1FD6CDF5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Constructional measures</a:t>
            </a:r>
          </a:p>
          <a:p>
            <a:r>
              <a:rPr lang="en-US" altLang="en-US"/>
              <a:t>• Highly stable mechanics, low drift in electronics, highly accurate time sync.,</a:t>
            </a:r>
          </a:p>
          <a:p>
            <a:r>
              <a:rPr lang="en-US" altLang="en-US"/>
              <a:t>internal reference measurement …</a:t>
            </a:r>
          </a:p>
          <a:p>
            <a:r>
              <a:rPr lang="en-US" altLang="en-US"/>
              <a:t>• Calibration</a:t>
            </a:r>
          </a:p>
          <a:p>
            <a:r>
              <a:rPr lang="en-US" altLang="en-US"/>
              <a:t>• Factory calibration of laser scanner, GPS/INS alignment …</a:t>
            </a:r>
          </a:p>
          <a:p>
            <a:r>
              <a:rPr lang="en-US" altLang="en-US"/>
              <a:t>• Flight specific measures</a:t>
            </a:r>
          </a:p>
          <a:p>
            <a:r>
              <a:rPr lang="en-US" altLang="en-US"/>
              <a:t>• Good satellite constellation, close reference station, little turbulence …</a:t>
            </a:r>
          </a:p>
          <a:p>
            <a:r>
              <a:rPr lang="en-US" altLang="en-US"/>
              <a:t>• Still systematic errors will remain, especially visible at strip overlaps</a:t>
            </a:r>
          </a:p>
        </p:txBody>
      </p:sp>
      <p:sp>
        <p:nvSpPr>
          <p:cNvPr id="4" name="Slide Number Placeholder 3">
            <a:extLst>
              <a:ext uri="{FF2B5EF4-FFF2-40B4-BE49-F238E27FC236}">
                <a16:creationId xmlns:a16="http://schemas.microsoft.com/office/drawing/2014/main" id="{8762568A-A9A0-C91A-FF84-3C201E5306E6}"/>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6DCDD4B5-F7BB-41DE-9BAC-02B9200A92CB}" type="slidenum">
              <a:rPr lang="en-US" altLang="en-US">
                <a:latin typeface="Calibri" panose="020F0502020204030204" pitchFamily="34" charset="0"/>
              </a:rPr>
              <a:pPr eaLnBrk="1" hangingPunct="1"/>
              <a:t>31</a:t>
            </a:fld>
            <a:endParaRPr lang="en-US" altLang="en-US">
              <a:latin typeface="Calibri" panose="020F050202020403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4AFF1AE0-362F-987E-AD40-1B3EE8905AE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B5BE130D-6A27-0702-5E55-DD808950DB6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2D4D4A6B-FAD3-3227-CD1D-4B8BEA562EAE}"/>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3778D79-5259-45E5-AFB4-6EA8E1EFF363}" type="slidenum">
              <a:rPr lang="en-US" altLang="en-US">
                <a:latin typeface="Calibri" panose="020F0502020204030204" pitchFamily="34" charset="0"/>
              </a:rPr>
              <a:pPr eaLnBrk="1" hangingPunct="1"/>
              <a:t>32</a:t>
            </a:fld>
            <a:endParaRPr lang="en-US" altLang="en-US">
              <a:latin typeface="Calibri" panose="020F050202020403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3DC0D071-849A-550A-FE15-A632842C97E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7019D25B-5A26-0751-21CF-4EC8BD8BDE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Basic approaches</a:t>
            </a:r>
          </a:p>
          <a:p>
            <a:r>
              <a:rPr lang="en-US" altLang="en-US"/>
              <a:t>• Mathematic morphology</a:t>
            </a:r>
          </a:p>
          <a:p>
            <a:r>
              <a:rPr lang="en-US" altLang="en-US"/>
              <a:t>• Progressive refinement</a:t>
            </a:r>
          </a:p>
          <a:p>
            <a:r>
              <a:rPr lang="en-US" altLang="en-US"/>
              <a:t>• Linear prediction</a:t>
            </a:r>
          </a:p>
          <a:p>
            <a:r>
              <a:rPr lang="en-US" altLang="en-US"/>
              <a:t>• Segmentation</a:t>
            </a:r>
          </a:p>
          <a:p>
            <a:r>
              <a:rPr lang="en-US" altLang="en-US"/>
              <a:t>• Points / local neighbourhood vs. segments</a:t>
            </a:r>
          </a:p>
          <a:p>
            <a:endParaRPr lang="en-US" altLang="en-US"/>
          </a:p>
          <a:p>
            <a:r>
              <a:rPr lang="en-US" altLang="en-US"/>
              <a:t>Morphologic operators and slope based filtering</a:t>
            </a:r>
          </a:p>
          <a:p>
            <a:r>
              <a:rPr lang="en-US" altLang="en-US"/>
              <a:t>(Vosselman, 2000)</a:t>
            </a:r>
          </a:p>
          <a:p>
            <a:r>
              <a:rPr lang="en-US" altLang="en-US"/>
              <a:t>• Linear prediction and hierarchic robust interpolation</a:t>
            </a:r>
          </a:p>
          <a:p>
            <a:r>
              <a:rPr lang="de-DE" altLang="en-US"/>
              <a:t>(Kraus &amp; Pfeifer 1998, Pfeifer et al. 2001)</a:t>
            </a:r>
          </a:p>
          <a:p>
            <a:r>
              <a:rPr lang="fr-FR" altLang="en-US"/>
              <a:t>• Progressive TIN densification (Axelsson, 2000)</a:t>
            </a:r>
          </a:p>
          <a:p>
            <a:r>
              <a:rPr lang="en-US" altLang="en-US"/>
              <a:t>• Segmentation based filtering</a:t>
            </a:r>
          </a:p>
          <a:p>
            <a:r>
              <a:rPr lang="en-US" altLang="en-US"/>
              <a:t>(Sithole, Vosselman 2005)</a:t>
            </a:r>
          </a:p>
        </p:txBody>
      </p:sp>
      <p:sp>
        <p:nvSpPr>
          <p:cNvPr id="7172" name="Slide Number Placeholder 3">
            <a:extLst>
              <a:ext uri="{FF2B5EF4-FFF2-40B4-BE49-F238E27FC236}">
                <a16:creationId xmlns:a16="http://schemas.microsoft.com/office/drawing/2014/main" id="{DF713955-2A62-3BBD-467E-1EDEEF5347EE}"/>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B2880B1-70FF-40BF-A88C-A64E81BE64FF}" type="slidenum">
              <a:rPr lang="en-US" altLang="en-US">
                <a:latin typeface="Calibri" panose="020F0502020204030204" pitchFamily="34" charset="0"/>
              </a:rPr>
              <a:pPr eaLnBrk="1" hangingPunct="1"/>
              <a:t>33</a:t>
            </a:fld>
            <a:endParaRPr lang="en-US" altLang="en-US">
              <a:latin typeface="Calibri" panose="020F050202020403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5FACBAEF-1C4F-FA1B-0347-19A225D20F2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B222105B-611A-38C0-484D-755EA00437A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46FD604E-5024-F1E6-02AA-E1200F10196A}"/>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6159681A-AFA7-41ED-868A-4C4C0722D54B}" type="slidenum">
              <a:rPr lang="en-US" altLang="en-US">
                <a:latin typeface="Calibri" panose="020F0502020204030204" pitchFamily="34" charset="0"/>
              </a:rPr>
              <a:pPr eaLnBrk="1" hangingPunct="1"/>
              <a:t>34</a:t>
            </a:fld>
            <a:endParaRPr lang="en-US" altLang="en-US">
              <a:latin typeface="Calibri" panose="020F050202020403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96C62E73-E53F-46B8-B229-0BFEC2515D8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521CB650-70FF-1CD9-F3B3-443A49D7F4D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038C6A13-048A-8A79-F20F-7ACBA8F6BA61}"/>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B7EC2661-3E93-4687-94B8-72A65859B28B}" type="slidenum">
              <a:rPr lang="en-US" altLang="en-US">
                <a:latin typeface="Calibri" panose="020F0502020204030204" pitchFamily="34" charset="0"/>
              </a:rPr>
              <a:pPr eaLnBrk="1" hangingPunct="1"/>
              <a:t>35</a:t>
            </a:fld>
            <a:endParaRPr lang="en-US" altLang="en-US">
              <a:latin typeface="Calibri" panose="020F050202020403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95E74068-3D49-A029-C85D-A541C81D338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801030DB-A89E-7B45-131D-399B85DF0D7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From point data or TIN to RASTER</a:t>
            </a:r>
          </a:p>
        </p:txBody>
      </p:sp>
      <p:sp>
        <p:nvSpPr>
          <p:cNvPr id="4" name="Slide Number Placeholder 3">
            <a:extLst>
              <a:ext uri="{FF2B5EF4-FFF2-40B4-BE49-F238E27FC236}">
                <a16:creationId xmlns:a16="http://schemas.microsoft.com/office/drawing/2014/main" id="{212C3383-4C8C-4E32-A862-B21B76151263}"/>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105F8A82-0217-4C23-A0BA-B2181EFE344C}" type="slidenum">
              <a:rPr lang="en-US" altLang="en-US">
                <a:latin typeface="Calibri" panose="020F0502020204030204" pitchFamily="34" charset="0"/>
              </a:rPr>
              <a:pPr eaLnBrk="1" hangingPunct="1"/>
              <a:t>36</a:t>
            </a:fld>
            <a:endParaRPr lang="en-US" altLang="en-US">
              <a:latin typeface="Calibri" panose="020F050202020403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AB89C9E-E1C6-96EE-EF0D-CD50F8185380}"/>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3487C20A-F27B-4B9B-AA4E-41E4E68AC8C5}" type="slidenum">
              <a:rPr lang="en-US" altLang="en-US">
                <a:latin typeface="Calibri" panose="020F0502020204030204" pitchFamily="34" charset="0"/>
              </a:rPr>
              <a:pPr eaLnBrk="1" hangingPunct="1"/>
              <a:t>37</a:t>
            </a:fld>
            <a:endParaRPr lang="en-US" altLang="en-US">
              <a:latin typeface="Calibri" panose="020F0502020204030204" pitchFamily="34" charset="0"/>
            </a:endParaRPr>
          </a:p>
        </p:txBody>
      </p:sp>
      <p:sp>
        <p:nvSpPr>
          <p:cNvPr id="69635" name="Rectangle 40961">
            <a:extLst>
              <a:ext uri="{FF2B5EF4-FFF2-40B4-BE49-F238E27FC236}">
                <a16:creationId xmlns:a16="http://schemas.microsoft.com/office/drawing/2014/main" id="{7C923F04-2F99-0DCC-4927-A8A9A0A4E939}"/>
              </a:ext>
            </a:extLst>
          </p:cNvPr>
          <p:cNvSpPr>
            <a:spLocks noGrp="1" noRot="1" noChangeAspect="1" noChangeArrowheads="1" noTextEdit="1"/>
          </p:cNvSpPr>
          <p:nvPr>
            <p:ph type="sldImg"/>
          </p:nvPr>
        </p:nvSpPr>
        <p:spPr bwMode="auto">
          <a:xfrm>
            <a:off x="381000" y="687388"/>
            <a:ext cx="6096000" cy="3429000"/>
          </a:xfrm>
          <a:noFill/>
          <a:ln cap="flat">
            <a:solidFill>
              <a:srgbClr val="000000"/>
            </a:solidFill>
            <a:miter lim="800000"/>
            <a:headEnd type="none" w="med" len="med"/>
            <a:tailEnd type="none" w="med" len="med"/>
          </a:ln>
          <a:extLst>
            <a:ext uri="{909E8E84-426E-40DD-AFC4-6F175D3DCCD1}">
              <a14:hiddenFill xmlns:a14="http://schemas.microsoft.com/office/drawing/2010/main">
                <a:solidFill>
                  <a:srgbClr val="FFFFFF"/>
                </a:solidFill>
              </a14:hiddenFill>
            </a:ext>
          </a:extLst>
        </p:spPr>
      </p:sp>
      <p:sp>
        <p:nvSpPr>
          <p:cNvPr id="69636" name="Rectangle 198658">
            <a:extLst>
              <a:ext uri="{FF2B5EF4-FFF2-40B4-BE49-F238E27FC236}">
                <a16:creationId xmlns:a16="http://schemas.microsoft.com/office/drawing/2014/main" id="{A4044F2A-1700-11AB-227D-54799E5A8F4B}"/>
              </a:ext>
            </a:extLst>
          </p:cNvPr>
          <p:cNvSpPr>
            <a:spLocks noGrp="1" noChangeArrowheads="1"/>
          </p:cNvSpPr>
          <p:nvPr>
            <p:ph type="body" idx="1"/>
          </p:nvPr>
        </p:nvSpPr>
        <p:spPr bwMode="auto">
          <a:xfrm>
            <a:off x="685800" y="4343400"/>
            <a:ext cx="5486400" cy="41132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latin typeface="Arial" panose="020B0604020202020204" pitchFamily="34" charset="0"/>
              </a:rPr>
              <a:t>Research collaboration with Precision Forestry Cooperative</a:t>
            </a:r>
            <a:endParaRPr lang="en-US" altLang="en-US"/>
          </a:p>
          <a:p>
            <a:pPr eaLnBrk="1" hangingPunct="1"/>
            <a:r>
              <a:rPr lang="en-US" altLang="en-US">
                <a:latin typeface="Arial" panose="020B0604020202020204" pitchFamily="34" charset="0"/>
              </a:rPr>
              <a:t>	Hans-Erik Andersen</a:t>
            </a:r>
          </a:p>
          <a:p>
            <a:pPr eaLnBrk="1" hangingPunct="1"/>
            <a:r>
              <a:rPr lang="en-US" altLang="en-US">
                <a:latin typeface="Arial" panose="020B0604020202020204" pitchFamily="34" charset="0"/>
              </a:rPr>
              <a:t>Funding support from:</a:t>
            </a:r>
          </a:p>
          <a:p>
            <a:pPr eaLnBrk="1" hangingPunct="1"/>
            <a:r>
              <a:rPr lang="en-US" altLang="en-US">
                <a:latin typeface="Arial" panose="020B0604020202020204" pitchFamily="34" charset="0"/>
              </a:rPr>
              <a:t>	USFS-PNS Station</a:t>
            </a:r>
          </a:p>
          <a:p>
            <a:pPr eaLnBrk="1" hangingPunct="1"/>
            <a:r>
              <a:rPr lang="en-US" altLang="en-US">
                <a:latin typeface="Arial" panose="020B0604020202020204" pitchFamily="34" charset="0"/>
              </a:rPr>
              <a:t>	Fort Lewis</a:t>
            </a:r>
          </a:p>
          <a:p>
            <a:pPr eaLnBrk="1" hangingPunct="1"/>
            <a:r>
              <a:rPr lang="en-US" altLang="en-US">
                <a:latin typeface="Arial" panose="020B0604020202020204" pitchFamily="34" charset="0"/>
              </a:rPr>
              <a:t>	JFSP</a:t>
            </a:r>
          </a:p>
          <a:p>
            <a:pPr eaLnBrk="1" hangingPunct="1"/>
            <a:r>
              <a:rPr lang="en-US" altLang="en-US">
                <a:latin typeface="Arial" panose="020B0604020202020204" pitchFamily="34" charset="0"/>
              </a:rPr>
              <a:t>	Others</a:t>
            </a:r>
          </a:p>
        </p:txBody>
      </p:sp>
      <p:sp>
        <p:nvSpPr>
          <p:cNvPr id="6" name="Footer Placeholder 5">
            <a:extLst>
              <a:ext uri="{FF2B5EF4-FFF2-40B4-BE49-F238E27FC236}">
                <a16:creationId xmlns:a16="http://schemas.microsoft.com/office/drawing/2014/main" id="{86F8A551-6082-B3D4-C3D6-D9B56683C32E}"/>
              </a:ext>
            </a:extLst>
          </p:cNvPr>
          <p:cNvSpPr>
            <a:spLocks noGrp="1"/>
          </p:cNvSpPr>
          <p:nvPr>
            <p:ph type="ftr" sz="quarter" idx="4"/>
          </p:nvPr>
        </p:nvSpPr>
        <p:spPr/>
        <p:txBody>
          <a:bodyPr/>
          <a:lstStyle/>
          <a:p>
            <a:pPr>
              <a:defRPr/>
            </a:pPr>
            <a:r>
              <a:rPr lang="en-US"/>
              <a:t>Guest lecturer: Dr. L. Monika Moskal</a:t>
            </a:r>
          </a:p>
          <a:p>
            <a:pPr>
              <a:defRPr/>
            </a:pPr>
            <a:endParaRPr lang="en-US" dirty="0"/>
          </a:p>
        </p:txBody>
      </p:sp>
      <p:sp>
        <p:nvSpPr>
          <p:cNvPr id="7" name="Header Placeholder 6">
            <a:extLst>
              <a:ext uri="{FF2B5EF4-FFF2-40B4-BE49-F238E27FC236}">
                <a16:creationId xmlns:a16="http://schemas.microsoft.com/office/drawing/2014/main" id="{46E4425A-2086-D4A8-1A98-044A60518FA0}"/>
              </a:ext>
            </a:extLst>
          </p:cNvPr>
          <p:cNvSpPr>
            <a:spLocks noGrp="1"/>
          </p:cNvSpPr>
          <p:nvPr>
            <p:ph type="hdr" sz="quarter"/>
          </p:nvPr>
        </p:nvSpPr>
        <p:spPr/>
        <p:txBody>
          <a:bodyPr/>
          <a:lstStyle/>
          <a:p>
            <a:pPr>
              <a:defRPr/>
            </a:pPr>
            <a:r>
              <a:rPr lang="en-US"/>
              <a:t>UW Spring 2007 - ESRM490H</a:t>
            </a:r>
            <a:endParaRPr lang="en-US"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DA498494-681F-2FE6-F8F4-50D9541EBAC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5043DDC3-6121-5078-CEC1-EFF962316D8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3957F538-A351-064F-5D2C-5EA240847AAF}"/>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569BC44-95C0-41F8-A91A-0234DAB32015}" type="slidenum">
              <a:rPr lang="en-US" altLang="en-US">
                <a:latin typeface="Calibri" panose="020F0502020204030204" pitchFamily="34" charset="0"/>
              </a:rPr>
              <a:pPr eaLnBrk="1" hangingPunct="1"/>
              <a:t>38</a:t>
            </a:fld>
            <a:endParaRPr lang="en-US" altLang="en-US">
              <a:latin typeface="Calibri" panose="020F0502020204030204" pitchFamily="34"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25D65BBE-F186-8713-AAA1-CAA86AC393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D2F43A57-E80F-086E-CFFF-7792C9477E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2903ADC6-4911-D734-A7BA-A3950CF3A1EB}"/>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063D77EE-952D-42A7-A333-DDDE3D39D1DF}" type="slidenum">
              <a:rPr lang="en-US" altLang="en-US">
                <a:latin typeface="Calibri" panose="020F0502020204030204" pitchFamily="34" charset="0"/>
              </a:rPr>
              <a:pPr eaLnBrk="1" hangingPunct="1"/>
              <a:t>39</a:t>
            </a:fld>
            <a:endParaRPr lang="en-US" altLang="en-US">
              <a:latin typeface="Calibri" panose="020F0502020204030204" pitchFamily="34"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62618CDC-904E-073F-A4C0-E311321849A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50E98A51-726A-1344-FEB5-EEACFE57A0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E3A8C815-103A-ED8A-EB90-438AA47FC890}"/>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495C13BB-E807-4206-AE7C-09674C5A1415}" type="slidenum">
              <a:rPr lang="en-US" altLang="en-US">
                <a:latin typeface="Calibri" panose="020F0502020204030204" pitchFamily="34" charset="0"/>
              </a:rPr>
              <a:pPr eaLnBrk="1" hangingPunct="1"/>
              <a:t>40</a:t>
            </a:fld>
            <a:endParaRPr lang="en-US" altLang="en-US">
              <a:latin typeface="Calibri" panose="020F0502020204030204" pitchFamily="34"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41</a:t>
            </a:fld>
            <a:endParaRPr lang="en-US" dirty="0"/>
          </a:p>
        </p:txBody>
      </p:sp>
    </p:spTree>
    <p:extLst>
      <p:ext uri="{BB962C8B-B14F-4D97-AF65-F5344CB8AC3E}">
        <p14:creationId xmlns:p14="http://schemas.microsoft.com/office/powerpoint/2010/main" val="34503946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ACF31-8D27-B0B5-63F0-FE79F888DA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8880E0-FC7E-E6AB-EFCA-F496D95AD5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735F63D-16B3-535B-39D7-00AD10F91ACF}"/>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4B7CB387-BDA9-8B9D-6F88-3EE247170F30}"/>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2B940557-ADCD-784D-58B5-DA5454C144CC}"/>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4234726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D7E30-8D60-19CE-3725-5BAC8023C8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11A13E-1C90-AB36-D499-9040890EC37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FDDF78-BF8A-D2F8-BF54-6FF234FC80BE}"/>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624CED8D-9DDB-F17A-2FDB-B70BFC02632E}"/>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436AF286-EF8A-CE6E-0989-0A0AD37DBBAD}"/>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3529122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3B3EA-3DD4-AD32-D960-CCCED43C88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5E5DFD9-E2EE-1E35-6881-F4347FBD9B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CC1520-C100-97FD-8AA8-A25F4C213B48}"/>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E927DB9-1FCD-8F71-2D8E-9DF7D870CDBE}"/>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238A9FAC-0DAA-9702-1978-7813DBC17EF6}"/>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775983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34D1D-DD33-ACD5-5F4C-C5DF6D92BB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A97B90-49C8-C753-5F34-8A2982A3AA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BC50D1-0875-2F84-7E62-AEAEE85D266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BB0147-83DE-4E35-EFCE-2310BB707294}"/>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9CDBF60E-6CE5-9FBE-2F1D-F4078D0EEC2F}"/>
              </a:ext>
            </a:extLst>
          </p:cNvPr>
          <p:cNvSpPr>
            <a:spLocks noGrp="1"/>
          </p:cNvSpPr>
          <p:nvPr>
            <p:ph type="ftr" sz="quarter" idx="11"/>
          </p:nvPr>
        </p:nvSpPr>
        <p:spPr/>
        <p:txBody>
          <a:bodyPr/>
          <a:lstStyle/>
          <a:p>
            <a:r>
              <a:rPr lang="en-US"/>
              <a:t>Jennie Murack, MIT Libraries, November 2017</a:t>
            </a:r>
          </a:p>
        </p:txBody>
      </p:sp>
      <p:sp>
        <p:nvSpPr>
          <p:cNvPr id="7" name="Slide Number Placeholder 6">
            <a:extLst>
              <a:ext uri="{FF2B5EF4-FFF2-40B4-BE49-F238E27FC236}">
                <a16:creationId xmlns:a16="http://schemas.microsoft.com/office/drawing/2014/main" id="{C13A3B79-7B5F-B431-37A9-15D42C6BFC51}"/>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4264541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4279B-13FE-0395-3EF0-BC96FFD1B2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02E3C9-9125-1BBE-C12E-A452B4CDD8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8BDBAD-1582-42A4-8137-4AEE5F6006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10422D0-8143-7730-A006-A69C7EA042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B9BD3B-37B2-FBDE-4474-4A436E478B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370E2F-8B91-F47C-37D5-D10D88AF7B66}"/>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ED6CC9E6-7E22-9140-D9CF-4B835B0ACCD4}"/>
              </a:ext>
            </a:extLst>
          </p:cNvPr>
          <p:cNvSpPr>
            <a:spLocks noGrp="1"/>
          </p:cNvSpPr>
          <p:nvPr>
            <p:ph type="ftr" sz="quarter" idx="11"/>
          </p:nvPr>
        </p:nvSpPr>
        <p:spPr/>
        <p:txBody>
          <a:bodyPr/>
          <a:lstStyle/>
          <a:p>
            <a:r>
              <a:rPr lang="en-US"/>
              <a:t>Jennie Murack, MIT Libraries, November 2017</a:t>
            </a:r>
          </a:p>
        </p:txBody>
      </p:sp>
      <p:sp>
        <p:nvSpPr>
          <p:cNvPr id="9" name="Slide Number Placeholder 8">
            <a:extLst>
              <a:ext uri="{FF2B5EF4-FFF2-40B4-BE49-F238E27FC236}">
                <a16:creationId xmlns:a16="http://schemas.microsoft.com/office/drawing/2014/main" id="{814BEF6D-F551-6DC8-E5B7-837EA5EE01AE}"/>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017289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7CB0A-B66A-208B-54AC-8FA3F76833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94F6B9-536A-CBF1-15BE-496C27A239C8}"/>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A8F69AC0-BBFE-F6A1-86D5-DD521E6A9C5E}"/>
              </a:ext>
            </a:extLst>
          </p:cNvPr>
          <p:cNvSpPr>
            <a:spLocks noGrp="1"/>
          </p:cNvSpPr>
          <p:nvPr>
            <p:ph type="ftr" sz="quarter" idx="11"/>
          </p:nvPr>
        </p:nvSpPr>
        <p:spPr/>
        <p:txBody>
          <a:bodyPr/>
          <a:lstStyle/>
          <a:p>
            <a:r>
              <a:rPr lang="en-US"/>
              <a:t>Jennie Murack, MIT Libraries, November 2017</a:t>
            </a:r>
          </a:p>
        </p:txBody>
      </p:sp>
      <p:sp>
        <p:nvSpPr>
          <p:cNvPr id="5" name="Slide Number Placeholder 4">
            <a:extLst>
              <a:ext uri="{FF2B5EF4-FFF2-40B4-BE49-F238E27FC236}">
                <a16:creationId xmlns:a16="http://schemas.microsoft.com/office/drawing/2014/main" id="{6A07D5F6-A24B-67C6-BBBE-27FCADE2A20A}"/>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7605265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91380F-9D68-B0B9-5760-3DC0923EE161}"/>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88947F9C-23B9-BD2E-0340-11766C8768EB}"/>
              </a:ext>
            </a:extLst>
          </p:cNvPr>
          <p:cNvSpPr>
            <a:spLocks noGrp="1"/>
          </p:cNvSpPr>
          <p:nvPr>
            <p:ph type="ftr" sz="quarter" idx="11"/>
          </p:nvPr>
        </p:nvSpPr>
        <p:spPr/>
        <p:txBody>
          <a:bodyPr/>
          <a:lstStyle/>
          <a:p>
            <a:r>
              <a:rPr lang="en-US"/>
              <a:t>Jennie Murack, MIT Libraries, November 2017</a:t>
            </a:r>
          </a:p>
        </p:txBody>
      </p:sp>
      <p:sp>
        <p:nvSpPr>
          <p:cNvPr id="4" name="Slide Number Placeholder 3">
            <a:extLst>
              <a:ext uri="{FF2B5EF4-FFF2-40B4-BE49-F238E27FC236}">
                <a16:creationId xmlns:a16="http://schemas.microsoft.com/office/drawing/2014/main" id="{9E728208-4911-6BF0-5A01-A11B0689EC3F}"/>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1413055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1AF78-FF36-F2FE-9BBA-04B68886C4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532880-7793-B698-4BE9-59304A7ABF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BB6D9E-4610-5926-C769-F3469A5F6B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1303DB-D7B9-EF71-EDD3-81692C0B7C7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7795B86-8FB2-9621-B66B-D0CE01895597}"/>
              </a:ext>
            </a:extLst>
          </p:cNvPr>
          <p:cNvSpPr>
            <a:spLocks noGrp="1"/>
          </p:cNvSpPr>
          <p:nvPr>
            <p:ph type="ftr" sz="quarter" idx="11"/>
          </p:nvPr>
        </p:nvSpPr>
        <p:spPr/>
        <p:txBody>
          <a:bodyPr/>
          <a:lstStyle/>
          <a:p>
            <a:r>
              <a:rPr lang="en-US"/>
              <a:t>Jennie Murack, MIT Libraries, November 2017</a:t>
            </a:r>
          </a:p>
        </p:txBody>
      </p:sp>
      <p:sp>
        <p:nvSpPr>
          <p:cNvPr id="7" name="Slide Number Placeholder 6">
            <a:extLst>
              <a:ext uri="{FF2B5EF4-FFF2-40B4-BE49-F238E27FC236}">
                <a16:creationId xmlns:a16="http://schemas.microsoft.com/office/drawing/2014/main" id="{CF6F8E45-81D4-4D47-D904-0809F9244980}"/>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369666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1DDEA-B9A2-8151-DC1B-7CFB46AD48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A034C4-9414-1E27-E44F-6D972E8367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CA44DB-E865-CB6B-1CB0-67CC6E0B7C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19EF7E-17E0-BB96-9505-88867A3C2904}"/>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CC4BCA57-8E4B-2924-47FE-7B7FFFB66586}"/>
              </a:ext>
            </a:extLst>
          </p:cNvPr>
          <p:cNvSpPr>
            <a:spLocks noGrp="1"/>
          </p:cNvSpPr>
          <p:nvPr>
            <p:ph type="ftr" sz="quarter" idx="11"/>
          </p:nvPr>
        </p:nvSpPr>
        <p:spPr/>
        <p:txBody>
          <a:bodyPr/>
          <a:lstStyle/>
          <a:p>
            <a:r>
              <a:rPr lang="en-US"/>
              <a:t>Jennie Murack, MIT Libraries, November 2017</a:t>
            </a:r>
          </a:p>
        </p:txBody>
      </p:sp>
      <p:sp>
        <p:nvSpPr>
          <p:cNvPr id="7" name="Slide Number Placeholder 6">
            <a:extLst>
              <a:ext uri="{FF2B5EF4-FFF2-40B4-BE49-F238E27FC236}">
                <a16:creationId xmlns:a16="http://schemas.microsoft.com/office/drawing/2014/main" id="{247A3DE8-A6F3-1133-4FA3-F8C853359845}"/>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1570997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BAF72-9239-54E3-3A8D-696E97B428D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5616F0-42C8-83D8-383E-D665259754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98361F-4CFD-1A75-926D-E34FBB05288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E8AF2D10-4647-8395-F877-052CA1F846BA}"/>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481E9382-0A74-4B4B-D17F-8B1FC1CFC573}"/>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798306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699FC0-5117-6879-E92A-23D1B189AAC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6EFEF0-FA78-3945-981B-9138C7F6F52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DB52B8-BA30-130F-598C-85AD20A5951F}"/>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8BB2E0E-DE75-E7E5-6D32-BBEC1679DCBF}"/>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126DAAA9-EA79-8B59-BECB-E30B123F9CB7}"/>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3044630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lvl1pPr>
              <a:defRPr sz="4000">
                <a:solidFill>
                  <a:srgbClr val="FFC000"/>
                </a:solidFill>
              </a:defRPr>
            </a:lvl1pPr>
          </a:lstStyle>
          <a:p>
            <a:r>
              <a:rPr lang="en-US" dirty="0"/>
              <a:t>Click to edit Master title style</a:t>
            </a:r>
          </a:p>
        </p:txBody>
      </p:sp>
      <p:sp>
        <p:nvSpPr>
          <p:cNvPr id="3" name="Text Placeholder 2"/>
          <p:cNvSpPr>
            <a:spLocks noGrp="1"/>
          </p:cNvSpPr>
          <p:nvPr>
            <p:ph type="body" idx="1"/>
          </p:nvPr>
        </p:nvSpPr>
        <p:spPr/>
        <p:txBody>
          <a:bodyPr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56CE3F2-5030-1D09-5E2D-C78DA0FBDEE4}"/>
              </a:ext>
            </a:extLst>
          </p:cNvPr>
          <p:cNvSpPr>
            <a:spLocks noGrp="1" noChangeArrowheads="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3295FD7B-621C-B963-716D-A409DA3383A0}"/>
              </a:ext>
            </a:extLst>
          </p:cNvPr>
          <p:cNvSpPr>
            <a:spLocks noGrp="1" noChangeArrowheads="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6D064760-E92A-682D-8A0F-BC910ED633C9}"/>
              </a:ext>
            </a:extLst>
          </p:cNvPr>
          <p:cNvSpPr>
            <a:spLocks noGrp="1" noChangeArrowheads="1"/>
          </p:cNvSpPr>
          <p:nvPr>
            <p:ph type="sldNum" sz="quarter" idx="12"/>
          </p:nvPr>
        </p:nvSpPr>
        <p:spPr/>
        <p:txBody>
          <a:bodyPr/>
          <a:lstStyle>
            <a:lvl1pPr>
              <a:defRPr/>
            </a:lvl1pPr>
          </a:lstStyle>
          <a:p>
            <a:fld id="{0446B616-6812-4ED5-8EF0-C884285B0151}" type="slidenum">
              <a:rPr lang="en-US" altLang="en-US"/>
              <a:pPr/>
              <a:t>‹#›</a:t>
            </a:fld>
            <a:endParaRPr lang="en-US" altLang="en-US"/>
          </a:p>
        </p:txBody>
      </p:sp>
    </p:spTree>
    <p:extLst>
      <p:ext uri="{BB962C8B-B14F-4D97-AF65-F5344CB8AC3E}">
        <p14:creationId xmlns:p14="http://schemas.microsoft.com/office/powerpoint/2010/main" val="574167953"/>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B4B7A8-4D8F-B910-56FA-EF561057BE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5B62C4-6E74-50E4-E886-E29D3CE709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CA42AA-2AA7-B50C-0CFD-65BE5D55D1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3/5/2024</a:t>
            </a:fld>
            <a:endParaRPr lang="en-US" dirty="0"/>
          </a:p>
        </p:txBody>
      </p:sp>
      <p:sp>
        <p:nvSpPr>
          <p:cNvPr id="5" name="Footer Placeholder 4">
            <a:extLst>
              <a:ext uri="{FF2B5EF4-FFF2-40B4-BE49-F238E27FC236}">
                <a16:creationId xmlns:a16="http://schemas.microsoft.com/office/drawing/2014/main" id="{EBE60EEF-E7F6-E4DA-6B9A-43A94EF6CD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3121691-0CDA-16A0-D6F3-7737F82FA6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448228496"/>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drive.google.com/file/d/1EBOt3y494YJcHalNYMuMjJ1R2SAv18at/view"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file:///J:\FP\DATA\COMMON\Venice\LiDAR%20for%20the%20FPB\Monika%20Moskal%20UW\pulse.avi" TargetMode="Externa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file:///J:\FP\DATA\COMMON\Venice\LiDAR%20for%20the%20FPB\Monika%20Moskal%20UW\drape_cinepak.avi" TargetMode="Externa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3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jpeg"/></Relationships>
</file>

<file path=ppt/slides/_rels/slide3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4.xml"/><Relationship Id="rId1" Type="http://schemas.openxmlformats.org/officeDocument/2006/relationships/slideLayout" Target="../slideLayouts/slideLayout12.xml"/><Relationship Id="rId4" Type="http://schemas.openxmlformats.org/officeDocument/2006/relationships/image" Target="../media/image32.jpe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hyperlink" Target="https://sourceforge.net/p/saga-gis/wiki/Climbing%20Mount%20St.%20Helens/"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hyperlink" Target="https://sagatutorials.wordpress.com/basic-terrain-analysis/" TargetMode="External"/><Relationship Id="rId4" Type="http://schemas.openxmlformats.org/officeDocument/2006/relationships/hyperlink" Target="https://sagatutorials.wordpress.com/preprocessing-and-catchment-delini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226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Illustration of data layered over land">
            <a:extLst>
              <a:ext uri="{FF2B5EF4-FFF2-40B4-BE49-F238E27FC236}">
                <a16:creationId xmlns:a16="http://schemas.microsoft.com/office/drawing/2014/main" id="{28BAAE36-007E-9F48-5DF6-C6DB2331B8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5538" y="639763"/>
            <a:ext cx="5240338" cy="5578475"/>
          </a:xfrm>
          <a:prstGeom prst="rect">
            <a:avLst/>
          </a:prstGeom>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F74611C-2CD5-7350-7B35-34D12FF98B56}"/>
              </a:ext>
            </a:extLst>
          </p:cNvPr>
          <p:cNvSpPr txBox="1"/>
          <p:nvPr/>
        </p:nvSpPr>
        <p:spPr>
          <a:xfrm>
            <a:off x="6205538" y="5102225"/>
            <a:ext cx="5240338" cy="1116013"/>
          </a:xfrm>
          <a:prstGeom prst="rect">
            <a:avLst/>
          </a:prstGeom>
          <a:solidFill>
            <a:srgbClr val="000000">
              <a:alpha val="50000"/>
            </a:srgbClr>
          </a:solidFill>
          <a:ln>
            <a:noFill/>
          </a:ln>
        </p:spPr>
        <p:txBody>
          <a:bodyPr wrap="square" rtlCol="0" anchor="ctr">
            <a:noAutofit/>
          </a:bodyPr>
          <a:lstStyle/>
          <a:p>
            <a:pPr algn="ctr" defTabSz="694944">
              <a:spcAft>
                <a:spcPts val="600"/>
              </a:spcAft>
            </a:pPr>
            <a:fld id="{2F8B7DED-8995-7941-9745-9234FFE365FF}" type="slidenum">
              <a:rPr lang="en-US" sz="1300" kern="1200">
                <a:solidFill>
                  <a:srgbClr val="FFFFFF"/>
                </a:solidFill>
                <a:latin typeface="+mn-lt"/>
                <a:ea typeface="+mn-ea"/>
                <a:cs typeface="+mn-cs"/>
              </a:rPr>
              <a:pPr algn="ctr" defTabSz="694944">
                <a:spcAft>
                  <a:spcPts val="600"/>
                </a:spcAft>
              </a:pPr>
              <a:t>1</a:t>
            </a:fld>
            <a:endParaRPr lang="en-US" sz="1300">
              <a:solidFill>
                <a:srgbClr val="FFFFFF"/>
              </a:solidFill>
            </a:endParaRPr>
          </a:p>
        </p:txBody>
      </p:sp>
      <p:sp>
        <p:nvSpPr>
          <p:cNvPr id="2" name="Title 1"/>
          <p:cNvSpPr>
            <a:spLocks noGrp="1"/>
          </p:cNvSpPr>
          <p:nvPr>
            <p:ph type="title"/>
          </p:nvPr>
        </p:nvSpPr>
        <p:spPr>
          <a:xfrm>
            <a:off x="621629" y="1107363"/>
            <a:ext cx="4225290" cy="3169920"/>
          </a:xfrm>
        </p:spPr>
        <p:txBody>
          <a:bodyPr vert="horz" lIns="91440" tIns="45720" rIns="91440" bIns="45720" rtlCol="0" anchor="ctr">
            <a:normAutofit/>
          </a:bodyPr>
          <a:lstStyle/>
          <a:p>
            <a:pPr algn="ctr"/>
            <a:br>
              <a:rPr lang="en-US" sz="4400" b="1" u="sng" dirty="0">
                <a:solidFill>
                  <a:schemeClr val="bg1">
                    <a:lumMod val="95000"/>
                  </a:schemeClr>
                </a:solidFill>
              </a:rPr>
            </a:br>
            <a:r>
              <a:rPr lang="en-US" sz="4400" b="1" dirty="0">
                <a:solidFill>
                  <a:schemeClr val="bg1">
                    <a:lumMod val="95000"/>
                  </a:schemeClr>
                </a:solidFill>
              </a:rPr>
              <a:t>Lidar (Theory and Application)</a:t>
            </a:r>
            <a:endParaRPr lang="en-US" sz="4400" b="1" kern="1200" dirty="0">
              <a:solidFill>
                <a:srgbClr val="FFFFFF"/>
              </a:solidFill>
              <a:latin typeface="+mj-lt"/>
              <a:ea typeface="+mj-ea"/>
              <a:cs typeface="+mj-cs"/>
            </a:endParaRPr>
          </a:p>
        </p:txBody>
      </p:sp>
      <p:pic>
        <p:nvPicPr>
          <p:cNvPr id="5" name="Picture 4" descr="A black background with white text&#10;&#10;Description automatically generated">
            <a:extLst>
              <a:ext uri="{FF2B5EF4-FFF2-40B4-BE49-F238E27FC236}">
                <a16:creationId xmlns:a16="http://schemas.microsoft.com/office/drawing/2014/main" id="{B4717C7E-04A6-9E6F-4115-B9639A049E5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8600" y="5706903"/>
            <a:ext cx="2209800" cy="1022033"/>
          </a:xfrm>
          <a:prstGeom prst="rect">
            <a:avLst/>
          </a:prstGeom>
        </p:spPr>
      </p:pic>
      <p:sp>
        <p:nvSpPr>
          <p:cNvPr id="6" name="TextBox 5">
            <a:extLst>
              <a:ext uri="{FF2B5EF4-FFF2-40B4-BE49-F238E27FC236}">
                <a16:creationId xmlns:a16="http://schemas.microsoft.com/office/drawing/2014/main" id="{05B3003C-52DD-8B12-9022-C5E1191B2C01}"/>
              </a:ext>
            </a:extLst>
          </p:cNvPr>
          <p:cNvSpPr txBox="1"/>
          <p:nvPr/>
        </p:nvSpPr>
        <p:spPr>
          <a:xfrm>
            <a:off x="76200" y="33737"/>
            <a:ext cx="4267200" cy="923330"/>
          </a:xfrm>
          <a:prstGeom prst="rect">
            <a:avLst/>
          </a:prstGeom>
          <a:noFill/>
        </p:spPr>
        <p:txBody>
          <a:bodyPr wrap="square">
            <a:spAutoFit/>
          </a:bodyPr>
          <a:lstStyle/>
          <a:p>
            <a:r>
              <a:rPr lang="en-US" sz="1800" dirty="0">
                <a:solidFill>
                  <a:schemeClr val="bg1"/>
                </a:solidFill>
              </a:rPr>
              <a:t>GIS and Habitat Management – ACBA 7005								</a:t>
            </a:r>
          </a:p>
        </p:txBody>
      </p:sp>
      <p:sp>
        <p:nvSpPr>
          <p:cNvPr id="7" name="TextBox 6">
            <a:extLst>
              <a:ext uri="{FF2B5EF4-FFF2-40B4-BE49-F238E27FC236}">
                <a16:creationId xmlns:a16="http://schemas.microsoft.com/office/drawing/2014/main" id="{ECCC1265-0F03-DFB4-7793-0E00D37500D0}"/>
              </a:ext>
            </a:extLst>
          </p:cNvPr>
          <p:cNvSpPr txBox="1"/>
          <p:nvPr/>
        </p:nvSpPr>
        <p:spPr>
          <a:xfrm>
            <a:off x="4267200" y="6368534"/>
            <a:ext cx="7848600" cy="646331"/>
          </a:xfrm>
          <a:prstGeom prst="rect">
            <a:avLst/>
          </a:prstGeom>
          <a:noFill/>
        </p:spPr>
        <p:txBody>
          <a:bodyPr wrap="square">
            <a:spAutoFit/>
          </a:bodyPr>
          <a:lstStyle/>
          <a:p>
            <a:r>
              <a:rPr lang="en-US" sz="1800" dirty="0"/>
              <a:t>							06/03/2024				</a:t>
            </a:r>
          </a:p>
        </p:txBody>
      </p:sp>
    </p:spTree>
    <p:extLst>
      <p:ext uri="{BB962C8B-B14F-4D97-AF65-F5344CB8AC3E}">
        <p14:creationId xmlns:p14="http://schemas.microsoft.com/office/powerpoint/2010/main" val="21539624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0800" y="243846"/>
            <a:ext cx="8385572" cy="1219199"/>
          </a:xfrm>
        </p:spPr>
        <p:txBody>
          <a:bodyPr>
            <a:noAutofit/>
          </a:bodyPr>
          <a:lstStyle/>
          <a:p>
            <a:pPr algn="ctr"/>
            <a:r>
              <a:rPr lang="en-US" b="1" dirty="0">
                <a:latin typeface="+mn-lt"/>
              </a:rPr>
              <a:t>Structure</a:t>
            </a:r>
          </a:p>
        </p:txBody>
      </p:sp>
      <p:sp>
        <p:nvSpPr>
          <p:cNvPr id="3" name="Content Placeholder 2"/>
          <p:cNvSpPr>
            <a:spLocks noGrp="1"/>
          </p:cNvSpPr>
          <p:nvPr>
            <p:ph idx="1"/>
          </p:nvPr>
        </p:nvSpPr>
        <p:spPr>
          <a:xfrm>
            <a:off x="1447800" y="2575216"/>
            <a:ext cx="9677400" cy="3129503"/>
          </a:xfrm>
        </p:spPr>
        <p:txBody>
          <a:bodyPr>
            <a:normAutofit/>
          </a:bodyPr>
          <a:lstStyle/>
          <a:p>
            <a:pPr marL="0" indent="0">
              <a:buNone/>
            </a:pPr>
            <a:endParaRPr lang="en-US" dirty="0"/>
          </a:p>
          <a:p>
            <a:pPr marL="0" indent="0" algn="ctr">
              <a:buNone/>
            </a:pPr>
            <a:endParaRPr lang="en-US" dirty="0"/>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2</a:t>
            </a:fld>
            <a:endParaRPr lang="en-US" sz="1200" dirty="0"/>
          </a:p>
        </p:txBody>
      </p:sp>
      <p:graphicFrame>
        <p:nvGraphicFramePr>
          <p:cNvPr id="5" name="Table 4">
            <a:extLst>
              <a:ext uri="{FF2B5EF4-FFF2-40B4-BE49-F238E27FC236}">
                <a16:creationId xmlns:a16="http://schemas.microsoft.com/office/drawing/2014/main" id="{1BE5277F-7B55-9F9E-AA27-700999EE5DED}"/>
              </a:ext>
            </a:extLst>
          </p:cNvPr>
          <p:cNvGraphicFramePr>
            <a:graphicFrameLocks noGrp="1"/>
          </p:cNvGraphicFramePr>
          <p:nvPr>
            <p:extLst>
              <p:ext uri="{D42A27DB-BD31-4B8C-83A1-F6EECF244321}">
                <p14:modId xmlns:p14="http://schemas.microsoft.com/office/powerpoint/2010/main" val="790216130"/>
              </p:ext>
            </p:extLst>
          </p:nvPr>
        </p:nvGraphicFramePr>
        <p:xfrm>
          <a:off x="762000" y="1657387"/>
          <a:ext cx="10591800" cy="3520911"/>
        </p:xfrm>
        <a:graphic>
          <a:graphicData uri="http://schemas.openxmlformats.org/drawingml/2006/table">
            <a:tbl>
              <a:tblPr firstRow="1" firstCol="1" bandRow="1">
                <a:tableStyleId>{5C22544A-7EE6-4342-B048-85BDC9FD1C3A}</a:tableStyleId>
              </a:tblPr>
              <a:tblGrid>
                <a:gridCol w="1068253">
                  <a:extLst>
                    <a:ext uri="{9D8B030D-6E8A-4147-A177-3AD203B41FA5}">
                      <a16:colId xmlns:a16="http://schemas.microsoft.com/office/drawing/2014/main" val="1368661131"/>
                    </a:ext>
                  </a:extLst>
                </a:gridCol>
                <a:gridCol w="1315054">
                  <a:extLst>
                    <a:ext uri="{9D8B030D-6E8A-4147-A177-3AD203B41FA5}">
                      <a16:colId xmlns:a16="http://schemas.microsoft.com/office/drawing/2014/main" val="2904023425"/>
                    </a:ext>
                  </a:extLst>
                </a:gridCol>
                <a:gridCol w="5978833">
                  <a:extLst>
                    <a:ext uri="{9D8B030D-6E8A-4147-A177-3AD203B41FA5}">
                      <a16:colId xmlns:a16="http://schemas.microsoft.com/office/drawing/2014/main" val="1854336953"/>
                    </a:ext>
                  </a:extLst>
                </a:gridCol>
                <a:gridCol w="2229660">
                  <a:extLst>
                    <a:ext uri="{9D8B030D-6E8A-4147-A177-3AD203B41FA5}">
                      <a16:colId xmlns:a16="http://schemas.microsoft.com/office/drawing/2014/main" val="3369334358"/>
                    </a:ext>
                  </a:extLst>
                </a:gridCol>
              </a:tblGrid>
              <a:tr h="0">
                <a:tc>
                  <a:txBody>
                    <a:bodyPr/>
                    <a:lstStyle/>
                    <a:p>
                      <a:pPr algn="l">
                        <a:lnSpc>
                          <a:spcPct val="100000"/>
                        </a:lnSpc>
                        <a:spcAft>
                          <a:spcPts val="800"/>
                        </a:spcAft>
                      </a:pPr>
                      <a:r>
                        <a:rPr lang="en-GB" sz="1400" dirty="0">
                          <a:effectLst/>
                        </a:rPr>
                        <a:t>Week No</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Date</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Theme</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Tutor</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536923642"/>
                  </a:ext>
                </a:extLst>
              </a:tr>
              <a:tr h="0">
                <a:tc>
                  <a:txBody>
                    <a:bodyPr/>
                    <a:lstStyle/>
                    <a:p>
                      <a:pPr algn="l">
                        <a:lnSpc>
                          <a:spcPct val="100000"/>
                        </a:lnSpc>
                        <a:spcAft>
                          <a:spcPts val="800"/>
                        </a:spcAft>
                      </a:pPr>
                      <a:r>
                        <a:rPr lang="en-GB" sz="1400" dirty="0">
                          <a:effectLst/>
                        </a:rPr>
                        <a:t>1</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31/01/24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Introduction to module and Management Plans </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688771336"/>
                  </a:ext>
                </a:extLst>
              </a:tr>
              <a:tr h="0">
                <a:tc>
                  <a:txBody>
                    <a:bodyPr/>
                    <a:lstStyle/>
                    <a:p>
                      <a:pPr algn="l">
                        <a:lnSpc>
                          <a:spcPct val="100000"/>
                        </a:lnSpc>
                        <a:spcAft>
                          <a:spcPts val="800"/>
                        </a:spcAft>
                      </a:pPr>
                      <a:r>
                        <a:rPr lang="en-GB" sz="1400">
                          <a:effectLst/>
                        </a:rPr>
                        <a:t>2</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7/02/24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Phase 1 Habitat Surveys and National Vegetation Classification (NVC) </a:t>
                      </a: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951358111"/>
                  </a:ext>
                </a:extLst>
              </a:tr>
              <a:tr h="0">
                <a:tc>
                  <a:txBody>
                    <a:bodyPr/>
                    <a:lstStyle/>
                    <a:p>
                      <a:pPr algn="l">
                        <a:lnSpc>
                          <a:spcPct val="100000"/>
                        </a:lnSpc>
                        <a:spcAft>
                          <a:spcPts val="800"/>
                        </a:spcAft>
                      </a:pPr>
                      <a:r>
                        <a:rPr lang="en-GB" sz="1400">
                          <a:effectLst/>
                        </a:rPr>
                        <a:t>3</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14/02/24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Natural Flood Salt March – Cwm Ivy </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897397942"/>
                  </a:ext>
                </a:extLst>
              </a:tr>
              <a:tr h="0">
                <a:tc>
                  <a:txBody>
                    <a:bodyPr/>
                    <a:lstStyle/>
                    <a:p>
                      <a:pPr algn="l">
                        <a:lnSpc>
                          <a:spcPct val="100000"/>
                        </a:lnSpc>
                        <a:spcAft>
                          <a:spcPts val="800"/>
                        </a:spcAft>
                      </a:pPr>
                      <a:r>
                        <a:rPr lang="en-GB" sz="1400">
                          <a:effectLst/>
                        </a:rPr>
                        <a:t>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21/02/24</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Flood risk, climate change and building resilience</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501719824"/>
                  </a:ext>
                </a:extLst>
              </a:tr>
              <a:tr h="0">
                <a:tc>
                  <a:txBody>
                    <a:bodyPr/>
                    <a:lstStyle/>
                    <a:p>
                      <a:pPr algn="l">
                        <a:lnSpc>
                          <a:spcPct val="100000"/>
                        </a:lnSpc>
                        <a:spcAft>
                          <a:spcPts val="800"/>
                        </a:spcAft>
                      </a:pPr>
                      <a:r>
                        <a:rPr lang="en-GB" sz="1400">
                          <a:effectLst/>
                        </a:rPr>
                        <a:t>5</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28/02/24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Habitat Classification</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025459304"/>
                  </a:ext>
                </a:extLst>
              </a:tr>
              <a:tr h="0">
                <a:tc>
                  <a:txBody>
                    <a:bodyPr/>
                    <a:lstStyle/>
                    <a:p>
                      <a:pPr algn="l">
                        <a:lnSpc>
                          <a:spcPct val="100000"/>
                        </a:lnSpc>
                        <a:spcAft>
                          <a:spcPts val="800"/>
                        </a:spcAft>
                      </a:pPr>
                      <a:r>
                        <a:rPr lang="en-GB" sz="1400">
                          <a:effectLst/>
                        </a:rPr>
                        <a:t>6</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6/03/24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LiDAR (theory and application)</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981381858"/>
                  </a:ext>
                </a:extLst>
              </a:tr>
              <a:tr h="320511">
                <a:tc>
                  <a:txBody>
                    <a:bodyPr/>
                    <a:lstStyle/>
                    <a:p>
                      <a:pPr algn="l">
                        <a:lnSpc>
                          <a:spcPct val="100000"/>
                        </a:lnSpc>
                        <a:spcAft>
                          <a:spcPts val="800"/>
                        </a:spcAft>
                      </a:pPr>
                      <a:r>
                        <a:rPr lang="en-GB" sz="1400">
                          <a:effectLst/>
                        </a:rPr>
                        <a:t>7</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13/03/24</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Near-census GIS (</a:t>
                      </a:r>
                      <a:r>
                        <a:rPr lang="en-GB" sz="1400" dirty="0" err="1">
                          <a:effectLst/>
                        </a:rPr>
                        <a:t>SfM</a:t>
                      </a:r>
                      <a:r>
                        <a:rPr lang="en-GB" sz="1400" dirty="0">
                          <a:effectLst/>
                        </a:rPr>
                        <a:t>)</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dirty="0">
                          <a:effectLst/>
                        </a:rPr>
                        <a:t>MD/AF</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486856542"/>
                  </a:ext>
                </a:extLst>
              </a:tr>
              <a:tr h="0">
                <a:tc>
                  <a:txBody>
                    <a:bodyPr/>
                    <a:lstStyle/>
                    <a:p>
                      <a:pPr algn="l">
                        <a:lnSpc>
                          <a:spcPct val="100000"/>
                        </a:lnSpc>
                        <a:spcAft>
                          <a:spcPts val="800"/>
                        </a:spcAft>
                      </a:pPr>
                      <a:r>
                        <a:rPr lang="en-GB" sz="1400">
                          <a:effectLst/>
                        </a:rPr>
                        <a:t>8</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20/03/24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Habitat Creation</a:t>
                      </a: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456287150"/>
                  </a:ext>
                </a:extLst>
              </a:tr>
              <a:tr h="0">
                <a:tc>
                  <a:txBody>
                    <a:bodyPr/>
                    <a:lstStyle/>
                    <a:p>
                      <a:pPr algn="l">
                        <a:lnSpc>
                          <a:spcPct val="100000"/>
                        </a:lnSpc>
                        <a:spcAft>
                          <a:spcPts val="800"/>
                        </a:spcAft>
                      </a:pPr>
                      <a:r>
                        <a:rPr lang="en-GB" sz="1400" dirty="0">
                          <a:solidFill>
                            <a:schemeClr val="bg1"/>
                          </a:solidFill>
                          <a:effectLst/>
                        </a:rPr>
                        <a:t> </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800"/>
                        </a:spcAft>
                      </a:pPr>
                      <a:r>
                        <a:rPr lang="en-GB" sz="1400" dirty="0">
                          <a:solidFill>
                            <a:schemeClr val="bg1"/>
                          </a:solidFill>
                          <a:effectLst/>
                        </a:rPr>
                        <a:t>27/03/24</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1000"/>
                        </a:spcAft>
                      </a:pPr>
                      <a:r>
                        <a:rPr lang="en-GB" sz="1400" dirty="0">
                          <a:solidFill>
                            <a:schemeClr val="bg1"/>
                          </a:solidFill>
                          <a:effectLst/>
                        </a:rPr>
                        <a:t>Easter Break</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ctr">
                        <a:lnSpc>
                          <a:spcPct val="100000"/>
                        </a:lnSpc>
                        <a:spcAft>
                          <a:spcPts val="800"/>
                        </a:spcAft>
                      </a:pPr>
                      <a:r>
                        <a:rPr lang="en-GB" sz="1400">
                          <a:effectLst/>
                        </a:rPr>
                        <a:t> </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extLst>
                  <a:ext uri="{0D108BD9-81ED-4DB2-BD59-A6C34878D82A}">
                    <a16:rowId xmlns:a16="http://schemas.microsoft.com/office/drawing/2014/main" val="530333512"/>
                  </a:ext>
                </a:extLst>
              </a:tr>
              <a:tr h="0">
                <a:tc>
                  <a:txBody>
                    <a:bodyPr/>
                    <a:lstStyle/>
                    <a:p>
                      <a:pPr algn="l">
                        <a:lnSpc>
                          <a:spcPct val="100000"/>
                        </a:lnSpc>
                        <a:spcAft>
                          <a:spcPts val="800"/>
                        </a:spcAft>
                      </a:pPr>
                      <a:r>
                        <a:rPr lang="en-GB" sz="1400">
                          <a:solidFill>
                            <a:schemeClr val="bg1"/>
                          </a:solidFill>
                          <a:effectLst/>
                        </a:rPr>
                        <a:t> </a:t>
                      </a:r>
                      <a:endParaRPr lang="en-GB" sz="140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800"/>
                        </a:spcAft>
                      </a:pPr>
                      <a:r>
                        <a:rPr lang="en-GB" sz="1400">
                          <a:solidFill>
                            <a:schemeClr val="bg1"/>
                          </a:solidFill>
                          <a:effectLst/>
                        </a:rPr>
                        <a:t>3/04/24</a:t>
                      </a:r>
                      <a:endParaRPr lang="en-GB" sz="140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1000"/>
                        </a:spcAft>
                      </a:pPr>
                      <a:r>
                        <a:rPr lang="en-GB" sz="1400" dirty="0">
                          <a:solidFill>
                            <a:schemeClr val="bg1"/>
                          </a:solidFill>
                          <a:effectLst/>
                        </a:rPr>
                        <a:t>Easter Break</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ctr">
                        <a:lnSpc>
                          <a:spcPct val="100000"/>
                        </a:lnSpc>
                        <a:spcAft>
                          <a:spcPts val="800"/>
                        </a:spcAft>
                      </a:pPr>
                      <a:r>
                        <a:rPr lang="en-GB" sz="1400" dirty="0">
                          <a:effectLst/>
                        </a:rPr>
                        <a:t> </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extLst>
                  <a:ext uri="{0D108BD9-81ED-4DB2-BD59-A6C34878D82A}">
                    <a16:rowId xmlns:a16="http://schemas.microsoft.com/office/drawing/2014/main" val="1064723561"/>
                  </a:ext>
                </a:extLst>
              </a:tr>
              <a:tr h="0">
                <a:tc>
                  <a:txBody>
                    <a:bodyPr/>
                    <a:lstStyle/>
                    <a:p>
                      <a:pPr algn="l">
                        <a:lnSpc>
                          <a:spcPct val="100000"/>
                        </a:lnSpc>
                        <a:spcAft>
                          <a:spcPts val="800"/>
                        </a:spcAft>
                      </a:pPr>
                      <a:r>
                        <a:rPr lang="en-GB" sz="1400">
                          <a:solidFill>
                            <a:schemeClr val="bg1"/>
                          </a:solidFill>
                          <a:effectLst/>
                        </a:rPr>
                        <a:t> </a:t>
                      </a:r>
                      <a:endParaRPr lang="en-GB" sz="140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800"/>
                        </a:spcAft>
                      </a:pPr>
                      <a:r>
                        <a:rPr lang="en-GB" sz="1400" dirty="0">
                          <a:solidFill>
                            <a:schemeClr val="bg1"/>
                          </a:solidFill>
                          <a:effectLst/>
                        </a:rPr>
                        <a:t>10/04/24</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1000"/>
                        </a:spcAft>
                      </a:pPr>
                      <a:r>
                        <a:rPr lang="en-GB" sz="1400" dirty="0">
                          <a:solidFill>
                            <a:schemeClr val="bg1"/>
                          </a:solidFill>
                          <a:effectLst/>
                        </a:rPr>
                        <a:t>Easter Break</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ctr">
                        <a:lnSpc>
                          <a:spcPct val="100000"/>
                        </a:lnSpc>
                        <a:spcAft>
                          <a:spcPts val="800"/>
                        </a:spcAft>
                      </a:pPr>
                      <a:r>
                        <a:rPr lang="en-GB" sz="1400" dirty="0">
                          <a:effectLst/>
                        </a:rPr>
                        <a:t> </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extLst>
                  <a:ext uri="{0D108BD9-81ED-4DB2-BD59-A6C34878D82A}">
                    <a16:rowId xmlns:a16="http://schemas.microsoft.com/office/drawing/2014/main" val="892000516"/>
                  </a:ext>
                </a:extLst>
              </a:tr>
              <a:tr h="0">
                <a:tc>
                  <a:txBody>
                    <a:bodyPr/>
                    <a:lstStyle/>
                    <a:p>
                      <a:pPr algn="l">
                        <a:lnSpc>
                          <a:spcPct val="100000"/>
                        </a:lnSpc>
                        <a:spcAft>
                          <a:spcPts val="800"/>
                        </a:spcAft>
                      </a:pPr>
                      <a:r>
                        <a:rPr lang="en-GB" sz="1400">
                          <a:effectLst/>
                        </a:rPr>
                        <a:t>9</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17/04/24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1000"/>
                        </a:spcAft>
                      </a:pPr>
                      <a:r>
                        <a:rPr lang="en-GB" sz="1400" dirty="0">
                          <a:effectLst/>
                        </a:rPr>
                        <a:t>Google Earth Engine (the cloud!)</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741657805"/>
                  </a:ext>
                </a:extLst>
              </a:tr>
              <a:tr h="0">
                <a:tc>
                  <a:txBody>
                    <a:bodyPr/>
                    <a:lstStyle/>
                    <a:p>
                      <a:pPr algn="l">
                        <a:lnSpc>
                          <a:spcPct val="100000"/>
                        </a:lnSpc>
                        <a:spcAft>
                          <a:spcPts val="800"/>
                        </a:spcAft>
                      </a:pPr>
                      <a:r>
                        <a:rPr lang="en-GB" sz="1400">
                          <a:effectLst/>
                        </a:rPr>
                        <a:t>10</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24/04/24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1000"/>
                        </a:spcAft>
                      </a:pPr>
                      <a:r>
                        <a:rPr lang="en-GB" sz="1400" dirty="0">
                          <a:effectLst/>
                        </a:rPr>
                        <a:t>Biodiversity on degraded landscapes</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826350766"/>
                  </a:ext>
                </a:extLst>
              </a:tr>
              <a:tr h="0">
                <a:tc>
                  <a:txBody>
                    <a:bodyPr/>
                    <a:lstStyle/>
                    <a:p>
                      <a:pPr algn="l">
                        <a:lnSpc>
                          <a:spcPct val="100000"/>
                        </a:lnSpc>
                        <a:spcAft>
                          <a:spcPts val="800"/>
                        </a:spcAft>
                      </a:pPr>
                      <a:r>
                        <a:rPr lang="en-GB" sz="1400">
                          <a:effectLst/>
                        </a:rPr>
                        <a:t>11</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1/05/24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Course Recap &amp; assignment drop in ‘surgery’</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923540231"/>
                  </a:ext>
                </a:extLst>
              </a:tr>
              <a:tr h="0">
                <a:tc>
                  <a:txBody>
                    <a:bodyPr/>
                    <a:lstStyle/>
                    <a:p>
                      <a:pPr algn="l">
                        <a:lnSpc>
                          <a:spcPct val="100000"/>
                        </a:lnSpc>
                        <a:spcAft>
                          <a:spcPts val="800"/>
                        </a:spcAft>
                      </a:pPr>
                      <a:r>
                        <a:rPr lang="en-GB" sz="1400">
                          <a:effectLst/>
                        </a:rPr>
                        <a:t>12</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8/05/24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Assignment Presentation</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dirty="0">
                          <a:effectLst/>
                        </a:rPr>
                        <a:t>AF</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625178839"/>
                  </a:ext>
                </a:extLst>
              </a:tr>
            </a:tbl>
          </a:graphicData>
        </a:graphic>
      </p:graphicFrame>
      <p:sp>
        <p:nvSpPr>
          <p:cNvPr id="6" name="Rectangle 5">
            <a:extLst>
              <a:ext uri="{FF2B5EF4-FFF2-40B4-BE49-F238E27FC236}">
                <a16:creationId xmlns:a16="http://schemas.microsoft.com/office/drawing/2014/main" id="{2E14410A-F349-A16C-762C-2C471A775987}"/>
              </a:ext>
            </a:extLst>
          </p:cNvPr>
          <p:cNvSpPr/>
          <p:nvPr/>
        </p:nvSpPr>
        <p:spPr>
          <a:xfrm>
            <a:off x="723900" y="2895600"/>
            <a:ext cx="10629900" cy="304800"/>
          </a:xfrm>
          <a:prstGeom prst="rect">
            <a:avLst/>
          </a:prstGeom>
          <a:noFill/>
          <a:ln w="57150">
            <a:solidFill>
              <a:srgbClr val="B9401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78727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5A69E-6969-4B52-95B6-4F8F896AF0C2}"/>
              </a:ext>
            </a:extLst>
          </p:cNvPr>
          <p:cNvSpPr>
            <a:spLocks noGrp="1"/>
          </p:cNvSpPr>
          <p:nvPr>
            <p:ph type="title"/>
          </p:nvPr>
        </p:nvSpPr>
        <p:spPr/>
        <p:txBody>
          <a:bodyPr>
            <a:normAutofit/>
          </a:bodyPr>
          <a:lstStyle/>
          <a:p>
            <a:pPr algn="ctr"/>
            <a:r>
              <a:rPr lang="en-US" sz="4400" b="1" dirty="0">
                <a:latin typeface="+mn-lt"/>
              </a:rPr>
              <a:t>Outline</a:t>
            </a:r>
          </a:p>
        </p:txBody>
      </p:sp>
      <p:sp>
        <p:nvSpPr>
          <p:cNvPr id="3" name="Content Placeholder 2">
            <a:extLst>
              <a:ext uri="{FF2B5EF4-FFF2-40B4-BE49-F238E27FC236}">
                <a16:creationId xmlns:a16="http://schemas.microsoft.com/office/drawing/2014/main" id="{4E895DB9-04C8-44B6-827F-42CE957C74F9}"/>
              </a:ext>
            </a:extLst>
          </p:cNvPr>
          <p:cNvSpPr>
            <a:spLocks noGrp="1"/>
          </p:cNvSpPr>
          <p:nvPr>
            <p:ph idx="1"/>
          </p:nvPr>
        </p:nvSpPr>
        <p:spPr/>
        <p:txBody>
          <a:bodyPr>
            <a:normAutofit/>
          </a:bodyPr>
          <a:lstStyle/>
          <a:p>
            <a:r>
              <a:rPr lang="en-US" sz="2800" dirty="0">
                <a:latin typeface="Arial" panose="020B0604020202020204" pitchFamily="34" charset="0"/>
                <a:cs typeface="Arial" panose="020B0604020202020204" pitchFamily="34" charset="0"/>
              </a:rPr>
              <a:t>What is Lidar?</a:t>
            </a:r>
          </a:p>
          <a:p>
            <a:r>
              <a:rPr lang="en-US" b="1" dirty="0">
                <a:latin typeface="Arial" panose="020B0604020202020204" pitchFamily="34" charset="0"/>
                <a:cs typeface="Arial" panose="020B0604020202020204" pitchFamily="34" charset="0"/>
              </a:rPr>
              <a:t>Theory</a:t>
            </a:r>
            <a:endParaRPr lang="en-US" sz="2800"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Examples of Application</a:t>
            </a:r>
          </a:p>
          <a:p>
            <a:endParaRPr lang="en-US" b="1"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Practical Activity: Choose your own adventure (1,2, or 3) with lidar-derived data </a:t>
            </a:r>
          </a:p>
          <a:p>
            <a:pPr marL="0" indent="0">
              <a:buNone/>
            </a:pPr>
            <a:endParaRPr lang="en-US" sz="2800" b="1" dirty="0">
              <a:latin typeface="Arial" panose="020B0604020202020204" pitchFamily="34" charset="0"/>
              <a:cs typeface="Arial" panose="020B0604020202020204" pitchFamily="34" charset="0"/>
            </a:endParaRPr>
          </a:p>
          <a:p>
            <a:pPr lvl="1"/>
            <a:endParaRPr lang="en-US" dirty="0"/>
          </a:p>
          <a:p>
            <a:endParaRPr lang="en-US" dirty="0"/>
          </a:p>
          <a:p>
            <a:endParaRPr lang="en-US" dirty="0"/>
          </a:p>
          <a:p>
            <a:endParaRPr lang="en-US" dirty="0"/>
          </a:p>
        </p:txBody>
      </p:sp>
      <p:sp>
        <p:nvSpPr>
          <p:cNvPr id="5" name="TextBox 4">
            <a:extLst>
              <a:ext uri="{FF2B5EF4-FFF2-40B4-BE49-F238E27FC236}">
                <a16:creationId xmlns:a16="http://schemas.microsoft.com/office/drawing/2014/main" id="{B1ED79B6-4D9E-652A-7DEE-E654F87E9EFF}"/>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3</a:t>
            </a:fld>
            <a:endParaRPr lang="en-US" sz="1200" dirty="0"/>
          </a:p>
        </p:txBody>
      </p:sp>
      <p:pic>
        <p:nvPicPr>
          <p:cNvPr id="1026" name="Picture 2" descr="What is GIS? | Geographic Information System Mapping Technology">
            <a:extLst>
              <a:ext uri="{FF2B5EF4-FFF2-40B4-BE49-F238E27FC236}">
                <a16:creationId xmlns:a16="http://schemas.microsoft.com/office/drawing/2014/main" id="{0E25A75B-AEBA-26B3-C881-EE859EC077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72400" y="365125"/>
            <a:ext cx="4619625" cy="31089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854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5A69E-6969-4B52-95B6-4F8F896AF0C2}"/>
              </a:ext>
            </a:extLst>
          </p:cNvPr>
          <p:cNvSpPr>
            <a:spLocks noGrp="1"/>
          </p:cNvSpPr>
          <p:nvPr>
            <p:ph type="title"/>
          </p:nvPr>
        </p:nvSpPr>
        <p:spPr/>
        <p:txBody>
          <a:bodyPr>
            <a:normAutofit/>
          </a:bodyPr>
          <a:lstStyle/>
          <a:p>
            <a:pPr algn="ctr"/>
            <a:r>
              <a:rPr lang="en-US" sz="4400" b="1" dirty="0">
                <a:latin typeface="+mn-lt"/>
              </a:rPr>
              <a:t>Map and Presentation Showcase</a:t>
            </a:r>
          </a:p>
        </p:txBody>
      </p:sp>
      <p:sp>
        <p:nvSpPr>
          <p:cNvPr id="3" name="Content Placeholder 2">
            <a:extLst>
              <a:ext uri="{FF2B5EF4-FFF2-40B4-BE49-F238E27FC236}">
                <a16:creationId xmlns:a16="http://schemas.microsoft.com/office/drawing/2014/main" id="{4E895DB9-04C8-44B6-827F-42CE957C74F9}"/>
              </a:ext>
            </a:extLst>
          </p:cNvPr>
          <p:cNvSpPr>
            <a:spLocks noGrp="1"/>
          </p:cNvSpPr>
          <p:nvPr>
            <p:ph idx="1"/>
          </p:nvPr>
        </p:nvSpPr>
        <p:spPr/>
        <p:txBody>
          <a:bodyPr>
            <a:normAutofit/>
          </a:bodyPr>
          <a:lstStyle/>
          <a:p>
            <a:r>
              <a:rPr lang="en-US" sz="2800" dirty="0">
                <a:latin typeface="Arial" panose="020B0604020202020204" pitchFamily="34" charset="0"/>
                <a:cs typeface="Arial" panose="020B0604020202020204" pitchFamily="34" charset="0"/>
              </a:rPr>
              <a:t>Add derived maps to Teams </a:t>
            </a:r>
          </a:p>
          <a:p>
            <a:r>
              <a:rPr lang="en-US" b="1" dirty="0">
                <a:latin typeface="Arial" panose="020B0604020202020204" pitchFamily="34" charset="0"/>
                <a:cs typeface="Arial" panose="020B0604020202020204" pitchFamily="34" charset="0"/>
              </a:rPr>
              <a:t>Discuss approach to map</a:t>
            </a:r>
          </a:p>
          <a:p>
            <a:endParaRPr lang="en-US" sz="2800" b="1"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Visit: </a:t>
            </a:r>
            <a:r>
              <a:rPr lang="en-GB" dirty="0">
                <a:hlinkClick r:id="rId2"/>
              </a:rPr>
              <a:t>GIS HABITAT Presentation.pptx - Google Drive</a:t>
            </a:r>
            <a:endParaRPr lang="en-US" sz="2800" b="1" dirty="0">
              <a:latin typeface="Arial" panose="020B0604020202020204" pitchFamily="34" charset="0"/>
              <a:cs typeface="Arial" panose="020B0604020202020204" pitchFamily="34" charset="0"/>
            </a:endParaRPr>
          </a:p>
          <a:p>
            <a:pPr marL="0" indent="0">
              <a:buNone/>
            </a:pPr>
            <a:endParaRPr lang="en-US" sz="2800" b="1" dirty="0">
              <a:latin typeface="Arial" panose="020B0604020202020204" pitchFamily="34" charset="0"/>
              <a:cs typeface="Arial" panose="020B0604020202020204" pitchFamily="34" charset="0"/>
            </a:endParaRPr>
          </a:p>
          <a:p>
            <a:pPr lvl="1"/>
            <a:endParaRPr lang="en-US" dirty="0"/>
          </a:p>
          <a:p>
            <a:endParaRPr lang="en-US" dirty="0"/>
          </a:p>
          <a:p>
            <a:endParaRPr lang="en-US" dirty="0"/>
          </a:p>
          <a:p>
            <a:endParaRPr lang="en-US" dirty="0"/>
          </a:p>
        </p:txBody>
      </p:sp>
      <p:sp>
        <p:nvSpPr>
          <p:cNvPr id="5" name="TextBox 4">
            <a:extLst>
              <a:ext uri="{FF2B5EF4-FFF2-40B4-BE49-F238E27FC236}">
                <a16:creationId xmlns:a16="http://schemas.microsoft.com/office/drawing/2014/main" id="{B1ED79B6-4D9E-652A-7DEE-E654F87E9EFF}"/>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4</a:t>
            </a:fld>
            <a:endParaRPr lang="en-US" sz="1200" dirty="0"/>
          </a:p>
        </p:txBody>
      </p:sp>
      <p:pic>
        <p:nvPicPr>
          <p:cNvPr id="1026" name="Picture 2" descr="What is GIS? | Geographic Information System Mapping Technology">
            <a:extLst>
              <a:ext uri="{FF2B5EF4-FFF2-40B4-BE49-F238E27FC236}">
                <a16:creationId xmlns:a16="http://schemas.microsoft.com/office/drawing/2014/main" id="{0E25A75B-AEBA-26B3-C881-EE859EC077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3886200"/>
            <a:ext cx="4619625" cy="31089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39852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F24A09B-713F-43FC-AB6E-B88083968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226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0B91AB35-C3B4-4B70-B3DD-13D63B7DA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3975" y="2423149"/>
            <a:ext cx="0" cy="201168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4" name="Picture 4" descr="Illustration of data layered over land">
            <a:extLst>
              <a:ext uri="{FF2B5EF4-FFF2-40B4-BE49-F238E27FC236}">
                <a16:creationId xmlns:a16="http://schemas.microsoft.com/office/drawing/2014/main" id="{28BAAE36-007E-9F48-5DF6-C6DB2331B8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5538" y="639763"/>
            <a:ext cx="5240338" cy="5578475"/>
          </a:xfrm>
          <a:prstGeom prst="rect">
            <a:avLst/>
          </a:prstGeom>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F74611C-2CD5-7350-7B35-34D12FF98B56}"/>
              </a:ext>
            </a:extLst>
          </p:cNvPr>
          <p:cNvSpPr txBox="1"/>
          <p:nvPr/>
        </p:nvSpPr>
        <p:spPr>
          <a:xfrm>
            <a:off x="6205538" y="5102225"/>
            <a:ext cx="5240338" cy="1116013"/>
          </a:xfrm>
          <a:prstGeom prst="rect">
            <a:avLst/>
          </a:prstGeom>
          <a:solidFill>
            <a:srgbClr val="000000">
              <a:alpha val="50000"/>
            </a:srgbClr>
          </a:solidFill>
          <a:ln>
            <a:noFill/>
          </a:ln>
        </p:spPr>
        <p:txBody>
          <a:bodyPr wrap="square" rtlCol="0" anchor="ctr">
            <a:noAutofit/>
          </a:bodyPr>
          <a:lstStyle/>
          <a:p>
            <a:pPr algn="ctr" defTabSz="694944">
              <a:spcAft>
                <a:spcPts val="600"/>
              </a:spcAft>
            </a:pPr>
            <a:fld id="{2F8B7DED-8995-7941-9745-9234FFE365FF}" type="slidenum">
              <a:rPr lang="en-US" sz="1300" kern="1200">
                <a:solidFill>
                  <a:srgbClr val="FFFFFF"/>
                </a:solidFill>
                <a:latin typeface="+mn-lt"/>
                <a:ea typeface="+mn-ea"/>
                <a:cs typeface="+mn-cs"/>
              </a:rPr>
              <a:pPr algn="ctr" defTabSz="694944">
                <a:spcAft>
                  <a:spcPts val="600"/>
                </a:spcAft>
              </a:pPr>
              <a:t>5</a:t>
            </a:fld>
            <a:endParaRPr lang="en-US" sz="1300">
              <a:solidFill>
                <a:srgbClr val="FFFFFF"/>
              </a:solidFill>
            </a:endParaRPr>
          </a:p>
        </p:txBody>
      </p:sp>
      <p:sp>
        <p:nvSpPr>
          <p:cNvPr id="2" name="Title 1"/>
          <p:cNvSpPr>
            <a:spLocks noGrp="1"/>
          </p:cNvSpPr>
          <p:nvPr>
            <p:ph type="title"/>
          </p:nvPr>
        </p:nvSpPr>
        <p:spPr>
          <a:xfrm>
            <a:off x="646744" y="640080"/>
            <a:ext cx="4173905" cy="5577818"/>
          </a:xfrm>
        </p:spPr>
        <p:txBody>
          <a:bodyPr vert="horz" lIns="91440" tIns="45720" rIns="91440" bIns="45720" rtlCol="0" anchor="ctr">
            <a:normAutofit/>
          </a:bodyPr>
          <a:lstStyle/>
          <a:p>
            <a:pPr algn="r"/>
            <a:r>
              <a:rPr lang="en-US" sz="5400" b="1" kern="1200" dirty="0">
                <a:solidFill>
                  <a:srgbClr val="FFFFFF"/>
                </a:solidFill>
                <a:latin typeface="+mj-lt"/>
                <a:ea typeface="+mj-ea"/>
                <a:cs typeface="+mj-cs"/>
              </a:rPr>
              <a:t>What is Lidar?</a:t>
            </a:r>
            <a:br>
              <a:rPr lang="en-US" sz="5400" b="1" kern="1200" dirty="0">
                <a:solidFill>
                  <a:srgbClr val="FFFFFF"/>
                </a:solidFill>
                <a:latin typeface="+mj-lt"/>
                <a:ea typeface="+mj-ea"/>
                <a:cs typeface="+mj-cs"/>
              </a:rPr>
            </a:br>
            <a:r>
              <a:rPr lang="en-US" sz="5400" b="1" kern="1200" dirty="0">
                <a:solidFill>
                  <a:srgbClr val="FFFFFF"/>
                </a:solidFill>
                <a:latin typeface="+mj-lt"/>
                <a:ea typeface="+mj-ea"/>
                <a:cs typeface="+mj-cs"/>
              </a:rPr>
              <a:t>(Theory)</a:t>
            </a:r>
          </a:p>
        </p:txBody>
      </p:sp>
    </p:spTree>
    <p:extLst>
      <p:ext uri="{BB962C8B-B14F-4D97-AF65-F5344CB8AC3E}">
        <p14:creationId xmlns:p14="http://schemas.microsoft.com/office/powerpoint/2010/main" val="2893264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3526EDB1-556A-B3D7-7C48-6D12FE3FBA16}"/>
              </a:ext>
            </a:extLst>
          </p:cNvPr>
          <p:cNvSpPr>
            <a:spLocks noGrp="1"/>
          </p:cNvSpPr>
          <p:nvPr>
            <p:ph type="title"/>
          </p:nvPr>
        </p:nvSpPr>
        <p:spPr>
          <a:xfrm>
            <a:off x="1981200" y="381000"/>
            <a:ext cx="8229600" cy="1143000"/>
          </a:xfrm>
        </p:spPr>
        <p:txBody>
          <a:bodyPr/>
          <a:lstStyle/>
          <a:p>
            <a:pPr eaLnBrk="1" hangingPunct="1"/>
            <a:r>
              <a:rPr lang="en-US" altLang="en-US" b="1">
                <a:latin typeface="Arial" panose="020B0604020202020204" pitchFamily="34" charset="0"/>
                <a:cs typeface="Arial" panose="020B0604020202020204" pitchFamily="34" charset="0"/>
              </a:rPr>
              <a:t>LiDAR: What and Why?</a:t>
            </a:r>
          </a:p>
        </p:txBody>
      </p:sp>
      <p:sp>
        <p:nvSpPr>
          <p:cNvPr id="4099" name="Content Placeholder 2">
            <a:extLst>
              <a:ext uri="{FF2B5EF4-FFF2-40B4-BE49-F238E27FC236}">
                <a16:creationId xmlns:a16="http://schemas.microsoft.com/office/drawing/2014/main" id="{CFF94A35-0010-F6B9-7F75-0E41D49B2E62}"/>
              </a:ext>
            </a:extLst>
          </p:cNvPr>
          <p:cNvSpPr>
            <a:spLocks noGrp="1"/>
          </p:cNvSpPr>
          <p:nvPr>
            <p:ph idx="1"/>
          </p:nvPr>
        </p:nvSpPr>
        <p:spPr>
          <a:xfrm>
            <a:off x="2209800" y="1600201"/>
            <a:ext cx="7772400" cy="4830763"/>
          </a:xfrm>
        </p:spPr>
        <p:txBody>
          <a:bodyPr/>
          <a:lstStyle/>
          <a:p>
            <a:pPr eaLnBrk="1" hangingPunct="1"/>
            <a:r>
              <a:rPr lang="en-US" altLang="en-US">
                <a:latin typeface="Arial" panose="020B0604020202020204" pitchFamily="34" charset="0"/>
                <a:cs typeface="Arial" panose="020B0604020202020204" pitchFamily="34" charset="0"/>
              </a:rPr>
              <a:t>LiDAR stands for </a:t>
            </a:r>
            <a:r>
              <a:rPr lang="en-US" altLang="en-US">
                <a:solidFill>
                  <a:srgbClr val="FF0000"/>
                </a:solidFill>
                <a:latin typeface="Arial" panose="020B0604020202020204" pitchFamily="34" charset="0"/>
                <a:cs typeface="Arial" panose="020B0604020202020204" pitchFamily="34" charset="0"/>
              </a:rPr>
              <a:t>Light Detection and Ranging</a:t>
            </a:r>
            <a:r>
              <a:rPr lang="en-US" altLang="en-US">
                <a:latin typeface="Arial" panose="020B0604020202020204" pitchFamily="34" charset="0"/>
                <a:cs typeface="Arial" panose="020B0604020202020204" pitchFamily="34" charset="0"/>
              </a:rPr>
              <a:t>, commonly known as </a:t>
            </a:r>
            <a:r>
              <a:rPr lang="en-US" altLang="en-US" b="1" i="1">
                <a:latin typeface="Arial" panose="020B0604020202020204" pitchFamily="34" charset="0"/>
                <a:cs typeface="Arial" panose="020B0604020202020204" pitchFamily="34" charset="0"/>
              </a:rPr>
              <a:t>Laser Radar</a:t>
            </a:r>
          </a:p>
          <a:p>
            <a:pPr eaLnBrk="1" hangingPunct="1">
              <a:buFont typeface="Arial" panose="020B0604020202020204" pitchFamily="34" charset="0"/>
              <a:buNone/>
            </a:pPr>
            <a:endParaRPr lang="en-US" altLang="en-US" sz="800" b="1" i="1">
              <a:latin typeface="Arial" panose="020B0604020202020204" pitchFamily="34" charset="0"/>
              <a:cs typeface="Arial" panose="020B0604020202020204" pitchFamily="34" charset="0"/>
            </a:endParaRPr>
          </a:p>
          <a:p>
            <a:pPr eaLnBrk="1" hangingPunct="1"/>
            <a:r>
              <a:rPr lang="en-US" altLang="en-US">
                <a:latin typeface="Arial" panose="020B0604020202020204" pitchFamily="34" charset="0"/>
                <a:cs typeface="Arial" panose="020B0604020202020204" pitchFamily="34" charset="0"/>
              </a:rPr>
              <a:t>LiDAR is not only replacing conventional sensors, but also creating new methods with unique properties that could not be achieved before</a:t>
            </a:r>
          </a:p>
          <a:p>
            <a:pPr eaLnBrk="1" hangingPunct="1">
              <a:buFont typeface="Arial" panose="020B0604020202020204" pitchFamily="34" charset="0"/>
              <a:buNone/>
            </a:pPr>
            <a:endParaRPr lang="en-US" altLang="en-US" sz="800">
              <a:latin typeface="Arial" panose="020B0604020202020204" pitchFamily="34" charset="0"/>
              <a:cs typeface="Arial" panose="020B0604020202020204" pitchFamily="34" charset="0"/>
            </a:endParaRPr>
          </a:p>
          <a:p>
            <a:pPr eaLnBrk="1" hangingPunct="1"/>
            <a:r>
              <a:rPr lang="en-US" altLang="en-US" b="1">
                <a:latin typeface="Arial" panose="020B0604020202020204" pitchFamily="34" charset="0"/>
                <a:cs typeface="Arial" panose="020B0604020202020204" pitchFamily="34" charset="0"/>
              </a:rPr>
              <a:t>Discrete LiDAR</a:t>
            </a:r>
            <a:endParaRPr lang="en-US" altLang="en-US">
              <a:latin typeface="Arial" panose="020B0604020202020204" pitchFamily="34" charset="0"/>
              <a:cs typeface="Arial" panose="020B0604020202020204" pitchFamily="34" charset="0"/>
            </a:endParaRPr>
          </a:p>
          <a:p>
            <a:pPr eaLnBrk="1" hangingPunct="1">
              <a:buFont typeface="Arial" panose="020B0604020202020204" pitchFamily="34" charset="0"/>
              <a:buNone/>
            </a:pPr>
            <a:endParaRPr lang="en-US" altLang="en-US">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8C3BCC73-3FEC-C08C-5D1A-38FA5D32F2EB}"/>
              </a:ext>
            </a:extLst>
          </p:cNvPr>
          <p:cNvSpPr>
            <a:spLocks noGrp="1"/>
          </p:cNvSpPr>
          <p:nvPr>
            <p:ph type="title"/>
          </p:nvPr>
        </p:nvSpPr>
        <p:spPr>
          <a:xfrm>
            <a:off x="1524000" y="0"/>
            <a:ext cx="9144000" cy="533400"/>
          </a:xfrm>
        </p:spPr>
        <p:txBody>
          <a:bodyPr/>
          <a:lstStyle/>
          <a:p>
            <a:pPr eaLnBrk="1" hangingPunct="1"/>
            <a:r>
              <a:rPr lang="en-US" altLang="en-US" sz="2800" b="1">
                <a:latin typeface="Arial" panose="020B0604020202020204" pitchFamily="34" charset="0"/>
                <a:cs typeface="Arial" panose="020B0604020202020204" pitchFamily="34" charset="0"/>
              </a:rPr>
              <a:t>LiDAR: How?</a:t>
            </a:r>
          </a:p>
        </p:txBody>
      </p:sp>
      <p:pic>
        <p:nvPicPr>
          <p:cNvPr id="6" name="pulse.avi">
            <a:hlinkClick r:id="" action="ppaction://media"/>
            <a:extLst>
              <a:ext uri="{FF2B5EF4-FFF2-40B4-BE49-F238E27FC236}">
                <a16:creationId xmlns:a16="http://schemas.microsoft.com/office/drawing/2014/main" id="{A722D3D8-CBDD-2592-4D83-A179802119F5}"/>
              </a:ext>
            </a:extLst>
          </p:cNvPr>
          <p:cNvPicPr>
            <a:picLocks noRot="1" noChangeAspect="1"/>
          </p:cNvPicPr>
          <p:nvPr>
            <a:videoFile r:link="rId1"/>
          </p:nvPr>
        </p:nvPicPr>
        <p:blipFill>
          <a:blip r:embed="rId4">
            <a:extLst>
              <a:ext uri="{28A0092B-C50C-407E-A947-70E740481C1C}">
                <a14:useLocalDpi xmlns:a14="http://schemas.microsoft.com/office/drawing/2010/main" val="0"/>
              </a:ext>
            </a:extLst>
          </a:blip>
          <a:srcRect/>
          <a:stretch>
            <a:fillRect/>
          </a:stretch>
        </p:blipFill>
        <p:spPr bwMode="auto">
          <a:xfrm>
            <a:off x="8382001" y="1295400"/>
            <a:ext cx="2047875" cy="541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4" name="Content Placeholder 6">
            <a:extLst>
              <a:ext uri="{FF2B5EF4-FFF2-40B4-BE49-F238E27FC236}">
                <a16:creationId xmlns:a16="http://schemas.microsoft.com/office/drawing/2014/main" id="{62E267EF-B712-EF1C-2A3A-0AA8C0DAE652}"/>
              </a:ext>
            </a:extLst>
          </p:cNvPr>
          <p:cNvSpPr>
            <a:spLocks noGrp="1"/>
          </p:cNvSpPr>
          <p:nvPr>
            <p:ph idx="1"/>
          </p:nvPr>
        </p:nvSpPr>
        <p:spPr>
          <a:xfrm>
            <a:off x="1524000" y="609600"/>
            <a:ext cx="7010400" cy="6248400"/>
          </a:xfrm>
        </p:spPr>
        <p:txBody>
          <a:bodyPr/>
          <a:lstStyle/>
          <a:p>
            <a:r>
              <a:rPr lang="en-US" altLang="en-US" sz="2400">
                <a:latin typeface="Arial" panose="020B0604020202020204" pitchFamily="34" charset="0"/>
                <a:cs typeface="Arial" panose="020B0604020202020204" pitchFamily="34" charset="0"/>
              </a:rPr>
              <a:t>Each time the laser is pulsed:</a:t>
            </a:r>
          </a:p>
          <a:p>
            <a:pPr lvl="1"/>
            <a:r>
              <a:rPr lang="en-US" altLang="en-US">
                <a:latin typeface="Arial" panose="020B0604020202020204" pitchFamily="34" charset="0"/>
                <a:cs typeface="Arial" panose="020B0604020202020204" pitchFamily="34" charset="0"/>
              </a:rPr>
              <a:t>Laser generates an optical pulse </a:t>
            </a:r>
          </a:p>
          <a:p>
            <a:pPr lvl="1"/>
            <a:r>
              <a:rPr lang="en-US" altLang="en-US">
                <a:latin typeface="Arial" panose="020B0604020202020204" pitchFamily="34" charset="0"/>
                <a:cs typeface="Arial" panose="020B0604020202020204" pitchFamily="34" charset="0"/>
              </a:rPr>
              <a:t>Pulse is reflected off an object and returns </a:t>
            </a:r>
          </a:p>
          <a:p>
            <a:pPr lvl="1">
              <a:buFont typeface="Arial" panose="020B0604020202020204" pitchFamily="34" charset="0"/>
              <a:buNone/>
            </a:pPr>
            <a:r>
              <a:rPr lang="en-US" altLang="en-US">
                <a:latin typeface="Arial" panose="020B0604020202020204" pitchFamily="34" charset="0"/>
                <a:cs typeface="Arial" panose="020B0604020202020204" pitchFamily="34" charset="0"/>
              </a:rPr>
              <a:t>	to the system receiver</a:t>
            </a:r>
          </a:p>
          <a:p>
            <a:pPr lvl="1"/>
            <a:r>
              <a:rPr lang="en-US" altLang="en-US">
                <a:latin typeface="Arial" panose="020B0604020202020204" pitchFamily="34" charset="0"/>
                <a:cs typeface="Arial" panose="020B0604020202020204" pitchFamily="34" charset="0"/>
              </a:rPr>
              <a:t>High-speed counter measures the time of flight from the start pulse to the return pulse</a:t>
            </a:r>
          </a:p>
          <a:p>
            <a:pPr lvl="1"/>
            <a:r>
              <a:rPr lang="en-US" altLang="en-US">
                <a:latin typeface="Arial" panose="020B0604020202020204" pitchFamily="34" charset="0"/>
                <a:cs typeface="Arial" panose="020B0604020202020204" pitchFamily="34" charset="0"/>
              </a:rPr>
              <a:t>Time measurement is converted to a distance</a:t>
            </a:r>
            <a:r>
              <a:rPr lang="en-US" altLang="en-US" sz="2000">
                <a:latin typeface="Arial" panose="020B0604020202020204" pitchFamily="34" charset="0"/>
                <a:cs typeface="Arial" panose="020B0604020202020204" pitchFamily="34" charset="0"/>
              </a:rPr>
              <a:t> (the </a:t>
            </a:r>
            <a:r>
              <a:rPr lang="en-US" altLang="en-US" sz="2000" b="1">
                <a:latin typeface="Arial" panose="020B0604020202020204" pitchFamily="34" charset="0"/>
                <a:cs typeface="Arial" panose="020B0604020202020204" pitchFamily="34" charset="0"/>
              </a:rPr>
              <a:t>distance</a:t>
            </a:r>
            <a:r>
              <a:rPr lang="en-US" altLang="en-US" sz="2000">
                <a:latin typeface="Arial" panose="020B0604020202020204" pitchFamily="34" charset="0"/>
                <a:cs typeface="Arial" panose="020B0604020202020204" pitchFamily="34" charset="0"/>
              </a:rPr>
              <a:t> to the target and the </a:t>
            </a:r>
          </a:p>
          <a:p>
            <a:pPr lvl="1">
              <a:buFont typeface="Arial" panose="020B0604020202020204" pitchFamily="34" charset="0"/>
              <a:buNone/>
            </a:pPr>
            <a:r>
              <a:rPr lang="en-US" altLang="en-US" sz="2000">
                <a:latin typeface="Arial" panose="020B0604020202020204" pitchFamily="34" charset="0"/>
                <a:cs typeface="Arial" panose="020B0604020202020204" pitchFamily="34" charset="0"/>
              </a:rPr>
              <a:t>	position of the airplane is then used to determine </a:t>
            </a:r>
          </a:p>
          <a:p>
            <a:pPr lvl="1">
              <a:buFont typeface="Arial" panose="020B0604020202020204" pitchFamily="34" charset="0"/>
              <a:buNone/>
            </a:pPr>
            <a:r>
              <a:rPr lang="en-US" altLang="en-US" sz="2000">
                <a:latin typeface="Arial" panose="020B0604020202020204" pitchFamily="34" charset="0"/>
                <a:cs typeface="Arial" panose="020B0604020202020204" pitchFamily="34" charset="0"/>
              </a:rPr>
              <a:t>	the elevation and location)</a:t>
            </a:r>
          </a:p>
          <a:p>
            <a:pPr lvl="1"/>
            <a:r>
              <a:rPr lang="en-US" altLang="en-US">
                <a:latin typeface="Arial" panose="020B0604020202020204" pitchFamily="34" charset="0"/>
                <a:cs typeface="Arial" panose="020B0604020202020204" pitchFamily="34" charset="0"/>
              </a:rPr>
              <a:t>Multiple returns can be measured for each pulse</a:t>
            </a:r>
          </a:p>
          <a:p>
            <a:r>
              <a:rPr lang="en-US" altLang="en-US" sz="2400">
                <a:latin typeface="Arial" panose="020B0604020202020204" pitchFamily="34" charset="0"/>
                <a:cs typeface="Arial" panose="020B0604020202020204" pitchFamily="34" charset="0"/>
              </a:rPr>
              <a:t>Up to 200,000+ pulses/second</a:t>
            </a:r>
          </a:p>
          <a:p>
            <a:r>
              <a:rPr lang="en-US" altLang="en-US" sz="2400">
                <a:latin typeface="Arial" panose="020B0604020202020204" pitchFamily="34" charset="0"/>
                <a:cs typeface="Arial" panose="020B0604020202020204" pitchFamily="34" charset="0"/>
              </a:rPr>
              <a:t>Everything that can be seen from the aircraft </a:t>
            </a:r>
          </a:p>
          <a:p>
            <a:pPr>
              <a:buFont typeface="Arial" panose="020B0604020202020204" pitchFamily="34" charset="0"/>
              <a:buNone/>
            </a:pPr>
            <a:r>
              <a:rPr lang="en-US" altLang="en-US" sz="2400">
                <a:latin typeface="Arial" panose="020B0604020202020204" pitchFamily="34" charset="0"/>
                <a:cs typeface="Arial" panose="020B0604020202020204" pitchFamily="34" charset="0"/>
              </a:rPr>
              <a:t>	is measured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45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repeatCount="indefinite" fill="hold" display="0">
                  <p:stCondLst>
                    <p:cond delay="indefinite"/>
                  </p:stCondLst>
                  <p:endCondLst>
                    <p:cond evt="onNext" delay="0">
                      <p:tgtEl>
                        <p:sldTgt/>
                      </p:tgtEl>
                    </p:cond>
                    <p:cond evt="onPrev" delay="0">
                      <p:tgtEl>
                        <p:sldTgt/>
                      </p:tgtEl>
                    </p:cond>
                  </p:end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9E2E27A-4A86-B289-B04D-105E2AC0745B}"/>
              </a:ext>
            </a:extLst>
          </p:cNvPr>
          <p:cNvSpPr>
            <a:spLocks noGrp="1"/>
          </p:cNvSpPr>
          <p:nvPr>
            <p:ph type="title"/>
          </p:nvPr>
        </p:nvSpPr>
        <p:spPr/>
        <p:txBody>
          <a:bodyPr/>
          <a:lstStyle/>
          <a:p>
            <a:endParaRPr lang="en-US" altLang="en-US"/>
          </a:p>
        </p:txBody>
      </p:sp>
      <p:pic>
        <p:nvPicPr>
          <p:cNvPr id="4" name="drape_cinepak.avi">
            <a:hlinkClick r:id="" action="ppaction://media"/>
            <a:extLst>
              <a:ext uri="{FF2B5EF4-FFF2-40B4-BE49-F238E27FC236}">
                <a16:creationId xmlns:a16="http://schemas.microsoft.com/office/drawing/2014/main" id="{4009D8BB-1F01-A144-D25D-D8184B0E1909}"/>
              </a:ext>
            </a:extLst>
          </p:cNvPr>
          <p:cNvPicPr>
            <a:picLocks noGrp="1" noRot="1" noChangeAspect="1"/>
          </p:cNvPicPr>
          <p:nvPr>
            <p:ph idx="1"/>
            <a:videoFile r:link="rId1"/>
          </p:nvPr>
        </p:nvPicPr>
        <p:blipFill>
          <a:blip r:embed="rId4">
            <a:extLst>
              <a:ext uri="{28A0092B-C50C-407E-A947-70E740481C1C}">
                <a14:useLocalDpi xmlns:a14="http://schemas.microsoft.com/office/drawing/2010/main" val="0"/>
              </a:ext>
            </a:extLst>
          </a:blip>
          <a:srcRect/>
          <a:stretch>
            <a:fillRect/>
          </a:stretch>
        </p:blipFill>
        <p:spPr>
          <a:xfrm>
            <a:off x="-1014413" y="-900113"/>
            <a:ext cx="14220826" cy="9525001"/>
          </a:xfr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nodeType="clickPar">
                      <p:stCondLst>
                        <p:cond delay="0"/>
                      </p:stCondLst>
                      <p:childTnLst>
                        <p:par>
                          <p:cTn id="4" fill="hold" nodeType="withGroup">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endCondLst>
                    <p:cond evt="onNext" delay="0">
                      <p:tgtEl>
                        <p:sldTgt/>
                      </p:tgtEl>
                    </p:cond>
                    <p:cond evt="onPrev" delay="0">
                      <p:tgtEl>
                        <p:sldTgt/>
                      </p:tgtEl>
                    </p:cond>
                  </p:end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CB86A02D-132F-3836-65CC-E6980422832E}"/>
              </a:ext>
            </a:extLst>
          </p:cNvPr>
          <p:cNvSpPr>
            <a:spLocks noGrp="1"/>
          </p:cNvSpPr>
          <p:nvPr>
            <p:ph type="title"/>
          </p:nvPr>
        </p:nvSpPr>
        <p:spPr>
          <a:xfrm>
            <a:off x="1524000" y="0"/>
            <a:ext cx="9144000" cy="838200"/>
          </a:xfrm>
        </p:spPr>
        <p:txBody>
          <a:bodyPr/>
          <a:lstStyle/>
          <a:p>
            <a:r>
              <a:rPr lang="en-US" altLang="en-US" sz="3600" b="1">
                <a:latin typeface="Arial" panose="020B0604020202020204" pitchFamily="34" charset="0"/>
                <a:cs typeface="Arial" panose="020B0604020202020204" pitchFamily="34" charset="0"/>
              </a:rPr>
              <a:t>Traditional Photogrammetry vs. LiDAR</a:t>
            </a:r>
          </a:p>
        </p:txBody>
      </p:sp>
      <p:graphicFrame>
        <p:nvGraphicFramePr>
          <p:cNvPr id="7195" name="Group 27">
            <a:extLst>
              <a:ext uri="{FF2B5EF4-FFF2-40B4-BE49-F238E27FC236}">
                <a16:creationId xmlns:a16="http://schemas.microsoft.com/office/drawing/2014/main" id="{A26003B7-1B7A-44A6-E422-3E1AA20E4E14}"/>
              </a:ext>
            </a:extLst>
          </p:cNvPr>
          <p:cNvGraphicFramePr>
            <a:graphicFrameLocks noGrp="1"/>
          </p:cNvGraphicFramePr>
          <p:nvPr>
            <p:ph idx="1"/>
          </p:nvPr>
        </p:nvGraphicFramePr>
        <p:xfrm>
          <a:off x="1905000" y="914401"/>
          <a:ext cx="8229600" cy="5212080"/>
        </p:xfrm>
        <a:graphic>
          <a:graphicData uri="http://schemas.openxmlformats.org/drawingml/2006/table">
            <a:tbl>
              <a:tblPr/>
              <a:tblGrid>
                <a:gridCol w="4114800">
                  <a:extLst>
                    <a:ext uri="{9D8B030D-6E8A-4147-A177-3AD203B41FA5}">
                      <a16:colId xmlns:a16="http://schemas.microsoft.com/office/drawing/2014/main" val="1344972012"/>
                    </a:ext>
                  </a:extLst>
                </a:gridCol>
                <a:gridCol w="4114800">
                  <a:extLst>
                    <a:ext uri="{9D8B030D-6E8A-4147-A177-3AD203B41FA5}">
                      <a16:colId xmlns:a16="http://schemas.microsoft.com/office/drawing/2014/main" val="2173721319"/>
                    </a:ext>
                  </a:extLst>
                </a:gridCol>
              </a:tblGrid>
              <a:tr h="438150">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2400" b="1" i="0" u="none" strike="noStrike" cap="none" normalizeH="0" baseline="0">
                          <a:ln>
                            <a:noFill/>
                          </a:ln>
                          <a:solidFill>
                            <a:srgbClr val="FFFFFF"/>
                          </a:solidFill>
                          <a:effectLst/>
                          <a:latin typeface="Arial" panose="020B0604020202020204" pitchFamily="34" charset="0"/>
                          <a:cs typeface="Arial" panose="020B0604020202020204" pitchFamily="34" charset="0"/>
                        </a:rPr>
                        <a:t>LiDAR</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2400" b="1" i="0" u="none" strike="noStrike" cap="none" normalizeH="0" baseline="0">
                          <a:ln>
                            <a:noFill/>
                          </a:ln>
                          <a:solidFill>
                            <a:srgbClr val="FFFFFF"/>
                          </a:solidFill>
                          <a:effectLst/>
                          <a:latin typeface="Arial" panose="020B0604020202020204" pitchFamily="34" charset="0"/>
                          <a:cs typeface="Arial" panose="020B0604020202020204" pitchFamily="34" charset="0"/>
                        </a:rPr>
                        <a:t>Photogrammetric</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20836494"/>
                  </a:ext>
                </a:extLst>
              </a:tr>
              <a:tr h="438150">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chemeClr val="tx1"/>
                          </a:solidFill>
                          <a:effectLst/>
                          <a:latin typeface="Arial" panose="020B0604020202020204" pitchFamily="34" charset="0"/>
                          <a:cs typeface="Arial" panose="020B0604020202020204" pitchFamily="34" charset="0"/>
                        </a:rPr>
                        <a:t>Day or night data acquisition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chemeClr val="tx1"/>
                          </a:solidFill>
                          <a:effectLst/>
                          <a:latin typeface="Arial" panose="020B0604020202020204" pitchFamily="34" charset="0"/>
                          <a:cs typeface="Arial" panose="020B0604020202020204" pitchFamily="34" charset="0"/>
                        </a:rPr>
                        <a:t>Day time collection only</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2234138687"/>
                  </a:ext>
                </a:extLst>
              </a:tr>
              <a:tr h="755650">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chemeClr val="tx1"/>
                          </a:solidFill>
                          <a:effectLst/>
                          <a:latin typeface="Arial" panose="020B0604020202020204" pitchFamily="34" charset="0"/>
                          <a:cs typeface="Arial" panose="020B0604020202020204" pitchFamily="34" charset="0"/>
                        </a:rPr>
                        <a:t>Direct acquisition of 3D collection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chemeClr val="tx1"/>
                          </a:solidFill>
                          <a:effectLst/>
                          <a:latin typeface="Arial" panose="020B0604020202020204" pitchFamily="34" charset="0"/>
                          <a:cs typeface="Arial" panose="020B0604020202020204" pitchFamily="34" charset="0"/>
                        </a:rPr>
                        <a:t>Complicated and sometimes unreliable procedures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2327092859"/>
                  </a:ext>
                </a:extLst>
              </a:tr>
              <a:tr h="755650">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chemeClr val="tx1"/>
                          </a:solidFill>
                          <a:effectLst/>
                          <a:latin typeface="Arial" panose="020B0604020202020204" pitchFamily="34" charset="0"/>
                          <a:cs typeface="Arial" panose="020B0604020202020204" pitchFamily="34" charset="0"/>
                        </a:rPr>
                        <a:t>Vertical accuracy is better than planimetric*</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chemeClr val="tx1"/>
                          </a:solidFill>
                          <a:effectLst/>
                          <a:latin typeface="Arial" panose="020B0604020202020204" pitchFamily="34" charset="0"/>
                          <a:cs typeface="Arial" panose="020B0604020202020204" pitchFamily="34" charset="0"/>
                        </a:rPr>
                        <a:t>Planimetric accuracy is better than vertical</a:t>
                      </a:r>
                      <a:r>
                        <a:rPr kumimoji="0" lang="en-US" altLang="en-US" sz="2400" b="1" i="0" u="none" strike="noStrike" cap="none" normalizeH="0" baseline="0">
                          <a:ln>
                            <a:noFill/>
                          </a:ln>
                          <a:solidFill>
                            <a:schemeClr val="tx1"/>
                          </a:solidFill>
                          <a:effectLst/>
                          <a:latin typeface="Arial" panose="020B0604020202020204" pitchFamily="34" charset="0"/>
                          <a:cs typeface="Arial" panose="020B0604020202020204" pitchFamily="34" charset="0"/>
                        </a:rPr>
                        <a: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69139214"/>
                  </a:ext>
                </a:extLst>
              </a:tr>
              <a:tr h="1727200">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chemeClr val="tx1"/>
                          </a:solidFill>
                          <a:effectLst/>
                          <a:latin typeface="Arial" panose="020B0604020202020204" pitchFamily="34" charset="0"/>
                          <a:cs typeface="Arial" panose="020B0604020202020204" pitchFamily="34" charset="0"/>
                        </a:rPr>
                        <a:t>Point cloud difficult to derive semantic information; however, </a:t>
                      </a:r>
                      <a:r>
                        <a:rPr kumimoji="0" lang="en-US" altLang="en-US" sz="2400" b="0" i="0" u="sng" strike="noStrike" cap="none" normalizeH="0" baseline="0">
                          <a:ln>
                            <a:noFill/>
                          </a:ln>
                          <a:solidFill>
                            <a:schemeClr val="tx1"/>
                          </a:solidFill>
                          <a:effectLst/>
                          <a:latin typeface="Arial" panose="020B0604020202020204" pitchFamily="34" charset="0"/>
                          <a:cs typeface="Arial" panose="020B0604020202020204" pitchFamily="34" charset="0"/>
                        </a:rPr>
                        <a:t>intensity</a:t>
                      </a:r>
                      <a:r>
                        <a:rPr kumimoji="0" lang="en-US" altLang="en-US" sz="2400" b="0" i="0" u="none" strike="noStrike" cap="none" normalizeH="0" baseline="0">
                          <a:ln>
                            <a:noFill/>
                          </a:ln>
                          <a:solidFill>
                            <a:schemeClr val="tx1"/>
                          </a:solidFill>
                          <a:effectLst/>
                          <a:latin typeface="Arial" panose="020B0604020202020204" pitchFamily="34" charset="0"/>
                          <a:cs typeface="Arial" panose="020B0604020202020204" pitchFamily="34" charset="0"/>
                        </a:rPr>
                        <a:t> values can be used to produce a visually rich image like product (example of an intensity image)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a:ln>
                            <a:noFill/>
                          </a:ln>
                          <a:solidFill>
                            <a:schemeClr val="tx1"/>
                          </a:solidFill>
                          <a:effectLst/>
                          <a:latin typeface="Arial" panose="020B0604020202020204" pitchFamily="34" charset="0"/>
                          <a:cs typeface="Arial" panose="020B0604020202020204" pitchFamily="34" charset="0"/>
                        </a:rPr>
                        <a:t>Rich in semantic information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2818400120"/>
                  </a:ext>
                </a:extLst>
              </a:tr>
            </a:tbl>
          </a:graphicData>
        </a:graphic>
      </p:graphicFrame>
      <p:sp>
        <p:nvSpPr>
          <p:cNvPr id="7191" name="TextBox 10">
            <a:extLst>
              <a:ext uri="{FF2B5EF4-FFF2-40B4-BE49-F238E27FC236}">
                <a16:creationId xmlns:a16="http://schemas.microsoft.com/office/drawing/2014/main" id="{E9163E93-35D5-FBBF-2ED1-11EBEDA0CEC0}"/>
              </a:ext>
            </a:extLst>
          </p:cNvPr>
          <p:cNvSpPr txBox="1">
            <a:spLocks noChangeArrowheads="1"/>
          </p:cNvSpPr>
          <p:nvPr/>
        </p:nvSpPr>
        <p:spPr bwMode="auto">
          <a:xfrm>
            <a:off x="1981200" y="6248401"/>
            <a:ext cx="5924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b="1"/>
              <a:t>*Complementary characteristics suggest integration </a:t>
            </a:r>
            <a:endParaRPr lang="en-US"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35B3F8A8-373E-2D71-0DEF-AA0320DA0934}"/>
              </a:ext>
            </a:extLst>
          </p:cNvPr>
          <p:cNvSpPr>
            <a:spLocks noGrp="1"/>
          </p:cNvSpPr>
          <p:nvPr>
            <p:ph type="title"/>
          </p:nvPr>
        </p:nvSpPr>
        <p:spPr>
          <a:xfrm>
            <a:off x="1981200" y="0"/>
            <a:ext cx="8229600" cy="762000"/>
          </a:xfrm>
        </p:spPr>
        <p:txBody>
          <a:bodyPr/>
          <a:lstStyle/>
          <a:p>
            <a:r>
              <a:rPr lang="en-US" altLang="en-US" sz="3600">
                <a:latin typeface="Arial" panose="020B0604020202020204" pitchFamily="34" charset="0"/>
                <a:cs typeface="Arial" panose="020B0604020202020204" pitchFamily="34" charset="0"/>
              </a:rPr>
              <a:t>Intensity Image</a:t>
            </a:r>
          </a:p>
        </p:txBody>
      </p:sp>
      <p:pic>
        <p:nvPicPr>
          <p:cNvPr id="8195" name="Picture 2">
            <a:extLst>
              <a:ext uri="{FF2B5EF4-FFF2-40B4-BE49-F238E27FC236}">
                <a16:creationId xmlns:a16="http://schemas.microsoft.com/office/drawing/2014/main" id="{6A0FEDA6-294A-CB28-0E6D-081F5878B3B1}"/>
              </a:ext>
            </a:extLst>
          </p:cNvPr>
          <p:cNvPicPr>
            <a:picLocks noGrp="1" noChangeAspect="1" noChangeArrowheads="1"/>
          </p:cNvPicPr>
          <p:nvPr>
            <p:ph idx="1"/>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5791200" y="1600201"/>
            <a:ext cx="4724400" cy="4238625"/>
          </a:xfrm>
          <a:noFill/>
        </p:spPr>
      </p:pic>
      <p:sp>
        <p:nvSpPr>
          <p:cNvPr id="8196" name="Content Placeholder 2">
            <a:extLst>
              <a:ext uri="{FF2B5EF4-FFF2-40B4-BE49-F238E27FC236}">
                <a16:creationId xmlns:a16="http://schemas.microsoft.com/office/drawing/2014/main" id="{F772B879-BC4B-841C-E4DC-97A70D43624C}"/>
              </a:ext>
            </a:extLst>
          </p:cNvPr>
          <p:cNvSpPr txBox="1">
            <a:spLocks/>
          </p:cNvSpPr>
          <p:nvPr/>
        </p:nvSpPr>
        <p:spPr bwMode="auto">
          <a:xfrm>
            <a:off x="1524000" y="762000"/>
            <a:ext cx="4267200" cy="647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Bef>
                <a:spcPct val="20000"/>
              </a:spcBef>
              <a:buFont typeface="Arial" panose="020B0604020202020204" pitchFamily="34" charset="0"/>
              <a:buChar char="•"/>
            </a:pPr>
            <a:r>
              <a:rPr lang="en-US" altLang="en-US" sz="2400"/>
              <a:t>Commonly unused bi-product of a LiDAR acquisition and is the intensity of object that the laser pulse is striking. This is an uncalibrated 8-bit (0-255) image that is ortho-rectified as therefore can be used as an orthophoto</a:t>
            </a:r>
          </a:p>
          <a:p>
            <a:pPr>
              <a:spcBef>
                <a:spcPct val="20000"/>
              </a:spcBef>
              <a:buFont typeface="Arial" panose="020B0604020202020204" pitchFamily="34" charset="0"/>
              <a:buNone/>
            </a:pPr>
            <a:endParaRPr lang="en-US" altLang="en-US" sz="1600"/>
          </a:p>
          <a:p>
            <a:pPr>
              <a:spcBef>
                <a:spcPct val="20000"/>
              </a:spcBef>
              <a:buFont typeface="Arial" panose="020B0604020202020204" pitchFamily="34" charset="0"/>
              <a:buChar char="•"/>
            </a:pPr>
            <a:r>
              <a:rPr lang="en-US" altLang="en-US" sz="2400"/>
              <a:t>Not typically used in quantitative analysis as image gains always set to 'adaptive gain' setting when images are acquired</a:t>
            </a:r>
            <a:br>
              <a:rPr lang="en-US" altLang="en-US" sz="2400"/>
            </a:br>
            <a:endParaRPr lang="en-US" altLang="en-US" sz="2400"/>
          </a:p>
          <a:p>
            <a:pPr>
              <a:spcBef>
                <a:spcPct val="20000"/>
              </a:spcBef>
              <a:buFont typeface="Arial" panose="020B0604020202020204" pitchFamily="34" charset="0"/>
              <a:buChar char="•"/>
            </a:pPr>
            <a:endParaRPr lang="en-US"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C6C74DD3-2C98-A558-0261-7C475EB85069}"/>
              </a:ext>
            </a:extLst>
          </p:cNvPr>
          <p:cNvSpPr>
            <a:spLocks noGrp="1"/>
          </p:cNvSpPr>
          <p:nvPr>
            <p:ph type="title"/>
          </p:nvPr>
        </p:nvSpPr>
        <p:spPr>
          <a:xfrm>
            <a:off x="1981200" y="0"/>
            <a:ext cx="8229600" cy="838200"/>
          </a:xfrm>
        </p:spPr>
        <p:txBody>
          <a:bodyPr/>
          <a:lstStyle/>
          <a:p>
            <a:r>
              <a:rPr lang="en-US" altLang="en-US" sz="3200" b="1">
                <a:latin typeface="Arial" panose="020B0604020202020204" pitchFamily="34" charset="0"/>
                <a:cs typeface="Arial" panose="020B0604020202020204" pitchFamily="34" charset="0"/>
              </a:rPr>
              <a:t>Aerial LiDAR System Components*</a:t>
            </a:r>
          </a:p>
        </p:txBody>
      </p:sp>
      <p:sp>
        <p:nvSpPr>
          <p:cNvPr id="9219" name="Content Placeholder 2">
            <a:extLst>
              <a:ext uri="{FF2B5EF4-FFF2-40B4-BE49-F238E27FC236}">
                <a16:creationId xmlns:a16="http://schemas.microsoft.com/office/drawing/2014/main" id="{56568A02-4A76-E030-66D9-007ED883C28D}"/>
              </a:ext>
            </a:extLst>
          </p:cNvPr>
          <p:cNvSpPr>
            <a:spLocks noGrp="1"/>
          </p:cNvSpPr>
          <p:nvPr>
            <p:ph idx="1"/>
          </p:nvPr>
        </p:nvSpPr>
        <p:spPr>
          <a:xfrm>
            <a:off x="1905000" y="1066801"/>
            <a:ext cx="4724400" cy="4525963"/>
          </a:xfrm>
        </p:spPr>
        <p:txBody>
          <a:bodyPr/>
          <a:lstStyle/>
          <a:p>
            <a:r>
              <a:rPr lang="en-US" altLang="en-US" sz="2000">
                <a:latin typeface="Arial" panose="020B0604020202020204" pitchFamily="34" charset="0"/>
                <a:cs typeface="Arial" panose="020B0604020202020204" pitchFamily="34" charset="0"/>
              </a:rPr>
              <a:t>Aircraft</a:t>
            </a:r>
          </a:p>
          <a:p>
            <a:r>
              <a:rPr lang="en-US" altLang="en-US" sz="2000">
                <a:latin typeface="Arial" panose="020B0604020202020204" pitchFamily="34" charset="0"/>
                <a:cs typeface="Arial" panose="020B0604020202020204" pitchFamily="34" charset="0"/>
              </a:rPr>
              <a:t>Scanning laser emitter-receiver unit</a:t>
            </a:r>
          </a:p>
          <a:p>
            <a:r>
              <a:rPr lang="en-US" altLang="en-US" sz="2000">
                <a:latin typeface="Arial" panose="020B0604020202020204" pitchFamily="34" charset="0"/>
                <a:cs typeface="Arial" panose="020B0604020202020204" pitchFamily="34" charset="0"/>
              </a:rPr>
              <a:t>Differentially-corrected GPS</a:t>
            </a:r>
          </a:p>
          <a:p>
            <a:r>
              <a:rPr lang="en-US" altLang="en-US" sz="2000">
                <a:latin typeface="Arial" panose="020B0604020202020204" pitchFamily="34" charset="0"/>
                <a:cs typeface="Arial" panose="020B0604020202020204" pitchFamily="34" charset="0"/>
              </a:rPr>
              <a:t>Inertial measurement unit (IMU)</a:t>
            </a:r>
          </a:p>
          <a:p>
            <a:r>
              <a:rPr lang="en-US" altLang="en-US" sz="2000">
                <a:latin typeface="Arial" panose="020B0604020202020204" pitchFamily="34" charset="0"/>
                <a:cs typeface="Arial" panose="020B0604020202020204" pitchFamily="34" charset="0"/>
              </a:rPr>
              <a:t>Computer</a:t>
            </a:r>
            <a:endParaRPr lang="en-US" altLang="en-US" sz="1600">
              <a:latin typeface="Arial" panose="020B0604020202020204" pitchFamily="34" charset="0"/>
              <a:cs typeface="Arial" panose="020B0604020202020204" pitchFamily="34" charset="0"/>
            </a:endParaRPr>
          </a:p>
        </p:txBody>
      </p:sp>
      <p:pic>
        <p:nvPicPr>
          <p:cNvPr id="9220" name="Picture 8" descr="ground plane scanlines GPS IMU tree">
            <a:extLst>
              <a:ext uri="{FF2B5EF4-FFF2-40B4-BE49-F238E27FC236}">
                <a16:creationId xmlns:a16="http://schemas.microsoft.com/office/drawing/2014/main" id="{D22FF248-E5E1-2B84-BAB5-E47BB3249F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1800" y="1371600"/>
            <a:ext cx="3659188" cy="396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1" name="TextBox 4">
            <a:extLst>
              <a:ext uri="{FF2B5EF4-FFF2-40B4-BE49-F238E27FC236}">
                <a16:creationId xmlns:a16="http://schemas.microsoft.com/office/drawing/2014/main" id="{4894D20A-F24A-C1D8-5D0E-F829A96E552A}"/>
              </a:ext>
            </a:extLst>
          </p:cNvPr>
          <p:cNvSpPr txBox="1">
            <a:spLocks noChangeArrowheads="1"/>
          </p:cNvSpPr>
          <p:nvPr/>
        </p:nvSpPr>
        <p:spPr bwMode="auto">
          <a:xfrm>
            <a:off x="6330950" y="6276976"/>
            <a:ext cx="433705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en-US" altLang="en-US" sz="1600"/>
              <a:t>Figures from McMcGaughey</a:t>
            </a:r>
          </a:p>
          <a:p>
            <a:pPr algn="r" eaLnBrk="1" hangingPunct="1"/>
            <a:r>
              <a:rPr lang="en-US" altLang="en-US" sz="1600"/>
              <a:t>USDA Forest Service--PNW Research Station</a:t>
            </a:r>
          </a:p>
        </p:txBody>
      </p:sp>
      <p:pic>
        <p:nvPicPr>
          <p:cNvPr id="9222" name="Picture 3" descr="point cloud colored by height">
            <a:extLst>
              <a:ext uri="{FF2B5EF4-FFF2-40B4-BE49-F238E27FC236}">
                <a16:creationId xmlns:a16="http://schemas.microsoft.com/office/drawing/2014/main" id="{1E8E4612-FE39-4B53-ECAB-38EC92AF580B}"/>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209800" y="2971800"/>
            <a:ext cx="3962400" cy="265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3" name="Rectangle 6">
            <a:extLst>
              <a:ext uri="{FF2B5EF4-FFF2-40B4-BE49-F238E27FC236}">
                <a16:creationId xmlns:a16="http://schemas.microsoft.com/office/drawing/2014/main" id="{2C042CD6-174E-0B6D-CBD9-69B2CC585946}"/>
              </a:ext>
            </a:extLst>
          </p:cNvPr>
          <p:cNvSpPr>
            <a:spLocks noChangeArrowheads="1"/>
          </p:cNvSpPr>
          <p:nvPr/>
        </p:nvSpPr>
        <p:spPr bwMode="auto">
          <a:xfrm>
            <a:off x="2362200" y="3124201"/>
            <a:ext cx="37147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a:t>LiDAR point data colored by height</a:t>
            </a:r>
          </a:p>
        </p:txBody>
      </p:sp>
      <p:sp>
        <p:nvSpPr>
          <p:cNvPr id="9225" name="Rectangle 9">
            <a:extLst>
              <a:ext uri="{FF2B5EF4-FFF2-40B4-BE49-F238E27FC236}">
                <a16:creationId xmlns:a16="http://schemas.microsoft.com/office/drawing/2014/main" id="{202EA4BF-EEA2-C204-9BFD-55131631E432}"/>
              </a:ext>
            </a:extLst>
          </p:cNvPr>
          <p:cNvSpPr>
            <a:spLocks noChangeArrowheads="1"/>
          </p:cNvSpPr>
          <p:nvPr/>
        </p:nvSpPr>
        <p:spPr bwMode="auto">
          <a:xfrm>
            <a:off x="1828801" y="5638801"/>
            <a:ext cx="5880071"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spcBef>
                <a:spcPct val="20000"/>
              </a:spcBef>
              <a:buFont typeface="Arial" panose="020B0604020202020204" pitchFamily="34" charset="0"/>
              <a:buNone/>
            </a:pPr>
            <a:r>
              <a:rPr lang="en-US" altLang="en-US" sz="3200"/>
              <a:t>*</a:t>
            </a:r>
            <a:r>
              <a:rPr lang="en-US" altLang="en-US" i="1"/>
              <a:t>components can be sources of error…more on this in Part II</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75A32F60-E315-26DB-A8BB-7129DF00B316}"/>
              </a:ext>
            </a:extLst>
          </p:cNvPr>
          <p:cNvSpPr>
            <a:spLocks noGrp="1"/>
          </p:cNvSpPr>
          <p:nvPr>
            <p:ph type="title"/>
          </p:nvPr>
        </p:nvSpPr>
        <p:spPr>
          <a:xfrm>
            <a:off x="1981200" y="274638"/>
            <a:ext cx="8229600" cy="792162"/>
          </a:xfrm>
        </p:spPr>
        <p:txBody>
          <a:bodyPr/>
          <a:lstStyle/>
          <a:p>
            <a:r>
              <a:rPr lang="en-US" altLang="en-US" sz="3600" b="1">
                <a:latin typeface="Arial" panose="020B0604020202020204" pitchFamily="34" charset="0"/>
                <a:cs typeface="Arial" panose="020B0604020202020204" pitchFamily="34" charset="0"/>
              </a:rPr>
              <a:t>Scanning Mechanisms</a:t>
            </a:r>
          </a:p>
        </p:txBody>
      </p:sp>
      <p:pic>
        <p:nvPicPr>
          <p:cNvPr id="10243" name="Picture 2">
            <a:extLst>
              <a:ext uri="{FF2B5EF4-FFF2-40B4-BE49-F238E27FC236}">
                <a16:creationId xmlns:a16="http://schemas.microsoft.com/office/drawing/2014/main" id="{B7CF29B2-9DAE-7BEB-F81C-0624D9206A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4800" y="1295400"/>
            <a:ext cx="5715000" cy="460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4" name="TextBox 4">
            <a:extLst>
              <a:ext uri="{FF2B5EF4-FFF2-40B4-BE49-F238E27FC236}">
                <a16:creationId xmlns:a16="http://schemas.microsoft.com/office/drawing/2014/main" id="{6F5A3C39-F335-A0AD-6BEC-4358DDBF06E3}"/>
              </a:ext>
            </a:extLst>
          </p:cNvPr>
          <p:cNvSpPr txBox="1">
            <a:spLocks noChangeArrowheads="1"/>
          </p:cNvSpPr>
          <p:nvPr/>
        </p:nvSpPr>
        <p:spPr bwMode="auto">
          <a:xfrm>
            <a:off x="7637464" y="6400800"/>
            <a:ext cx="303053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400"/>
              <a:t>Figure modified from: Nikolaos 2006</a:t>
            </a:r>
          </a:p>
        </p:txBody>
      </p:sp>
      <p:sp>
        <p:nvSpPr>
          <p:cNvPr id="10245" name="TextBox 5">
            <a:extLst>
              <a:ext uri="{FF2B5EF4-FFF2-40B4-BE49-F238E27FC236}">
                <a16:creationId xmlns:a16="http://schemas.microsoft.com/office/drawing/2014/main" id="{CFB1E458-5588-94EA-FB4B-7E33A7C8FD01}"/>
              </a:ext>
            </a:extLst>
          </p:cNvPr>
          <p:cNvSpPr txBox="1">
            <a:spLocks noChangeArrowheads="1"/>
          </p:cNvSpPr>
          <p:nvPr/>
        </p:nvSpPr>
        <p:spPr bwMode="auto">
          <a:xfrm>
            <a:off x="2209801" y="1752600"/>
            <a:ext cx="17446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2400"/>
              <a:t>Mechanism</a:t>
            </a:r>
          </a:p>
        </p:txBody>
      </p:sp>
      <p:sp>
        <p:nvSpPr>
          <p:cNvPr id="10246" name="TextBox 6">
            <a:extLst>
              <a:ext uri="{FF2B5EF4-FFF2-40B4-BE49-F238E27FC236}">
                <a16:creationId xmlns:a16="http://schemas.microsoft.com/office/drawing/2014/main" id="{FE64F6AF-2D55-6D33-82BE-DCD04854C1A5}"/>
              </a:ext>
            </a:extLst>
          </p:cNvPr>
          <p:cNvSpPr txBox="1">
            <a:spLocks noChangeArrowheads="1"/>
          </p:cNvSpPr>
          <p:nvPr/>
        </p:nvSpPr>
        <p:spPr bwMode="auto">
          <a:xfrm>
            <a:off x="1905000" y="4800600"/>
            <a:ext cx="2235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2400"/>
              <a:t>Ground pattern</a:t>
            </a:r>
          </a:p>
        </p:txBody>
      </p:sp>
      <p:sp>
        <p:nvSpPr>
          <p:cNvPr id="10247" name="TextBox 7">
            <a:extLst>
              <a:ext uri="{FF2B5EF4-FFF2-40B4-BE49-F238E27FC236}">
                <a16:creationId xmlns:a16="http://schemas.microsoft.com/office/drawing/2014/main" id="{66F02DFC-862D-E2BC-BEF6-108A3C1BDAC4}"/>
              </a:ext>
            </a:extLst>
          </p:cNvPr>
          <p:cNvSpPr txBox="1">
            <a:spLocks noChangeArrowheads="1"/>
          </p:cNvSpPr>
          <p:nvPr/>
        </p:nvSpPr>
        <p:spPr bwMode="auto">
          <a:xfrm>
            <a:off x="3962400" y="6019800"/>
            <a:ext cx="26670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a:t>Most common pattern (Leica, Optech) </a:t>
            </a:r>
          </a:p>
        </p:txBody>
      </p:sp>
      <p:sp>
        <p:nvSpPr>
          <p:cNvPr id="9" name="Rectangle 8">
            <a:extLst>
              <a:ext uri="{FF2B5EF4-FFF2-40B4-BE49-F238E27FC236}">
                <a16:creationId xmlns:a16="http://schemas.microsoft.com/office/drawing/2014/main" id="{AA94908F-E52D-15B1-B83C-9C116E735415}"/>
              </a:ext>
            </a:extLst>
          </p:cNvPr>
          <p:cNvSpPr>
            <a:spLocks noChangeArrowheads="1"/>
          </p:cNvSpPr>
          <p:nvPr/>
        </p:nvSpPr>
        <p:spPr bwMode="auto">
          <a:xfrm>
            <a:off x="4267200" y="4419600"/>
            <a:ext cx="1676400" cy="1295400"/>
          </a:xfrm>
          <a:prstGeom prst="rect">
            <a:avLst/>
          </a:prstGeom>
          <a:noFill/>
          <a:ln w="25400" algn="ctr">
            <a:solidFill>
              <a:srgbClr val="00FF00"/>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endParaRPr lang="en-US" altLang="en-US">
              <a:solidFill>
                <a:srgbClr val="FFFFFF"/>
              </a:solidFill>
              <a:latin typeface="Calibri" panose="020F0502020204030204" pitchFamily="34" charset="0"/>
            </a:endParaRPr>
          </a:p>
        </p:txBody>
      </p:sp>
      <p:sp>
        <p:nvSpPr>
          <p:cNvPr id="10249" name="Rectangle 9">
            <a:extLst>
              <a:ext uri="{FF2B5EF4-FFF2-40B4-BE49-F238E27FC236}">
                <a16:creationId xmlns:a16="http://schemas.microsoft.com/office/drawing/2014/main" id="{6B806CBF-3634-CE82-D772-A73A9F666BB8}"/>
              </a:ext>
            </a:extLst>
          </p:cNvPr>
          <p:cNvSpPr>
            <a:spLocks noChangeArrowheads="1"/>
          </p:cNvSpPr>
          <p:nvPr/>
        </p:nvSpPr>
        <p:spPr bwMode="auto">
          <a:xfrm>
            <a:off x="4800600" y="3429000"/>
            <a:ext cx="10668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600"/>
              <a:t>sawtooth</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94AFCB11-D771-40E3-E5A0-8A9771957CE0}"/>
              </a:ext>
            </a:extLst>
          </p:cNvPr>
          <p:cNvSpPr>
            <a:spLocks noGrp="1"/>
          </p:cNvSpPr>
          <p:nvPr>
            <p:ph type="title"/>
          </p:nvPr>
        </p:nvSpPr>
        <p:spPr>
          <a:xfrm>
            <a:off x="1981200" y="152400"/>
            <a:ext cx="8229600" cy="1143000"/>
          </a:xfrm>
        </p:spPr>
        <p:txBody>
          <a:bodyPr/>
          <a:lstStyle/>
          <a:p>
            <a:r>
              <a:rPr lang="en-US" altLang="en-US" sz="3200" b="1">
                <a:latin typeface="Arial" panose="020B0604020202020204" pitchFamily="34" charset="0"/>
                <a:cs typeface="Arial" panose="020B0604020202020204" pitchFamily="34" charset="0"/>
              </a:rPr>
              <a:t>Determinants of  LiDAR Data Characteristic</a:t>
            </a:r>
          </a:p>
        </p:txBody>
      </p:sp>
      <p:sp>
        <p:nvSpPr>
          <p:cNvPr id="11267" name="Content Placeholder 4">
            <a:extLst>
              <a:ext uri="{FF2B5EF4-FFF2-40B4-BE49-F238E27FC236}">
                <a16:creationId xmlns:a16="http://schemas.microsoft.com/office/drawing/2014/main" id="{CB64A1D4-C0E6-7419-A97D-CF6939AFB1C2}"/>
              </a:ext>
            </a:extLst>
          </p:cNvPr>
          <p:cNvSpPr>
            <a:spLocks noGrp="1"/>
          </p:cNvSpPr>
          <p:nvPr>
            <p:ph idx="1"/>
          </p:nvPr>
        </p:nvSpPr>
        <p:spPr>
          <a:xfrm>
            <a:off x="1676400" y="1524001"/>
            <a:ext cx="8229600" cy="4525963"/>
          </a:xfrm>
        </p:spPr>
        <p:txBody>
          <a:bodyPr/>
          <a:lstStyle/>
          <a:p>
            <a:r>
              <a:rPr lang="en-US" altLang="en-US">
                <a:latin typeface="Arial" panose="020B0604020202020204" pitchFamily="34" charset="0"/>
                <a:cs typeface="Arial" panose="020B0604020202020204" pitchFamily="34" charset="0"/>
              </a:rPr>
              <a:t>The combination of:</a:t>
            </a:r>
          </a:p>
          <a:p>
            <a:pPr lvl="1"/>
            <a:r>
              <a:rPr lang="en-US" altLang="en-US">
                <a:latin typeface="Arial" panose="020B0604020202020204" pitchFamily="34" charset="0"/>
                <a:cs typeface="Arial" panose="020B0604020202020204" pitchFamily="34" charset="0"/>
              </a:rPr>
              <a:t>Scanner system</a:t>
            </a:r>
          </a:p>
          <a:p>
            <a:pPr lvl="1">
              <a:buFont typeface="Arial" panose="020B0604020202020204" pitchFamily="34" charset="0"/>
              <a:buNone/>
            </a:pPr>
            <a:r>
              <a:rPr lang="en-US" altLang="en-US">
                <a:latin typeface="Arial" panose="020B0604020202020204" pitchFamily="34" charset="0"/>
                <a:cs typeface="Arial" panose="020B0604020202020204" pitchFamily="34" charset="0"/>
              </a:rPr>
              <a:t>	(relates to beam pattern)</a:t>
            </a:r>
          </a:p>
          <a:p>
            <a:pPr lvl="1"/>
            <a:r>
              <a:rPr lang="en-US" altLang="en-US">
                <a:latin typeface="Arial" panose="020B0604020202020204" pitchFamily="34" charset="0"/>
                <a:cs typeface="Arial" panose="020B0604020202020204" pitchFamily="34" charset="0"/>
              </a:rPr>
              <a:t>Flight altitude</a:t>
            </a:r>
          </a:p>
          <a:p>
            <a:pPr lvl="1">
              <a:buFont typeface="Arial" panose="020B0604020202020204" pitchFamily="34" charset="0"/>
              <a:buNone/>
            </a:pPr>
            <a:r>
              <a:rPr lang="en-US" altLang="en-US">
                <a:latin typeface="Arial" panose="020B0604020202020204" pitchFamily="34" charset="0"/>
                <a:cs typeface="Arial" panose="020B0604020202020204" pitchFamily="34" charset="0"/>
              </a:rPr>
              <a:t>	(if flight limitations exist)</a:t>
            </a:r>
          </a:p>
          <a:p>
            <a:pPr lvl="1"/>
            <a:r>
              <a:rPr lang="en-US" altLang="en-US">
                <a:latin typeface="Arial" panose="020B0604020202020204" pitchFamily="34" charset="0"/>
                <a:cs typeface="Arial" panose="020B0604020202020204" pitchFamily="34" charset="0"/>
              </a:rPr>
              <a:t>Pulse rates </a:t>
            </a:r>
          </a:p>
          <a:p>
            <a:pPr lvl="1"/>
            <a:r>
              <a:rPr lang="en-US" altLang="en-US">
                <a:latin typeface="Arial" panose="020B0604020202020204" pitchFamily="34" charset="0"/>
                <a:cs typeface="Arial" panose="020B0604020202020204" pitchFamily="34" charset="0"/>
              </a:rPr>
              <a:t>Scan frequencies</a:t>
            </a:r>
          </a:p>
          <a:p>
            <a:pPr lvl="1"/>
            <a:r>
              <a:rPr lang="en-US" altLang="en-US">
                <a:latin typeface="Arial" panose="020B0604020202020204" pitchFamily="34" charset="0"/>
                <a:cs typeface="Arial" panose="020B0604020202020204" pitchFamily="34" charset="0"/>
              </a:rPr>
              <a:t>Scan angle </a:t>
            </a:r>
          </a:p>
          <a:p>
            <a:pPr lvl="1">
              <a:buFont typeface="Arial" panose="020B0604020202020204" pitchFamily="34" charset="0"/>
              <a:buNone/>
            </a:pPr>
            <a:r>
              <a:rPr lang="en-US" altLang="en-US" sz="2000">
                <a:latin typeface="Arial" panose="020B0604020202020204" pitchFamily="34" charset="0"/>
                <a:cs typeface="Arial" panose="020B0604020202020204" pitchFamily="34" charset="0"/>
              </a:rPr>
              <a:t>	possible max around 30°</a:t>
            </a:r>
          </a:p>
          <a:p>
            <a:pPr lvl="1">
              <a:buFont typeface="Arial" panose="020B0604020202020204" pitchFamily="34" charset="0"/>
              <a:buNone/>
            </a:pPr>
            <a:r>
              <a:rPr lang="en-US" altLang="en-US" sz="2000">
                <a:latin typeface="Arial" panose="020B0604020202020204" pitchFamily="34" charset="0"/>
                <a:cs typeface="Arial" panose="020B0604020202020204" pitchFamily="34" charset="0"/>
              </a:rPr>
              <a:t>	scan swath</a:t>
            </a:r>
          </a:p>
          <a:p>
            <a:pPr lvl="1"/>
            <a:endParaRPr lang="en-US" altLang="en-US">
              <a:latin typeface="Arial" panose="020B0604020202020204" pitchFamily="34" charset="0"/>
              <a:cs typeface="Arial" panose="020B0604020202020204" pitchFamily="34" charset="0"/>
            </a:endParaRPr>
          </a:p>
          <a:p>
            <a:pPr lvl="1"/>
            <a:endParaRPr lang="en-US" altLang="en-US">
              <a:latin typeface="Arial" panose="020B0604020202020204" pitchFamily="34" charset="0"/>
              <a:cs typeface="Arial" panose="020B0604020202020204" pitchFamily="34" charset="0"/>
            </a:endParaRPr>
          </a:p>
        </p:txBody>
      </p:sp>
      <p:pic>
        <p:nvPicPr>
          <p:cNvPr id="11268" name="Picture 2">
            <a:extLst>
              <a:ext uri="{FF2B5EF4-FFF2-40B4-BE49-F238E27FC236}">
                <a16:creationId xmlns:a16="http://schemas.microsoft.com/office/drawing/2014/main" id="{A1100847-BD70-36B8-9DCE-99B5301DAE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8113" y="1676400"/>
            <a:ext cx="3968750"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2B286A12-C07B-D9C8-5687-26684DD6461D}"/>
              </a:ext>
            </a:extLst>
          </p:cNvPr>
          <p:cNvSpPr>
            <a:spLocks noGrp="1" noChangeArrowheads="1"/>
          </p:cNvSpPr>
          <p:nvPr>
            <p:ph type="title"/>
          </p:nvPr>
        </p:nvSpPr>
        <p:spPr>
          <a:xfrm>
            <a:off x="1905000" y="381001"/>
            <a:ext cx="8229600" cy="868363"/>
          </a:xfrm>
        </p:spPr>
        <p:txBody>
          <a:bodyPr/>
          <a:lstStyle/>
          <a:p>
            <a:r>
              <a:rPr lang="en-US" altLang="en-US" sz="3600" b="1">
                <a:latin typeface="Arial" panose="020B0604020202020204" pitchFamily="34" charset="0"/>
                <a:cs typeface="Arial" panose="020B0604020202020204" pitchFamily="34" charset="0"/>
              </a:rPr>
              <a:t>LiDAR Data Characteristics</a:t>
            </a:r>
          </a:p>
        </p:txBody>
      </p:sp>
      <p:sp>
        <p:nvSpPr>
          <p:cNvPr id="12291" name="Rectangle 3">
            <a:extLst>
              <a:ext uri="{FF2B5EF4-FFF2-40B4-BE49-F238E27FC236}">
                <a16:creationId xmlns:a16="http://schemas.microsoft.com/office/drawing/2014/main" id="{EF81ED31-1971-9240-C358-26C4ECBD0FD9}"/>
              </a:ext>
            </a:extLst>
          </p:cNvPr>
          <p:cNvSpPr>
            <a:spLocks noGrp="1" noChangeArrowheads="1"/>
          </p:cNvSpPr>
          <p:nvPr>
            <p:ph type="body" idx="1"/>
          </p:nvPr>
        </p:nvSpPr>
        <p:spPr>
          <a:xfrm>
            <a:off x="2590800" y="1676400"/>
            <a:ext cx="7315200" cy="4724400"/>
          </a:xfrm>
        </p:spPr>
        <p:txBody>
          <a:bodyPr/>
          <a:lstStyle/>
          <a:p>
            <a:pPr>
              <a:lnSpc>
                <a:spcPct val="90000"/>
              </a:lnSpc>
            </a:pPr>
            <a:r>
              <a:rPr lang="en-US" altLang="en-US">
                <a:latin typeface="Arial" panose="020B0604020202020204" pitchFamily="34" charset="0"/>
                <a:cs typeface="Arial" panose="020B0604020202020204" pitchFamily="34" charset="0"/>
              </a:rPr>
              <a:t>Raw return data are XYZ points</a:t>
            </a:r>
          </a:p>
          <a:p>
            <a:pPr>
              <a:lnSpc>
                <a:spcPct val="90000"/>
              </a:lnSpc>
              <a:buFont typeface="Arial" panose="020B0604020202020204" pitchFamily="34" charset="0"/>
              <a:buNone/>
            </a:pPr>
            <a:endParaRPr lang="en-US" altLang="en-US" sz="800">
              <a:latin typeface="Arial" panose="020B0604020202020204" pitchFamily="34" charset="0"/>
              <a:cs typeface="Arial" panose="020B0604020202020204" pitchFamily="34" charset="0"/>
            </a:endParaRPr>
          </a:p>
          <a:p>
            <a:pPr>
              <a:lnSpc>
                <a:spcPct val="90000"/>
              </a:lnSpc>
            </a:pPr>
            <a:r>
              <a:rPr lang="en-US" altLang="en-US">
                <a:latin typeface="Arial" panose="020B0604020202020204" pitchFamily="34" charset="0"/>
                <a:cs typeface="Arial" panose="020B0604020202020204" pitchFamily="34" charset="0"/>
              </a:rPr>
              <a:t>High spatial resolution</a:t>
            </a:r>
          </a:p>
          <a:p>
            <a:pPr lvl="1">
              <a:lnSpc>
                <a:spcPct val="90000"/>
              </a:lnSpc>
            </a:pPr>
            <a:r>
              <a:rPr lang="en-US" altLang="en-US">
                <a:latin typeface="Arial" panose="020B0604020202020204" pitchFamily="34" charset="0"/>
                <a:cs typeface="Arial" panose="020B0604020202020204" pitchFamily="34" charset="0"/>
              </a:rPr>
              <a:t>Laser footprint on ground ≤ 0.50 meters</a:t>
            </a:r>
          </a:p>
          <a:p>
            <a:pPr lvl="1">
              <a:lnSpc>
                <a:spcPct val="90000"/>
              </a:lnSpc>
            </a:pPr>
            <a:r>
              <a:rPr lang="en-US" altLang="en-US">
                <a:latin typeface="Arial" panose="020B0604020202020204" pitchFamily="34" charset="0"/>
                <a:cs typeface="Arial" panose="020B0604020202020204" pitchFamily="34" charset="0"/>
              </a:rPr>
              <a:t>Typical density is 0.5 to 20+ pulses/m</a:t>
            </a:r>
            <a:r>
              <a:rPr lang="en-US" altLang="en-US" baseline="30000">
                <a:latin typeface="Arial" panose="020B0604020202020204" pitchFamily="34" charset="0"/>
                <a:cs typeface="Arial" panose="020B0604020202020204" pitchFamily="34" charset="0"/>
              </a:rPr>
              <a:t>2</a:t>
            </a:r>
          </a:p>
          <a:p>
            <a:pPr lvl="1">
              <a:lnSpc>
                <a:spcPct val="90000"/>
              </a:lnSpc>
            </a:pPr>
            <a:r>
              <a:rPr lang="en-US" altLang="en-US">
                <a:latin typeface="Arial" panose="020B0604020202020204" pitchFamily="34" charset="0"/>
                <a:cs typeface="Arial" panose="020B0604020202020204" pitchFamily="34" charset="0"/>
              </a:rPr>
              <a:t>2 to3 returns/pulse in forest areas</a:t>
            </a:r>
          </a:p>
          <a:p>
            <a:pPr lvl="1">
              <a:lnSpc>
                <a:spcPct val="90000"/>
              </a:lnSpc>
            </a:pPr>
            <a:r>
              <a:rPr lang="en-US" altLang="en-US">
                <a:latin typeface="Arial" panose="020B0604020202020204" pitchFamily="34" charset="0"/>
                <a:cs typeface="Arial" panose="020B0604020202020204" pitchFamily="34" charset="0"/>
              </a:rPr>
              <a:t>Surface/canopy models typically 1 to 5m grid</a:t>
            </a:r>
          </a:p>
          <a:p>
            <a:pPr lvl="1">
              <a:lnSpc>
                <a:spcPct val="90000"/>
              </a:lnSpc>
              <a:buFont typeface="Arial" panose="020B0604020202020204" pitchFamily="34" charset="0"/>
              <a:buNone/>
            </a:pPr>
            <a:endParaRPr lang="en-US" altLang="en-US" sz="800">
              <a:latin typeface="Arial" panose="020B0604020202020204" pitchFamily="34" charset="0"/>
              <a:cs typeface="Arial" panose="020B0604020202020204" pitchFamily="34" charset="0"/>
            </a:endParaRPr>
          </a:p>
          <a:p>
            <a:pPr>
              <a:lnSpc>
                <a:spcPct val="90000"/>
              </a:lnSpc>
            </a:pPr>
            <a:r>
              <a:rPr lang="en-US" altLang="en-US">
                <a:latin typeface="Arial" panose="020B0604020202020204" pitchFamily="34" charset="0"/>
                <a:cs typeface="Arial" panose="020B0604020202020204" pitchFamily="34" charset="0"/>
              </a:rPr>
              <a:t>Large volume of data</a:t>
            </a:r>
          </a:p>
          <a:p>
            <a:pPr lvl="1">
              <a:lnSpc>
                <a:spcPct val="90000"/>
              </a:lnSpc>
            </a:pPr>
            <a:r>
              <a:rPr lang="en-US" altLang="en-US">
                <a:latin typeface="Arial" panose="020B0604020202020204" pitchFamily="34" charset="0"/>
                <a:cs typeface="Arial" panose="020B0604020202020204" pitchFamily="34" charset="0"/>
              </a:rPr>
              <a:t>5,000 to 60,000+ pulses/hectare</a:t>
            </a:r>
          </a:p>
          <a:p>
            <a:pPr lvl="1">
              <a:lnSpc>
                <a:spcPct val="90000"/>
              </a:lnSpc>
            </a:pPr>
            <a:r>
              <a:rPr lang="en-US" altLang="en-US">
                <a:latin typeface="Arial" panose="020B0604020202020204" pitchFamily="34" charset="0"/>
                <a:cs typeface="Arial" panose="020B0604020202020204" pitchFamily="34" charset="0"/>
              </a:rPr>
              <a:t>10 to100+ thousands of returns/hectare</a:t>
            </a:r>
          </a:p>
          <a:p>
            <a:pPr lvl="1">
              <a:lnSpc>
                <a:spcPct val="90000"/>
              </a:lnSpc>
            </a:pPr>
            <a:r>
              <a:rPr lang="en-US" altLang="en-US">
                <a:latin typeface="Arial" panose="020B0604020202020204" pitchFamily="34" charset="0"/>
                <a:cs typeface="Arial" panose="020B0604020202020204" pitchFamily="34" charset="0"/>
              </a:rPr>
              <a:t>0.4 to 5.4+ MB/hectare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195C8E80-B598-C1A6-BF41-EBE02684B674}"/>
              </a:ext>
            </a:extLst>
          </p:cNvPr>
          <p:cNvSpPr>
            <a:spLocks noGrp="1"/>
          </p:cNvSpPr>
          <p:nvPr>
            <p:ph type="title"/>
          </p:nvPr>
        </p:nvSpPr>
        <p:spPr>
          <a:xfrm>
            <a:off x="1981200" y="274638"/>
            <a:ext cx="8229600" cy="792162"/>
          </a:xfrm>
        </p:spPr>
        <p:txBody>
          <a:bodyPr/>
          <a:lstStyle/>
          <a:p>
            <a:r>
              <a:rPr lang="en-US" altLang="en-US" sz="3600" b="1">
                <a:latin typeface="Arial" panose="020B0604020202020204" pitchFamily="34" charset="0"/>
                <a:cs typeface="Arial" panose="020B0604020202020204" pitchFamily="34" charset="0"/>
              </a:rPr>
              <a:t>Return Density</a:t>
            </a:r>
          </a:p>
        </p:txBody>
      </p:sp>
      <p:sp>
        <p:nvSpPr>
          <p:cNvPr id="13315" name="Content Placeholder 2">
            <a:extLst>
              <a:ext uri="{FF2B5EF4-FFF2-40B4-BE49-F238E27FC236}">
                <a16:creationId xmlns:a16="http://schemas.microsoft.com/office/drawing/2014/main" id="{BDFF5FE5-82EA-77D0-0361-3C8F0BCE844B}"/>
              </a:ext>
            </a:extLst>
          </p:cNvPr>
          <p:cNvSpPr>
            <a:spLocks noGrp="1"/>
          </p:cNvSpPr>
          <p:nvPr>
            <p:ph idx="1"/>
          </p:nvPr>
        </p:nvSpPr>
        <p:spPr>
          <a:xfrm>
            <a:off x="1981200" y="1371601"/>
            <a:ext cx="8229600" cy="4525963"/>
          </a:xfrm>
        </p:spPr>
        <p:txBody>
          <a:bodyPr/>
          <a:lstStyle/>
          <a:p>
            <a:r>
              <a:rPr lang="en-US" altLang="en-US" sz="2400">
                <a:latin typeface="Arial" panose="020B0604020202020204" pitchFamily="34" charset="0"/>
                <a:cs typeface="Arial" panose="020B0604020202020204" pitchFamily="34" charset="0"/>
              </a:rPr>
              <a:t>In LiDAR the footprint size decreases with increasing post-spacing and importantly the last return from a discrete return system is not always the ground</a:t>
            </a:r>
          </a:p>
          <a:p>
            <a:pPr>
              <a:buFont typeface="Arial" panose="020B0604020202020204" pitchFamily="34" charset="0"/>
              <a:buNone/>
            </a:pPr>
            <a:endParaRPr lang="en-US" altLang="en-US" sz="800">
              <a:latin typeface="Arial" panose="020B0604020202020204" pitchFamily="34" charset="0"/>
              <a:cs typeface="Arial" panose="020B0604020202020204" pitchFamily="34" charset="0"/>
            </a:endParaRPr>
          </a:p>
          <a:p>
            <a:r>
              <a:rPr lang="en-US" altLang="en-US" sz="2400">
                <a:latin typeface="Arial" panose="020B0604020202020204" pitchFamily="34" charset="0"/>
                <a:cs typeface="Arial" panose="020B0604020202020204" pitchFamily="34" charset="0"/>
              </a:rPr>
              <a:t>LiDAR sensor systems vary in the number of returns from a surface</a:t>
            </a:r>
          </a:p>
        </p:txBody>
      </p:sp>
      <p:pic>
        <p:nvPicPr>
          <p:cNvPr id="13316" name="Picture 2" descr="http://www.cnrhome.uidaho.edu/webedit/sites/433/images/regional_lidar/lidar1.jpg">
            <a:extLst>
              <a:ext uri="{FF2B5EF4-FFF2-40B4-BE49-F238E27FC236}">
                <a16:creationId xmlns:a16="http://schemas.microsoft.com/office/drawing/2014/main" id="{F1AF3984-9D9B-14FA-2C41-705E2706B8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2200" y="3810000"/>
            <a:ext cx="7391400" cy="2503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7" name="TextBox 4">
            <a:extLst>
              <a:ext uri="{FF2B5EF4-FFF2-40B4-BE49-F238E27FC236}">
                <a16:creationId xmlns:a16="http://schemas.microsoft.com/office/drawing/2014/main" id="{AF35ABC6-18F4-DCF5-7087-9B045B3A005E}"/>
              </a:ext>
            </a:extLst>
          </p:cNvPr>
          <p:cNvSpPr txBox="1">
            <a:spLocks noChangeArrowheads="1"/>
          </p:cNvSpPr>
          <p:nvPr/>
        </p:nvSpPr>
        <p:spPr bwMode="auto">
          <a:xfrm>
            <a:off x="5867401" y="6400800"/>
            <a:ext cx="4487863"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600"/>
              <a:t>Figure Source: http://www.cnrhome.uidaho.edu/</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E0645F36-F6D8-B8DE-9456-4CD22561C0D3}"/>
              </a:ext>
            </a:extLst>
          </p:cNvPr>
          <p:cNvSpPr>
            <a:spLocks noGrp="1"/>
          </p:cNvSpPr>
          <p:nvPr>
            <p:ph type="title"/>
          </p:nvPr>
        </p:nvSpPr>
        <p:spPr>
          <a:xfrm>
            <a:off x="1981200" y="274638"/>
            <a:ext cx="8229600" cy="792162"/>
          </a:xfrm>
        </p:spPr>
        <p:txBody>
          <a:bodyPr/>
          <a:lstStyle/>
          <a:p>
            <a:r>
              <a:rPr lang="en-US" altLang="en-US" sz="3600" b="1">
                <a:latin typeface="Arial" panose="020B0604020202020204" pitchFamily="34" charset="0"/>
                <a:cs typeface="Arial" panose="020B0604020202020204" pitchFamily="34" charset="0"/>
              </a:rPr>
              <a:t>Reflectivity</a:t>
            </a:r>
          </a:p>
        </p:txBody>
      </p:sp>
      <p:sp>
        <p:nvSpPr>
          <p:cNvPr id="14339" name="Content Placeholder 2">
            <a:extLst>
              <a:ext uri="{FF2B5EF4-FFF2-40B4-BE49-F238E27FC236}">
                <a16:creationId xmlns:a16="http://schemas.microsoft.com/office/drawing/2014/main" id="{DC2D4398-38BC-E45D-BE18-3147A362996D}"/>
              </a:ext>
            </a:extLst>
          </p:cNvPr>
          <p:cNvSpPr>
            <a:spLocks noGrp="1"/>
          </p:cNvSpPr>
          <p:nvPr>
            <p:ph idx="1"/>
          </p:nvPr>
        </p:nvSpPr>
        <p:spPr>
          <a:xfrm>
            <a:off x="1981200" y="1524000"/>
            <a:ext cx="3505200" cy="4343400"/>
          </a:xfrm>
        </p:spPr>
        <p:txBody>
          <a:bodyPr/>
          <a:lstStyle/>
          <a:p>
            <a:r>
              <a:rPr lang="en-US" altLang="en-US" sz="1800">
                <a:latin typeface="Arial" panose="020B0604020202020204" pitchFamily="34" charset="0"/>
                <a:cs typeface="Arial" panose="020B0604020202020204" pitchFamily="34" charset="0"/>
              </a:rPr>
              <a:t>Highly reflective objects may saturate some laser detectors, while the return signal from low-reflectivity objects may occasionally be too weak to register as valid</a:t>
            </a:r>
            <a:endParaRPr lang="en-US" altLang="en-US" sz="2000" b="1">
              <a:latin typeface="Arial" panose="020B0604020202020204" pitchFamily="34" charset="0"/>
              <a:cs typeface="Arial" panose="020B0604020202020204" pitchFamily="34" charset="0"/>
            </a:endParaRPr>
          </a:p>
          <a:p>
            <a:pPr>
              <a:buFont typeface="Arial" panose="020B0604020202020204" pitchFamily="34" charset="0"/>
              <a:buNone/>
            </a:pPr>
            <a:endParaRPr lang="en-US" altLang="en-US" sz="1200">
              <a:latin typeface="Arial" panose="020B0604020202020204" pitchFamily="34" charset="0"/>
              <a:cs typeface="Arial" panose="020B0604020202020204" pitchFamily="34" charset="0"/>
            </a:endParaRPr>
          </a:p>
          <a:p>
            <a:r>
              <a:rPr lang="en-US" altLang="en-US" sz="1800">
                <a:latin typeface="Arial" panose="020B0604020202020204" pitchFamily="34" charset="0"/>
                <a:cs typeface="Arial" panose="020B0604020202020204" pitchFamily="34" charset="0"/>
              </a:rPr>
              <a:t>Minimum detectable object size depends on reflectivity</a:t>
            </a:r>
          </a:p>
          <a:p>
            <a:pPr>
              <a:buFont typeface="Arial" panose="020B0604020202020204" pitchFamily="34" charset="0"/>
              <a:buNone/>
            </a:pPr>
            <a:endParaRPr lang="en-US" altLang="en-US" sz="1200">
              <a:latin typeface="Arial" panose="020B0604020202020204" pitchFamily="34" charset="0"/>
              <a:cs typeface="Arial" panose="020B0604020202020204" pitchFamily="34" charset="0"/>
            </a:endParaRPr>
          </a:p>
          <a:p>
            <a:r>
              <a:rPr lang="en-US" altLang="en-US" sz="1800">
                <a:latin typeface="Arial" panose="020B0604020202020204" pitchFamily="34" charset="0"/>
                <a:cs typeface="Arial" panose="020B0604020202020204" pitchFamily="34" charset="0"/>
              </a:rPr>
              <a:t>A strong sunlight reflection off a highly reflective target may "saturate" a receiver, producing an invalid or less accurate reading</a:t>
            </a:r>
            <a:r>
              <a:rPr lang="en-US" altLang="en-US" sz="2000" b="1">
                <a:latin typeface="Arial" panose="020B0604020202020204" pitchFamily="34" charset="0"/>
                <a:cs typeface="Arial" panose="020B0604020202020204" pitchFamily="34" charset="0"/>
              </a:rPr>
              <a:t>*</a:t>
            </a:r>
          </a:p>
        </p:txBody>
      </p:sp>
      <p:pic>
        <p:nvPicPr>
          <p:cNvPr id="14340" name="Picture 2">
            <a:extLst>
              <a:ext uri="{FF2B5EF4-FFF2-40B4-BE49-F238E27FC236}">
                <a16:creationId xmlns:a16="http://schemas.microsoft.com/office/drawing/2014/main" id="{07B45972-E448-C354-10E9-A64861224E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5000" y="1219201"/>
            <a:ext cx="4471988" cy="5110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1" name="Rectangle 5">
            <a:extLst>
              <a:ext uri="{FF2B5EF4-FFF2-40B4-BE49-F238E27FC236}">
                <a16:creationId xmlns:a16="http://schemas.microsoft.com/office/drawing/2014/main" id="{0A2EDA89-2EA2-E2D3-8583-C4280727ED3A}"/>
              </a:ext>
            </a:extLst>
          </p:cNvPr>
          <p:cNvSpPr>
            <a:spLocks noChangeArrowheads="1"/>
          </p:cNvSpPr>
          <p:nvPr/>
        </p:nvSpPr>
        <p:spPr bwMode="auto">
          <a:xfrm>
            <a:off x="1828800" y="6248401"/>
            <a:ext cx="84772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2000" b="1"/>
              <a:t>*</a:t>
            </a:r>
            <a:r>
              <a:rPr lang="en-US" altLang="en-US" sz="2000"/>
              <a:t>most acquisition is done in a preferred range of angles to avoid this issue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6B0EC00-761D-AB4B-8C2E-9EE52304E33E}"/>
              </a:ext>
            </a:extLst>
          </p:cNvPr>
          <p:cNvSpPr>
            <a:spLocks noGrp="1"/>
          </p:cNvSpPr>
          <p:nvPr>
            <p:ph type="title"/>
          </p:nvPr>
        </p:nvSpPr>
        <p:spPr>
          <a:xfrm>
            <a:off x="1981200" y="274638"/>
            <a:ext cx="8229600" cy="792162"/>
          </a:xfrm>
        </p:spPr>
        <p:txBody>
          <a:bodyPr/>
          <a:lstStyle/>
          <a:p>
            <a:r>
              <a:rPr lang="en-US" altLang="en-US" sz="3600" b="1">
                <a:latin typeface="Arial" panose="020B0604020202020204" pitchFamily="34" charset="0"/>
                <a:cs typeface="Arial" panose="020B0604020202020204" pitchFamily="34" charset="0"/>
              </a:rPr>
              <a:t>Dust &amp; Vapor</a:t>
            </a:r>
          </a:p>
        </p:txBody>
      </p:sp>
      <p:sp>
        <p:nvSpPr>
          <p:cNvPr id="15363" name="Content Placeholder 2">
            <a:extLst>
              <a:ext uri="{FF2B5EF4-FFF2-40B4-BE49-F238E27FC236}">
                <a16:creationId xmlns:a16="http://schemas.microsoft.com/office/drawing/2014/main" id="{4A411ED2-6FF3-4ACE-E1E3-BCB6042AC820}"/>
              </a:ext>
            </a:extLst>
          </p:cNvPr>
          <p:cNvSpPr>
            <a:spLocks noGrp="1"/>
          </p:cNvSpPr>
          <p:nvPr>
            <p:ph idx="1"/>
          </p:nvPr>
        </p:nvSpPr>
        <p:spPr>
          <a:xfrm>
            <a:off x="1905000" y="1371600"/>
            <a:ext cx="8229600" cy="4800600"/>
          </a:xfrm>
        </p:spPr>
        <p:txBody>
          <a:bodyPr/>
          <a:lstStyle/>
          <a:p>
            <a:r>
              <a:rPr lang="en-US" altLang="en-US">
                <a:latin typeface="Arial" panose="020B0604020202020204" pitchFamily="34" charset="0"/>
                <a:cs typeface="Arial" panose="020B0604020202020204" pitchFamily="34" charset="0"/>
              </a:rPr>
              <a:t>Laser measurements can be weakened by interacting with dust and vapor particles, which scatter the laser beam and the signal returning from the target</a:t>
            </a:r>
          </a:p>
          <a:p>
            <a:pPr>
              <a:buFont typeface="Arial" panose="020B0604020202020204" pitchFamily="34" charset="0"/>
              <a:buNone/>
            </a:pPr>
            <a:endParaRPr lang="en-US" altLang="en-US" sz="1200">
              <a:latin typeface="Arial" panose="020B0604020202020204" pitchFamily="34" charset="0"/>
              <a:cs typeface="Arial" panose="020B0604020202020204" pitchFamily="34" charset="0"/>
            </a:endParaRPr>
          </a:p>
          <a:p>
            <a:r>
              <a:rPr lang="en-US" altLang="en-US">
                <a:latin typeface="Arial" panose="020B0604020202020204" pitchFamily="34" charset="0"/>
                <a:cs typeface="Arial" panose="020B0604020202020204" pitchFamily="34" charset="0"/>
              </a:rPr>
              <a:t>Using last-pulse measurements can reduce or eliminate this interference</a:t>
            </a:r>
          </a:p>
          <a:p>
            <a:pPr>
              <a:buFont typeface="Arial" panose="020B0604020202020204" pitchFamily="34" charset="0"/>
              <a:buNone/>
            </a:pPr>
            <a:endParaRPr lang="en-US" altLang="en-US" sz="1200">
              <a:latin typeface="Arial" panose="020B0604020202020204" pitchFamily="34" charset="0"/>
              <a:cs typeface="Arial" panose="020B0604020202020204" pitchFamily="34" charset="0"/>
            </a:endParaRPr>
          </a:p>
          <a:p>
            <a:r>
              <a:rPr lang="en-US" altLang="en-US">
                <a:latin typeface="Arial" panose="020B0604020202020204" pitchFamily="34" charset="0"/>
                <a:cs typeface="Arial" panose="020B0604020202020204" pitchFamily="34" charset="0"/>
              </a:rPr>
              <a:t>Systems that are expected to work in such conditions regularly can be optimized for these environments</a:t>
            </a:r>
          </a:p>
          <a:p>
            <a:endParaRPr lang="en-US" altLang="en-US">
              <a:latin typeface="Arial" panose="020B0604020202020204" pitchFamily="34" charset="0"/>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6D5CC614-F8F9-187C-E45D-915106303232}"/>
              </a:ext>
            </a:extLst>
          </p:cNvPr>
          <p:cNvSpPr>
            <a:spLocks noGrp="1"/>
          </p:cNvSpPr>
          <p:nvPr>
            <p:ph type="title"/>
          </p:nvPr>
        </p:nvSpPr>
        <p:spPr>
          <a:xfrm>
            <a:off x="1981200" y="609600"/>
            <a:ext cx="8229600" cy="1143000"/>
          </a:xfrm>
        </p:spPr>
        <p:txBody>
          <a:bodyPr/>
          <a:lstStyle/>
          <a:p>
            <a:r>
              <a:rPr lang="en-US" altLang="en-US" sz="3600" b="1">
                <a:latin typeface="Arial" panose="020B0604020202020204" pitchFamily="34" charset="0"/>
                <a:cs typeface="Arial" panose="020B0604020202020204" pitchFamily="34" charset="0"/>
              </a:rPr>
              <a:t>Background Noise and Radiation</a:t>
            </a:r>
          </a:p>
        </p:txBody>
      </p:sp>
      <p:sp>
        <p:nvSpPr>
          <p:cNvPr id="16387" name="Content Placeholder 2">
            <a:extLst>
              <a:ext uri="{FF2B5EF4-FFF2-40B4-BE49-F238E27FC236}">
                <a16:creationId xmlns:a16="http://schemas.microsoft.com/office/drawing/2014/main" id="{A61F75C2-D9DF-DDF9-0D66-4AA0725760AA}"/>
              </a:ext>
            </a:extLst>
          </p:cNvPr>
          <p:cNvSpPr>
            <a:spLocks noGrp="1"/>
          </p:cNvSpPr>
          <p:nvPr>
            <p:ph idx="1"/>
          </p:nvPr>
        </p:nvSpPr>
        <p:spPr>
          <a:xfrm>
            <a:off x="1981200" y="2514601"/>
            <a:ext cx="8229600" cy="3611563"/>
          </a:xfrm>
        </p:spPr>
        <p:txBody>
          <a:bodyPr/>
          <a:lstStyle/>
          <a:p>
            <a:r>
              <a:rPr lang="en-US" altLang="en-US">
                <a:latin typeface="Arial" panose="020B0604020202020204" pitchFamily="34" charset="0"/>
                <a:cs typeface="Arial" panose="020B0604020202020204" pitchFamily="34" charset="0"/>
              </a:rPr>
              <a:t>The laser is not affected by background noise</a:t>
            </a:r>
          </a:p>
          <a:p>
            <a:pPr>
              <a:buFont typeface="Arial" panose="020B0604020202020204" pitchFamily="34" charset="0"/>
              <a:buNone/>
            </a:pPr>
            <a:r>
              <a:rPr lang="en-US" altLang="en-US">
                <a:latin typeface="Arial" panose="020B0604020202020204" pitchFamily="34" charset="0"/>
                <a:cs typeface="Arial" panose="020B0604020202020204" pitchFamily="34" charset="0"/>
              </a:rPr>
              <a:t> </a:t>
            </a:r>
          </a:p>
          <a:p>
            <a:r>
              <a:rPr lang="en-US" altLang="en-US">
                <a:latin typeface="Arial" panose="020B0604020202020204" pitchFamily="34" charset="0"/>
                <a:cs typeface="Arial" panose="020B0604020202020204" pitchFamily="34" charset="0"/>
              </a:rPr>
              <a:t>Most systems determine baseline radiation levels to ensure that it does not interfere with measurements</a:t>
            </a:r>
          </a:p>
          <a:p>
            <a:endParaRPr lang="en-US" altLang="en-US">
              <a:latin typeface="Arial" panose="020B0604020202020204" pitchFamily="34" charset="0"/>
              <a:cs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0819A4A0-DA91-876B-ADDD-C9BBCC4E26BD}"/>
              </a:ext>
            </a:extLst>
          </p:cNvPr>
          <p:cNvSpPr>
            <a:spLocks noGrp="1" noChangeArrowheads="1"/>
          </p:cNvSpPr>
          <p:nvPr>
            <p:ph type="title"/>
          </p:nvPr>
        </p:nvSpPr>
        <p:spPr>
          <a:xfrm>
            <a:off x="1981200" y="0"/>
            <a:ext cx="8229600" cy="1143000"/>
          </a:xfrm>
        </p:spPr>
        <p:txBody>
          <a:bodyPr/>
          <a:lstStyle/>
          <a:p>
            <a:r>
              <a:rPr lang="en-US" altLang="en-US" sz="3600" b="1">
                <a:latin typeface="Arial" panose="020B0604020202020204" pitchFamily="34" charset="0"/>
                <a:cs typeface="Arial" panose="020B0604020202020204" pitchFamily="34" charset="0"/>
              </a:rPr>
              <a:t>Overall Accuracy</a:t>
            </a:r>
          </a:p>
        </p:txBody>
      </p:sp>
      <p:sp>
        <p:nvSpPr>
          <p:cNvPr id="17411" name="Rectangle 3">
            <a:extLst>
              <a:ext uri="{FF2B5EF4-FFF2-40B4-BE49-F238E27FC236}">
                <a16:creationId xmlns:a16="http://schemas.microsoft.com/office/drawing/2014/main" id="{C47E0273-BC2B-7E89-255F-221130EEBD1E}"/>
              </a:ext>
            </a:extLst>
          </p:cNvPr>
          <p:cNvSpPr>
            <a:spLocks noGrp="1" noChangeArrowheads="1"/>
          </p:cNvSpPr>
          <p:nvPr>
            <p:ph type="body" idx="1"/>
          </p:nvPr>
        </p:nvSpPr>
        <p:spPr>
          <a:xfrm>
            <a:off x="2286000" y="1219200"/>
            <a:ext cx="7772400" cy="5181600"/>
          </a:xfrm>
        </p:spPr>
        <p:txBody>
          <a:bodyPr/>
          <a:lstStyle/>
          <a:p>
            <a:r>
              <a:rPr lang="en-US" altLang="en-US">
                <a:latin typeface="Arial" panose="020B0604020202020204" pitchFamily="34" charset="0"/>
                <a:cs typeface="Arial" panose="020B0604020202020204" pitchFamily="34" charset="0"/>
              </a:rPr>
              <a:t>(X,Y,Z) position of each return</a:t>
            </a:r>
          </a:p>
          <a:p>
            <a:pPr lvl="1"/>
            <a:r>
              <a:rPr lang="en-US" altLang="en-US">
                <a:latin typeface="Arial" panose="020B0604020202020204" pitchFamily="34" charset="0"/>
                <a:cs typeface="Arial" panose="020B0604020202020204" pitchFamily="34" charset="0"/>
              </a:rPr>
              <a:t>50-100cm horizontal</a:t>
            </a:r>
          </a:p>
          <a:p>
            <a:pPr lvl="1"/>
            <a:r>
              <a:rPr lang="en-US" altLang="en-US">
                <a:latin typeface="Arial" panose="020B0604020202020204" pitchFamily="34" charset="0"/>
                <a:cs typeface="Arial" panose="020B0604020202020204" pitchFamily="34" charset="0"/>
              </a:rPr>
              <a:t>10-15cm vertical</a:t>
            </a:r>
          </a:p>
          <a:p>
            <a:pPr lvl="1">
              <a:buFont typeface="Arial" panose="020B0604020202020204" pitchFamily="34" charset="0"/>
              <a:buNone/>
            </a:pPr>
            <a:endParaRPr lang="en-US" altLang="en-US" sz="1200">
              <a:latin typeface="Arial" panose="020B0604020202020204" pitchFamily="34" charset="0"/>
              <a:cs typeface="Arial" panose="020B0604020202020204" pitchFamily="34" charset="0"/>
            </a:endParaRPr>
          </a:p>
          <a:p>
            <a:r>
              <a:rPr lang="en-US" altLang="en-US">
                <a:latin typeface="Arial" panose="020B0604020202020204" pitchFamily="34" charset="0"/>
                <a:cs typeface="Arial" panose="020B0604020202020204" pitchFamily="34" charset="0"/>
              </a:rPr>
              <a:t>Ground surface (bare-earth surface)</a:t>
            </a:r>
          </a:p>
          <a:p>
            <a:pPr lvl="1"/>
            <a:r>
              <a:rPr lang="en-US" altLang="en-US">
                <a:latin typeface="Arial" panose="020B0604020202020204" pitchFamily="34" charset="0"/>
                <a:cs typeface="Arial" panose="020B0604020202020204" pitchFamily="34" charset="0"/>
              </a:rPr>
              <a:t>What is the ground (grass, rocks, stumps)?</a:t>
            </a:r>
          </a:p>
          <a:p>
            <a:pPr lvl="1">
              <a:buFont typeface="Arial" panose="020B0604020202020204" pitchFamily="34" charset="0"/>
              <a:buNone/>
            </a:pPr>
            <a:endParaRPr lang="en-US" altLang="en-US" sz="1200">
              <a:latin typeface="Arial" panose="020B0604020202020204" pitchFamily="34" charset="0"/>
              <a:cs typeface="Arial" panose="020B0604020202020204" pitchFamily="34" charset="0"/>
            </a:endParaRPr>
          </a:p>
          <a:p>
            <a:r>
              <a:rPr lang="en-US" altLang="en-US">
                <a:latin typeface="Arial" panose="020B0604020202020204" pitchFamily="34" charset="0"/>
                <a:cs typeface="Arial" panose="020B0604020202020204" pitchFamily="34" charset="0"/>
              </a:rPr>
              <a:t>Tree heights</a:t>
            </a:r>
          </a:p>
          <a:p>
            <a:pPr lvl="1"/>
            <a:r>
              <a:rPr lang="en-US" altLang="en-US">
                <a:latin typeface="Arial" panose="020B0604020202020204" pitchFamily="34" charset="0"/>
              </a:rPr>
              <a:t>Underestimate tree heights by 0.5 to 2 m</a:t>
            </a:r>
          </a:p>
          <a:p>
            <a:pPr lvl="1"/>
            <a:r>
              <a:rPr lang="en-US" altLang="en-US">
                <a:latin typeface="Arial" panose="020B0604020202020204" pitchFamily="34" charset="0"/>
              </a:rPr>
              <a:t>Error is species dependent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5" name="Rectangle 17409">
            <a:extLst>
              <a:ext uri="{FF2B5EF4-FFF2-40B4-BE49-F238E27FC236}">
                <a16:creationId xmlns:a16="http://schemas.microsoft.com/office/drawing/2014/main" id="{F1157F29-C8B2-9C0A-FCB8-649998E56DE9}"/>
              </a:ext>
            </a:extLst>
          </p:cNvPr>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l="5836" t="7590" r="7700" b="48712"/>
          <a:stretch>
            <a:fillRect/>
          </a:stretch>
        </p:blipFill>
        <p:spPr bwMode="auto">
          <a:xfrm>
            <a:off x="6248401" y="2057400"/>
            <a:ext cx="4075113"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6" name="TextBox 17411">
            <a:extLst>
              <a:ext uri="{FF2B5EF4-FFF2-40B4-BE49-F238E27FC236}">
                <a16:creationId xmlns:a16="http://schemas.microsoft.com/office/drawing/2014/main" id="{CC0504B7-DF55-E549-8BEA-216FF1BA2F50}"/>
              </a:ext>
            </a:extLst>
          </p:cNvPr>
          <p:cNvSpPr txBox="1">
            <a:spLocks noChangeArrowheads="1"/>
          </p:cNvSpPr>
          <p:nvPr/>
        </p:nvSpPr>
        <p:spPr bwMode="auto">
          <a:xfrm>
            <a:off x="3048000" y="2133601"/>
            <a:ext cx="882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b="1"/>
              <a:t>LiDAR</a:t>
            </a:r>
          </a:p>
        </p:txBody>
      </p:sp>
      <p:sp>
        <p:nvSpPr>
          <p:cNvPr id="18438" name="Rectangle 111620">
            <a:extLst>
              <a:ext uri="{FF2B5EF4-FFF2-40B4-BE49-F238E27FC236}">
                <a16:creationId xmlns:a16="http://schemas.microsoft.com/office/drawing/2014/main" id="{3F868D1E-BEE1-799C-4DEF-F87046EFE0CD}"/>
              </a:ext>
            </a:extLst>
          </p:cNvPr>
          <p:cNvSpPr>
            <a:spLocks noChangeArrowheads="1"/>
          </p:cNvSpPr>
          <p:nvPr/>
        </p:nvSpPr>
        <p:spPr bwMode="auto">
          <a:xfrm>
            <a:off x="1524000" y="533400"/>
            <a:ext cx="426720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2800" b="1"/>
              <a:t>DEM &amp; Canopy Models</a:t>
            </a:r>
          </a:p>
        </p:txBody>
      </p:sp>
      <p:pic>
        <p:nvPicPr>
          <p:cNvPr id="18439" name="Shape 17416">
            <a:extLst>
              <a:ext uri="{FF2B5EF4-FFF2-40B4-BE49-F238E27FC236}">
                <a16:creationId xmlns:a16="http://schemas.microsoft.com/office/drawing/2014/main" id="{1A7AF980-48ED-1A3B-B22C-AD4A176AFA9B}"/>
              </a:ext>
            </a:extLst>
          </p:cNvPr>
          <p:cNvPicPr>
            <a:picLocks noGrp="1" noChangeAspect="1" noChangeArrowheads="1"/>
          </p:cNvPicPr>
          <p:nvPr>
            <p:ph idx="1"/>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524000" y="4267200"/>
            <a:ext cx="4724400" cy="2349500"/>
          </a:xfrm>
        </p:spPr>
      </p:pic>
      <p:pic>
        <p:nvPicPr>
          <p:cNvPr id="18440" name="Shape 17417">
            <a:extLst>
              <a:ext uri="{FF2B5EF4-FFF2-40B4-BE49-F238E27FC236}">
                <a16:creationId xmlns:a16="http://schemas.microsoft.com/office/drawing/2014/main" id="{E33AE4C4-DFB5-0E32-562C-3ABEE57F682D}"/>
              </a:ext>
            </a:extLst>
          </p:cNvPr>
          <p:cNvPicPr>
            <a:picLocks noGrp="1" noChangeAspect="1" noChangeArrowheads="1"/>
          </p:cNvPicPr>
          <p:nvPr>
            <p:ph idx="4294967295"/>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l="6554" t="13487" r="6172" b="6360"/>
          <a:stretch>
            <a:fillRect/>
          </a:stretch>
        </p:blipFill>
        <p:spPr>
          <a:xfrm>
            <a:off x="6477000" y="4495800"/>
            <a:ext cx="4114800" cy="2209800"/>
          </a:xfrm>
        </p:spPr>
      </p:pic>
      <p:sp>
        <p:nvSpPr>
          <p:cNvPr id="18441" name="TextBox 17418">
            <a:extLst>
              <a:ext uri="{FF2B5EF4-FFF2-40B4-BE49-F238E27FC236}">
                <a16:creationId xmlns:a16="http://schemas.microsoft.com/office/drawing/2014/main" id="{4710D88E-D2AD-93A7-4467-C90BBF96AA07}"/>
              </a:ext>
            </a:extLst>
          </p:cNvPr>
          <p:cNvSpPr txBox="1">
            <a:spLocks noChangeArrowheads="1"/>
          </p:cNvSpPr>
          <p:nvPr/>
        </p:nvSpPr>
        <p:spPr bwMode="auto">
          <a:xfrm>
            <a:off x="1676400" y="4419601"/>
            <a:ext cx="8699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b="1"/>
              <a:t>IFSAR</a:t>
            </a:r>
          </a:p>
        </p:txBody>
      </p:sp>
      <p:sp>
        <p:nvSpPr>
          <p:cNvPr id="18442" name="TextBox 17419">
            <a:extLst>
              <a:ext uri="{FF2B5EF4-FFF2-40B4-BE49-F238E27FC236}">
                <a16:creationId xmlns:a16="http://schemas.microsoft.com/office/drawing/2014/main" id="{238B6CCB-1CFF-9D08-9CAD-84B5613B619E}"/>
              </a:ext>
            </a:extLst>
          </p:cNvPr>
          <p:cNvSpPr txBox="1">
            <a:spLocks noChangeArrowheads="1"/>
          </p:cNvSpPr>
          <p:nvPr/>
        </p:nvSpPr>
        <p:spPr bwMode="auto">
          <a:xfrm>
            <a:off x="9372600" y="4419601"/>
            <a:ext cx="8699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b="1"/>
              <a:t>IFSAR</a:t>
            </a:r>
          </a:p>
        </p:txBody>
      </p:sp>
      <p:pic>
        <p:nvPicPr>
          <p:cNvPr id="18443" name="Rectangle 17420">
            <a:extLst>
              <a:ext uri="{FF2B5EF4-FFF2-40B4-BE49-F238E27FC236}">
                <a16:creationId xmlns:a16="http://schemas.microsoft.com/office/drawing/2014/main" id="{B0E54C26-93BD-DC26-A809-A62F00AA1A91}"/>
              </a:ext>
            </a:extLst>
          </p:cNvPr>
          <p:cNvPicPr>
            <a:picLocks noChangeAspect="1" noChangeArrowheads="1"/>
          </p:cNvPicPr>
          <p:nvPr/>
        </p:nvPicPr>
        <p:blipFill>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638800" y="533401"/>
            <a:ext cx="4800600"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4" name="TextBox 17421">
            <a:extLst>
              <a:ext uri="{FF2B5EF4-FFF2-40B4-BE49-F238E27FC236}">
                <a16:creationId xmlns:a16="http://schemas.microsoft.com/office/drawing/2014/main" id="{36EEB801-EDB0-2FBB-5E00-37067D7D5F6D}"/>
              </a:ext>
            </a:extLst>
          </p:cNvPr>
          <p:cNvSpPr txBox="1">
            <a:spLocks noChangeArrowheads="1"/>
          </p:cNvSpPr>
          <p:nvPr/>
        </p:nvSpPr>
        <p:spPr bwMode="auto">
          <a:xfrm>
            <a:off x="8458200" y="228601"/>
            <a:ext cx="19812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b="1"/>
              <a:t>10m USGS DEM</a:t>
            </a:r>
          </a:p>
        </p:txBody>
      </p:sp>
      <p:grpSp>
        <p:nvGrpSpPr>
          <p:cNvPr id="18476" name="Group 44">
            <a:extLst>
              <a:ext uri="{FF2B5EF4-FFF2-40B4-BE49-F238E27FC236}">
                <a16:creationId xmlns:a16="http://schemas.microsoft.com/office/drawing/2014/main" id="{24AD1409-035F-B56F-2427-B1F6221145E7}"/>
              </a:ext>
            </a:extLst>
          </p:cNvPr>
          <p:cNvGrpSpPr>
            <a:grpSpLocks/>
          </p:cNvGrpSpPr>
          <p:nvPr/>
        </p:nvGrpSpPr>
        <p:grpSpPr bwMode="auto">
          <a:xfrm>
            <a:off x="1676401" y="2438400"/>
            <a:ext cx="4252913" cy="2038350"/>
            <a:chOff x="96" y="1536"/>
            <a:chExt cx="2679" cy="1284"/>
          </a:xfrm>
        </p:grpSpPr>
        <p:pic>
          <p:nvPicPr>
            <p:cNvPr id="18467" name="Rectangle 17408">
              <a:extLst>
                <a:ext uri="{FF2B5EF4-FFF2-40B4-BE49-F238E27FC236}">
                  <a16:creationId xmlns:a16="http://schemas.microsoft.com/office/drawing/2014/main" id="{196CBF7B-BF6E-7E20-A9E7-40FE3B4D87AA}"/>
                </a:ext>
              </a:extLst>
            </p:cNvPr>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l="4970" t="13954" r="5965" b="4651"/>
            <a:stretch>
              <a:fillRect/>
            </a:stretch>
          </p:blipFill>
          <p:spPr bwMode="auto">
            <a:xfrm>
              <a:off x="96" y="1536"/>
              <a:ext cx="2679" cy="12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68" name="Rectangle 17423">
              <a:extLst>
                <a:ext uri="{FF2B5EF4-FFF2-40B4-BE49-F238E27FC236}">
                  <a16:creationId xmlns:a16="http://schemas.microsoft.com/office/drawing/2014/main" id="{12253786-DDBF-25E3-001A-5F3F8C43FF38}"/>
                </a:ext>
              </a:extLst>
            </p:cNvPr>
            <p:cNvSpPr>
              <a:spLocks noChangeArrowheads="1"/>
            </p:cNvSpPr>
            <p:nvPr/>
          </p:nvSpPr>
          <p:spPr bwMode="auto">
            <a:xfrm>
              <a:off x="816" y="1920"/>
              <a:ext cx="746" cy="432"/>
            </a:xfrm>
            <a:prstGeom prst="rect">
              <a:avLst/>
            </a:prstGeom>
            <a:noFill/>
            <a:ln w="38100" algn="ctr">
              <a:solidFill>
                <a:srgbClr val="FFFF66"/>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solidFill>
                  <a:srgbClr val="000000"/>
                </a:solidFill>
              </a:endParaRPr>
            </a:p>
          </p:txBody>
        </p:sp>
        <p:sp>
          <p:nvSpPr>
            <p:cNvPr id="18469" name="TextBox 17424">
              <a:extLst>
                <a:ext uri="{FF2B5EF4-FFF2-40B4-BE49-F238E27FC236}">
                  <a16:creationId xmlns:a16="http://schemas.microsoft.com/office/drawing/2014/main" id="{DBCFC23E-D513-DFFB-6BBC-DE08C7166929}"/>
                </a:ext>
              </a:extLst>
            </p:cNvPr>
            <p:cNvSpPr txBox="1">
              <a:spLocks noChangeArrowheads="1"/>
            </p:cNvSpPr>
            <p:nvPr/>
          </p:nvSpPr>
          <p:spPr bwMode="auto">
            <a:xfrm>
              <a:off x="288" y="1680"/>
              <a:ext cx="785"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b="1">
                  <a:solidFill>
                    <a:srgbClr val="FFFF99"/>
                  </a:solidFill>
                </a:rPr>
                <a:t>Streams</a:t>
              </a:r>
            </a:p>
          </p:txBody>
        </p:sp>
        <p:sp>
          <p:nvSpPr>
            <p:cNvPr id="18470" name="Straight Connector 17425">
              <a:extLst>
                <a:ext uri="{FF2B5EF4-FFF2-40B4-BE49-F238E27FC236}">
                  <a16:creationId xmlns:a16="http://schemas.microsoft.com/office/drawing/2014/main" id="{C1AEFD27-67F1-F7D7-7D2D-503FF889D809}"/>
                </a:ext>
              </a:extLst>
            </p:cNvPr>
            <p:cNvSpPr>
              <a:spLocks noChangeShapeType="1"/>
            </p:cNvSpPr>
            <p:nvPr/>
          </p:nvSpPr>
          <p:spPr bwMode="auto">
            <a:xfrm>
              <a:off x="624" y="1920"/>
              <a:ext cx="192" cy="96"/>
            </a:xfrm>
            <a:prstGeom prst="line">
              <a:avLst/>
            </a:prstGeom>
            <a:noFill/>
            <a:ln w="38100" algn="ctr">
              <a:solidFill>
                <a:srgbClr val="FFFF66"/>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8471" name="Rectangle 17427">
              <a:extLst>
                <a:ext uri="{FF2B5EF4-FFF2-40B4-BE49-F238E27FC236}">
                  <a16:creationId xmlns:a16="http://schemas.microsoft.com/office/drawing/2014/main" id="{624F11D5-751C-9ED5-D8C7-C8BAF416659C}"/>
                </a:ext>
              </a:extLst>
            </p:cNvPr>
            <p:cNvSpPr>
              <a:spLocks noChangeArrowheads="1"/>
            </p:cNvSpPr>
            <p:nvPr/>
          </p:nvSpPr>
          <p:spPr bwMode="auto">
            <a:xfrm>
              <a:off x="1872" y="1968"/>
              <a:ext cx="223" cy="227"/>
            </a:xfrm>
            <a:prstGeom prst="rect">
              <a:avLst/>
            </a:prstGeom>
            <a:noFill/>
            <a:ln w="38100" algn="ctr">
              <a:solidFill>
                <a:srgbClr val="FFFF66"/>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solidFill>
                  <a:srgbClr val="000000"/>
                </a:solidFill>
              </a:endParaRPr>
            </a:p>
          </p:txBody>
        </p:sp>
        <p:sp>
          <p:nvSpPr>
            <p:cNvPr id="18472" name="TextBox 17428">
              <a:extLst>
                <a:ext uri="{FF2B5EF4-FFF2-40B4-BE49-F238E27FC236}">
                  <a16:creationId xmlns:a16="http://schemas.microsoft.com/office/drawing/2014/main" id="{72BE8355-23FD-A382-64AB-29B45E7B7936}"/>
                </a:ext>
              </a:extLst>
            </p:cNvPr>
            <p:cNvSpPr txBox="1">
              <a:spLocks noChangeArrowheads="1"/>
            </p:cNvSpPr>
            <p:nvPr/>
          </p:nvSpPr>
          <p:spPr bwMode="auto">
            <a:xfrm>
              <a:off x="1776" y="2352"/>
              <a:ext cx="912"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FF66"/>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b="1">
                  <a:solidFill>
                    <a:srgbClr val="FFFF99"/>
                  </a:solidFill>
                </a:rPr>
                <a:t>Landslide</a:t>
              </a:r>
            </a:p>
          </p:txBody>
        </p:sp>
        <p:sp>
          <p:nvSpPr>
            <p:cNvPr id="18473" name="Straight Connector 17429">
              <a:extLst>
                <a:ext uri="{FF2B5EF4-FFF2-40B4-BE49-F238E27FC236}">
                  <a16:creationId xmlns:a16="http://schemas.microsoft.com/office/drawing/2014/main" id="{92B7897E-642C-FE39-F15A-44D933C3FA4A}"/>
                </a:ext>
              </a:extLst>
            </p:cNvPr>
            <p:cNvSpPr>
              <a:spLocks noChangeShapeType="1"/>
            </p:cNvSpPr>
            <p:nvPr/>
          </p:nvSpPr>
          <p:spPr bwMode="auto">
            <a:xfrm flipH="1" flipV="1">
              <a:off x="2112" y="2160"/>
              <a:ext cx="252" cy="239"/>
            </a:xfrm>
            <a:prstGeom prst="line">
              <a:avLst/>
            </a:prstGeom>
            <a:noFill/>
            <a:ln w="38100" algn="ctr">
              <a:solidFill>
                <a:srgbClr val="FFFF66"/>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
        <p:nvSpPr>
          <p:cNvPr id="18474" name="TextBox 17411">
            <a:extLst>
              <a:ext uri="{FF2B5EF4-FFF2-40B4-BE49-F238E27FC236}">
                <a16:creationId xmlns:a16="http://schemas.microsoft.com/office/drawing/2014/main" id="{24290B99-4D20-9891-FC6F-B0B25708AEDA}"/>
              </a:ext>
            </a:extLst>
          </p:cNvPr>
          <p:cNvSpPr txBox="1">
            <a:spLocks noChangeArrowheads="1"/>
          </p:cNvSpPr>
          <p:nvPr/>
        </p:nvSpPr>
        <p:spPr bwMode="auto">
          <a:xfrm>
            <a:off x="6705600" y="3886201"/>
            <a:ext cx="882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b="1"/>
              <a:t>LiDAR</a:t>
            </a:r>
          </a:p>
        </p:txBody>
      </p:sp>
      <p:grpSp>
        <p:nvGrpSpPr>
          <p:cNvPr id="18493" name="Group 61">
            <a:extLst>
              <a:ext uri="{FF2B5EF4-FFF2-40B4-BE49-F238E27FC236}">
                <a16:creationId xmlns:a16="http://schemas.microsoft.com/office/drawing/2014/main" id="{6CEF3D2E-D0A1-8BAC-B585-88E90F09988C}"/>
              </a:ext>
            </a:extLst>
          </p:cNvPr>
          <p:cNvGrpSpPr>
            <a:grpSpLocks/>
          </p:cNvGrpSpPr>
          <p:nvPr/>
        </p:nvGrpSpPr>
        <p:grpSpPr bwMode="auto">
          <a:xfrm>
            <a:off x="4038600" y="1219200"/>
            <a:ext cx="6934200" cy="5638800"/>
            <a:chOff x="1536" y="768"/>
            <a:chExt cx="4368" cy="3552"/>
          </a:xfrm>
        </p:grpSpPr>
        <p:grpSp>
          <p:nvGrpSpPr>
            <p:cNvPr id="18491" name="Group 59">
              <a:extLst>
                <a:ext uri="{FF2B5EF4-FFF2-40B4-BE49-F238E27FC236}">
                  <a16:creationId xmlns:a16="http://schemas.microsoft.com/office/drawing/2014/main" id="{F0894297-0C9F-81DF-4F64-2FAEE4BC6332}"/>
                </a:ext>
              </a:extLst>
            </p:cNvPr>
            <p:cNvGrpSpPr>
              <a:grpSpLocks/>
            </p:cNvGrpSpPr>
            <p:nvPr/>
          </p:nvGrpSpPr>
          <p:grpSpPr bwMode="auto">
            <a:xfrm>
              <a:off x="1728" y="768"/>
              <a:ext cx="4176" cy="3552"/>
              <a:chOff x="0" y="1392"/>
              <a:chExt cx="2976" cy="2928"/>
            </a:xfrm>
          </p:grpSpPr>
          <p:pic>
            <p:nvPicPr>
              <p:cNvPr id="18485" name="Picture 16" descr="LIDAR99_grd_3d">
                <a:extLst>
                  <a:ext uri="{FF2B5EF4-FFF2-40B4-BE49-F238E27FC236}">
                    <a16:creationId xmlns:a16="http://schemas.microsoft.com/office/drawing/2014/main" id="{A293E089-7D54-F3EE-BEC6-39EC98DAE9B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25903" t="29851" r="46942" b="26677"/>
              <a:stretch>
                <a:fillRect/>
              </a:stretch>
            </p:blipFill>
            <p:spPr bwMode="auto">
              <a:xfrm>
                <a:off x="0" y="1392"/>
                <a:ext cx="2976" cy="2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86" name="Rectangle 17">
                <a:extLst>
                  <a:ext uri="{FF2B5EF4-FFF2-40B4-BE49-F238E27FC236}">
                    <a16:creationId xmlns:a16="http://schemas.microsoft.com/office/drawing/2014/main" id="{42CA1D49-E64E-CE5B-5904-603B96123F64}"/>
                  </a:ext>
                </a:extLst>
              </p:cNvPr>
              <p:cNvSpPr>
                <a:spLocks noChangeArrowheads="1"/>
              </p:cNvSpPr>
              <p:nvPr/>
            </p:nvSpPr>
            <p:spPr bwMode="auto">
              <a:xfrm>
                <a:off x="195" y="1606"/>
                <a:ext cx="2582" cy="2571"/>
              </a:xfrm>
              <a:prstGeom prst="rect">
                <a:avLst/>
              </a:prstGeom>
              <a:noFill/>
              <a:ln w="38100">
                <a:solidFill>
                  <a:srgbClr val="FFFF99"/>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pSp>
        <p:sp>
          <p:nvSpPr>
            <p:cNvPr id="18492" name="Line 60">
              <a:extLst>
                <a:ext uri="{FF2B5EF4-FFF2-40B4-BE49-F238E27FC236}">
                  <a16:creationId xmlns:a16="http://schemas.microsoft.com/office/drawing/2014/main" id="{3CF34AD2-7D5D-D9E0-A520-DD0C2EE5D9AF}"/>
                </a:ext>
              </a:extLst>
            </p:cNvPr>
            <p:cNvSpPr>
              <a:spLocks noChangeShapeType="1"/>
            </p:cNvSpPr>
            <p:nvPr/>
          </p:nvSpPr>
          <p:spPr bwMode="auto">
            <a:xfrm flipV="1">
              <a:off x="1536" y="2160"/>
              <a:ext cx="480" cy="48"/>
            </a:xfrm>
            <a:prstGeom prst="line">
              <a:avLst/>
            </a:prstGeom>
            <a:noFill/>
            <a:ln w="38100">
              <a:solidFill>
                <a:srgbClr val="FFFF6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1843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847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844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843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844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844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843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847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8442"/>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8440"/>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23" presetClass="entr" presetSubtype="16" fill="hold" nodeType="clickEffect">
                                  <p:stCondLst>
                                    <p:cond delay="0"/>
                                  </p:stCondLst>
                                  <p:childTnLst>
                                    <p:set>
                                      <p:cBhvr>
                                        <p:cTn id="30" dur="1" fill="hold">
                                          <p:stCondLst>
                                            <p:cond delay="0"/>
                                          </p:stCondLst>
                                        </p:cTn>
                                        <p:tgtEl>
                                          <p:spTgt spid="18493"/>
                                        </p:tgtEl>
                                        <p:attrNameLst>
                                          <p:attrName>style.visibility</p:attrName>
                                        </p:attrNameLst>
                                      </p:cBhvr>
                                      <p:to>
                                        <p:strVal val="visible"/>
                                      </p:to>
                                    </p:set>
                                    <p:anim calcmode="lin" valueType="num">
                                      <p:cBhvr>
                                        <p:cTn id="31" dur="500" fill="hold"/>
                                        <p:tgtEl>
                                          <p:spTgt spid="18493"/>
                                        </p:tgtEl>
                                        <p:attrNameLst>
                                          <p:attrName>ppt_w</p:attrName>
                                        </p:attrNameLst>
                                      </p:cBhvr>
                                      <p:tavLst>
                                        <p:tav tm="0">
                                          <p:val>
                                            <p:fltVal val="0"/>
                                          </p:val>
                                        </p:tav>
                                        <p:tav tm="100000">
                                          <p:val>
                                            <p:strVal val="#ppt_w"/>
                                          </p:val>
                                        </p:tav>
                                      </p:tavLst>
                                    </p:anim>
                                    <p:anim calcmode="lin" valueType="num">
                                      <p:cBhvr>
                                        <p:cTn id="32" dur="500" fill="hold"/>
                                        <p:tgtEl>
                                          <p:spTgt spid="18493"/>
                                        </p:tgtEl>
                                        <p:attrNameLst>
                                          <p:attrName>ppt_h</p:attrName>
                                        </p:attrNameLst>
                                      </p:cBhvr>
                                      <p:tavLst>
                                        <p:tav tm="0">
                                          <p:val>
                                            <p:fltVal val="0"/>
                                          </p:val>
                                        </p:tav>
                                        <p:tav tm="100000">
                                          <p:val>
                                            <p:strVal val="#ppt_h"/>
                                          </p:val>
                                        </p:tav>
                                      </p:tavLst>
                                    </p:anim>
                                  </p:childTnLst>
                                </p:cTn>
                              </p:par>
                              <p:par>
                                <p:cTn id="33" presetID="1" presetClass="exit" presetSubtype="0" fill="hold" nodeType="withEffect">
                                  <p:stCondLst>
                                    <p:cond delay="0"/>
                                  </p:stCondLst>
                                  <p:childTnLst>
                                    <p:set>
                                      <p:cBhvr>
                                        <p:cTn id="34" dur="1" fill="hold">
                                          <p:stCondLst>
                                            <p:cond delay="0"/>
                                          </p:stCondLst>
                                        </p:cTn>
                                        <p:tgtEl>
                                          <p:spTgt spid="18444"/>
                                        </p:tgtEl>
                                        <p:attrNameLst>
                                          <p:attrName>style.visibility</p:attrName>
                                        </p:attrNameLst>
                                      </p:cBhvr>
                                      <p:to>
                                        <p:strVal val="hidden"/>
                                      </p:to>
                                    </p:set>
                                  </p:childTnLst>
                                </p:cTn>
                              </p:par>
                              <p:par>
                                <p:cTn id="35" presetID="1" presetClass="exit" presetSubtype="0" fill="hold" nodeType="withEffect">
                                  <p:stCondLst>
                                    <p:cond delay="0"/>
                                  </p:stCondLst>
                                  <p:childTnLst>
                                    <p:set>
                                      <p:cBhvr>
                                        <p:cTn id="36" dur="1" fill="hold">
                                          <p:stCondLst>
                                            <p:cond delay="0"/>
                                          </p:stCondLst>
                                        </p:cTn>
                                        <p:tgtEl>
                                          <p:spTgt spid="18443"/>
                                        </p:tgtEl>
                                        <p:attrNameLst>
                                          <p:attrName>style.visibility</p:attrName>
                                        </p:attrNameLst>
                                      </p:cBhvr>
                                      <p:to>
                                        <p:strVal val="hidden"/>
                                      </p:to>
                                    </p:set>
                                  </p:childTnLst>
                                </p:cTn>
                              </p:par>
                              <p:par>
                                <p:cTn id="37" presetID="1" presetClass="exit" presetSubtype="0" fill="hold" nodeType="withEffect">
                                  <p:stCondLst>
                                    <p:cond delay="0"/>
                                  </p:stCondLst>
                                  <p:childTnLst>
                                    <p:set>
                                      <p:cBhvr>
                                        <p:cTn id="38" dur="1" fill="hold">
                                          <p:stCondLst>
                                            <p:cond delay="0"/>
                                          </p:stCondLst>
                                        </p:cTn>
                                        <p:tgtEl>
                                          <p:spTgt spid="18441"/>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18439"/>
                                        </p:tgtEl>
                                        <p:attrNameLst>
                                          <p:attrName>style.visibility</p:attrName>
                                        </p:attrNameLst>
                                      </p:cBhvr>
                                      <p:to>
                                        <p:strVal val="hidden"/>
                                      </p:to>
                                    </p:set>
                                  </p:childTnLst>
                                </p:cTn>
                              </p:par>
                              <p:par>
                                <p:cTn id="41" presetID="1" presetClass="exit" presetSubtype="0" fill="hold" nodeType="withEffect">
                                  <p:stCondLst>
                                    <p:cond delay="0"/>
                                  </p:stCondLst>
                                  <p:childTnLst>
                                    <p:set>
                                      <p:cBhvr>
                                        <p:cTn id="42" dur="1" fill="hold">
                                          <p:stCondLst>
                                            <p:cond delay="0"/>
                                          </p:stCondLst>
                                        </p:cTn>
                                        <p:tgtEl>
                                          <p:spTgt spid="18440"/>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18474"/>
                                        </p:tgtEl>
                                        <p:attrNameLst>
                                          <p:attrName>style.visibility</p:attrName>
                                        </p:attrNameLst>
                                      </p:cBhvr>
                                      <p:to>
                                        <p:strVal val="hidden"/>
                                      </p:to>
                                    </p:set>
                                  </p:childTnLst>
                                </p:cTn>
                              </p:par>
                              <p:par>
                                <p:cTn id="45" presetID="1" presetClass="exit" presetSubtype="0" fill="hold" nodeType="withEffect">
                                  <p:stCondLst>
                                    <p:cond delay="0"/>
                                  </p:stCondLst>
                                  <p:childTnLst>
                                    <p:set>
                                      <p:cBhvr>
                                        <p:cTn id="46" dur="1" fill="hold">
                                          <p:stCondLst>
                                            <p:cond delay="0"/>
                                          </p:stCondLst>
                                        </p:cTn>
                                        <p:tgtEl>
                                          <p:spTgt spid="18442"/>
                                        </p:tgtEl>
                                        <p:attrNameLst>
                                          <p:attrName>style.visibility</p:attrName>
                                        </p:attrNameLst>
                                      </p:cBhvr>
                                      <p:to>
                                        <p:strVal val="hidden"/>
                                      </p:to>
                                    </p:set>
                                  </p:childTnLst>
                                </p:cTn>
                              </p:par>
                              <p:par>
                                <p:cTn id="47" presetID="1" presetClass="exit" presetSubtype="0" fill="hold" nodeType="withEffect">
                                  <p:stCondLst>
                                    <p:cond delay="0"/>
                                  </p:stCondLst>
                                  <p:childTnLst>
                                    <p:set>
                                      <p:cBhvr>
                                        <p:cTn id="48" dur="1" fill="hold">
                                          <p:stCondLst>
                                            <p:cond delay="0"/>
                                          </p:stCondLst>
                                        </p:cTn>
                                        <p:tgtEl>
                                          <p:spTgt spid="1843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6" grpId="0"/>
      <p:bldP spid="18438" grpId="0"/>
      <p:bldP spid="18441" grpId="0"/>
      <p:bldP spid="18441" grpId="1"/>
      <p:bldP spid="18442" grpId="0"/>
      <p:bldP spid="18442" grpId="1"/>
      <p:bldP spid="18444" grpId="0"/>
      <p:bldP spid="18444" grpId="1"/>
      <p:bldP spid="18474" grpId="0"/>
      <p:bldP spid="18474" grpId="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144" name="Rectangle 17408">
            <a:extLst>
              <a:ext uri="{FF2B5EF4-FFF2-40B4-BE49-F238E27FC236}">
                <a16:creationId xmlns:a16="http://schemas.microsoft.com/office/drawing/2014/main" id="{9A115E79-4227-EFBB-985B-BE8F024369B7}"/>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l="4970" t="13954" r="5965" b="4651"/>
          <a:stretch>
            <a:fillRect/>
          </a:stretch>
        </p:blipFill>
        <p:spPr bwMode="auto">
          <a:xfrm>
            <a:off x="1524000" y="1981200"/>
            <a:ext cx="4648200" cy="241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1145" name="Rectangle 17423">
            <a:extLst>
              <a:ext uri="{FF2B5EF4-FFF2-40B4-BE49-F238E27FC236}">
                <a16:creationId xmlns:a16="http://schemas.microsoft.com/office/drawing/2014/main" id="{42D2B332-BADA-B8B4-910C-D5BB09A02731}"/>
              </a:ext>
            </a:extLst>
          </p:cNvPr>
          <p:cNvSpPr>
            <a:spLocks noChangeArrowheads="1"/>
          </p:cNvSpPr>
          <p:nvPr/>
        </p:nvSpPr>
        <p:spPr bwMode="auto">
          <a:xfrm>
            <a:off x="2773363" y="2705100"/>
            <a:ext cx="1293812" cy="814388"/>
          </a:xfrm>
          <a:prstGeom prst="rect">
            <a:avLst/>
          </a:prstGeom>
          <a:noFill/>
          <a:ln w="38100" algn="ctr">
            <a:solidFill>
              <a:srgbClr val="FFFF99"/>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solidFill>
                <a:srgbClr val="000000"/>
              </a:solidFill>
            </a:endParaRPr>
          </a:p>
        </p:txBody>
      </p:sp>
      <p:sp>
        <p:nvSpPr>
          <p:cNvPr id="91146" name="TextBox 17424">
            <a:extLst>
              <a:ext uri="{FF2B5EF4-FFF2-40B4-BE49-F238E27FC236}">
                <a16:creationId xmlns:a16="http://schemas.microsoft.com/office/drawing/2014/main" id="{FE0180AF-F149-4AFF-2118-7CE4F279C3A9}"/>
              </a:ext>
            </a:extLst>
          </p:cNvPr>
          <p:cNvSpPr txBox="1">
            <a:spLocks noChangeArrowheads="1"/>
          </p:cNvSpPr>
          <p:nvPr/>
        </p:nvSpPr>
        <p:spPr bwMode="auto">
          <a:xfrm>
            <a:off x="1857376" y="2252663"/>
            <a:ext cx="13620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b="1">
                <a:solidFill>
                  <a:srgbClr val="FFFF99"/>
                </a:solidFill>
              </a:rPr>
              <a:t>Streams</a:t>
            </a:r>
          </a:p>
        </p:txBody>
      </p:sp>
      <p:sp>
        <p:nvSpPr>
          <p:cNvPr id="91147" name="Straight Connector 17425">
            <a:extLst>
              <a:ext uri="{FF2B5EF4-FFF2-40B4-BE49-F238E27FC236}">
                <a16:creationId xmlns:a16="http://schemas.microsoft.com/office/drawing/2014/main" id="{86F9713F-E4C6-9272-815C-7E84241E522E}"/>
              </a:ext>
            </a:extLst>
          </p:cNvPr>
          <p:cNvSpPr>
            <a:spLocks noChangeShapeType="1"/>
          </p:cNvSpPr>
          <p:nvPr/>
        </p:nvSpPr>
        <p:spPr bwMode="auto">
          <a:xfrm>
            <a:off x="2439989" y="2705101"/>
            <a:ext cx="333375" cy="180975"/>
          </a:xfrm>
          <a:prstGeom prst="line">
            <a:avLst/>
          </a:prstGeom>
          <a:noFill/>
          <a:ln w="38100" algn="ctr">
            <a:solidFill>
              <a:srgbClr val="FFFF99"/>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1148" name="Rectangle 17427">
            <a:extLst>
              <a:ext uri="{FF2B5EF4-FFF2-40B4-BE49-F238E27FC236}">
                <a16:creationId xmlns:a16="http://schemas.microsoft.com/office/drawing/2014/main" id="{D39FC992-802A-2BD3-4E69-646CAC27FEAB}"/>
              </a:ext>
            </a:extLst>
          </p:cNvPr>
          <p:cNvSpPr>
            <a:spLocks noChangeArrowheads="1"/>
          </p:cNvSpPr>
          <p:nvPr/>
        </p:nvSpPr>
        <p:spPr bwMode="auto">
          <a:xfrm>
            <a:off x="4605338" y="2795589"/>
            <a:ext cx="387350" cy="427037"/>
          </a:xfrm>
          <a:prstGeom prst="rect">
            <a:avLst/>
          </a:prstGeom>
          <a:noFill/>
          <a:ln w="38100" algn="ctr">
            <a:solidFill>
              <a:srgbClr val="FFFF99"/>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solidFill>
                <a:srgbClr val="000000"/>
              </a:solidFill>
            </a:endParaRPr>
          </a:p>
        </p:txBody>
      </p:sp>
      <p:sp>
        <p:nvSpPr>
          <p:cNvPr id="91149" name="TextBox 17428">
            <a:extLst>
              <a:ext uri="{FF2B5EF4-FFF2-40B4-BE49-F238E27FC236}">
                <a16:creationId xmlns:a16="http://schemas.microsoft.com/office/drawing/2014/main" id="{C08F877F-465D-D9A4-BF0D-1F574CDF137F}"/>
              </a:ext>
            </a:extLst>
          </p:cNvPr>
          <p:cNvSpPr txBox="1">
            <a:spLocks noChangeArrowheads="1"/>
          </p:cNvSpPr>
          <p:nvPr/>
        </p:nvSpPr>
        <p:spPr bwMode="auto">
          <a:xfrm>
            <a:off x="4267200" y="3657601"/>
            <a:ext cx="158273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FF66"/>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b="1">
                <a:solidFill>
                  <a:srgbClr val="FFFF99"/>
                </a:solidFill>
              </a:rPr>
              <a:t>Landslide</a:t>
            </a:r>
          </a:p>
        </p:txBody>
      </p:sp>
      <p:sp>
        <p:nvSpPr>
          <p:cNvPr id="91150" name="Straight Connector 17429">
            <a:extLst>
              <a:ext uri="{FF2B5EF4-FFF2-40B4-BE49-F238E27FC236}">
                <a16:creationId xmlns:a16="http://schemas.microsoft.com/office/drawing/2014/main" id="{E0D42A55-EF9F-6A72-D964-309B481233B2}"/>
              </a:ext>
            </a:extLst>
          </p:cNvPr>
          <p:cNvSpPr>
            <a:spLocks noChangeShapeType="1"/>
          </p:cNvSpPr>
          <p:nvPr/>
        </p:nvSpPr>
        <p:spPr bwMode="auto">
          <a:xfrm flipH="1" flipV="1">
            <a:off x="5029200" y="3200401"/>
            <a:ext cx="438150" cy="601663"/>
          </a:xfrm>
          <a:prstGeom prst="line">
            <a:avLst/>
          </a:prstGeom>
          <a:noFill/>
          <a:ln w="38100" algn="ctr">
            <a:solidFill>
              <a:srgbClr val="FFFF99"/>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nvGrpSpPr>
          <p:cNvPr id="91140" name="Group 4">
            <a:extLst>
              <a:ext uri="{FF2B5EF4-FFF2-40B4-BE49-F238E27FC236}">
                <a16:creationId xmlns:a16="http://schemas.microsoft.com/office/drawing/2014/main" id="{8165D467-F6D8-86FC-0CF0-76DE5977C2D2}"/>
              </a:ext>
            </a:extLst>
          </p:cNvPr>
          <p:cNvGrpSpPr>
            <a:grpSpLocks/>
          </p:cNvGrpSpPr>
          <p:nvPr/>
        </p:nvGrpSpPr>
        <p:grpSpPr bwMode="auto">
          <a:xfrm>
            <a:off x="5791200" y="1371600"/>
            <a:ext cx="4648200" cy="4267200"/>
            <a:chOff x="1943" y="672"/>
            <a:chExt cx="3264" cy="2928"/>
          </a:xfrm>
        </p:grpSpPr>
        <p:pic>
          <p:nvPicPr>
            <p:cNvPr id="91141" name="Picture 19" descr="LIDAR99_grd_3d">
              <a:extLst>
                <a:ext uri="{FF2B5EF4-FFF2-40B4-BE49-F238E27FC236}">
                  <a16:creationId xmlns:a16="http://schemas.microsoft.com/office/drawing/2014/main" id="{BC3E0B9E-D4B4-DB41-447D-796023798F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1069" t="41513" r="31189" b="40601"/>
            <a:stretch>
              <a:fillRect/>
            </a:stretch>
          </p:blipFill>
          <p:spPr bwMode="auto">
            <a:xfrm>
              <a:off x="1943" y="672"/>
              <a:ext cx="3264" cy="2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1142" name="Rectangle 20">
              <a:extLst>
                <a:ext uri="{FF2B5EF4-FFF2-40B4-BE49-F238E27FC236}">
                  <a16:creationId xmlns:a16="http://schemas.microsoft.com/office/drawing/2014/main" id="{C654BA33-9E4D-317E-A850-DD5617B0DD73}"/>
                </a:ext>
              </a:extLst>
            </p:cNvPr>
            <p:cNvSpPr>
              <a:spLocks noChangeArrowheads="1"/>
            </p:cNvSpPr>
            <p:nvPr/>
          </p:nvSpPr>
          <p:spPr bwMode="auto">
            <a:xfrm>
              <a:off x="2360" y="1019"/>
              <a:ext cx="2291" cy="2082"/>
            </a:xfrm>
            <a:prstGeom prst="rect">
              <a:avLst/>
            </a:prstGeom>
            <a:noFill/>
            <a:ln w="38100">
              <a:solidFill>
                <a:srgbClr val="FFFF99"/>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pSp>
      <p:sp>
        <p:nvSpPr>
          <p:cNvPr id="91151" name="Line 15">
            <a:extLst>
              <a:ext uri="{FF2B5EF4-FFF2-40B4-BE49-F238E27FC236}">
                <a16:creationId xmlns:a16="http://schemas.microsoft.com/office/drawing/2014/main" id="{C472B0E9-981B-58AB-4D70-99DD79AB5FFC}"/>
              </a:ext>
            </a:extLst>
          </p:cNvPr>
          <p:cNvSpPr>
            <a:spLocks noChangeShapeType="1"/>
          </p:cNvSpPr>
          <p:nvPr/>
        </p:nvSpPr>
        <p:spPr bwMode="auto">
          <a:xfrm flipV="1">
            <a:off x="5486400" y="2895600"/>
            <a:ext cx="2057400" cy="914400"/>
          </a:xfrm>
          <a:prstGeom prst="line">
            <a:avLst/>
          </a:prstGeom>
          <a:noFill/>
          <a:ln w="38100">
            <a:solidFill>
              <a:srgbClr val="FFFF99"/>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nodeType="withEffect">
                                  <p:stCondLst>
                                    <p:cond delay="0"/>
                                  </p:stCondLst>
                                  <p:childTnLst>
                                    <p:set>
                                      <p:cBhvr>
                                        <p:cTn id="6" dur="1" fill="hold">
                                          <p:stCondLst>
                                            <p:cond delay="0"/>
                                          </p:stCondLst>
                                        </p:cTn>
                                        <p:tgtEl>
                                          <p:spTgt spid="91140"/>
                                        </p:tgtEl>
                                        <p:attrNameLst>
                                          <p:attrName>style.visibility</p:attrName>
                                        </p:attrNameLst>
                                      </p:cBhvr>
                                      <p:to>
                                        <p:strVal val="visible"/>
                                      </p:to>
                                    </p:set>
                                    <p:anim calcmode="lin" valueType="num">
                                      <p:cBhvr>
                                        <p:cTn id="7" dur="500" fill="hold"/>
                                        <p:tgtEl>
                                          <p:spTgt spid="91140"/>
                                        </p:tgtEl>
                                        <p:attrNameLst>
                                          <p:attrName>ppt_w</p:attrName>
                                        </p:attrNameLst>
                                      </p:cBhvr>
                                      <p:tavLst>
                                        <p:tav tm="0">
                                          <p:val>
                                            <p:fltVal val="0"/>
                                          </p:val>
                                        </p:tav>
                                        <p:tav tm="100000">
                                          <p:val>
                                            <p:strVal val="#ppt_w"/>
                                          </p:val>
                                        </p:tav>
                                      </p:tavLst>
                                    </p:anim>
                                    <p:anim calcmode="lin" valueType="num">
                                      <p:cBhvr>
                                        <p:cTn id="8" dur="500" fill="hold"/>
                                        <p:tgtEl>
                                          <p:spTgt spid="91140"/>
                                        </p:tgtEl>
                                        <p:attrNameLst>
                                          <p:attrName>ppt_h</p:attrName>
                                        </p:attrNameLst>
                                      </p:cBhvr>
                                      <p:tavLst>
                                        <p:tav tm="0">
                                          <p:val>
                                            <p:fltVal val="0"/>
                                          </p:val>
                                        </p:tav>
                                        <p:tav tm="100000">
                                          <p:val>
                                            <p:strVal val="#ppt_h"/>
                                          </p:val>
                                        </p:tav>
                                      </p:tavLst>
                                    </p:anim>
                                  </p:childTnLst>
                                </p:cTn>
                              </p:par>
                              <p:par>
                                <p:cTn id="9" presetID="23" presetClass="entr" presetSubtype="16" fill="hold" nodeType="withEffect">
                                  <p:stCondLst>
                                    <p:cond delay="0"/>
                                  </p:stCondLst>
                                  <p:childTnLst>
                                    <p:set>
                                      <p:cBhvr>
                                        <p:cTn id="10" dur="1" fill="hold">
                                          <p:stCondLst>
                                            <p:cond delay="0"/>
                                          </p:stCondLst>
                                        </p:cTn>
                                        <p:tgtEl>
                                          <p:spTgt spid="91151"/>
                                        </p:tgtEl>
                                        <p:attrNameLst>
                                          <p:attrName>style.visibility</p:attrName>
                                        </p:attrNameLst>
                                      </p:cBhvr>
                                      <p:to>
                                        <p:strVal val="visible"/>
                                      </p:to>
                                    </p:set>
                                    <p:anim calcmode="lin" valueType="num">
                                      <p:cBhvr>
                                        <p:cTn id="11" dur="500" fill="hold"/>
                                        <p:tgtEl>
                                          <p:spTgt spid="91151"/>
                                        </p:tgtEl>
                                        <p:attrNameLst>
                                          <p:attrName>ppt_w</p:attrName>
                                        </p:attrNameLst>
                                      </p:cBhvr>
                                      <p:tavLst>
                                        <p:tav tm="0">
                                          <p:val>
                                            <p:fltVal val="0"/>
                                          </p:val>
                                        </p:tav>
                                        <p:tav tm="100000">
                                          <p:val>
                                            <p:strVal val="#ppt_w"/>
                                          </p:val>
                                        </p:tav>
                                      </p:tavLst>
                                    </p:anim>
                                    <p:anim calcmode="lin" valueType="num">
                                      <p:cBhvr>
                                        <p:cTn id="12" dur="500" fill="hold"/>
                                        <p:tgtEl>
                                          <p:spTgt spid="91151"/>
                                        </p:tgtEl>
                                        <p:attrNameLst>
                                          <p:attrName>ppt_h</p:attrName>
                                        </p:attrNameLst>
                                      </p:cBhvr>
                                      <p:tavLst>
                                        <p:tav tm="0">
                                          <p:val>
                                            <p:fltVal val="0"/>
                                          </p:val>
                                        </p:tav>
                                        <p:tav tm="100000">
                                          <p:val>
                                            <p:strVal val="#ppt_h"/>
                                          </p:val>
                                        </p:tav>
                                      </p:tavLst>
                                    </p:anim>
                                  </p:childTnLst>
                                </p:cTn>
                              </p:par>
                            </p:childTnLst>
                          </p:cTn>
                        </p:par>
                        <p:par>
                          <p:cTn id="13" fill="hold" nodeType="afterGroup">
                            <p:stCondLst>
                              <p:cond delay="500"/>
                            </p:stCondLst>
                            <p:childTnLst>
                              <p:par>
                                <p:cTn id="14" presetID="1" presetClass="exit" presetSubtype="0" fill="hold" nodeType="afterEffect">
                                  <p:stCondLst>
                                    <p:cond delay="0"/>
                                  </p:stCondLst>
                                  <p:childTnLst>
                                    <p:set>
                                      <p:cBhvr>
                                        <p:cTn id="15" dur="1" fill="hold">
                                          <p:stCondLst>
                                            <p:cond delay="0"/>
                                          </p:stCondLst>
                                        </p:cTn>
                                        <p:tgtEl>
                                          <p:spTgt spid="91146"/>
                                        </p:tgtEl>
                                        <p:attrNameLst>
                                          <p:attrName>style.visibility</p:attrName>
                                        </p:attrNameLst>
                                      </p:cBhvr>
                                      <p:to>
                                        <p:strVal val="hidden"/>
                                      </p:to>
                                    </p:set>
                                  </p:childTnLst>
                                </p:cTn>
                              </p:par>
                            </p:childTnLst>
                          </p:cTn>
                        </p:par>
                        <p:par>
                          <p:cTn id="16" fill="hold" nodeType="afterGroup">
                            <p:stCondLst>
                              <p:cond delay="500"/>
                            </p:stCondLst>
                            <p:childTnLst>
                              <p:par>
                                <p:cTn id="17" presetID="1" presetClass="exit" presetSubtype="0" fill="hold" nodeType="afterEffect">
                                  <p:stCondLst>
                                    <p:cond delay="0"/>
                                  </p:stCondLst>
                                  <p:childTnLst>
                                    <p:set>
                                      <p:cBhvr>
                                        <p:cTn id="18" dur="1" fill="hold">
                                          <p:stCondLst>
                                            <p:cond delay="0"/>
                                          </p:stCondLst>
                                        </p:cTn>
                                        <p:tgtEl>
                                          <p:spTgt spid="91147"/>
                                        </p:tgtEl>
                                        <p:attrNameLst>
                                          <p:attrName>style.visibility</p:attrName>
                                        </p:attrNameLst>
                                      </p:cBhvr>
                                      <p:to>
                                        <p:strVal val="hidden"/>
                                      </p:to>
                                    </p:set>
                                  </p:childTnLst>
                                </p:cTn>
                              </p:par>
                            </p:childTnLst>
                          </p:cTn>
                        </p:par>
                        <p:par>
                          <p:cTn id="19" fill="hold" nodeType="afterGroup">
                            <p:stCondLst>
                              <p:cond delay="500"/>
                            </p:stCondLst>
                            <p:childTnLst>
                              <p:par>
                                <p:cTn id="20" presetID="1" presetClass="exit" presetSubtype="0" fill="hold" nodeType="afterEffect">
                                  <p:stCondLst>
                                    <p:cond delay="0"/>
                                  </p:stCondLst>
                                  <p:childTnLst>
                                    <p:set>
                                      <p:cBhvr>
                                        <p:cTn id="21" dur="1" fill="hold">
                                          <p:stCondLst>
                                            <p:cond delay="0"/>
                                          </p:stCondLst>
                                        </p:cTn>
                                        <p:tgtEl>
                                          <p:spTgt spid="9114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145" grpId="0" animBg="1"/>
      <p:bldP spid="9114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CDA78287-13E6-B7F6-AD7F-7BFD4F9C1EB2}"/>
              </a:ext>
            </a:extLst>
          </p:cNvPr>
          <p:cNvSpPr>
            <a:spLocks noGrp="1"/>
          </p:cNvSpPr>
          <p:nvPr>
            <p:ph type="title"/>
          </p:nvPr>
        </p:nvSpPr>
        <p:spPr>
          <a:xfrm>
            <a:off x="1981200" y="0"/>
            <a:ext cx="8229600" cy="457200"/>
          </a:xfrm>
        </p:spPr>
        <p:txBody>
          <a:bodyPr/>
          <a:lstStyle/>
          <a:p>
            <a:r>
              <a:rPr lang="en-US" altLang="en-US" sz="2400" b="1">
                <a:latin typeface="Arial" panose="020B0604020202020204" pitchFamily="34" charset="0"/>
                <a:cs typeface="Arial" panose="020B0604020202020204" pitchFamily="34" charset="0"/>
              </a:rPr>
              <a:t>Data Ordering Details</a:t>
            </a:r>
          </a:p>
        </p:txBody>
      </p:sp>
      <p:graphicFrame>
        <p:nvGraphicFramePr>
          <p:cNvPr id="19487" name="Group 31">
            <a:extLst>
              <a:ext uri="{FF2B5EF4-FFF2-40B4-BE49-F238E27FC236}">
                <a16:creationId xmlns:a16="http://schemas.microsoft.com/office/drawing/2014/main" id="{A34DE49C-C2E2-4680-868D-1AE089B0A608}"/>
              </a:ext>
            </a:extLst>
          </p:cNvPr>
          <p:cNvGraphicFramePr>
            <a:graphicFrameLocks noGrp="1"/>
          </p:cNvGraphicFramePr>
          <p:nvPr>
            <p:ph idx="1"/>
          </p:nvPr>
        </p:nvGraphicFramePr>
        <p:xfrm>
          <a:off x="1676400" y="685801"/>
          <a:ext cx="8763000" cy="6118227"/>
        </p:xfrm>
        <a:graphic>
          <a:graphicData uri="http://schemas.openxmlformats.org/drawingml/2006/table">
            <a:tbl>
              <a:tblPr/>
              <a:tblGrid>
                <a:gridCol w="2190750">
                  <a:extLst>
                    <a:ext uri="{9D8B030D-6E8A-4147-A177-3AD203B41FA5}">
                      <a16:colId xmlns:a16="http://schemas.microsoft.com/office/drawing/2014/main" val="206886726"/>
                    </a:ext>
                  </a:extLst>
                </a:gridCol>
                <a:gridCol w="6572250">
                  <a:extLst>
                    <a:ext uri="{9D8B030D-6E8A-4147-A177-3AD203B41FA5}">
                      <a16:colId xmlns:a16="http://schemas.microsoft.com/office/drawing/2014/main" val="3704443761"/>
                    </a:ext>
                  </a:extLst>
                </a:gridCol>
              </a:tblGrid>
              <a:tr h="519113">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chemeClr val="tx1"/>
                          </a:solidFill>
                          <a:effectLst/>
                          <a:latin typeface="Arial" panose="020B0604020202020204" pitchFamily="34" charset="0"/>
                          <a:cs typeface="Arial" panose="020B0604020202020204" pitchFamily="34" charset="0"/>
                        </a:rPr>
                        <a:t>Data Acquisition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DCE6F2"/>
                    </a:solid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There are a number of private companies, academic institutions, and government agencies that produce and provide LiDAR data. </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DCE6F2"/>
                    </a:solidFill>
                  </a:tcPr>
                </a:tc>
                <a:extLst>
                  <a:ext uri="{0D108BD9-81ED-4DB2-BD59-A6C34878D82A}">
                    <a16:rowId xmlns:a16="http://schemas.microsoft.com/office/drawing/2014/main" val="2318970080"/>
                  </a:ext>
                </a:extLst>
              </a:tr>
              <a:tr h="1333500">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chemeClr val="tx1"/>
                          </a:solidFill>
                          <a:effectLst/>
                          <a:latin typeface="Arial" panose="020B0604020202020204" pitchFamily="34" charset="0"/>
                          <a:cs typeface="Arial" panose="020B0604020202020204" pitchFamily="34" charset="0"/>
                        </a:rPr>
                        <a:t>Timing</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CE6F2"/>
                    </a:solid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Arial" panose="020B0604020202020204" pitchFamily="34" charset="0"/>
                          <a:cs typeface="Arial" panose="020B0604020202020204" pitchFamily="34" charset="0"/>
                        </a:rPr>
                        <a:t>There are a number of time constraints associated with LiDAR collection and delivery:</a:t>
                      </a:r>
                      <a:br>
                        <a:rPr kumimoji="0" lang="en-US" altLang="en-US" sz="1200" b="0" i="0" u="none" strike="noStrike" cap="none" normalizeH="0" baseline="0">
                          <a:ln>
                            <a:noFill/>
                          </a:ln>
                          <a:solidFill>
                            <a:srgbClr val="000000"/>
                          </a:solidFill>
                          <a:effectLst/>
                          <a:latin typeface="Arial" panose="020B0604020202020204" pitchFamily="34" charset="0"/>
                          <a:cs typeface="Arial" panose="020B0604020202020204" pitchFamily="34" charset="0"/>
                        </a:rPr>
                      </a:br>
                      <a:r>
                        <a:rPr kumimoji="0" lang="en-US" altLang="en-US" sz="1200" b="0" i="0" u="none" strike="noStrike" cap="none" normalizeH="0" baseline="0">
                          <a:ln>
                            <a:noFill/>
                          </a:ln>
                          <a:solidFill>
                            <a:srgbClr val="000000"/>
                          </a:solidFill>
                          <a:effectLst/>
                          <a:latin typeface="Arial" panose="020B0604020202020204" pitchFamily="34" charset="0"/>
                          <a:cs typeface="Arial" panose="020B0604020202020204" pitchFamily="34" charset="0"/>
                        </a:rPr>
                        <a:t>• Flight schedules can be delayed due to weather and environmental factors</a:t>
                      </a:r>
                      <a:br>
                        <a:rPr kumimoji="0" lang="en-US" altLang="en-US" sz="1200" b="0" i="0" u="none" strike="noStrike" cap="none" normalizeH="0" baseline="0">
                          <a:ln>
                            <a:noFill/>
                          </a:ln>
                          <a:solidFill>
                            <a:srgbClr val="000000"/>
                          </a:solidFill>
                          <a:effectLst/>
                          <a:latin typeface="Arial" panose="020B0604020202020204" pitchFamily="34" charset="0"/>
                          <a:cs typeface="Arial" panose="020B0604020202020204" pitchFamily="34" charset="0"/>
                        </a:rPr>
                      </a:br>
                      <a:r>
                        <a:rPr kumimoji="0" lang="en-US" altLang="en-US" sz="1200" b="0" i="0" u="none" strike="noStrike" cap="none" normalizeH="0" baseline="0">
                          <a:ln>
                            <a:noFill/>
                          </a:ln>
                          <a:solidFill>
                            <a:srgbClr val="000000"/>
                          </a:solidFill>
                          <a:effectLst/>
                          <a:latin typeface="Arial" panose="020B0604020202020204" pitchFamily="34" charset="0"/>
                          <a:cs typeface="Arial" panose="020B0604020202020204" pitchFamily="34" charset="0"/>
                        </a:rPr>
                        <a:t>• Project areas may be large enough that multiple flights are needed</a:t>
                      </a:r>
                      <a:br>
                        <a:rPr kumimoji="0" lang="en-US" altLang="en-US" sz="1200" b="0" i="0" u="none" strike="noStrike" cap="none" normalizeH="0" baseline="0">
                          <a:ln>
                            <a:noFill/>
                          </a:ln>
                          <a:solidFill>
                            <a:srgbClr val="000000"/>
                          </a:solidFill>
                          <a:effectLst/>
                          <a:latin typeface="Arial" panose="020B0604020202020204" pitchFamily="34" charset="0"/>
                          <a:cs typeface="Arial" panose="020B0604020202020204" pitchFamily="34" charset="0"/>
                        </a:rPr>
                      </a:br>
                      <a:r>
                        <a:rPr kumimoji="0" lang="en-US" altLang="en-US" sz="1200" b="0" i="0" u="none" strike="noStrike" cap="none" normalizeH="0" baseline="0">
                          <a:ln>
                            <a:noFill/>
                          </a:ln>
                          <a:solidFill>
                            <a:srgbClr val="000000"/>
                          </a:solidFill>
                          <a:effectLst/>
                          <a:latin typeface="Arial" panose="020B0604020202020204" pitchFamily="34" charset="0"/>
                          <a:cs typeface="Arial" panose="020B0604020202020204" pitchFamily="34" charset="0"/>
                        </a:rPr>
                        <a:t>• Post processing of millions of raw data points can be time consuming</a:t>
                      </a:r>
                      <a:br>
                        <a:rPr kumimoji="0" lang="en-US" altLang="en-US" sz="1200" b="0" i="0" u="none" strike="noStrike" cap="none" normalizeH="0" baseline="0">
                          <a:ln>
                            <a:noFill/>
                          </a:ln>
                          <a:solidFill>
                            <a:srgbClr val="000000"/>
                          </a:solidFill>
                          <a:effectLst/>
                          <a:latin typeface="Arial" panose="020B0604020202020204" pitchFamily="34" charset="0"/>
                          <a:cs typeface="Arial" panose="020B0604020202020204" pitchFamily="34" charset="0"/>
                        </a:rPr>
                      </a:br>
                      <a:r>
                        <a:rPr kumimoji="0" lang="en-US" altLang="en-US" sz="1200" b="0" i="0" u="none" strike="noStrike" cap="none" normalizeH="0" baseline="0">
                          <a:ln>
                            <a:noFill/>
                          </a:ln>
                          <a:solidFill>
                            <a:srgbClr val="000000"/>
                          </a:solidFill>
                          <a:effectLst/>
                          <a:latin typeface="Arial" panose="020B0604020202020204" pitchFamily="34" charset="0"/>
                          <a:cs typeface="Arial" panose="020B0604020202020204" pitchFamily="34" charset="0"/>
                        </a:rPr>
                        <a:t>• Producing additional deliverables can delay the delivery schedule</a:t>
                      </a:r>
                    </a:p>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Leaf-on or leaf-off? (Example)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CE6F2"/>
                    </a:solidFill>
                  </a:tcPr>
                </a:tc>
                <a:extLst>
                  <a:ext uri="{0D108BD9-81ED-4DB2-BD59-A6C34878D82A}">
                    <a16:rowId xmlns:a16="http://schemas.microsoft.com/office/drawing/2014/main" val="3858085795"/>
                  </a:ext>
                </a:extLst>
              </a:tr>
              <a:tr h="1539875">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chemeClr val="tx1"/>
                          </a:solidFill>
                          <a:effectLst/>
                          <a:latin typeface="Arial" panose="020B0604020202020204" pitchFamily="34" charset="0"/>
                          <a:cs typeface="Arial" panose="020B0604020202020204" pitchFamily="34" charset="0"/>
                        </a:rPr>
                        <a:t>Costs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CE6F2"/>
                    </a:solid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defRPr>
                      </a:lvl1pPr>
                      <a:lvl2pPr eaLnBrk="0" hangingPunct="0">
                        <a:spcBef>
                          <a:spcPct val="20000"/>
                        </a:spcBef>
                        <a:buFont typeface="Arial" panose="020B0604020202020204" pitchFamily="34" charset="0"/>
                        <a:defRPr sz="24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Arial" panose="020B0604020202020204" pitchFamily="34" charset="0"/>
                          <a:cs typeface="Arial" panose="020B0604020202020204" pitchFamily="34" charset="0"/>
                        </a:rPr>
                        <a:t>Cost can vary depending on size of project, horizontal postings (point density), and project location. Cost may also increase based on additional product requests (i.e., DEMs, DTMs, contours, etc.), specific accuracy requirements, or licensing restrictions.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Most current estimated: </a:t>
                      </a:r>
                    </a:p>
                    <a:p>
                      <a:pPr marL="457200" marR="0" lvl="1" indent="0" algn="l" defTabSz="914400" rtl="0" eaLnBrk="1" fontAlgn="base" latinLnBrk="0" hangingPunct="1">
                        <a:lnSpc>
                          <a:spcPct val="1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LiDAR: $1-$4/hectare  (1 hectare = ~2.5 acres) (640 acres = 1mi</a:t>
                      </a:r>
                      <a:r>
                        <a:rPr kumimoji="0" lang="en-US" altLang="en-US" sz="1200" b="0" i="0" u="none" strike="noStrike" cap="none" normalizeH="0" baseline="30000">
                          <a:ln>
                            <a:noFill/>
                          </a:ln>
                          <a:solidFill>
                            <a:schemeClr val="tx1"/>
                          </a:solidFill>
                          <a:effectLst/>
                          <a:latin typeface="Arial" panose="020B0604020202020204" pitchFamily="34" charset="0"/>
                          <a:cs typeface="Arial" panose="020B0604020202020204" pitchFamily="34" charset="0"/>
                        </a:rPr>
                        <a:t>2</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a:t>
                      </a:r>
                    </a:p>
                    <a:p>
                      <a:pPr marL="457200" marR="0" lvl="1" indent="0" algn="l" defTabSz="914400" rtl="0" eaLnBrk="1" fontAlgn="base" latinLnBrk="0" hangingPunct="1">
                        <a:lnSpc>
                          <a:spcPct val="1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Aerial photography: pennies/ hectare (slight difference in cost for non stereo vs. stereo)</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CE6F2"/>
                    </a:solidFill>
                  </a:tcPr>
                </a:tc>
                <a:extLst>
                  <a:ext uri="{0D108BD9-81ED-4DB2-BD59-A6C34878D82A}">
                    <a16:rowId xmlns:a16="http://schemas.microsoft.com/office/drawing/2014/main" val="3849613653"/>
                  </a:ext>
                </a:extLst>
              </a:tr>
              <a:tr h="1484313">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chemeClr val="tx1"/>
                          </a:solidFill>
                          <a:effectLst/>
                          <a:latin typeface="Arial" panose="020B0604020202020204" pitchFamily="34" charset="0"/>
                          <a:cs typeface="Arial" panose="020B0604020202020204" pitchFamily="34" charset="0"/>
                        </a:rPr>
                        <a:t>Formats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CE6F2"/>
                    </a:solid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defRPr>
                      </a:lvl1pPr>
                      <a:lvl2pPr eaLnBrk="0" hangingPunct="0">
                        <a:spcBef>
                          <a:spcPct val="20000"/>
                        </a:spcBef>
                        <a:buFont typeface="Arial" panose="020B0604020202020204" pitchFamily="34" charset="0"/>
                        <a:defRPr sz="24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Common LiDAR Data Exchange Format - .LAS Industry Initiative (ASPRS). The LAS file format is a public file format for the interchange of LiDAR data between vendors and customers. This binary file format is an alternative to proprietary systems or a generic ASCII file interchange system used by many companies. </a:t>
                      </a:r>
                    </a:p>
                    <a:p>
                      <a:pPr marL="457200" marR="0" lvl="1" indent="0" algn="l" defTabSz="914400" rtl="0" eaLnBrk="1" fontAlgn="base" latinLnBrk="0" hangingPunct="1">
                        <a:lnSpc>
                          <a:spcPct val="100000"/>
                        </a:lnSpc>
                        <a:spcBef>
                          <a:spcPct val="0"/>
                        </a:spcBef>
                        <a:spcAft>
                          <a:spcPct val="0"/>
                        </a:spcAft>
                        <a:buClrTx/>
                        <a:buSzTx/>
                        <a:buFont typeface="Arial" panose="020B0604020202020204" pitchFamily="34" charset="0"/>
                        <a:buChar char="•"/>
                        <a:tabLst/>
                      </a:pP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Know &amp; understand the flight acquisition parameters</a:t>
                      </a:r>
                    </a:p>
                    <a:p>
                      <a:pPr marL="457200" marR="0" lvl="1" indent="0" algn="l" defTabSz="914400" rtl="0" eaLnBrk="1" fontAlgn="base" latinLnBrk="0" hangingPunct="1">
                        <a:lnSpc>
                          <a:spcPct val="100000"/>
                        </a:lnSpc>
                        <a:spcBef>
                          <a:spcPct val="0"/>
                        </a:spcBef>
                        <a:spcAft>
                          <a:spcPct val="0"/>
                        </a:spcAft>
                        <a:buClrTx/>
                        <a:buSzTx/>
                        <a:buFont typeface="Arial" panose="020B0604020202020204" pitchFamily="34" charset="0"/>
                        <a:buChar char="•"/>
                        <a:tabLst/>
                      </a:pP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Always get the raw data (it can be reprocessed later with newer techniques/algorithms)</a:t>
                      </a:r>
                    </a:p>
                    <a:p>
                      <a:pPr marL="457200" marR="0" lvl="1" indent="0" algn="l" defTabSz="914400" rtl="0" eaLnBrk="1" fontAlgn="base" latinLnBrk="0" hangingPunct="1">
                        <a:lnSpc>
                          <a:spcPct val="100000"/>
                        </a:lnSpc>
                        <a:spcBef>
                          <a:spcPct val="0"/>
                        </a:spcBef>
                        <a:spcAft>
                          <a:spcPct val="0"/>
                        </a:spcAft>
                        <a:buClrTx/>
                        <a:buSzTx/>
                        <a:buFont typeface="Arial" panose="020B0604020202020204" pitchFamily="34" charset="0"/>
                        <a:buChar char="•"/>
                        <a:tabLst/>
                      </a:pP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Get an intensity image </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CE6F2"/>
                    </a:solidFill>
                  </a:tcPr>
                </a:tc>
                <a:extLst>
                  <a:ext uri="{0D108BD9-81ED-4DB2-BD59-A6C34878D82A}">
                    <a16:rowId xmlns:a16="http://schemas.microsoft.com/office/drawing/2014/main" val="2427947356"/>
                  </a:ext>
                </a:extLst>
              </a:tr>
              <a:tr h="722313">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chemeClr val="tx1"/>
                          </a:solidFill>
                          <a:effectLst/>
                          <a:latin typeface="Arial" panose="020B0604020202020204" pitchFamily="34" charset="0"/>
                          <a:cs typeface="Arial" panose="020B0604020202020204" pitchFamily="34" charset="0"/>
                        </a:rPr>
                        <a:t>Projections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CE6F2"/>
                    </a:solid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Arial" panose="020B0604020202020204" pitchFamily="34" charset="0"/>
                          <a:cs typeface="Arial" panose="020B0604020202020204" pitchFamily="34" charset="0"/>
                        </a:rPr>
                        <a:t>LiDAR data can be delivered in many different projections and datums. The national standard for vertical datum is the North American Vertical Datum (NAVD 88), and the national standard for horizontal datum is the North American Datum of 1983 (NAD 83).</a:t>
                      </a:r>
                      <a:endPar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CE6F2"/>
                    </a:solidFill>
                  </a:tcPr>
                </a:tc>
                <a:extLst>
                  <a:ext uri="{0D108BD9-81ED-4DB2-BD59-A6C34878D82A}">
                    <a16:rowId xmlns:a16="http://schemas.microsoft.com/office/drawing/2014/main" val="2522113114"/>
                  </a:ext>
                </a:extLst>
              </a:tr>
              <a:tr h="519113">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chemeClr val="tx1"/>
                          </a:solidFill>
                          <a:effectLst/>
                          <a:latin typeface="Arial" panose="020B0604020202020204" pitchFamily="34" charset="0"/>
                          <a:cs typeface="Arial" panose="020B0604020202020204" pitchFamily="34" charset="0"/>
                        </a:rPr>
                        <a:t>Licensing</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CE6F2"/>
                    </a:solid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Arial" panose="020B0604020202020204" pitchFamily="34" charset="0"/>
                          <a:cs typeface="Arial" panose="020B0604020202020204" pitchFamily="34" charset="0"/>
                        </a:rPr>
                        <a:t>Licensing restrictions vary for each LiDAR service provider. Many providers do not have restrictions on their data products, but some companies do require licensing.</a:t>
                      </a:r>
                      <a:endPar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CE6F2"/>
                    </a:solidFill>
                  </a:tcPr>
                </a:tc>
                <a:extLst>
                  <a:ext uri="{0D108BD9-81ED-4DB2-BD59-A6C34878D82A}">
                    <a16:rowId xmlns:a16="http://schemas.microsoft.com/office/drawing/2014/main" val="2778414020"/>
                  </a:ext>
                </a:extLst>
              </a:tr>
            </a:tbl>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CC38C-8740-8CE7-FC8A-EF60F11E7807}"/>
              </a:ext>
            </a:extLst>
          </p:cNvPr>
          <p:cNvSpPr>
            <a:spLocks noGrp="1"/>
          </p:cNvSpPr>
          <p:nvPr>
            <p:ph type="title"/>
          </p:nvPr>
        </p:nvSpPr>
        <p:spPr>
          <a:xfrm>
            <a:off x="2286000" y="228600"/>
            <a:ext cx="7467600" cy="762000"/>
          </a:xfrm>
        </p:spPr>
        <p:txBody>
          <a:bodyPr/>
          <a:lstStyle/>
          <a:p>
            <a:r>
              <a:rPr lang="en-US" altLang="en-US" sz="3600" b="1">
                <a:solidFill>
                  <a:srgbClr val="00B050"/>
                </a:solidFill>
                <a:latin typeface="Arial" panose="020B0604020202020204" pitchFamily="34" charset="0"/>
                <a:cs typeface="Arial" panose="020B0604020202020204" pitchFamily="34" charset="0"/>
              </a:rPr>
              <a:t>Leaf-on</a:t>
            </a:r>
            <a:r>
              <a:rPr lang="en-US" altLang="en-US" sz="3600" b="1">
                <a:solidFill>
                  <a:schemeClr val="tx1"/>
                </a:solidFill>
                <a:latin typeface="Arial" panose="020B0604020202020204" pitchFamily="34" charset="0"/>
                <a:cs typeface="Arial" panose="020B0604020202020204" pitchFamily="34" charset="0"/>
              </a:rPr>
              <a:t> vs. </a:t>
            </a:r>
            <a:r>
              <a:rPr lang="en-US" altLang="en-US" sz="3600" b="1">
                <a:solidFill>
                  <a:srgbClr val="E46C0A"/>
                </a:solidFill>
                <a:latin typeface="Arial" panose="020B0604020202020204" pitchFamily="34" charset="0"/>
                <a:cs typeface="Arial" panose="020B0604020202020204" pitchFamily="34" charset="0"/>
              </a:rPr>
              <a:t>leaf-off</a:t>
            </a:r>
          </a:p>
        </p:txBody>
      </p:sp>
      <p:pic>
        <p:nvPicPr>
          <p:cNvPr id="20483" name="Picture 2" descr="tree_cross_sections">
            <a:extLst>
              <a:ext uri="{FF2B5EF4-FFF2-40B4-BE49-F238E27FC236}">
                <a16:creationId xmlns:a16="http://schemas.microsoft.com/office/drawing/2014/main" id="{F8C76BD6-F88E-EBD4-B4C4-3777702B54FB}"/>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595564" y="914400"/>
            <a:ext cx="6853237" cy="4591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4" name="Rectangle 4">
            <a:extLst>
              <a:ext uri="{FF2B5EF4-FFF2-40B4-BE49-F238E27FC236}">
                <a16:creationId xmlns:a16="http://schemas.microsoft.com/office/drawing/2014/main" id="{69392626-00AD-5905-BC23-A0C63901A165}"/>
              </a:ext>
            </a:extLst>
          </p:cNvPr>
          <p:cNvSpPr>
            <a:spLocks noChangeArrowheads="1"/>
          </p:cNvSpPr>
          <p:nvPr/>
        </p:nvSpPr>
        <p:spPr bwMode="auto">
          <a:xfrm>
            <a:off x="2286000" y="5629275"/>
            <a:ext cx="800100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a:t>Cross section of LIDAR data through a single </a:t>
            </a:r>
            <a:r>
              <a:rPr lang="en-US" altLang="en-US" b="1" u="sng"/>
              <a:t>deciduous tree (A)</a:t>
            </a:r>
            <a:r>
              <a:rPr lang="en-US" altLang="en-US"/>
              <a:t> and </a:t>
            </a:r>
            <a:r>
              <a:rPr lang="en-US" altLang="en-US" b="1" u="sng"/>
              <a:t>coniferous tree (B)</a:t>
            </a:r>
            <a:r>
              <a:rPr lang="en-US" altLang="en-US"/>
              <a:t> including bare-earth returns. The green dots represent leaf-on returns and the brown dots represent leaf-off returns</a:t>
            </a:r>
          </a:p>
        </p:txBody>
      </p:sp>
      <p:sp>
        <p:nvSpPr>
          <p:cNvPr id="20485" name="Rectangle 5">
            <a:extLst>
              <a:ext uri="{FF2B5EF4-FFF2-40B4-BE49-F238E27FC236}">
                <a16:creationId xmlns:a16="http://schemas.microsoft.com/office/drawing/2014/main" id="{E205A8F5-7CDD-1AD2-D835-DFEEDD129C27}"/>
              </a:ext>
            </a:extLst>
          </p:cNvPr>
          <p:cNvSpPr>
            <a:spLocks noChangeArrowheads="1"/>
          </p:cNvSpPr>
          <p:nvPr/>
        </p:nvSpPr>
        <p:spPr bwMode="auto">
          <a:xfrm>
            <a:off x="2133601" y="5116514"/>
            <a:ext cx="5572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a:t>(A) </a:t>
            </a:r>
          </a:p>
        </p:txBody>
      </p:sp>
      <p:sp>
        <p:nvSpPr>
          <p:cNvPr id="20486" name="Rectangle 6">
            <a:extLst>
              <a:ext uri="{FF2B5EF4-FFF2-40B4-BE49-F238E27FC236}">
                <a16:creationId xmlns:a16="http://schemas.microsoft.com/office/drawing/2014/main" id="{68F9F3C9-B188-7DD3-7B78-56FD430BE3CF}"/>
              </a:ext>
            </a:extLst>
          </p:cNvPr>
          <p:cNvSpPr>
            <a:spLocks noChangeArrowheads="1"/>
          </p:cNvSpPr>
          <p:nvPr/>
        </p:nvSpPr>
        <p:spPr bwMode="auto">
          <a:xfrm>
            <a:off x="9501188" y="5116514"/>
            <a:ext cx="5572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a:t>(B) </a:t>
            </a:r>
          </a:p>
        </p:txBody>
      </p:sp>
    </p:spTree>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F24A09B-713F-43FC-AB6E-B88083968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226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0B91AB35-C3B4-4B70-B3DD-13D63B7DA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3975" y="2423149"/>
            <a:ext cx="0" cy="201168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4" name="Picture 4" descr="Illustration of data layered over land">
            <a:extLst>
              <a:ext uri="{FF2B5EF4-FFF2-40B4-BE49-F238E27FC236}">
                <a16:creationId xmlns:a16="http://schemas.microsoft.com/office/drawing/2014/main" id="{28BAAE36-007E-9F48-5DF6-C6DB2331B8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2363" y="639763"/>
            <a:ext cx="5246688" cy="5578475"/>
          </a:xfrm>
          <a:prstGeom prst="rect">
            <a:avLst/>
          </a:prstGeom>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F74611C-2CD5-7350-7B35-34D12FF98B56}"/>
              </a:ext>
            </a:extLst>
          </p:cNvPr>
          <p:cNvSpPr txBox="1"/>
          <p:nvPr/>
        </p:nvSpPr>
        <p:spPr>
          <a:xfrm>
            <a:off x="6202363" y="5102225"/>
            <a:ext cx="5246688" cy="1116013"/>
          </a:xfrm>
          <a:prstGeom prst="rect">
            <a:avLst/>
          </a:prstGeom>
          <a:solidFill>
            <a:srgbClr val="000000">
              <a:alpha val="50000"/>
            </a:srgbClr>
          </a:solidFill>
          <a:ln>
            <a:noFill/>
          </a:ln>
        </p:spPr>
        <p:txBody>
          <a:bodyPr wrap="square" rtlCol="0" anchor="ctr">
            <a:noAutofit/>
          </a:bodyPr>
          <a:lstStyle/>
          <a:p>
            <a:pPr algn="ctr" defTabSz="694944">
              <a:spcAft>
                <a:spcPts val="600"/>
              </a:spcAft>
            </a:pPr>
            <a:fld id="{2F8B7DED-8995-7941-9745-9234FFE365FF}" type="slidenum">
              <a:rPr lang="en-US" sz="1300" kern="1200">
                <a:solidFill>
                  <a:srgbClr val="FFFFFF"/>
                </a:solidFill>
                <a:latin typeface="+mn-lt"/>
                <a:ea typeface="+mn-ea"/>
                <a:cs typeface="+mn-cs"/>
              </a:rPr>
              <a:pPr algn="ctr" defTabSz="694944">
                <a:spcAft>
                  <a:spcPts val="600"/>
                </a:spcAft>
              </a:pPr>
              <a:t>24</a:t>
            </a:fld>
            <a:endParaRPr lang="en-US" sz="1300">
              <a:solidFill>
                <a:srgbClr val="FFFFFF"/>
              </a:solidFill>
            </a:endParaRPr>
          </a:p>
        </p:txBody>
      </p:sp>
      <p:sp>
        <p:nvSpPr>
          <p:cNvPr id="2" name="Title 1"/>
          <p:cNvSpPr>
            <a:spLocks noGrp="1"/>
          </p:cNvSpPr>
          <p:nvPr>
            <p:ph type="title"/>
          </p:nvPr>
        </p:nvSpPr>
        <p:spPr>
          <a:xfrm>
            <a:off x="646744" y="640080"/>
            <a:ext cx="4173905" cy="5577818"/>
          </a:xfrm>
        </p:spPr>
        <p:txBody>
          <a:bodyPr vert="horz" lIns="91440" tIns="45720" rIns="91440" bIns="45720" rtlCol="0" anchor="ctr">
            <a:normAutofit/>
          </a:bodyPr>
          <a:lstStyle/>
          <a:p>
            <a:pPr algn="r"/>
            <a:r>
              <a:rPr lang="en-US" sz="5400" b="1" kern="1200" dirty="0">
                <a:solidFill>
                  <a:srgbClr val="FFFFFF"/>
                </a:solidFill>
                <a:latin typeface="+mj-lt"/>
                <a:ea typeface="+mj-ea"/>
                <a:cs typeface="+mj-cs"/>
              </a:rPr>
              <a:t>Examples of Application</a:t>
            </a:r>
          </a:p>
        </p:txBody>
      </p:sp>
    </p:spTree>
    <p:extLst>
      <p:ext uri="{BB962C8B-B14F-4D97-AF65-F5344CB8AC3E}">
        <p14:creationId xmlns:p14="http://schemas.microsoft.com/office/powerpoint/2010/main" val="150006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E425AEC-9FE2-3A88-2C15-4E2970582238}"/>
              </a:ext>
            </a:extLst>
          </p:cNvPr>
          <p:cNvSpPr>
            <a:spLocks noGrp="1"/>
          </p:cNvSpPr>
          <p:nvPr>
            <p:ph type="title"/>
          </p:nvPr>
        </p:nvSpPr>
        <p:spPr>
          <a:xfrm>
            <a:off x="1981200" y="1"/>
            <a:ext cx="8229600" cy="563563"/>
          </a:xfrm>
        </p:spPr>
        <p:txBody>
          <a:bodyPr/>
          <a:lstStyle/>
          <a:p>
            <a:r>
              <a:rPr lang="en-US" altLang="en-US" sz="2400" b="1" u="sng">
                <a:latin typeface="Arial" panose="020B0604020202020204" pitchFamily="34" charset="0"/>
                <a:cs typeface="Arial" panose="020B0604020202020204" pitchFamily="34" charset="0"/>
              </a:rPr>
              <a:t>What are some of the LIDAR data products available?</a:t>
            </a:r>
            <a:endParaRPr lang="en-US" altLang="en-US" sz="2400" u="sng">
              <a:latin typeface="Arial" panose="020B0604020202020204" pitchFamily="34" charset="0"/>
              <a:cs typeface="Arial" panose="020B0604020202020204" pitchFamily="34" charset="0"/>
            </a:endParaRPr>
          </a:p>
        </p:txBody>
      </p:sp>
      <p:sp>
        <p:nvSpPr>
          <p:cNvPr id="21507" name="Content Placeholder 2">
            <a:extLst>
              <a:ext uri="{FF2B5EF4-FFF2-40B4-BE49-F238E27FC236}">
                <a16:creationId xmlns:a16="http://schemas.microsoft.com/office/drawing/2014/main" id="{BD9417B8-4D69-B63B-7F81-363EEFAF9564}"/>
              </a:ext>
            </a:extLst>
          </p:cNvPr>
          <p:cNvSpPr>
            <a:spLocks noGrp="1"/>
          </p:cNvSpPr>
          <p:nvPr>
            <p:ph idx="1"/>
          </p:nvPr>
        </p:nvSpPr>
        <p:spPr>
          <a:xfrm>
            <a:off x="1981200" y="533400"/>
            <a:ext cx="8229600" cy="6324600"/>
          </a:xfrm>
        </p:spPr>
        <p:txBody>
          <a:bodyPr/>
          <a:lstStyle/>
          <a:p>
            <a:pPr>
              <a:buFont typeface="Arial" panose="020B0604020202020204" pitchFamily="34" charset="0"/>
              <a:buNone/>
            </a:pPr>
            <a:r>
              <a:rPr lang="en-US" altLang="en-US" sz="1800" b="1">
                <a:latin typeface="Arial" panose="020B0604020202020204" pitchFamily="34" charset="0"/>
                <a:cs typeface="Arial" panose="020B0604020202020204" pitchFamily="34" charset="0"/>
              </a:rPr>
              <a:t>Digital Ortho-Rectified Imagery</a:t>
            </a:r>
          </a:p>
          <a:p>
            <a:pPr>
              <a:buFont typeface="Arial" panose="020B0604020202020204" pitchFamily="34" charset="0"/>
              <a:buNone/>
            </a:pPr>
            <a:r>
              <a:rPr lang="en-US" altLang="en-US" sz="1800">
                <a:latin typeface="Arial" panose="020B0604020202020204" pitchFamily="34" charset="0"/>
                <a:cs typeface="Arial" panose="020B0604020202020204" pitchFamily="34" charset="0"/>
              </a:rPr>
              <a:t>	Some LiDAR providers collect digital color or black-and-white ortho-rectified imagery simultaneously with the collection of point data. Imagery is collected either from digital cameras or digital video cameras and can be mosaiced. </a:t>
            </a:r>
            <a:r>
              <a:rPr lang="en-US" altLang="en-US" sz="1800" i="1">
                <a:latin typeface="Arial" panose="020B0604020202020204" pitchFamily="34" charset="0"/>
                <a:cs typeface="Arial" panose="020B0604020202020204" pitchFamily="34" charset="0"/>
              </a:rPr>
              <a:t>Resolution is typically 1m</a:t>
            </a:r>
            <a:r>
              <a:rPr lang="en-US" altLang="en-US" sz="1800" b="1">
                <a:latin typeface="Arial" panose="020B0604020202020204" pitchFamily="34" charset="0"/>
                <a:cs typeface="Arial" panose="020B0604020202020204" pitchFamily="34" charset="0"/>
              </a:rPr>
              <a:t>.</a:t>
            </a:r>
          </a:p>
          <a:p>
            <a:pPr>
              <a:buFont typeface="Arial" panose="020B0604020202020204" pitchFamily="34" charset="0"/>
              <a:buNone/>
            </a:pPr>
            <a:r>
              <a:rPr lang="en-US" altLang="en-US" sz="1800" b="1">
                <a:latin typeface="Arial" panose="020B0604020202020204" pitchFamily="34" charset="0"/>
                <a:cs typeface="Arial" panose="020B0604020202020204" pitchFamily="34" charset="0"/>
              </a:rPr>
              <a:t>Intensity Return Images</a:t>
            </a:r>
          </a:p>
          <a:p>
            <a:pPr>
              <a:buFont typeface="Arial" panose="020B0604020202020204" pitchFamily="34" charset="0"/>
              <a:buNone/>
            </a:pPr>
            <a:r>
              <a:rPr lang="en-US" altLang="en-US" sz="1800">
                <a:latin typeface="Arial" panose="020B0604020202020204" pitchFamily="34" charset="0"/>
                <a:cs typeface="Arial" panose="020B0604020202020204" pitchFamily="34" charset="0"/>
              </a:rPr>
              <a:t>	Images may be derived from intensity values returned by each laser pulse. The intensity values can be displayed as a gray scale image.</a:t>
            </a:r>
          </a:p>
          <a:p>
            <a:pPr>
              <a:buFont typeface="Arial" panose="020B0604020202020204" pitchFamily="34" charset="0"/>
              <a:buNone/>
            </a:pPr>
            <a:r>
              <a:rPr lang="en-US" altLang="en-US" sz="1800" b="1">
                <a:latin typeface="Arial" panose="020B0604020202020204" pitchFamily="34" charset="0"/>
                <a:cs typeface="Arial" panose="020B0604020202020204" pitchFamily="34" charset="0"/>
              </a:rPr>
              <a:t>LIDAR Derived Products</a:t>
            </a:r>
          </a:p>
          <a:p>
            <a:pPr>
              <a:buFont typeface="Arial" panose="020B0604020202020204" pitchFamily="34" charset="0"/>
              <a:buNone/>
            </a:pPr>
            <a:r>
              <a:rPr lang="en-US" altLang="en-US" sz="1800">
                <a:latin typeface="Arial" panose="020B0604020202020204" pitchFamily="34" charset="0"/>
                <a:cs typeface="Arial" panose="020B0604020202020204" pitchFamily="34" charset="0"/>
              </a:rPr>
              <a:t>	Topographic LiDAR systems produce surface elevation x, y, z coordinate data points. There are many products that can be derived from raw point data. Most LiDAR providers can derive these products upon request:</a:t>
            </a:r>
          </a:p>
          <a:p>
            <a:pPr lvl="1"/>
            <a:r>
              <a:rPr lang="en-US" altLang="en-US" sz="1800">
                <a:latin typeface="Arial" panose="020B0604020202020204" pitchFamily="34" charset="0"/>
                <a:cs typeface="Arial" panose="020B0604020202020204" pitchFamily="34" charset="0"/>
              </a:rPr>
              <a:t>Digital Elevation Models (DEMs) </a:t>
            </a:r>
          </a:p>
          <a:p>
            <a:pPr lvl="1"/>
            <a:r>
              <a:rPr lang="en-US" altLang="en-US" sz="1800">
                <a:latin typeface="Arial" panose="020B0604020202020204" pitchFamily="34" charset="0"/>
                <a:cs typeface="Arial" panose="020B0604020202020204" pitchFamily="34" charset="0"/>
              </a:rPr>
              <a:t>Digital Terrain Models (DTMs) (bald-earth elevation data) </a:t>
            </a:r>
          </a:p>
          <a:p>
            <a:pPr lvl="1"/>
            <a:r>
              <a:rPr lang="en-US" altLang="en-US" sz="1800">
                <a:latin typeface="Arial" panose="020B0604020202020204" pitchFamily="34" charset="0"/>
                <a:cs typeface="Arial" panose="020B0604020202020204" pitchFamily="34" charset="0"/>
              </a:rPr>
              <a:t>Triangulated Irregular Networks (TINs) </a:t>
            </a:r>
          </a:p>
          <a:p>
            <a:pPr lvl="1"/>
            <a:r>
              <a:rPr lang="en-US" altLang="en-US" sz="1800">
                <a:latin typeface="Arial" panose="020B0604020202020204" pitchFamily="34" charset="0"/>
                <a:cs typeface="Arial" panose="020B0604020202020204" pitchFamily="34" charset="0"/>
              </a:rPr>
              <a:t>Breaklines - a line representing a feature that you wish to preserve in a TIN (example: stream or ridge)</a:t>
            </a:r>
          </a:p>
          <a:p>
            <a:pPr lvl="1"/>
            <a:r>
              <a:rPr lang="en-US" altLang="en-US" sz="1800">
                <a:latin typeface="Arial" panose="020B0604020202020204" pitchFamily="34" charset="0"/>
                <a:cs typeface="Arial" panose="020B0604020202020204" pitchFamily="34" charset="0"/>
              </a:rPr>
              <a:t>Contours </a:t>
            </a:r>
          </a:p>
          <a:p>
            <a:pPr lvl="1"/>
            <a:r>
              <a:rPr lang="en-US" altLang="en-US" sz="1800">
                <a:latin typeface="Arial" panose="020B0604020202020204" pitchFamily="34" charset="0"/>
                <a:cs typeface="Arial" panose="020B0604020202020204" pitchFamily="34" charset="0"/>
              </a:rPr>
              <a:t>Shaded Relief </a:t>
            </a:r>
          </a:p>
          <a:p>
            <a:pPr lvl="1"/>
            <a:r>
              <a:rPr lang="en-US" altLang="en-US" sz="1800">
                <a:latin typeface="Arial" panose="020B0604020202020204" pitchFamily="34" charset="0"/>
                <a:cs typeface="Arial" panose="020B0604020202020204" pitchFamily="34" charset="0"/>
              </a:rPr>
              <a:t>Slope &amp; Aspect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F24A09B-713F-43FC-AB6E-B88083968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226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0B91AB35-C3B4-4B70-B3DD-13D63B7DA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3975" y="2423149"/>
            <a:ext cx="0" cy="201168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4" name="Picture 4" descr="Illustration of data layered over land">
            <a:extLst>
              <a:ext uri="{FF2B5EF4-FFF2-40B4-BE49-F238E27FC236}">
                <a16:creationId xmlns:a16="http://schemas.microsoft.com/office/drawing/2014/main" id="{28BAAE36-007E-9F48-5DF6-C6DB2331B8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2363" y="639763"/>
            <a:ext cx="5246688" cy="5578475"/>
          </a:xfrm>
          <a:prstGeom prst="rect">
            <a:avLst/>
          </a:prstGeom>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F74611C-2CD5-7350-7B35-34D12FF98B56}"/>
              </a:ext>
            </a:extLst>
          </p:cNvPr>
          <p:cNvSpPr txBox="1"/>
          <p:nvPr/>
        </p:nvSpPr>
        <p:spPr>
          <a:xfrm>
            <a:off x="6202363" y="5102225"/>
            <a:ext cx="5246688" cy="1116013"/>
          </a:xfrm>
          <a:prstGeom prst="rect">
            <a:avLst/>
          </a:prstGeom>
          <a:solidFill>
            <a:srgbClr val="000000">
              <a:alpha val="50000"/>
            </a:srgbClr>
          </a:solidFill>
          <a:ln>
            <a:noFill/>
          </a:ln>
        </p:spPr>
        <p:txBody>
          <a:bodyPr wrap="square" rtlCol="0" anchor="ctr">
            <a:noAutofit/>
          </a:bodyPr>
          <a:lstStyle/>
          <a:p>
            <a:pPr algn="ctr" defTabSz="694944">
              <a:spcAft>
                <a:spcPts val="600"/>
              </a:spcAft>
            </a:pPr>
            <a:fld id="{2F8B7DED-8995-7941-9745-9234FFE365FF}" type="slidenum">
              <a:rPr lang="en-US" sz="1300" kern="1200">
                <a:solidFill>
                  <a:srgbClr val="FFFFFF"/>
                </a:solidFill>
                <a:latin typeface="+mn-lt"/>
                <a:ea typeface="+mn-ea"/>
                <a:cs typeface="+mn-cs"/>
              </a:rPr>
              <a:pPr algn="ctr" defTabSz="694944">
                <a:spcAft>
                  <a:spcPts val="600"/>
                </a:spcAft>
              </a:pPr>
              <a:t>26</a:t>
            </a:fld>
            <a:endParaRPr lang="en-US" sz="1300">
              <a:solidFill>
                <a:srgbClr val="FFFFFF"/>
              </a:solidFill>
            </a:endParaRPr>
          </a:p>
        </p:txBody>
      </p:sp>
      <p:sp>
        <p:nvSpPr>
          <p:cNvPr id="2" name="Title 1"/>
          <p:cNvSpPr>
            <a:spLocks noGrp="1"/>
          </p:cNvSpPr>
          <p:nvPr>
            <p:ph type="title"/>
          </p:nvPr>
        </p:nvSpPr>
        <p:spPr>
          <a:xfrm>
            <a:off x="646744" y="640080"/>
            <a:ext cx="4173905" cy="5577818"/>
          </a:xfrm>
        </p:spPr>
        <p:txBody>
          <a:bodyPr vert="horz" lIns="91440" tIns="45720" rIns="91440" bIns="45720" rtlCol="0" anchor="ctr">
            <a:normAutofit/>
          </a:bodyPr>
          <a:lstStyle/>
          <a:p>
            <a:pPr algn="r"/>
            <a:r>
              <a:rPr lang="en-US" sz="5400" b="1" kern="1200" dirty="0">
                <a:solidFill>
                  <a:srgbClr val="FFFFFF"/>
                </a:solidFill>
                <a:latin typeface="+mj-lt"/>
                <a:ea typeface="+mj-ea"/>
                <a:cs typeface="+mj-cs"/>
              </a:rPr>
              <a:t>Forestry</a:t>
            </a:r>
          </a:p>
        </p:txBody>
      </p:sp>
    </p:spTree>
    <p:extLst>
      <p:ext uri="{BB962C8B-B14F-4D97-AF65-F5344CB8AC3E}">
        <p14:creationId xmlns:p14="http://schemas.microsoft.com/office/powerpoint/2010/main" val="27148466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FA99159-896B-121F-50D7-A3DF95028E23}"/>
              </a:ext>
            </a:extLst>
          </p:cNvPr>
          <p:cNvSpPr/>
          <p:nvPr/>
        </p:nvSpPr>
        <p:spPr>
          <a:xfrm>
            <a:off x="152400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3555" name="Title 1">
            <a:extLst>
              <a:ext uri="{FF2B5EF4-FFF2-40B4-BE49-F238E27FC236}">
                <a16:creationId xmlns:a16="http://schemas.microsoft.com/office/drawing/2014/main" id="{AFF7F665-3EEC-6E10-17AD-10FFC7199603}"/>
              </a:ext>
            </a:extLst>
          </p:cNvPr>
          <p:cNvSpPr>
            <a:spLocks noGrp="1"/>
          </p:cNvSpPr>
          <p:nvPr>
            <p:ph type="title"/>
          </p:nvPr>
        </p:nvSpPr>
        <p:spPr/>
        <p:txBody>
          <a:bodyPr/>
          <a:lstStyle/>
          <a:p>
            <a:endParaRPr lang="en-US" altLang="en-US"/>
          </a:p>
        </p:txBody>
      </p:sp>
      <p:sp>
        <p:nvSpPr>
          <p:cNvPr id="23556" name="Content Placeholder 2">
            <a:extLst>
              <a:ext uri="{FF2B5EF4-FFF2-40B4-BE49-F238E27FC236}">
                <a16:creationId xmlns:a16="http://schemas.microsoft.com/office/drawing/2014/main" id="{0C1F209C-1381-4C90-D240-DDCBE650A056}"/>
              </a:ext>
            </a:extLst>
          </p:cNvPr>
          <p:cNvSpPr>
            <a:spLocks noGrp="1"/>
          </p:cNvSpPr>
          <p:nvPr>
            <p:ph idx="1"/>
          </p:nvPr>
        </p:nvSpPr>
        <p:spPr/>
        <p:txBody>
          <a:bodyPr/>
          <a:lstStyle/>
          <a:p>
            <a:endParaRPr lang="en-US" altLang="en-US"/>
          </a:p>
        </p:txBody>
      </p:sp>
      <p:pic>
        <p:nvPicPr>
          <p:cNvPr id="23557" name="Picture 2" descr="E:\videos\lidar\good\terrain_with_trees.bmp">
            <a:extLst>
              <a:ext uri="{FF2B5EF4-FFF2-40B4-BE49-F238E27FC236}">
                <a16:creationId xmlns:a16="http://schemas.microsoft.com/office/drawing/2014/main" id="{5CE8CD97-BA04-6BF7-9285-1EFC03BCF1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274638"/>
            <a:ext cx="9144000" cy="6126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D687F6A-0196-8D92-B5C3-2925D05C6463}"/>
              </a:ext>
            </a:extLst>
          </p:cNvPr>
          <p:cNvSpPr/>
          <p:nvPr/>
        </p:nvSpPr>
        <p:spPr>
          <a:xfrm>
            <a:off x="152400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579" name="Title 1">
            <a:extLst>
              <a:ext uri="{FF2B5EF4-FFF2-40B4-BE49-F238E27FC236}">
                <a16:creationId xmlns:a16="http://schemas.microsoft.com/office/drawing/2014/main" id="{F85719AA-9296-3F3C-3221-E002D29AC29E}"/>
              </a:ext>
            </a:extLst>
          </p:cNvPr>
          <p:cNvSpPr>
            <a:spLocks noGrp="1"/>
          </p:cNvSpPr>
          <p:nvPr>
            <p:ph type="title"/>
          </p:nvPr>
        </p:nvSpPr>
        <p:spPr/>
        <p:txBody>
          <a:bodyPr/>
          <a:lstStyle/>
          <a:p>
            <a:endParaRPr lang="en-US" altLang="en-US"/>
          </a:p>
        </p:txBody>
      </p:sp>
      <p:sp>
        <p:nvSpPr>
          <p:cNvPr id="24580" name="Content Placeholder 2">
            <a:extLst>
              <a:ext uri="{FF2B5EF4-FFF2-40B4-BE49-F238E27FC236}">
                <a16:creationId xmlns:a16="http://schemas.microsoft.com/office/drawing/2014/main" id="{9C91D929-A5B9-FAD0-102F-9759163AC76D}"/>
              </a:ext>
            </a:extLst>
          </p:cNvPr>
          <p:cNvSpPr>
            <a:spLocks noGrp="1"/>
          </p:cNvSpPr>
          <p:nvPr>
            <p:ph idx="1"/>
          </p:nvPr>
        </p:nvSpPr>
        <p:spPr/>
        <p:txBody>
          <a:bodyPr/>
          <a:lstStyle/>
          <a:p>
            <a:endParaRPr lang="en-US" altLang="en-US"/>
          </a:p>
        </p:txBody>
      </p:sp>
      <p:pic>
        <p:nvPicPr>
          <p:cNvPr id="24581" name="Picture 2" descr="E:\videos\lidar\good\terrain_only.bmp">
            <a:extLst>
              <a:ext uri="{FF2B5EF4-FFF2-40B4-BE49-F238E27FC236}">
                <a16:creationId xmlns:a16="http://schemas.microsoft.com/office/drawing/2014/main" id="{BB31C7CF-9532-EF5A-FF38-3A18EA793F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274638"/>
            <a:ext cx="9144000" cy="6126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22455F79-FBB6-82F2-92B6-83FAA454E151}"/>
              </a:ext>
            </a:extLst>
          </p:cNvPr>
          <p:cNvSpPr>
            <a:spLocks noGrp="1"/>
          </p:cNvSpPr>
          <p:nvPr>
            <p:ph type="title"/>
          </p:nvPr>
        </p:nvSpPr>
        <p:spPr/>
        <p:txBody>
          <a:bodyPr/>
          <a:lstStyle/>
          <a:p>
            <a:r>
              <a:rPr lang="en-US" altLang="en-US" b="1">
                <a:latin typeface="Arial" panose="020B0604020202020204" pitchFamily="34" charset="0"/>
                <a:cs typeface="Arial" panose="020B0604020202020204" pitchFamily="34" charset="0"/>
              </a:rPr>
              <a:t>Sources of Error</a:t>
            </a:r>
          </a:p>
        </p:txBody>
      </p:sp>
      <p:sp>
        <p:nvSpPr>
          <p:cNvPr id="25603" name="Content Placeholder 2">
            <a:extLst>
              <a:ext uri="{FF2B5EF4-FFF2-40B4-BE49-F238E27FC236}">
                <a16:creationId xmlns:a16="http://schemas.microsoft.com/office/drawing/2014/main" id="{88496C18-995A-5B76-49A4-7AB5CE6F616A}"/>
              </a:ext>
            </a:extLst>
          </p:cNvPr>
          <p:cNvSpPr>
            <a:spLocks noGrp="1"/>
          </p:cNvSpPr>
          <p:nvPr>
            <p:ph idx="1"/>
          </p:nvPr>
        </p:nvSpPr>
        <p:spPr>
          <a:xfrm>
            <a:off x="3352800" y="1676401"/>
            <a:ext cx="5486400" cy="4525963"/>
          </a:xfrm>
        </p:spPr>
        <p:txBody>
          <a:bodyPr/>
          <a:lstStyle/>
          <a:p>
            <a:r>
              <a:rPr lang="en-US" altLang="en-US">
                <a:latin typeface="Arial" panose="020B0604020202020204" pitchFamily="34" charset="0"/>
                <a:cs typeface="Arial" panose="020B0604020202020204" pitchFamily="34" charset="0"/>
              </a:rPr>
              <a:t>Acquisition</a:t>
            </a:r>
          </a:p>
          <a:p>
            <a:r>
              <a:rPr lang="en-US" altLang="en-US">
                <a:latin typeface="Arial" panose="020B0604020202020204" pitchFamily="34" charset="0"/>
                <a:cs typeface="Arial" panose="020B0604020202020204" pitchFamily="34" charset="0"/>
              </a:rPr>
              <a:t>Processing</a:t>
            </a:r>
          </a:p>
          <a:p>
            <a:pPr lvl="1"/>
            <a:r>
              <a:rPr lang="en-US" altLang="en-US">
                <a:latin typeface="Arial" panose="020B0604020202020204" pitchFamily="34" charset="0"/>
                <a:cs typeface="Arial" panose="020B0604020202020204" pitchFamily="34" charset="0"/>
              </a:rPr>
              <a:t>Strip adjustment</a:t>
            </a:r>
          </a:p>
          <a:p>
            <a:pPr lvl="1"/>
            <a:r>
              <a:rPr lang="en-US" altLang="en-US">
                <a:latin typeface="Arial" panose="020B0604020202020204" pitchFamily="34" charset="0"/>
                <a:cs typeface="Arial" panose="020B0604020202020204" pitchFamily="34" charset="0"/>
              </a:rPr>
              <a:t>Selecting ground points</a:t>
            </a:r>
          </a:p>
          <a:p>
            <a:pPr lvl="1"/>
            <a:r>
              <a:rPr lang="en-US" altLang="en-US">
                <a:latin typeface="Arial" panose="020B0604020202020204" pitchFamily="34" charset="0"/>
                <a:cs typeface="Arial" panose="020B0604020202020204" pitchFamily="34" charset="0"/>
              </a:rPr>
              <a:t>Thinning</a:t>
            </a:r>
          </a:p>
          <a:p>
            <a:r>
              <a:rPr lang="en-US" altLang="en-US">
                <a:latin typeface="Arial" panose="020B0604020202020204" pitchFamily="34" charset="0"/>
                <a:cs typeface="Arial" panose="020B0604020202020204" pitchFamily="34" charset="0"/>
              </a:rPr>
              <a:t>Interpolation</a:t>
            </a:r>
          </a:p>
          <a:p>
            <a:r>
              <a:rPr lang="en-US" altLang="en-US">
                <a:latin typeface="Arial" panose="020B0604020202020204" pitchFamily="34" charset="0"/>
                <a:cs typeface="Arial" panose="020B0604020202020204" pitchFamily="34" charset="0"/>
              </a:rPr>
              <a:t>Analysis/Visualization</a:t>
            </a:r>
          </a:p>
          <a:p>
            <a:endParaRPr lang="en-US" altLang="en-US">
              <a:latin typeface="Arial" panose="020B0604020202020204" pitchFamily="34" charset="0"/>
              <a:cs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A5B9723E-2816-EE71-6C01-8773533E716F}"/>
              </a:ext>
            </a:extLst>
          </p:cNvPr>
          <p:cNvSpPr>
            <a:spLocks noGrp="1"/>
          </p:cNvSpPr>
          <p:nvPr>
            <p:ph type="title"/>
          </p:nvPr>
        </p:nvSpPr>
        <p:spPr>
          <a:xfrm>
            <a:off x="1981200" y="274638"/>
            <a:ext cx="8229600" cy="715962"/>
          </a:xfrm>
        </p:spPr>
        <p:txBody>
          <a:bodyPr/>
          <a:lstStyle/>
          <a:p>
            <a:r>
              <a:rPr lang="en-US" altLang="en-US" sz="3600" b="1">
                <a:latin typeface="Arial" panose="020B0604020202020204" pitchFamily="34" charset="0"/>
                <a:cs typeface="Arial" panose="020B0604020202020204" pitchFamily="34" charset="0"/>
              </a:rPr>
              <a:t>Acquisition Scan Angle</a:t>
            </a:r>
          </a:p>
        </p:txBody>
      </p:sp>
      <p:sp>
        <p:nvSpPr>
          <p:cNvPr id="26627" name="Content Placeholder 2">
            <a:extLst>
              <a:ext uri="{FF2B5EF4-FFF2-40B4-BE49-F238E27FC236}">
                <a16:creationId xmlns:a16="http://schemas.microsoft.com/office/drawing/2014/main" id="{AC5D72B1-D977-985A-91DB-B684FB11186F}"/>
              </a:ext>
            </a:extLst>
          </p:cNvPr>
          <p:cNvSpPr>
            <a:spLocks noGrp="1"/>
          </p:cNvSpPr>
          <p:nvPr>
            <p:ph idx="1"/>
          </p:nvPr>
        </p:nvSpPr>
        <p:spPr>
          <a:xfrm>
            <a:off x="1981200" y="1600201"/>
            <a:ext cx="4038600" cy="4525963"/>
          </a:xfrm>
        </p:spPr>
        <p:txBody>
          <a:bodyPr/>
          <a:lstStyle/>
          <a:p>
            <a:r>
              <a:rPr lang="en-US" altLang="en-US" sz="2400">
                <a:latin typeface="Arial" panose="020B0604020202020204" pitchFamily="34" charset="0"/>
                <a:cs typeface="Arial" panose="020B0604020202020204" pitchFamily="34" charset="0"/>
              </a:rPr>
              <a:t>LiDAR data should be acquired within 18º of nadir as above this angle the LiDAR footprint can become highly distorted</a:t>
            </a:r>
          </a:p>
          <a:p>
            <a:r>
              <a:rPr lang="en-US" altLang="en-US" sz="2400">
                <a:latin typeface="Arial" panose="020B0604020202020204" pitchFamily="34" charset="0"/>
                <a:cs typeface="Arial" panose="020B0604020202020204" pitchFamily="34" charset="0"/>
              </a:rPr>
              <a:t>Complex terrain can exascerbate the problem</a:t>
            </a:r>
            <a:br>
              <a:rPr lang="en-US" altLang="en-US" sz="2400">
                <a:latin typeface="Arial" panose="020B0604020202020204" pitchFamily="34" charset="0"/>
                <a:cs typeface="Arial" panose="020B0604020202020204" pitchFamily="34" charset="0"/>
              </a:rPr>
            </a:br>
            <a:endParaRPr lang="en-US" altLang="en-US" sz="2400">
              <a:latin typeface="Arial" panose="020B0604020202020204" pitchFamily="34" charset="0"/>
              <a:cs typeface="Arial" panose="020B0604020202020204" pitchFamily="34" charset="0"/>
            </a:endParaRPr>
          </a:p>
        </p:txBody>
      </p:sp>
      <p:pic>
        <p:nvPicPr>
          <p:cNvPr id="26628" name="Picture 2" descr="http://www.cnrhome.uidaho.edu/webedit/sites/433/images/regional_lidar/scan%20angle2.jpg">
            <a:extLst>
              <a:ext uri="{FF2B5EF4-FFF2-40B4-BE49-F238E27FC236}">
                <a16:creationId xmlns:a16="http://schemas.microsoft.com/office/drawing/2014/main" id="{B3A368F4-E595-272F-808F-A5F55C0D9B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1370013"/>
            <a:ext cx="4495800" cy="338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9" name="Picture 4" descr="http://www.cnrhome.uidaho.edu/webedit/sites/433/images/regional_lidar/slope.jpg">
            <a:extLst>
              <a:ext uri="{FF2B5EF4-FFF2-40B4-BE49-F238E27FC236}">
                <a16:creationId xmlns:a16="http://schemas.microsoft.com/office/drawing/2014/main" id="{CBAAFEE3-0598-12F0-1834-AEB0ADA670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81800" y="4946651"/>
            <a:ext cx="2743200" cy="1687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9C87B3F-2624-1F5D-6750-15AAB2922AF6}"/>
              </a:ext>
            </a:extLst>
          </p:cNvPr>
          <p:cNvSpPr>
            <a:spLocks noGrp="1"/>
          </p:cNvSpPr>
          <p:nvPr>
            <p:ph type="title"/>
          </p:nvPr>
        </p:nvSpPr>
        <p:spPr>
          <a:xfrm>
            <a:off x="1905000" y="1"/>
            <a:ext cx="8229600" cy="639763"/>
          </a:xfrm>
        </p:spPr>
        <p:txBody>
          <a:bodyPr/>
          <a:lstStyle/>
          <a:p>
            <a:r>
              <a:rPr lang="en-US" altLang="en-US" sz="3200" b="1">
                <a:latin typeface="Arial" panose="020B0604020202020204" pitchFamily="34" charset="0"/>
                <a:cs typeface="Arial" panose="020B0604020202020204" pitchFamily="34" charset="0"/>
              </a:rPr>
              <a:t>Strip Adjustment</a:t>
            </a:r>
          </a:p>
        </p:txBody>
      </p:sp>
      <p:sp>
        <p:nvSpPr>
          <p:cNvPr id="27651" name="Content Placeholder 2">
            <a:extLst>
              <a:ext uri="{FF2B5EF4-FFF2-40B4-BE49-F238E27FC236}">
                <a16:creationId xmlns:a16="http://schemas.microsoft.com/office/drawing/2014/main" id="{EFEC43F5-0598-8E83-8840-1119A2A379C1}"/>
              </a:ext>
            </a:extLst>
          </p:cNvPr>
          <p:cNvSpPr>
            <a:spLocks noGrp="1"/>
          </p:cNvSpPr>
          <p:nvPr>
            <p:ph idx="1"/>
          </p:nvPr>
        </p:nvSpPr>
        <p:spPr>
          <a:xfrm>
            <a:off x="1524000" y="609600"/>
            <a:ext cx="5105400" cy="5867400"/>
          </a:xfrm>
        </p:spPr>
        <p:txBody>
          <a:bodyPr>
            <a:normAutofit lnSpcReduction="10000"/>
          </a:bodyPr>
          <a:lstStyle/>
          <a:p>
            <a:pPr>
              <a:buFont typeface="Arial" panose="020B0604020202020204" pitchFamily="34" charset="0"/>
              <a:buNone/>
            </a:pPr>
            <a:r>
              <a:rPr lang="en-US" altLang="en-US" sz="1800">
                <a:latin typeface="Arial" panose="020B0604020202020204" pitchFamily="34" charset="0"/>
                <a:cs typeface="Arial" panose="020B0604020202020204" pitchFamily="34" charset="0"/>
              </a:rPr>
              <a:t>Systematic Error (shifts &amp; drifts)</a:t>
            </a:r>
          </a:p>
          <a:p>
            <a:pPr>
              <a:buFont typeface="Arial" panose="020B0604020202020204" pitchFamily="34" charset="0"/>
              <a:buNone/>
            </a:pPr>
            <a:r>
              <a:rPr lang="en-US" altLang="en-US" sz="1800">
                <a:latin typeface="Arial" panose="020B0604020202020204" pitchFamily="34" charset="0"/>
                <a:cs typeface="Arial" panose="020B0604020202020204" pitchFamily="34" charset="0"/>
              </a:rPr>
              <a:t>	- Wrong or inaccurate calibration of entire measurement system (block specific)</a:t>
            </a:r>
          </a:p>
          <a:p>
            <a:pPr>
              <a:buFont typeface="Arial" panose="020B0604020202020204" pitchFamily="34" charset="0"/>
              <a:buNone/>
            </a:pPr>
            <a:r>
              <a:rPr lang="en-US" altLang="en-US" sz="1800">
                <a:latin typeface="Arial" panose="020B0604020202020204" pitchFamily="34" charset="0"/>
                <a:cs typeface="Arial" panose="020B0604020202020204" pitchFamily="34" charset="0"/>
              </a:rPr>
              <a:t>	- Limited accuracy of exterior orientation (GPS- &amp; IMU-related  time- and location-specific)</a:t>
            </a:r>
          </a:p>
          <a:p>
            <a:pPr>
              <a:buFont typeface="Arial" panose="020B0604020202020204" pitchFamily="34" charset="0"/>
              <a:buNone/>
            </a:pPr>
            <a:r>
              <a:rPr lang="en-US" altLang="en-US" sz="1800">
                <a:latin typeface="Arial" panose="020B0604020202020204" pitchFamily="34" charset="0"/>
                <a:cs typeface="Arial" panose="020B0604020202020204" pitchFamily="34" charset="0"/>
              </a:rPr>
              <a:t>	</a:t>
            </a:r>
            <a:r>
              <a:rPr lang="en-US" altLang="en-US" sz="1800" b="1">
                <a:latin typeface="Arial" panose="020B0604020202020204" pitchFamily="34" charset="0"/>
                <a:cs typeface="Arial" panose="020B0604020202020204" pitchFamily="34" charset="0"/>
              </a:rPr>
              <a:t>Result: </a:t>
            </a:r>
            <a:r>
              <a:rPr lang="en-US" altLang="en-US" sz="1800">
                <a:latin typeface="Arial" panose="020B0604020202020204" pitchFamily="34" charset="0"/>
                <a:cs typeface="Arial" panose="020B0604020202020204" pitchFamily="34" charset="0"/>
              </a:rPr>
              <a:t>Point cloud will not lie </a:t>
            </a:r>
          </a:p>
          <a:p>
            <a:pPr>
              <a:buFont typeface="Arial" panose="020B0604020202020204" pitchFamily="34" charset="0"/>
              <a:buNone/>
            </a:pPr>
            <a:r>
              <a:rPr lang="en-US" altLang="en-US" sz="1800">
                <a:latin typeface="Arial" panose="020B0604020202020204" pitchFamily="34" charset="0"/>
                <a:cs typeface="Arial" panose="020B0604020202020204" pitchFamily="34" charset="0"/>
              </a:rPr>
              <a:t>	on ground, but is offset in planimetric view and height (10’s of cm)</a:t>
            </a:r>
          </a:p>
          <a:p>
            <a:pPr>
              <a:buFont typeface="Arial" panose="020B0604020202020204" pitchFamily="34" charset="0"/>
              <a:buNone/>
            </a:pPr>
            <a:endParaRPr lang="en-US" altLang="en-US" sz="800">
              <a:latin typeface="Arial" panose="020B0604020202020204" pitchFamily="34" charset="0"/>
              <a:cs typeface="Arial" panose="020B0604020202020204" pitchFamily="34" charset="0"/>
            </a:endParaRPr>
          </a:p>
          <a:p>
            <a:r>
              <a:rPr lang="en-US" altLang="en-US" sz="1800">
                <a:latin typeface="Arial" panose="020B0604020202020204" pitchFamily="34" charset="0"/>
                <a:cs typeface="Arial" panose="020B0604020202020204" pitchFamily="34" charset="0"/>
              </a:rPr>
              <a:t>For removing these discrepancies strip adjustment algorithms require quantification of these offsets at various locations</a:t>
            </a:r>
          </a:p>
          <a:p>
            <a:r>
              <a:rPr lang="en-US" altLang="en-US" sz="1800">
                <a:latin typeface="Arial" panose="020B0604020202020204" pitchFamily="34" charset="0"/>
                <a:cs typeface="Arial" panose="020B0604020202020204" pitchFamily="34" charset="0"/>
              </a:rPr>
              <a:t>Improvements are needed in automatic tie elements detection &amp; 3D adjustments</a:t>
            </a:r>
          </a:p>
          <a:p>
            <a:r>
              <a:rPr lang="en-US" altLang="en-US" sz="1800">
                <a:latin typeface="Arial" panose="020B0604020202020204" pitchFamily="34" charset="0"/>
                <a:cs typeface="Arial" panose="020B0604020202020204" pitchFamily="34" charset="0"/>
              </a:rPr>
              <a:t>Manual effort and labor are time consuming</a:t>
            </a:r>
          </a:p>
          <a:p>
            <a:pPr lvl="1"/>
            <a:r>
              <a:rPr lang="en-US" altLang="en-US" sz="1800">
                <a:latin typeface="Arial" panose="020B0604020202020204" pitchFamily="34" charset="0"/>
                <a:cs typeface="Arial" panose="020B0604020202020204" pitchFamily="34" charset="0"/>
              </a:rPr>
              <a:t>Ditches &amp; ridges are useful</a:t>
            </a:r>
          </a:p>
          <a:p>
            <a:r>
              <a:rPr lang="en-US" altLang="en-US" sz="1800">
                <a:latin typeface="Arial" panose="020B0604020202020204" pitchFamily="34" charset="0"/>
                <a:cs typeface="Arial" panose="020B0604020202020204" pitchFamily="34" charset="0"/>
              </a:rPr>
              <a:t>Improves planimetric accuracy by about </a:t>
            </a:r>
          </a:p>
          <a:p>
            <a:pPr>
              <a:buFont typeface="Arial" panose="020B0604020202020204" pitchFamily="34" charset="0"/>
              <a:buNone/>
            </a:pPr>
            <a:r>
              <a:rPr lang="en-US" altLang="en-US" sz="1800">
                <a:latin typeface="Arial" panose="020B0604020202020204" pitchFamily="34" charset="0"/>
                <a:cs typeface="Arial" panose="020B0604020202020204" pitchFamily="34" charset="0"/>
              </a:rPr>
              <a:t>	40% and height accuracy by about 25%</a:t>
            </a:r>
          </a:p>
          <a:p>
            <a:r>
              <a:rPr lang="en-US" altLang="en-US" sz="1800">
                <a:latin typeface="Arial" panose="020B0604020202020204" pitchFamily="34" charset="0"/>
                <a:cs typeface="Arial" panose="020B0604020202020204" pitchFamily="34" charset="0"/>
              </a:rPr>
              <a:t>Data correction and quality control tool</a:t>
            </a:r>
          </a:p>
        </p:txBody>
      </p:sp>
      <p:grpSp>
        <p:nvGrpSpPr>
          <p:cNvPr id="27663" name="Group 15">
            <a:extLst>
              <a:ext uri="{FF2B5EF4-FFF2-40B4-BE49-F238E27FC236}">
                <a16:creationId xmlns:a16="http://schemas.microsoft.com/office/drawing/2014/main" id="{F5B7AC67-D219-F0A5-4CDE-16A50BC34806}"/>
              </a:ext>
            </a:extLst>
          </p:cNvPr>
          <p:cNvGrpSpPr>
            <a:grpSpLocks/>
          </p:cNvGrpSpPr>
          <p:nvPr/>
        </p:nvGrpSpPr>
        <p:grpSpPr bwMode="auto">
          <a:xfrm>
            <a:off x="6400800" y="609601"/>
            <a:ext cx="4267200" cy="6067425"/>
            <a:chOff x="3072" y="384"/>
            <a:chExt cx="2688" cy="3822"/>
          </a:xfrm>
        </p:grpSpPr>
        <p:grpSp>
          <p:nvGrpSpPr>
            <p:cNvPr id="27652" name="Group 13">
              <a:extLst>
                <a:ext uri="{FF2B5EF4-FFF2-40B4-BE49-F238E27FC236}">
                  <a16:creationId xmlns:a16="http://schemas.microsoft.com/office/drawing/2014/main" id="{95459C02-8D04-94D4-D500-B426B3CE17B1}"/>
                </a:ext>
              </a:extLst>
            </p:cNvPr>
            <p:cNvGrpSpPr>
              <a:grpSpLocks/>
            </p:cNvGrpSpPr>
            <p:nvPr/>
          </p:nvGrpSpPr>
          <p:grpSpPr bwMode="auto">
            <a:xfrm>
              <a:off x="3120" y="384"/>
              <a:ext cx="2304" cy="1872"/>
              <a:chOff x="5334000" y="1600200"/>
              <a:chExt cx="3169839" cy="2469833"/>
            </a:xfrm>
          </p:grpSpPr>
          <p:pic>
            <p:nvPicPr>
              <p:cNvPr id="27656" name="Picture 1">
                <a:extLst>
                  <a:ext uri="{FF2B5EF4-FFF2-40B4-BE49-F238E27FC236}">
                    <a16:creationId xmlns:a16="http://schemas.microsoft.com/office/drawing/2014/main" id="{4D0F8C28-A360-8E78-7465-AA12C04D26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0" y="1600200"/>
                <a:ext cx="3169839" cy="2469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val 4">
                <a:extLst>
                  <a:ext uri="{FF2B5EF4-FFF2-40B4-BE49-F238E27FC236}">
                    <a16:creationId xmlns:a16="http://schemas.microsoft.com/office/drawing/2014/main" id="{B4973DD1-A124-327F-0138-0CB7D90350B2}"/>
                  </a:ext>
                </a:extLst>
              </p:cNvPr>
              <p:cNvSpPr/>
              <p:nvPr/>
            </p:nvSpPr>
            <p:spPr>
              <a:xfrm>
                <a:off x="6171862" y="2591036"/>
                <a:ext cx="77045" cy="75203"/>
              </a:xfrm>
              <a:prstGeom prst="ellipse">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6" name="Oval 5">
                <a:extLst>
                  <a:ext uri="{FF2B5EF4-FFF2-40B4-BE49-F238E27FC236}">
                    <a16:creationId xmlns:a16="http://schemas.microsoft.com/office/drawing/2014/main" id="{3AB570E0-C0E0-52DB-E61E-8EDC45255F8A}"/>
                  </a:ext>
                </a:extLst>
              </p:cNvPr>
              <p:cNvSpPr/>
              <p:nvPr/>
            </p:nvSpPr>
            <p:spPr>
              <a:xfrm>
                <a:off x="6171862" y="2209742"/>
                <a:ext cx="77045" cy="76523"/>
              </a:xfrm>
              <a:prstGeom prst="ellipse">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7" name="Oval 6">
                <a:extLst>
                  <a:ext uri="{FF2B5EF4-FFF2-40B4-BE49-F238E27FC236}">
                    <a16:creationId xmlns:a16="http://schemas.microsoft.com/office/drawing/2014/main" id="{0CB13573-23E6-734A-C937-71A294E2C59E}"/>
                  </a:ext>
                </a:extLst>
              </p:cNvPr>
              <p:cNvSpPr/>
              <p:nvPr/>
            </p:nvSpPr>
            <p:spPr>
              <a:xfrm>
                <a:off x="7162436" y="2361468"/>
                <a:ext cx="75668" cy="76523"/>
              </a:xfrm>
              <a:prstGeom prst="ellipse">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 name="Oval 7">
                <a:extLst>
                  <a:ext uri="{FF2B5EF4-FFF2-40B4-BE49-F238E27FC236}">
                    <a16:creationId xmlns:a16="http://schemas.microsoft.com/office/drawing/2014/main" id="{3C9A5713-D3DA-067C-008B-1E747DFD690C}"/>
                  </a:ext>
                </a:extLst>
              </p:cNvPr>
              <p:cNvSpPr/>
              <p:nvPr/>
            </p:nvSpPr>
            <p:spPr>
              <a:xfrm>
                <a:off x="7086767" y="3200578"/>
                <a:ext cx="75669" cy="75203"/>
              </a:xfrm>
              <a:prstGeom prst="ellipse">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 name="Oval 8">
                <a:extLst>
                  <a:ext uri="{FF2B5EF4-FFF2-40B4-BE49-F238E27FC236}">
                    <a16:creationId xmlns:a16="http://schemas.microsoft.com/office/drawing/2014/main" id="{B9906C12-2BA4-72AD-FC7D-183E8D0F3AC7}"/>
                  </a:ext>
                </a:extLst>
              </p:cNvPr>
              <p:cNvSpPr/>
              <p:nvPr/>
            </p:nvSpPr>
            <p:spPr>
              <a:xfrm>
                <a:off x="7924628" y="3275781"/>
                <a:ext cx="75668" cy="76523"/>
              </a:xfrm>
              <a:prstGeom prst="ellipse">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27653" name="TextBox 9">
              <a:extLst>
                <a:ext uri="{FF2B5EF4-FFF2-40B4-BE49-F238E27FC236}">
                  <a16:creationId xmlns:a16="http://schemas.microsoft.com/office/drawing/2014/main" id="{11277B1E-C88C-8BAD-6837-4F200BAFB5CD}"/>
                </a:ext>
              </a:extLst>
            </p:cNvPr>
            <p:cNvSpPr txBox="1">
              <a:spLocks noChangeArrowheads="1"/>
            </p:cNvSpPr>
            <p:nvPr/>
          </p:nvSpPr>
          <p:spPr bwMode="auto">
            <a:xfrm>
              <a:off x="3072" y="2256"/>
              <a:ext cx="2688" cy="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600"/>
                <a:t>Overlap, across-track flight lines and ground control are needed to fully adjust the systematic errors </a:t>
              </a:r>
            </a:p>
          </p:txBody>
        </p:sp>
        <p:pic>
          <p:nvPicPr>
            <p:cNvPr id="27654" name="Picture 3">
              <a:extLst>
                <a:ext uri="{FF2B5EF4-FFF2-40B4-BE49-F238E27FC236}">
                  <a16:creationId xmlns:a16="http://schemas.microsoft.com/office/drawing/2014/main" id="{CB7BA623-E95F-3A86-5408-1A1E175BF1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68" y="2880"/>
              <a:ext cx="2496" cy="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5" name="TextBox 12">
              <a:extLst>
                <a:ext uri="{FF2B5EF4-FFF2-40B4-BE49-F238E27FC236}">
                  <a16:creationId xmlns:a16="http://schemas.microsoft.com/office/drawing/2014/main" id="{2563A3C5-01ED-6A6E-A53F-F29A0FFE689B}"/>
                </a:ext>
              </a:extLst>
            </p:cNvPr>
            <p:cNvSpPr txBox="1">
              <a:spLocks noChangeArrowheads="1"/>
            </p:cNvSpPr>
            <p:nvPr/>
          </p:nvSpPr>
          <p:spPr bwMode="auto">
            <a:xfrm>
              <a:off x="3072" y="3840"/>
              <a:ext cx="2496" cy="3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600"/>
                <a:t>Create a seamless data set by correcting for the systematic errors</a:t>
              </a:r>
            </a:p>
          </p:txBody>
        </p:sp>
      </p:gr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Title 1">
            <a:extLst>
              <a:ext uri="{FF2B5EF4-FFF2-40B4-BE49-F238E27FC236}">
                <a16:creationId xmlns:a16="http://schemas.microsoft.com/office/drawing/2014/main" id="{3F32B0C1-F4D3-3EC4-0E52-4FCA5145B3BD}"/>
              </a:ext>
            </a:extLst>
          </p:cNvPr>
          <p:cNvSpPr>
            <a:spLocks noGrp="1"/>
          </p:cNvSpPr>
          <p:nvPr>
            <p:ph type="title"/>
          </p:nvPr>
        </p:nvSpPr>
        <p:spPr>
          <a:xfrm>
            <a:off x="1981200" y="0"/>
            <a:ext cx="8229600" cy="914400"/>
          </a:xfrm>
        </p:spPr>
        <p:txBody>
          <a:bodyPr/>
          <a:lstStyle/>
          <a:p>
            <a:r>
              <a:rPr lang="en-US" altLang="en-US" sz="3600" b="1">
                <a:latin typeface="Arial" panose="020B0604020202020204" pitchFamily="34" charset="0"/>
                <a:cs typeface="Arial" panose="020B0604020202020204" pitchFamily="34" charset="0"/>
              </a:rPr>
              <a:t>Selecting Ground Points</a:t>
            </a:r>
          </a:p>
        </p:txBody>
      </p:sp>
      <p:sp>
        <p:nvSpPr>
          <p:cNvPr id="28676" name="Content Placeholder 2">
            <a:extLst>
              <a:ext uri="{FF2B5EF4-FFF2-40B4-BE49-F238E27FC236}">
                <a16:creationId xmlns:a16="http://schemas.microsoft.com/office/drawing/2014/main" id="{33DCC3D0-A5B6-601E-7918-868842512380}"/>
              </a:ext>
            </a:extLst>
          </p:cNvPr>
          <p:cNvSpPr>
            <a:spLocks noGrp="1"/>
          </p:cNvSpPr>
          <p:nvPr>
            <p:ph idx="1"/>
          </p:nvPr>
        </p:nvSpPr>
        <p:spPr>
          <a:xfrm>
            <a:off x="1981200" y="1066801"/>
            <a:ext cx="4343400" cy="4525963"/>
          </a:xfrm>
        </p:spPr>
        <p:txBody>
          <a:bodyPr/>
          <a:lstStyle/>
          <a:p>
            <a:r>
              <a:rPr lang="en-US" altLang="en-US" sz="2400">
                <a:latin typeface="Arial" panose="020B0604020202020204" pitchFamily="34" charset="0"/>
                <a:cs typeface="Arial" panose="020B0604020202020204" pitchFamily="34" charset="0"/>
              </a:rPr>
              <a:t>Active area of research</a:t>
            </a:r>
          </a:p>
          <a:p>
            <a:r>
              <a:rPr lang="en-US" altLang="en-US" sz="2400">
                <a:latin typeface="Arial" panose="020B0604020202020204" pitchFamily="34" charset="0"/>
                <a:cs typeface="Arial" panose="020B0604020202020204" pitchFamily="34" charset="0"/>
              </a:rPr>
              <a:t>Many algorithms</a:t>
            </a:r>
          </a:p>
          <a:p>
            <a:r>
              <a:rPr lang="en-US" altLang="en-US" sz="2400">
                <a:latin typeface="Arial" panose="020B0604020202020204" pitchFamily="34" charset="0"/>
                <a:cs typeface="Arial" panose="020B0604020202020204" pitchFamily="34" charset="0"/>
              </a:rPr>
              <a:t>Project specific</a:t>
            </a:r>
          </a:p>
          <a:p>
            <a:r>
              <a:rPr lang="en-US" altLang="en-US" sz="2400">
                <a:latin typeface="Arial" panose="020B0604020202020204" pitchFamily="34" charset="0"/>
                <a:cs typeface="Arial" panose="020B0604020202020204" pitchFamily="34" charset="0"/>
              </a:rPr>
              <a:t>Manual clean up necessary in most cases</a:t>
            </a:r>
          </a:p>
        </p:txBody>
      </p:sp>
      <p:sp>
        <p:nvSpPr>
          <p:cNvPr id="28678" name="TextBox 6">
            <a:extLst>
              <a:ext uri="{FF2B5EF4-FFF2-40B4-BE49-F238E27FC236}">
                <a16:creationId xmlns:a16="http://schemas.microsoft.com/office/drawing/2014/main" id="{9DD8A53C-AC02-FAD2-37DD-8DEE2FB8207D}"/>
              </a:ext>
            </a:extLst>
          </p:cNvPr>
          <p:cNvSpPr txBox="1">
            <a:spLocks noChangeArrowheads="1"/>
          </p:cNvSpPr>
          <p:nvPr/>
        </p:nvSpPr>
        <p:spPr bwMode="auto">
          <a:xfrm>
            <a:off x="7543800" y="762000"/>
            <a:ext cx="2819400" cy="82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600"/>
              <a:t>Result of 'slope threshold' applied to an urban area (from Vosselman 2000) </a:t>
            </a:r>
          </a:p>
        </p:txBody>
      </p:sp>
      <p:grpSp>
        <p:nvGrpSpPr>
          <p:cNvPr id="28682" name="Group 10">
            <a:extLst>
              <a:ext uri="{FF2B5EF4-FFF2-40B4-BE49-F238E27FC236}">
                <a16:creationId xmlns:a16="http://schemas.microsoft.com/office/drawing/2014/main" id="{E0F737E5-B633-F45E-FE6D-3534AA18F3E3}"/>
              </a:ext>
            </a:extLst>
          </p:cNvPr>
          <p:cNvGrpSpPr>
            <a:grpSpLocks/>
          </p:cNvGrpSpPr>
          <p:nvPr/>
        </p:nvGrpSpPr>
        <p:grpSpPr bwMode="auto">
          <a:xfrm>
            <a:off x="1524000" y="1600200"/>
            <a:ext cx="9144000" cy="5257800"/>
            <a:chOff x="0" y="1008"/>
            <a:chExt cx="5760" cy="3312"/>
          </a:xfrm>
        </p:grpSpPr>
        <p:pic>
          <p:nvPicPr>
            <p:cNvPr id="28674" name="Picture 3">
              <a:extLst>
                <a:ext uri="{FF2B5EF4-FFF2-40B4-BE49-F238E27FC236}">
                  <a16:creationId xmlns:a16="http://schemas.microsoft.com/office/drawing/2014/main" id="{9EB3714C-65C0-F8DD-FB3B-B9515C86E2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20" y="2614"/>
              <a:ext cx="3840" cy="17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7" name="Picture 5" descr="http://www.cnrhome.uidaho.edu/webedit/sites/433/images/regional_lidar/tutorial/slope%20threshold.jpg">
              <a:extLst>
                <a:ext uri="{FF2B5EF4-FFF2-40B4-BE49-F238E27FC236}">
                  <a16:creationId xmlns:a16="http://schemas.microsoft.com/office/drawing/2014/main" id="{50E98EF1-CEF5-3FA6-73D4-D8A8D06541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92" y="1008"/>
              <a:ext cx="1512" cy="1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9" name="Picture 2" descr="Image">
              <a:extLst>
                <a:ext uri="{FF2B5EF4-FFF2-40B4-BE49-F238E27FC236}">
                  <a16:creationId xmlns:a16="http://schemas.microsoft.com/office/drawing/2014/main" id="{7619B0D7-8370-E723-4F6C-30D72B9410C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2880"/>
              <a:ext cx="1872" cy="1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Down Arrow 9">
              <a:extLst>
                <a:ext uri="{FF2B5EF4-FFF2-40B4-BE49-F238E27FC236}">
                  <a16:creationId xmlns:a16="http://schemas.microsoft.com/office/drawing/2014/main" id="{9FD1C74A-E9F0-1B40-5AB7-0824A4BD4B69}"/>
                </a:ext>
              </a:extLst>
            </p:cNvPr>
            <p:cNvSpPr>
              <a:spLocks noChangeArrowheads="1"/>
            </p:cNvSpPr>
            <p:nvPr/>
          </p:nvSpPr>
          <p:spPr bwMode="auto">
            <a:xfrm>
              <a:off x="816" y="2112"/>
              <a:ext cx="192" cy="720"/>
            </a:xfrm>
            <a:prstGeom prst="downArrow">
              <a:avLst>
                <a:gd name="adj1" fmla="val 50000"/>
                <a:gd name="adj2" fmla="val 50000"/>
              </a:avLst>
            </a:prstGeom>
            <a:solidFill>
              <a:schemeClr val="folHlink"/>
            </a:solidFill>
            <a:ln>
              <a:noFill/>
            </a:ln>
            <a:extLst>
              <a:ext uri="{91240B29-F687-4F45-9708-019B960494DF}">
                <a14:hiddenLine xmlns:a14="http://schemas.microsoft.com/office/drawing/2010/main" w="25400" algn="ctr">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endParaRPr lang="en-US" altLang="en-US">
                <a:solidFill>
                  <a:srgbClr val="FFFFFF"/>
                </a:solidFill>
                <a:latin typeface="Calibri" panose="020F0502020204030204" pitchFamily="34" charset="0"/>
              </a:endParaRPr>
            </a:p>
          </p:txBody>
        </p:sp>
      </p:gr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DC1E66EB-459C-3AEA-713E-BE20659E7802}"/>
              </a:ext>
            </a:extLst>
          </p:cNvPr>
          <p:cNvSpPr>
            <a:spLocks noGrp="1"/>
          </p:cNvSpPr>
          <p:nvPr>
            <p:ph type="title"/>
          </p:nvPr>
        </p:nvSpPr>
        <p:spPr>
          <a:xfrm>
            <a:off x="1981200" y="0"/>
            <a:ext cx="8229600" cy="914400"/>
          </a:xfrm>
        </p:spPr>
        <p:txBody>
          <a:bodyPr/>
          <a:lstStyle/>
          <a:p>
            <a:pPr eaLnBrk="1" hangingPunct="1"/>
            <a:r>
              <a:rPr lang="en-US" altLang="en-US" sz="3600" b="1">
                <a:latin typeface="Arial" panose="020B0604020202020204" pitchFamily="34" charset="0"/>
                <a:cs typeface="Arial" panose="020B0604020202020204" pitchFamily="34" charset="0"/>
              </a:rPr>
              <a:t>Getting Down to the Ground</a:t>
            </a:r>
          </a:p>
        </p:txBody>
      </p:sp>
      <p:pic>
        <p:nvPicPr>
          <p:cNvPr id="29699" name="Picture 2" descr="http://forest.moscowfsl.wsu.edu/gems/lidar/image004.jpg">
            <a:extLst>
              <a:ext uri="{FF2B5EF4-FFF2-40B4-BE49-F238E27FC236}">
                <a16:creationId xmlns:a16="http://schemas.microsoft.com/office/drawing/2014/main" id="{7FED76D1-7059-2BE3-F364-4CDECAA639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95600" y="973139"/>
            <a:ext cx="6477000" cy="552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0" name="Rectangle 3">
            <a:extLst>
              <a:ext uri="{FF2B5EF4-FFF2-40B4-BE49-F238E27FC236}">
                <a16:creationId xmlns:a16="http://schemas.microsoft.com/office/drawing/2014/main" id="{A5D3F567-754A-F221-A982-081CE626F2FE}"/>
              </a:ext>
            </a:extLst>
          </p:cNvPr>
          <p:cNvSpPr>
            <a:spLocks noChangeArrowheads="1"/>
          </p:cNvSpPr>
          <p:nvPr/>
        </p:nvSpPr>
        <p:spPr bwMode="auto">
          <a:xfrm>
            <a:off x="5715000" y="6521450"/>
            <a:ext cx="4510088"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600">
                <a:latin typeface="Calibri" panose="020F0502020204030204" pitchFamily="34" charset="0"/>
              </a:rPr>
              <a:t>Progressive Curvature Filter (Evans and Hudak 2007)</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B209C0E8-4DA0-54D6-B030-F88E89F1DE60}"/>
              </a:ext>
            </a:extLst>
          </p:cNvPr>
          <p:cNvSpPr>
            <a:spLocks noGrp="1"/>
          </p:cNvSpPr>
          <p:nvPr>
            <p:ph type="title"/>
          </p:nvPr>
        </p:nvSpPr>
        <p:spPr>
          <a:xfrm>
            <a:off x="1981200" y="457200"/>
            <a:ext cx="8229600" cy="1143000"/>
          </a:xfrm>
        </p:spPr>
        <p:txBody>
          <a:bodyPr/>
          <a:lstStyle/>
          <a:p>
            <a:r>
              <a:rPr lang="en-US" altLang="en-US" b="1">
                <a:latin typeface="Arial" panose="020B0604020202020204" pitchFamily="34" charset="0"/>
                <a:cs typeface="Arial" panose="020B0604020202020204" pitchFamily="34" charset="0"/>
              </a:rPr>
              <a:t>Filtering</a:t>
            </a:r>
          </a:p>
        </p:txBody>
      </p:sp>
      <p:sp>
        <p:nvSpPr>
          <p:cNvPr id="30723" name="Content Placeholder 2">
            <a:extLst>
              <a:ext uri="{FF2B5EF4-FFF2-40B4-BE49-F238E27FC236}">
                <a16:creationId xmlns:a16="http://schemas.microsoft.com/office/drawing/2014/main" id="{365593C1-3921-D5C5-61B2-0966926556F8}"/>
              </a:ext>
            </a:extLst>
          </p:cNvPr>
          <p:cNvSpPr>
            <a:spLocks noGrp="1"/>
          </p:cNvSpPr>
          <p:nvPr>
            <p:ph idx="1"/>
          </p:nvPr>
        </p:nvSpPr>
        <p:spPr>
          <a:xfrm>
            <a:off x="1981200" y="2133601"/>
            <a:ext cx="8229600" cy="4525963"/>
          </a:xfrm>
        </p:spPr>
        <p:txBody>
          <a:bodyPr/>
          <a:lstStyle/>
          <a:p>
            <a:r>
              <a:rPr lang="en-US" altLang="en-US">
                <a:latin typeface="Arial" panose="020B0604020202020204" pitchFamily="34" charset="0"/>
                <a:cs typeface="Arial" panose="020B0604020202020204" pitchFamily="34" charset="0"/>
              </a:rPr>
              <a:t>Post ground point selection filtering is also performed to reduce the size of the data sets</a:t>
            </a:r>
          </a:p>
          <a:p>
            <a:r>
              <a:rPr lang="en-US" altLang="en-US">
                <a:latin typeface="Arial" panose="020B0604020202020204" pitchFamily="34" charset="0"/>
                <a:cs typeface="Arial" panose="020B0604020202020204" pitchFamily="34" charset="0"/>
              </a:rPr>
              <a:t>This type of filtering should only be applied in even terrain</a:t>
            </a:r>
          </a:p>
          <a:p>
            <a:r>
              <a:rPr lang="en-US" altLang="en-US">
                <a:latin typeface="Arial" panose="020B0604020202020204" pitchFamily="34" charset="0"/>
                <a:cs typeface="Arial" panose="020B0604020202020204" pitchFamily="34" charset="0"/>
              </a:rPr>
              <a:t>Uneven terrain and densely vegetated areas are most susceptible to removal of critical interpolation points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E2BF0AB8-36D4-49B9-7CFC-FC5E6C628F27}"/>
              </a:ext>
            </a:extLst>
          </p:cNvPr>
          <p:cNvSpPr>
            <a:spLocks noGrp="1"/>
          </p:cNvSpPr>
          <p:nvPr>
            <p:ph type="title"/>
          </p:nvPr>
        </p:nvSpPr>
        <p:spPr/>
        <p:txBody>
          <a:bodyPr/>
          <a:lstStyle/>
          <a:p>
            <a:r>
              <a:rPr lang="en-US" altLang="en-US" b="1"/>
              <a:t>Terrain</a:t>
            </a:r>
          </a:p>
        </p:txBody>
      </p:sp>
      <p:sp>
        <p:nvSpPr>
          <p:cNvPr id="31747" name="Content Placeholder 2">
            <a:extLst>
              <a:ext uri="{FF2B5EF4-FFF2-40B4-BE49-F238E27FC236}">
                <a16:creationId xmlns:a16="http://schemas.microsoft.com/office/drawing/2014/main" id="{49EF2F41-3D6D-9E95-A971-0597163CCDF1}"/>
              </a:ext>
            </a:extLst>
          </p:cNvPr>
          <p:cNvSpPr>
            <a:spLocks noGrp="1"/>
          </p:cNvSpPr>
          <p:nvPr>
            <p:ph idx="1"/>
          </p:nvPr>
        </p:nvSpPr>
        <p:spPr>
          <a:xfrm>
            <a:off x="1981200" y="1905001"/>
            <a:ext cx="8229600" cy="4525963"/>
          </a:xfrm>
        </p:spPr>
        <p:txBody>
          <a:bodyPr/>
          <a:lstStyle/>
          <a:p>
            <a:pPr marL="609600" indent="-609600">
              <a:buNone/>
            </a:pPr>
            <a:r>
              <a:rPr lang="en-US" altLang="en-US" sz="1800">
                <a:latin typeface="Arial" panose="020B0604020202020204" pitchFamily="34" charset="0"/>
                <a:cs typeface="Arial" panose="020B0604020202020204" pitchFamily="34" charset="0"/>
              </a:rPr>
              <a:t>• </a:t>
            </a:r>
            <a:r>
              <a:rPr lang="en-US" altLang="en-US" sz="2400">
                <a:latin typeface="Arial" panose="020B0604020202020204" pitchFamily="34" charset="0"/>
                <a:cs typeface="Arial" panose="020B0604020202020204" pitchFamily="34" charset="0"/>
              </a:rPr>
              <a:t>Digital elevation model (DEM), digital terrain model (DTM): “Ground”</a:t>
            </a:r>
          </a:p>
          <a:p>
            <a:pPr marL="609600" indent="-609600">
              <a:buNone/>
            </a:pPr>
            <a:endParaRPr lang="en-US" altLang="en-US" sz="800">
              <a:latin typeface="Arial" panose="020B0604020202020204" pitchFamily="34" charset="0"/>
              <a:cs typeface="Arial" panose="020B0604020202020204" pitchFamily="34" charset="0"/>
            </a:endParaRPr>
          </a:p>
          <a:p>
            <a:pPr marL="609600" indent="-609600">
              <a:buNone/>
            </a:pPr>
            <a:r>
              <a:rPr lang="en-US" altLang="en-US" sz="2400">
                <a:latin typeface="Arial" panose="020B0604020202020204" pitchFamily="34" charset="0"/>
                <a:cs typeface="Arial" panose="020B0604020202020204" pitchFamily="34" charset="0"/>
              </a:rPr>
              <a:t>• Digital surface model (DSM): “top surface”</a:t>
            </a:r>
          </a:p>
          <a:p>
            <a:pPr marL="609600" indent="-609600">
              <a:buNone/>
            </a:pPr>
            <a:endParaRPr lang="en-US" altLang="en-US" sz="800">
              <a:latin typeface="Arial" panose="020B0604020202020204" pitchFamily="34" charset="0"/>
              <a:cs typeface="Arial" panose="020B0604020202020204" pitchFamily="34" charset="0"/>
            </a:endParaRPr>
          </a:p>
          <a:p>
            <a:pPr marL="609600" indent="-609600">
              <a:buNone/>
            </a:pPr>
            <a:r>
              <a:rPr lang="en-US" altLang="en-US" sz="2400">
                <a:latin typeface="Arial" panose="020B0604020202020204" pitchFamily="34" charset="0"/>
                <a:cs typeface="Arial" panose="020B0604020202020204" pitchFamily="34" charset="0"/>
              </a:rPr>
              <a:t>• In open terrain, the separation surface between air and bare earth</a:t>
            </a:r>
          </a:p>
          <a:p>
            <a:pPr marL="609600" indent="-609600">
              <a:buNone/>
            </a:pPr>
            <a:endParaRPr lang="en-US" altLang="en-US" sz="800">
              <a:latin typeface="Arial" panose="020B0604020202020204" pitchFamily="34" charset="0"/>
              <a:cs typeface="Arial" panose="020B0604020202020204" pitchFamily="34" charset="0"/>
            </a:endParaRPr>
          </a:p>
          <a:p>
            <a:pPr marL="609600" indent="-609600">
              <a:buNone/>
            </a:pPr>
            <a:r>
              <a:rPr lang="en-US" altLang="en-US" sz="2400">
                <a:latin typeface="Arial" panose="020B0604020202020204" pitchFamily="34" charset="0"/>
                <a:cs typeface="Arial" panose="020B0604020202020204" pitchFamily="34" charset="0"/>
              </a:rPr>
              <a:t>• DEM is different from measured laser points due to </a:t>
            </a:r>
            <a:r>
              <a:rPr lang="en-US" altLang="en-US" sz="2400" b="1">
                <a:latin typeface="Arial" panose="020B0604020202020204" pitchFamily="34" charset="0"/>
                <a:cs typeface="Arial" panose="020B0604020202020204" pitchFamily="34" charset="0"/>
              </a:rPr>
              <a:t>very different reasons:</a:t>
            </a:r>
          </a:p>
          <a:p>
            <a:pPr marL="990600" lvl="1" indent="-533400">
              <a:buFont typeface="Arial" panose="020B0604020202020204" pitchFamily="34" charset="0"/>
              <a:buAutoNum type="arabicPeriod"/>
            </a:pPr>
            <a:r>
              <a:rPr lang="en-US" altLang="en-US" sz="2000">
                <a:latin typeface="Arial" panose="020B0604020202020204" pitchFamily="34" charset="0"/>
                <a:cs typeface="Arial" panose="020B0604020202020204" pitchFamily="34" charset="0"/>
              </a:rPr>
              <a:t>Filtering: classification of points into terrain and off-terrain</a:t>
            </a:r>
          </a:p>
          <a:p>
            <a:pPr marL="990600" lvl="1" indent="-533400">
              <a:buFont typeface="Arial" panose="020B0604020202020204" pitchFamily="34" charset="0"/>
              <a:buAutoNum type="arabicPeriod"/>
            </a:pPr>
            <a:r>
              <a:rPr lang="en-US" altLang="en-US" sz="2000">
                <a:latin typeface="Arial" panose="020B0604020202020204" pitchFamily="34" charset="0"/>
                <a:cs typeface="Arial" panose="020B0604020202020204" pitchFamily="34" charset="0"/>
              </a:rPr>
              <a:t>Basis for DTM generation, detection of topographic objects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Title 1">
            <a:extLst>
              <a:ext uri="{FF2B5EF4-FFF2-40B4-BE49-F238E27FC236}">
                <a16:creationId xmlns:a16="http://schemas.microsoft.com/office/drawing/2014/main" id="{C84EEF2A-97D6-3F72-6BD6-574BA134C23D}"/>
              </a:ext>
            </a:extLst>
          </p:cNvPr>
          <p:cNvSpPr>
            <a:spLocks noGrp="1"/>
          </p:cNvSpPr>
          <p:nvPr>
            <p:ph type="title"/>
          </p:nvPr>
        </p:nvSpPr>
        <p:spPr>
          <a:xfrm>
            <a:off x="1981200" y="274638"/>
            <a:ext cx="8229600" cy="639762"/>
          </a:xfrm>
        </p:spPr>
        <p:txBody>
          <a:bodyPr/>
          <a:lstStyle/>
          <a:p>
            <a:r>
              <a:rPr lang="en-US" altLang="en-US" sz="3600" b="1">
                <a:latin typeface="Arial" panose="020B0604020202020204" pitchFamily="34" charset="0"/>
                <a:cs typeface="Arial" panose="020B0604020202020204" pitchFamily="34" charset="0"/>
              </a:rPr>
              <a:t>Interpolation</a:t>
            </a:r>
          </a:p>
        </p:txBody>
      </p:sp>
      <p:sp>
        <p:nvSpPr>
          <p:cNvPr id="32772" name="Content Placeholder 2">
            <a:extLst>
              <a:ext uri="{FF2B5EF4-FFF2-40B4-BE49-F238E27FC236}">
                <a16:creationId xmlns:a16="http://schemas.microsoft.com/office/drawing/2014/main" id="{119E332D-A07C-4A8A-CF04-B3A1184674D7}"/>
              </a:ext>
            </a:extLst>
          </p:cNvPr>
          <p:cNvSpPr>
            <a:spLocks noGrp="1"/>
          </p:cNvSpPr>
          <p:nvPr>
            <p:ph idx="1"/>
          </p:nvPr>
        </p:nvSpPr>
        <p:spPr>
          <a:xfrm>
            <a:off x="2743200" y="1143000"/>
            <a:ext cx="7162800" cy="2971800"/>
          </a:xfrm>
        </p:spPr>
        <p:txBody>
          <a:bodyPr/>
          <a:lstStyle/>
          <a:p>
            <a:r>
              <a:rPr lang="en-US" altLang="en-US">
                <a:latin typeface="Arial" panose="020B0604020202020204" pitchFamily="34" charset="0"/>
                <a:cs typeface="Arial" panose="020B0604020202020204" pitchFamily="34" charset="0"/>
              </a:rPr>
              <a:t>Many algorithms</a:t>
            </a:r>
          </a:p>
          <a:p>
            <a:r>
              <a:rPr lang="en-US" altLang="en-US">
                <a:latin typeface="Arial" panose="020B0604020202020204" pitchFamily="34" charset="0"/>
                <a:cs typeface="Arial" panose="020B0604020202020204" pitchFamily="34" charset="0"/>
              </a:rPr>
              <a:t>Propagates inherent errors in the data</a:t>
            </a:r>
          </a:p>
          <a:p>
            <a:r>
              <a:rPr lang="en-US" altLang="en-US">
                <a:latin typeface="Arial" panose="020B0604020202020204" pitchFamily="34" charset="0"/>
                <a:cs typeface="Arial" panose="020B0604020202020204" pitchFamily="34" charset="0"/>
              </a:rPr>
              <a:t>Sensitivity to spatial distribution and local lack of points</a:t>
            </a:r>
          </a:p>
          <a:p>
            <a:r>
              <a:rPr lang="en-US" altLang="en-US">
                <a:latin typeface="Arial" panose="020B0604020202020204" pitchFamily="34" charset="0"/>
                <a:cs typeface="Arial" panose="020B0604020202020204" pitchFamily="34" charset="0"/>
              </a:rPr>
              <a:t>Can introduce artifacts</a:t>
            </a:r>
          </a:p>
        </p:txBody>
      </p:sp>
      <p:grpSp>
        <p:nvGrpSpPr>
          <p:cNvPr id="32783" name="Group 15">
            <a:extLst>
              <a:ext uri="{FF2B5EF4-FFF2-40B4-BE49-F238E27FC236}">
                <a16:creationId xmlns:a16="http://schemas.microsoft.com/office/drawing/2014/main" id="{F693C647-5999-E45A-4E5E-AD15BE684E85}"/>
              </a:ext>
            </a:extLst>
          </p:cNvPr>
          <p:cNvGrpSpPr>
            <a:grpSpLocks/>
          </p:cNvGrpSpPr>
          <p:nvPr/>
        </p:nvGrpSpPr>
        <p:grpSpPr bwMode="auto">
          <a:xfrm>
            <a:off x="1524000" y="3733801"/>
            <a:ext cx="8991600" cy="3101975"/>
            <a:chOff x="288" y="2832"/>
            <a:chExt cx="4961" cy="1252"/>
          </a:xfrm>
        </p:grpSpPr>
        <p:pic>
          <p:nvPicPr>
            <p:cNvPr id="32770" name="Picture 2" descr="http://www.complexification.net/gallery/machines/treeGarden/treeGardenA0000.jpg">
              <a:extLst>
                <a:ext uri="{FF2B5EF4-FFF2-40B4-BE49-F238E27FC236}">
                  <a16:creationId xmlns:a16="http://schemas.microsoft.com/office/drawing/2014/main" id="{A6A8EDDD-943E-1DC9-EE73-6AC6631119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2" y="2832"/>
              <a:ext cx="737" cy="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3" name="Picture 2" descr="http://www.complexification.net/gallery/machines/treeGarden/treeGardenA0000.jpg">
              <a:extLst>
                <a:ext uri="{FF2B5EF4-FFF2-40B4-BE49-F238E27FC236}">
                  <a16:creationId xmlns:a16="http://schemas.microsoft.com/office/drawing/2014/main" id="{4D7B338B-6F98-B6AD-4551-2159ECC0B6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44" y="3264"/>
              <a:ext cx="737" cy="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4" name="Picture 2" descr="http://www.complexification.net/gallery/machines/treeGarden/treeGardenA0000.jpg">
              <a:extLst>
                <a:ext uri="{FF2B5EF4-FFF2-40B4-BE49-F238E27FC236}">
                  <a16:creationId xmlns:a16="http://schemas.microsoft.com/office/drawing/2014/main" id="{74B7BF56-CAB9-7A56-B013-F8C7D03C77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24" y="2928"/>
              <a:ext cx="737" cy="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6" name="Picture 2" descr="http://www.complexification.net/gallery/machines/treeGarden/treeGardenA0000.jpg">
              <a:extLst>
                <a:ext uri="{FF2B5EF4-FFF2-40B4-BE49-F238E27FC236}">
                  <a16:creationId xmlns:a16="http://schemas.microsoft.com/office/drawing/2014/main" id="{BA5913FF-3E4B-5EC7-8758-1159081939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2" y="2832"/>
              <a:ext cx="737" cy="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7" name="Picture 2" descr="http://www.complexification.net/gallery/machines/treeGarden/treeGardenA0000.jpg">
              <a:extLst>
                <a:ext uri="{FF2B5EF4-FFF2-40B4-BE49-F238E27FC236}">
                  <a16:creationId xmlns:a16="http://schemas.microsoft.com/office/drawing/2014/main" id="{405B8474-E0BC-E2D5-7EAE-6AC49A6263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4" y="3216"/>
              <a:ext cx="737" cy="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8" name="Picture 2" descr="http://www.complexification.net/gallery/machines/treeGarden/treeGardenA0000.jpg">
              <a:extLst>
                <a:ext uri="{FF2B5EF4-FFF2-40B4-BE49-F238E27FC236}">
                  <a16:creationId xmlns:a16="http://schemas.microsoft.com/office/drawing/2014/main" id="{E7B992DA-FBCB-9E16-151B-5BB32C3062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 y="2880"/>
              <a:ext cx="737" cy="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Freeform 14">
              <a:extLst>
                <a:ext uri="{FF2B5EF4-FFF2-40B4-BE49-F238E27FC236}">
                  <a16:creationId xmlns:a16="http://schemas.microsoft.com/office/drawing/2014/main" id="{BA54103D-5617-E808-F1AA-3E281820DD8E}"/>
                </a:ext>
              </a:extLst>
            </p:cNvPr>
            <p:cNvSpPr>
              <a:spLocks noChangeArrowheads="1"/>
            </p:cNvSpPr>
            <p:nvPr/>
          </p:nvSpPr>
          <p:spPr bwMode="auto">
            <a:xfrm>
              <a:off x="532" y="3510"/>
              <a:ext cx="2108" cy="426"/>
            </a:xfrm>
            <a:custGeom>
              <a:avLst/>
              <a:gdLst>
                <a:gd name="T0" fmla="*/ 0 w 3346315"/>
                <a:gd name="T1" fmla="*/ 0 h 675827"/>
                <a:gd name="T2" fmla="*/ 3346315 w 3346315"/>
                <a:gd name="T3" fmla="*/ 675827 h 675827"/>
              </a:gdLst>
              <a:ahLst/>
              <a:cxnLst/>
              <a:rect l="T0" t="T1" r="T2" b="T3"/>
              <a:pathLst>
                <a:path w="3346315" h="675827">
                  <a:moveTo>
                    <a:pt x="70964" y="121191"/>
                  </a:moveTo>
                  <a:cubicBezTo>
                    <a:pt x="203707" y="94642"/>
                    <a:pt x="0" y="134965"/>
                    <a:pt x="153410" y="106201"/>
                  </a:cubicBezTo>
                  <a:cubicBezTo>
                    <a:pt x="178452" y="101506"/>
                    <a:pt x="204190" y="99268"/>
                    <a:pt x="228361" y="91211"/>
                  </a:cubicBezTo>
                  <a:cubicBezTo>
                    <a:pt x="235856" y="88713"/>
                    <a:pt x="242978" y="84431"/>
                    <a:pt x="250846" y="83716"/>
                  </a:cubicBezTo>
                  <a:cubicBezTo>
                    <a:pt x="298185" y="79412"/>
                    <a:pt x="345783" y="78719"/>
                    <a:pt x="393252" y="76221"/>
                  </a:cubicBezTo>
                  <a:cubicBezTo>
                    <a:pt x="443219" y="78719"/>
                    <a:pt x="493297" y="79561"/>
                    <a:pt x="543154" y="83716"/>
                  </a:cubicBezTo>
                  <a:cubicBezTo>
                    <a:pt x="555701" y="84762"/>
                    <a:pt x="582612" y="94370"/>
                    <a:pt x="595620" y="98706"/>
                  </a:cubicBezTo>
                  <a:lnTo>
                    <a:pt x="640590" y="128686"/>
                  </a:lnTo>
                  <a:cubicBezTo>
                    <a:pt x="648085" y="133683"/>
                    <a:pt x="654529" y="140829"/>
                    <a:pt x="663075" y="143677"/>
                  </a:cubicBezTo>
                  <a:cubicBezTo>
                    <a:pt x="681425" y="149794"/>
                    <a:pt x="699332" y="154584"/>
                    <a:pt x="715541" y="166162"/>
                  </a:cubicBezTo>
                  <a:cubicBezTo>
                    <a:pt x="724166" y="172323"/>
                    <a:pt x="729883" y="181861"/>
                    <a:pt x="738026" y="188647"/>
                  </a:cubicBezTo>
                  <a:cubicBezTo>
                    <a:pt x="744946" y="194414"/>
                    <a:pt x="753016" y="198640"/>
                    <a:pt x="760511" y="203637"/>
                  </a:cubicBezTo>
                  <a:cubicBezTo>
                    <a:pt x="779349" y="260152"/>
                    <a:pt x="751746" y="192681"/>
                    <a:pt x="790492" y="241113"/>
                  </a:cubicBezTo>
                  <a:cubicBezTo>
                    <a:pt x="795427" y="247282"/>
                    <a:pt x="793605" y="257024"/>
                    <a:pt x="797987" y="263598"/>
                  </a:cubicBezTo>
                  <a:cubicBezTo>
                    <a:pt x="803867" y="272417"/>
                    <a:pt x="813686" y="277940"/>
                    <a:pt x="820472" y="286083"/>
                  </a:cubicBezTo>
                  <a:cubicBezTo>
                    <a:pt x="851701" y="323558"/>
                    <a:pt x="816725" y="296076"/>
                    <a:pt x="857947" y="323558"/>
                  </a:cubicBezTo>
                  <a:cubicBezTo>
                    <a:pt x="867941" y="338548"/>
                    <a:pt x="872938" y="358535"/>
                    <a:pt x="887928" y="368529"/>
                  </a:cubicBezTo>
                  <a:cubicBezTo>
                    <a:pt x="925114" y="393320"/>
                    <a:pt x="904040" y="377147"/>
                    <a:pt x="947888" y="420995"/>
                  </a:cubicBezTo>
                  <a:cubicBezTo>
                    <a:pt x="955383" y="428490"/>
                    <a:pt x="964494" y="434660"/>
                    <a:pt x="970374" y="443480"/>
                  </a:cubicBezTo>
                  <a:cubicBezTo>
                    <a:pt x="975371" y="450975"/>
                    <a:pt x="978994" y="459595"/>
                    <a:pt x="985364" y="465965"/>
                  </a:cubicBezTo>
                  <a:cubicBezTo>
                    <a:pt x="1044314" y="524915"/>
                    <a:pt x="968949" y="429777"/>
                    <a:pt x="1030334" y="503440"/>
                  </a:cubicBezTo>
                  <a:cubicBezTo>
                    <a:pt x="1036101" y="510360"/>
                    <a:pt x="1038545" y="519994"/>
                    <a:pt x="1045324" y="525926"/>
                  </a:cubicBezTo>
                  <a:cubicBezTo>
                    <a:pt x="1058882" y="537790"/>
                    <a:pt x="1077556" y="543167"/>
                    <a:pt x="1090295" y="555906"/>
                  </a:cubicBezTo>
                  <a:cubicBezTo>
                    <a:pt x="1097790" y="563401"/>
                    <a:pt x="1103961" y="572511"/>
                    <a:pt x="1112780" y="578391"/>
                  </a:cubicBezTo>
                  <a:cubicBezTo>
                    <a:pt x="1119354" y="582773"/>
                    <a:pt x="1127770" y="583388"/>
                    <a:pt x="1135265" y="585886"/>
                  </a:cubicBezTo>
                  <a:cubicBezTo>
                    <a:pt x="1142760" y="590883"/>
                    <a:pt x="1149519" y="597218"/>
                    <a:pt x="1157751" y="600877"/>
                  </a:cubicBezTo>
                  <a:cubicBezTo>
                    <a:pt x="1172190" y="607294"/>
                    <a:pt x="1187731" y="610870"/>
                    <a:pt x="1202721" y="615867"/>
                  </a:cubicBezTo>
                  <a:lnTo>
                    <a:pt x="1225206" y="623362"/>
                  </a:lnTo>
                  <a:cubicBezTo>
                    <a:pt x="1232701" y="625860"/>
                    <a:pt x="1240625" y="627324"/>
                    <a:pt x="1247692" y="630857"/>
                  </a:cubicBezTo>
                  <a:cubicBezTo>
                    <a:pt x="1294263" y="654143"/>
                    <a:pt x="1260031" y="639736"/>
                    <a:pt x="1307652" y="653342"/>
                  </a:cubicBezTo>
                  <a:cubicBezTo>
                    <a:pt x="1315249" y="655512"/>
                    <a:pt x="1322357" y="659464"/>
                    <a:pt x="1330138" y="660837"/>
                  </a:cubicBezTo>
                  <a:cubicBezTo>
                    <a:pt x="1364932" y="666977"/>
                    <a:pt x="1435069" y="675827"/>
                    <a:pt x="1435069" y="675827"/>
                  </a:cubicBezTo>
                  <a:cubicBezTo>
                    <a:pt x="1502525" y="673329"/>
                    <a:pt x="1570074" y="672678"/>
                    <a:pt x="1637436" y="668332"/>
                  </a:cubicBezTo>
                  <a:cubicBezTo>
                    <a:pt x="1644897" y="667851"/>
                    <a:pt x="1680795" y="657245"/>
                    <a:pt x="1689902" y="653342"/>
                  </a:cubicBezTo>
                  <a:cubicBezTo>
                    <a:pt x="1700172" y="648941"/>
                    <a:pt x="1709282" y="641885"/>
                    <a:pt x="1719882" y="638352"/>
                  </a:cubicBezTo>
                  <a:cubicBezTo>
                    <a:pt x="1804695" y="610081"/>
                    <a:pt x="1751916" y="633704"/>
                    <a:pt x="1817318" y="615867"/>
                  </a:cubicBezTo>
                  <a:cubicBezTo>
                    <a:pt x="1832562" y="611710"/>
                    <a:pt x="1847298" y="605874"/>
                    <a:pt x="1862288" y="600877"/>
                  </a:cubicBezTo>
                  <a:cubicBezTo>
                    <a:pt x="1869783" y="598378"/>
                    <a:pt x="1878200" y="597764"/>
                    <a:pt x="1884774" y="593381"/>
                  </a:cubicBezTo>
                  <a:cubicBezTo>
                    <a:pt x="1899764" y="583388"/>
                    <a:pt x="1912653" y="569098"/>
                    <a:pt x="1929744" y="563401"/>
                  </a:cubicBezTo>
                  <a:cubicBezTo>
                    <a:pt x="1937239" y="560903"/>
                    <a:pt x="1945163" y="559439"/>
                    <a:pt x="1952229" y="555906"/>
                  </a:cubicBezTo>
                  <a:cubicBezTo>
                    <a:pt x="2010347" y="526848"/>
                    <a:pt x="1940684" y="552260"/>
                    <a:pt x="1997200" y="533421"/>
                  </a:cubicBezTo>
                  <a:cubicBezTo>
                    <a:pt x="2040262" y="490358"/>
                    <a:pt x="2017915" y="501531"/>
                    <a:pt x="2057161" y="488450"/>
                  </a:cubicBezTo>
                  <a:lnTo>
                    <a:pt x="2102131" y="458470"/>
                  </a:lnTo>
                  <a:lnTo>
                    <a:pt x="2124616" y="443480"/>
                  </a:lnTo>
                  <a:cubicBezTo>
                    <a:pt x="2127114" y="435985"/>
                    <a:pt x="2128046" y="427770"/>
                    <a:pt x="2132111" y="420995"/>
                  </a:cubicBezTo>
                  <a:cubicBezTo>
                    <a:pt x="2135747" y="414935"/>
                    <a:pt x="2142687" y="411522"/>
                    <a:pt x="2147102" y="406004"/>
                  </a:cubicBezTo>
                  <a:cubicBezTo>
                    <a:pt x="2152729" y="398970"/>
                    <a:pt x="2158064" y="391576"/>
                    <a:pt x="2162092" y="383519"/>
                  </a:cubicBezTo>
                  <a:cubicBezTo>
                    <a:pt x="2165625" y="376453"/>
                    <a:pt x="2166054" y="368100"/>
                    <a:pt x="2169587" y="361034"/>
                  </a:cubicBezTo>
                  <a:cubicBezTo>
                    <a:pt x="2179041" y="342125"/>
                    <a:pt x="2185625" y="337500"/>
                    <a:pt x="2199567" y="323558"/>
                  </a:cubicBezTo>
                  <a:cubicBezTo>
                    <a:pt x="2202065" y="316063"/>
                    <a:pt x="2203142" y="307932"/>
                    <a:pt x="2207062" y="301073"/>
                  </a:cubicBezTo>
                  <a:cubicBezTo>
                    <a:pt x="2232578" y="256420"/>
                    <a:pt x="2221398" y="285028"/>
                    <a:pt x="2244538" y="256103"/>
                  </a:cubicBezTo>
                  <a:cubicBezTo>
                    <a:pt x="2273093" y="220410"/>
                    <a:pt x="2243465" y="244326"/>
                    <a:pt x="2282013" y="218627"/>
                  </a:cubicBezTo>
                  <a:cubicBezTo>
                    <a:pt x="2287010" y="211132"/>
                    <a:pt x="2290633" y="202512"/>
                    <a:pt x="2297003" y="196142"/>
                  </a:cubicBezTo>
                  <a:cubicBezTo>
                    <a:pt x="2303373" y="189772"/>
                    <a:pt x="2312454" y="186779"/>
                    <a:pt x="2319488" y="181152"/>
                  </a:cubicBezTo>
                  <a:cubicBezTo>
                    <a:pt x="2325006" y="176738"/>
                    <a:pt x="2328826" y="170402"/>
                    <a:pt x="2334479" y="166162"/>
                  </a:cubicBezTo>
                  <a:cubicBezTo>
                    <a:pt x="2348892" y="155352"/>
                    <a:pt x="2364459" y="146175"/>
                    <a:pt x="2379449" y="136181"/>
                  </a:cubicBezTo>
                  <a:lnTo>
                    <a:pt x="2424420" y="106201"/>
                  </a:lnTo>
                  <a:lnTo>
                    <a:pt x="2446905" y="98706"/>
                  </a:lnTo>
                  <a:cubicBezTo>
                    <a:pt x="2456898" y="91211"/>
                    <a:pt x="2465712" y="81807"/>
                    <a:pt x="2476885" y="76221"/>
                  </a:cubicBezTo>
                  <a:cubicBezTo>
                    <a:pt x="2491018" y="69155"/>
                    <a:pt x="2506866" y="66228"/>
                    <a:pt x="2521856" y="61231"/>
                  </a:cubicBezTo>
                  <a:lnTo>
                    <a:pt x="2544341" y="53736"/>
                  </a:lnTo>
                  <a:cubicBezTo>
                    <a:pt x="2551836" y="51237"/>
                    <a:pt x="2559005" y="47357"/>
                    <a:pt x="2566826" y="46240"/>
                  </a:cubicBezTo>
                  <a:cubicBezTo>
                    <a:pt x="2584315" y="43742"/>
                    <a:pt x="2601911" y="41905"/>
                    <a:pt x="2619292" y="38745"/>
                  </a:cubicBezTo>
                  <a:cubicBezTo>
                    <a:pt x="2629427" y="36902"/>
                    <a:pt x="2639061" y="32611"/>
                    <a:pt x="2649272" y="31250"/>
                  </a:cubicBezTo>
                  <a:cubicBezTo>
                    <a:pt x="2676625" y="27603"/>
                    <a:pt x="2704274" y="26644"/>
                    <a:pt x="2731718" y="23755"/>
                  </a:cubicBezTo>
                  <a:cubicBezTo>
                    <a:pt x="2751750" y="21646"/>
                    <a:pt x="2771557" y="17161"/>
                    <a:pt x="2791679" y="16260"/>
                  </a:cubicBezTo>
                  <a:cubicBezTo>
                    <a:pt x="3154814" y="0"/>
                    <a:pt x="3116009" y="1270"/>
                    <a:pt x="3346315" y="1270"/>
                  </a:cubicBezTo>
                </a:path>
              </a:pathLst>
            </a:custGeom>
            <a:noFill/>
            <a:ln w="38100" algn="ctr">
              <a:solidFill>
                <a:srgbClr val="4A7EBB"/>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endParaRPr lang="en-US" altLang="en-US">
                <a:latin typeface="Calibri" panose="020F0502020204030204" pitchFamily="34" charset="0"/>
              </a:endParaRPr>
            </a:p>
          </p:txBody>
        </p:sp>
        <p:sp>
          <p:nvSpPr>
            <p:cNvPr id="32780" name="TextBox 15">
              <a:extLst>
                <a:ext uri="{FF2B5EF4-FFF2-40B4-BE49-F238E27FC236}">
                  <a16:creationId xmlns:a16="http://schemas.microsoft.com/office/drawing/2014/main" id="{77F845F7-DD37-3238-30C1-55913EEF3B31}"/>
                </a:ext>
              </a:extLst>
            </p:cNvPr>
            <p:cNvSpPr txBox="1">
              <a:spLocks noChangeArrowheads="1"/>
            </p:cNvSpPr>
            <p:nvPr/>
          </p:nvSpPr>
          <p:spPr bwMode="auto">
            <a:xfrm>
              <a:off x="288" y="3936"/>
              <a:ext cx="2253" cy="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a:t>Using incorrect scale (over smoothing)</a:t>
              </a:r>
            </a:p>
          </p:txBody>
        </p:sp>
        <p:sp>
          <p:nvSpPr>
            <p:cNvPr id="32781" name="TextBox 16">
              <a:extLst>
                <a:ext uri="{FF2B5EF4-FFF2-40B4-BE49-F238E27FC236}">
                  <a16:creationId xmlns:a16="http://schemas.microsoft.com/office/drawing/2014/main" id="{59F4AEAB-9BDC-EA7F-3043-8E8F30A5BACE}"/>
                </a:ext>
              </a:extLst>
            </p:cNvPr>
            <p:cNvSpPr txBox="1">
              <a:spLocks noChangeArrowheads="1"/>
            </p:cNvSpPr>
            <p:nvPr/>
          </p:nvSpPr>
          <p:spPr bwMode="auto">
            <a:xfrm>
              <a:off x="3600" y="3936"/>
              <a:ext cx="1096" cy="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a:t>Interpolation error</a:t>
              </a:r>
            </a:p>
          </p:txBody>
        </p:sp>
      </p:grpSp>
      <p:sp>
        <p:nvSpPr>
          <p:cNvPr id="7" name="Freeform 6">
            <a:extLst>
              <a:ext uri="{FF2B5EF4-FFF2-40B4-BE49-F238E27FC236}">
                <a16:creationId xmlns:a16="http://schemas.microsoft.com/office/drawing/2014/main" id="{57B04319-D0BB-DCA6-C01C-986E7714EF61}"/>
              </a:ext>
            </a:extLst>
          </p:cNvPr>
          <p:cNvSpPr>
            <a:spLocks noChangeArrowheads="1"/>
          </p:cNvSpPr>
          <p:nvPr/>
        </p:nvSpPr>
        <p:spPr bwMode="auto">
          <a:xfrm>
            <a:off x="6559550" y="5419726"/>
            <a:ext cx="3346450" cy="676275"/>
          </a:xfrm>
          <a:custGeom>
            <a:avLst/>
            <a:gdLst>
              <a:gd name="T0" fmla="*/ 0 w 3346315"/>
              <a:gd name="T1" fmla="*/ 0 h 675827"/>
              <a:gd name="T2" fmla="*/ 3346315 w 3346315"/>
              <a:gd name="T3" fmla="*/ 675827 h 675827"/>
            </a:gdLst>
            <a:ahLst/>
            <a:cxnLst/>
            <a:rect l="T0" t="T1" r="T2" b="T3"/>
            <a:pathLst>
              <a:path w="3346315" h="675827">
                <a:moveTo>
                  <a:pt x="70964" y="121191"/>
                </a:moveTo>
                <a:cubicBezTo>
                  <a:pt x="203707" y="94642"/>
                  <a:pt x="0" y="134965"/>
                  <a:pt x="153410" y="106201"/>
                </a:cubicBezTo>
                <a:cubicBezTo>
                  <a:pt x="178452" y="101506"/>
                  <a:pt x="204190" y="99268"/>
                  <a:pt x="228361" y="91211"/>
                </a:cubicBezTo>
                <a:cubicBezTo>
                  <a:pt x="235856" y="88713"/>
                  <a:pt x="242978" y="84431"/>
                  <a:pt x="250846" y="83716"/>
                </a:cubicBezTo>
                <a:cubicBezTo>
                  <a:pt x="298185" y="79412"/>
                  <a:pt x="345783" y="78719"/>
                  <a:pt x="393252" y="76221"/>
                </a:cubicBezTo>
                <a:cubicBezTo>
                  <a:pt x="443219" y="78719"/>
                  <a:pt x="493297" y="79561"/>
                  <a:pt x="543154" y="83716"/>
                </a:cubicBezTo>
                <a:cubicBezTo>
                  <a:pt x="555701" y="84762"/>
                  <a:pt x="582612" y="94370"/>
                  <a:pt x="595620" y="98706"/>
                </a:cubicBezTo>
                <a:lnTo>
                  <a:pt x="640590" y="128686"/>
                </a:lnTo>
                <a:cubicBezTo>
                  <a:pt x="648085" y="133683"/>
                  <a:pt x="654529" y="140829"/>
                  <a:pt x="663075" y="143677"/>
                </a:cubicBezTo>
                <a:cubicBezTo>
                  <a:pt x="681425" y="149794"/>
                  <a:pt x="699332" y="154584"/>
                  <a:pt x="715541" y="166162"/>
                </a:cubicBezTo>
                <a:cubicBezTo>
                  <a:pt x="724166" y="172323"/>
                  <a:pt x="729883" y="181861"/>
                  <a:pt x="738026" y="188647"/>
                </a:cubicBezTo>
                <a:cubicBezTo>
                  <a:pt x="744946" y="194414"/>
                  <a:pt x="753016" y="198640"/>
                  <a:pt x="760511" y="203637"/>
                </a:cubicBezTo>
                <a:cubicBezTo>
                  <a:pt x="779349" y="260152"/>
                  <a:pt x="751746" y="192681"/>
                  <a:pt x="790492" y="241113"/>
                </a:cubicBezTo>
                <a:cubicBezTo>
                  <a:pt x="795427" y="247282"/>
                  <a:pt x="793605" y="257024"/>
                  <a:pt x="797987" y="263598"/>
                </a:cubicBezTo>
                <a:cubicBezTo>
                  <a:pt x="803867" y="272417"/>
                  <a:pt x="813686" y="277940"/>
                  <a:pt x="820472" y="286083"/>
                </a:cubicBezTo>
                <a:cubicBezTo>
                  <a:pt x="851701" y="323558"/>
                  <a:pt x="816725" y="296076"/>
                  <a:pt x="857947" y="323558"/>
                </a:cubicBezTo>
                <a:cubicBezTo>
                  <a:pt x="867941" y="338548"/>
                  <a:pt x="872938" y="358535"/>
                  <a:pt x="887928" y="368529"/>
                </a:cubicBezTo>
                <a:cubicBezTo>
                  <a:pt x="925114" y="393320"/>
                  <a:pt x="904040" y="377147"/>
                  <a:pt x="947888" y="420995"/>
                </a:cubicBezTo>
                <a:cubicBezTo>
                  <a:pt x="955383" y="428490"/>
                  <a:pt x="964494" y="434660"/>
                  <a:pt x="970374" y="443480"/>
                </a:cubicBezTo>
                <a:cubicBezTo>
                  <a:pt x="975371" y="450975"/>
                  <a:pt x="978994" y="459595"/>
                  <a:pt x="985364" y="465965"/>
                </a:cubicBezTo>
                <a:cubicBezTo>
                  <a:pt x="1044314" y="524915"/>
                  <a:pt x="968949" y="429777"/>
                  <a:pt x="1030334" y="503440"/>
                </a:cubicBezTo>
                <a:cubicBezTo>
                  <a:pt x="1036101" y="510360"/>
                  <a:pt x="1038545" y="519994"/>
                  <a:pt x="1045324" y="525926"/>
                </a:cubicBezTo>
                <a:cubicBezTo>
                  <a:pt x="1058882" y="537790"/>
                  <a:pt x="1077556" y="543167"/>
                  <a:pt x="1090295" y="555906"/>
                </a:cubicBezTo>
                <a:cubicBezTo>
                  <a:pt x="1097790" y="563401"/>
                  <a:pt x="1103961" y="572511"/>
                  <a:pt x="1112780" y="578391"/>
                </a:cubicBezTo>
                <a:cubicBezTo>
                  <a:pt x="1119354" y="582773"/>
                  <a:pt x="1127770" y="583388"/>
                  <a:pt x="1135265" y="585886"/>
                </a:cubicBezTo>
                <a:cubicBezTo>
                  <a:pt x="1142760" y="590883"/>
                  <a:pt x="1149519" y="597218"/>
                  <a:pt x="1157751" y="600877"/>
                </a:cubicBezTo>
                <a:cubicBezTo>
                  <a:pt x="1172190" y="607294"/>
                  <a:pt x="1187731" y="610870"/>
                  <a:pt x="1202721" y="615867"/>
                </a:cubicBezTo>
                <a:lnTo>
                  <a:pt x="1225206" y="623362"/>
                </a:lnTo>
                <a:cubicBezTo>
                  <a:pt x="1232701" y="625860"/>
                  <a:pt x="1240625" y="627324"/>
                  <a:pt x="1247692" y="630857"/>
                </a:cubicBezTo>
                <a:cubicBezTo>
                  <a:pt x="1294263" y="654143"/>
                  <a:pt x="1260031" y="639736"/>
                  <a:pt x="1307652" y="653342"/>
                </a:cubicBezTo>
                <a:cubicBezTo>
                  <a:pt x="1315249" y="655512"/>
                  <a:pt x="1322357" y="659464"/>
                  <a:pt x="1330138" y="660837"/>
                </a:cubicBezTo>
                <a:cubicBezTo>
                  <a:pt x="1364932" y="666977"/>
                  <a:pt x="1435069" y="675827"/>
                  <a:pt x="1435069" y="675827"/>
                </a:cubicBezTo>
                <a:cubicBezTo>
                  <a:pt x="1502525" y="673329"/>
                  <a:pt x="1570074" y="672678"/>
                  <a:pt x="1637436" y="668332"/>
                </a:cubicBezTo>
                <a:cubicBezTo>
                  <a:pt x="1644897" y="667851"/>
                  <a:pt x="1680795" y="657245"/>
                  <a:pt x="1689902" y="653342"/>
                </a:cubicBezTo>
                <a:cubicBezTo>
                  <a:pt x="1700172" y="648941"/>
                  <a:pt x="1709282" y="641885"/>
                  <a:pt x="1719882" y="638352"/>
                </a:cubicBezTo>
                <a:cubicBezTo>
                  <a:pt x="1804695" y="610081"/>
                  <a:pt x="1751916" y="633704"/>
                  <a:pt x="1817318" y="615867"/>
                </a:cubicBezTo>
                <a:cubicBezTo>
                  <a:pt x="1832562" y="611710"/>
                  <a:pt x="1847298" y="605874"/>
                  <a:pt x="1862288" y="600877"/>
                </a:cubicBezTo>
                <a:cubicBezTo>
                  <a:pt x="1869783" y="598378"/>
                  <a:pt x="1878200" y="597764"/>
                  <a:pt x="1884774" y="593381"/>
                </a:cubicBezTo>
                <a:cubicBezTo>
                  <a:pt x="1899764" y="583388"/>
                  <a:pt x="1912653" y="569098"/>
                  <a:pt x="1929744" y="563401"/>
                </a:cubicBezTo>
                <a:cubicBezTo>
                  <a:pt x="1937239" y="560903"/>
                  <a:pt x="1945163" y="559439"/>
                  <a:pt x="1952229" y="555906"/>
                </a:cubicBezTo>
                <a:cubicBezTo>
                  <a:pt x="2010347" y="526848"/>
                  <a:pt x="1940684" y="552260"/>
                  <a:pt x="1997200" y="533421"/>
                </a:cubicBezTo>
                <a:cubicBezTo>
                  <a:pt x="2040262" y="490358"/>
                  <a:pt x="2017915" y="501531"/>
                  <a:pt x="2057161" y="488450"/>
                </a:cubicBezTo>
                <a:lnTo>
                  <a:pt x="2102131" y="458470"/>
                </a:lnTo>
                <a:lnTo>
                  <a:pt x="2124616" y="443480"/>
                </a:lnTo>
                <a:cubicBezTo>
                  <a:pt x="2127114" y="435985"/>
                  <a:pt x="2128046" y="427770"/>
                  <a:pt x="2132111" y="420995"/>
                </a:cubicBezTo>
                <a:cubicBezTo>
                  <a:pt x="2135747" y="414935"/>
                  <a:pt x="2142687" y="411522"/>
                  <a:pt x="2147102" y="406004"/>
                </a:cubicBezTo>
                <a:cubicBezTo>
                  <a:pt x="2152729" y="398970"/>
                  <a:pt x="2158064" y="391576"/>
                  <a:pt x="2162092" y="383519"/>
                </a:cubicBezTo>
                <a:cubicBezTo>
                  <a:pt x="2165625" y="376453"/>
                  <a:pt x="2166054" y="368100"/>
                  <a:pt x="2169587" y="361034"/>
                </a:cubicBezTo>
                <a:cubicBezTo>
                  <a:pt x="2179041" y="342125"/>
                  <a:pt x="2185625" y="337500"/>
                  <a:pt x="2199567" y="323558"/>
                </a:cubicBezTo>
                <a:cubicBezTo>
                  <a:pt x="2202065" y="316063"/>
                  <a:pt x="2203142" y="307932"/>
                  <a:pt x="2207062" y="301073"/>
                </a:cubicBezTo>
                <a:cubicBezTo>
                  <a:pt x="2232578" y="256420"/>
                  <a:pt x="2221398" y="285028"/>
                  <a:pt x="2244538" y="256103"/>
                </a:cubicBezTo>
                <a:cubicBezTo>
                  <a:pt x="2273093" y="220410"/>
                  <a:pt x="2243465" y="244326"/>
                  <a:pt x="2282013" y="218627"/>
                </a:cubicBezTo>
                <a:cubicBezTo>
                  <a:pt x="2287010" y="211132"/>
                  <a:pt x="2290633" y="202512"/>
                  <a:pt x="2297003" y="196142"/>
                </a:cubicBezTo>
                <a:cubicBezTo>
                  <a:pt x="2303373" y="189772"/>
                  <a:pt x="2312454" y="186779"/>
                  <a:pt x="2319488" y="181152"/>
                </a:cubicBezTo>
                <a:cubicBezTo>
                  <a:pt x="2325006" y="176738"/>
                  <a:pt x="2328826" y="170402"/>
                  <a:pt x="2334479" y="166162"/>
                </a:cubicBezTo>
                <a:cubicBezTo>
                  <a:pt x="2348892" y="155352"/>
                  <a:pt x="2364459" y="146175"/>
                  <a:pt x="2379449" y="136181"/>
                </a:cubicBezTo>
                <a:lnTo>
                  <a:pt x="2424420" y="106201"/>
                </a:lnTo>
                <a:lnTo>
                  <a:pt x="2446905" y="98706"/>
                </a:lnTo>
                <a:cubicBezTo>
                  <a:pt x="2456898" y="91211"/>
                  <a:pt x="2465712" y="81807"/>
                  <a:pt x="2476885" y="76221"/>
                </a:cubicBezTo>
                <a:cubicBezTo>
                  <a:pt x="2491018" y="69155"/>
                  <a:pt x="2506866" y="66228"/>
                  <a:pt x="2521856" y="61231"/>
                </a:cubicBezTo>
                <a:lnTo>
                  <a:pt x="2544341" y="53736"/>
                </a:lnTo>
                <a:cubicBezTo>
                  <a:pt x="2551836" y="51237"/>
                  <a:pt x="2559005" y="47357"/>
                  <a:pt x="2566826" y="46240"/>
                </a:cubicBezTo>
                <a:cubicBezTo>
                  <a:pt x="2584315" y="43742"/>
                  <a:pt x="2601911" y="41905"/>
                  <a:pt x="2619292" y="38745"/>
                </a:cubicBezTo>
                <a:cubicBezTo>
                  <a:pt x="2629427" y="36902"/>
                  <a:pt x="2639061" y="32611"/>
                  <a:pt x="2649272" y="31250"/>
                </a:cubicBezTo>
                <a:cubicBezTo>
                  <a:pt x="2676625" y="27603"/>
                  <a:pt x="2704274" y="26644"/>
                  <a:pt x="2731718" y="23755"/>
                </a:cubicBezTo>
                <a:cubicBezTo>
                  <a:pt x="2751750" y="21646"/>
                  <a:pt x="2771557" y="17161"/>
                  <a:pt x="2791679" y="16260"/>
                </a:cubicBezTo>
                <a:cubicBezTo>
                  <a:pt x="3154814" y="0"/>
                  <a:pt x="3116009" y="1270"/>
                  <a:pt x="3346315" y="1270"/>
                </a:cubicBezTo>
              </a:path>
            </a:pathLst>
          </a:custGeom>
          <a:noFill/>
          <a:ln w="38100" algn="ctr">
            <a:solidFill>
              <a:srgbClr val="4A7EBB"/>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endParaRPr lang="en-US" altLang="en-US">
              <a:latin typeface="Calibri" panose="020F0502020204030204" pitchFamily="34"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97633">
            <a:extLst>
              <a:ext uri="{FF2B5EF4-FFF2-40B4-BE49-F238E27FC236}">
                <a16:creationId xmlns:a16="http://schemas.microsoft.com/office/drawing/2014/main" id="{C28F6A23-C6D2-5577-8764-9055CA540F6E}"/>
              </a:ext>
            </a:extLst>
          </p:cNvPr>
          <p:cNvSpPr>
            <a:spLocks noGrp="1" noChangeArrowheads="1"/>
          </p:cNvSpPr>
          <p:nvPr>
            <p:ph type="title"/>
          </p:nvPr>
        </p:nvSpPr>
        <p:spPr>
          <a:xfrm>
            <a:off x="1676400" y="233363"/>
            <a:ext cx="8763000" cy="576262"/>
          </a:xfrm>
        </p:spPr>
        <p:txBody>
          <a:bodyPr>
            <a:normAutofit fontScale="90000"/>
          </a:bodyPr>
          <a:lstStyle/>
          <a:p>
            <a:pPr eaLnBrk="1" hangingPunct="1"/>
            <a:r>
              <a:rPr lang="en-US" altLang="en-US" sz="2800" b="1">
                <a:solidFill>
                  <a:schemeClr val="tx1"/>
                </a:solidFill>
                <a:latin typeface="Arial" panose="020B0604020202020204" pitchFamily="34" charset="0"/>
                <a:cs typeface="Arial" panose="020B0604020202020204" pitchFamily="34" charset="0"/>
              </a:rPr>
              <a:t>Example: Mapping forest attributes across landscapes</a:t>
            </a:r>
            <a:endParaRPr lang="en-US" altLang="en-US" sz="4800" b="1">
              <a:solidFill>
                <a:schemeClr val="tx1"/>
              </a:solidFill>
              <a:latin typeface="Arial" panose="020B0604020202020204" pitchFamily="34" charset="0"/>
              <a:cs typeface="Arial" panose="020B0604020202020204" pitchFamily="34" charset="0"/>
            </a:endParaRPr>
          </a:p>
        </p:txBody>
      </p:sp>
      <p:sp>
        <p:nvSpPr>
          <p:cNvPr id="33795" name="Text Placeholder 197640">
            <a:extLst>
              <a:ext uri="{FF2B5EF4-FFF2-40B4-BE49-F238E27FC236}">
                <a16:creationId xmlns:a16="http://schemas.microsoft.com/office/drawing/2014/main" id="{ADE382B7-3A3D-C3E1-B977-A83E4004CB7F}"/>
              </a:ext>
            </a:extLst>
          </p:cNvPr>
          <p:cNvSpPr>
            <a:spLocks noGrp="1" noChangeArrowheads="1"/>
          </p:cNvSpPr>
          <p:nvPr>
            <p:ph type="body" idx="1"/>
          </p:nvPr>
        </p:nvSpPr>
        <p:spPr>
          <a:xfrm>
            <a:off x="1524000" y="1295401"/>
            <a:ext cx="4419600" cy="671513"/>
          </a:xfrm>
        </p:spPr>
        <p:txBody>
          <a:bodyPr/>
          <a:lstStyle/>
          <a:p>
            <a:pPr eaLnBrk="1" hangingPunct="1">
              <a:lnSpc>
                <a:spcPct val="90000"/>
              </a:lnSpc>
              <a:buFont typeface="Wingdings" panose="05000000000000000000" pitchFamily="2" charset="2"/>
              <a:buNone/>
            </a:pPr>
            <a:r>
              <a:rPr lang="en-US" altLang="en-US" sz="1200">
                <a:latin typeface="Arial" panose="020B0604020202020204" pitchFamily="34" charset="0"/>
                <a:cs typeface="Arial" panose="020B0604020202020204" pitchFamily="34" charset="0"/>
              </a:rPr>
              <a:t> </a:t>
            </a:r>
            <a:r>
              <a:rPr lang="en-US" altLang="en-US" sz="1800">
                <a:latin typeface="Arial" panose="020B0604020202020204" pitchFamily="34" charset="0"/>
                <a:cs typeface="Arial" panose="020B0604020202020204" pitchFamily="34" charset="0"/>
              </a:rPr>
              <a:t>Stand height at Capitol Forest study site (30 m cells)</a:t>
            </a:r>
          </a:p>
        </p:txBody>
      </p:sp>
      <p:pic>
        <p:nvPicPr>
          <p:cNvPr id="33796" name="Rectangle 18433">
            <a:extLst>
              <a:ext uri="{FF2B5EF4-FFF2-40B4-BE49-F238E27FC236}">
                <a16:creationId xmlns:a16="http://schemas.microsoft.com/office/drawing/2014/main" id="{CE3232C5-1039-8DE3-2DB9-15CAF72EC7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6400" y="1981201"/>
            <a:ext cx="4267200" cy="371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7" name="Rectangle 18434">
            <a:extLst>
              <a:ext uri="{FF2B5EF4-FFF2-40B4-BE49-F238E27FC236}">
                <a16:creationId xmlns:a16="http://schemas.microsoft.com/office/drawing/2014/main" id="{58318DE4-8CC4-D087-6310-E8464D84258F}"/>
              </a:ext>
            </a:extLst>
          </p:cNvPr>
          <p:cNvSpPr>
            <a:spLocks noChangeArrowheads="1"/>
          </p:cNvSpPr>
          <p:nvPr/>
        </p:nvSpPr>
        <p:spPr bwMode="auto">
          <a:xfrm>
            <a:off x="6096000" y="1295400"/>
            <a:ext cx="410845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lnSpc>
                <a:spcPct val="90000"/>
              </a:lnSpc>
              <a:spcBef>
                <a:spcPct val="20000"/>
              </a:spcBef>
              <a:buClr>
                <a:schemeClr val="tx2"/>
              </a:buClr>
              <a:buSzPct val="60000"/>
              <a:buFont typeface="Wingdings" panose="05000000000000000000" pitchFamily="2" charset="2"/>
              <a:buNone/>
            </a:pPr>
            <a:r>
              <a:rPr lang="en-US" altLang="en-US"/>
              <a:t>Stem volume (30 m cells)</a:t>
            </a:r>
          </a:p>
        </p:txBody>
      </p:sp>
      <p:pic>
        <p:nvPicPr>
          <p:cNvPr id="33798" name="Rectangle 18435">
            <a:extLst>
              <a:ext uri="{FF2B5EF4-FFF2-40B4-BE49-F238E27FC236}">
                <a16:creationId xmlns:a16="http://schemas.microsoft.com/office/drawing/2014/main" id="{6895164B-C8BC-934E-4E25-C85EFA8735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1992314"/>
            <a:ext cx="4343400" cy="3646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9" name="Rectangle 18436">
            <a:extLst>
              <a:ext uri="{FF2B5EF4-FFF2-40B4-BE49-F238E27FC236}">
                <a16:creationId xmlns:a16="http://schemas.microsoft.com/office/drawing/2014/main" id="{8AEEBD08-E734-97FC-2DE6-80DA49B463AF}"/>
              </a:ext>
            </a:extLst>
          </p:cNvPr>
          <p:cNvSpPr>
            <a:spLocks noChangeArrowheads="1"/>
          </p:cNvSpPr>
          <p:nvPr/>
        </p:nvSpPr>
        <p:spPr bwMode="auto">
          <a:xfrm>
            <a:off x="3657600" y="3124200"/>
            <a:ext cx="914400" cy="914400"/>
          </a:xfrm>
          <a:prstGeom prst="rect">
            <a:avLst/>
          </a:prstGeom>
          <a:pattFill prst="wdUpDiag">
            <a:fgClr>
              <a:schemeClr val="tx1">
                <a:alpha val="45097"/>
              </a:schemeClr>
            </a:fgClr>
            <a:bgClr>
              <a:schemeClr val="bg1">
                <a:alpha val="45097"/>
              </a:schemeClr>
            </a:bgClr>
          </a:pattFill>
          <a:ln w="9525" algn="ctr">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solidFill>
                <a:srgbClr val="000000"/>
              </a:solidFill>
            </a:endParaRPr>
          </a:p>
        </p:txBody>
      </p:sp>
      <p:sp>
        <p:nvSpPr>
          <p:cNvPr id="33800" name="Rectangle 18437">
            <a:extLst>
              <a:ext uri="{FF2B5EF4-FFF2-40B4-BE49-F238E27FC236}">
                <a16:creationId xmlns:a16="http://schemas.microsoft.com/office/drawing/2014/main" id="{564FF688-3553-EF75-80D9-B1E8D044A970}"/>
              </a:ext>
            </a:extLst>
          </p:cNvPr>
          <p:cNvSpPr>
            <a:spLocks noChangeArrowheads="1"/>
          </p:cNvSpPr>
          <p:nvPr/>
        </p:nvSpPr>
        <p:spPr bwMode="auto">
          <a:xfrm>
            <a:off x="2362200" y="5791200"/>
            <a:ext cx="7391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20000"/>
              </a:spcBef>
              <a:buClr>
                <a:schemeClr val="tx2"/>
              </a:buClr>
              <a:buSzPct val="60000"/>
              <a:buFont typeface="Wingdings" panose="05000000000000000000" pitchFamily="2" charset="2"/>
              <a:buChar char="u"/>
            </a:pPr>
            <a:r>
              <a:rPr lang="en-US" altLang="en-US"/>
              <a:t>Cross hatched polygon = 1 FIA plot (averaged observation)</a:t>
            </a:r>
          </a:p>
        </p:txBody>
      </p:sp>
      <p:sp>
        <p:nvSpPr>
          <p:cNvPr id="33801" name="Rectangle 18438">
            <a:extLst>
              <a:ext uri="{FF2B5EF4-FFF2-40B4-BE49-F238E27FC236}">
                <a16:creationId xmlns:a16="http://schemas.microsoft.com/office/drawing/2014/main" id="{6FA2BA0B-4F02-91D6-BE69-611FD3ADF6BF}"/>
              </a:ext>
            </a:extLst>
          </p:cNvPr>
          <p:cNvSpPr>
            <a:spLocks noChangeArrowheads="1"/>
          </p:cNvSpPr>
          <p:nvPr/>
        </p:nvSpPr>
        <p:spPr bwMode="auto">
          <a:xfrm>
            <a:off x="8153400" y="3124200"/>
            <a:ext cx="914400" cy="914400"/>
          </a:xfrm>
          <a:prstGeom prst="rect">
            <a:avLst/>
          </a:prstGeom>
          <a:pattFill prst="wdUpDiag">
            <a:fgClr>
              <a:schemeClr val="tx1">
                <a:alpha val="45097"/>
              </a:schemeClr>
            </a:fgClr>
            <a:bgClr>
              <a:schemeClr val="bg1">
                <a:alpha val="45097"/>
              </a:schemeClr>
            </a:bgClr>
          </a:pattFill>
          <a:ln w="9525" algn="ctr">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solidFill>
                <a:srgbClr val="000000"/>
              </a:solidFill>
            </a:endParaRPr>
          </a:p>
        </p:txBody>
      </p:sp>
    </p:spTree>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3DE2ACCA-090E-A226-27AA-A8DFB89B0003}"/>
              </a:ext>
            </a:extLst>
          </p:cNvPr>
          <p:cNvSpPr>
            <a:spLocks noGrp="1"/>
          </p:cNvSpPr>
          <p:nvPr>
            <p:ph type="title"/>
          </p:nvPr>
        </p:nvSpPr>
        <p:spPr>
          <a:xfrm>
            <a:off x="1981200" y="533400"/>
            <a:ext cx="8229600" cy="1143000"/>
          </a:xfrm>
        </p:spPr>
        <p:txBody>
          <a:bodyPr/>
          <a:lstStyle/>
          <a:p>
            <a:r>
              <a:rPr lang="en-US" altLang="en-US" b="1">
                <a:latin typeface="Arial" panose="020B0604020202020204" pitchFamily="34" charset="0"/>
                <a:cs typeface="Arial" panose="020B0604020202020204" pitchFamily="34" charset="0"/>
              </a:rPr>
              <a:t>Other Considerations</a:t>
            </a:r>
          </a:p>
        </p:txBody>
      </p:sp>
      <p:sp>
        <p:nvSpPr>
          <p:cNvPr id="34819" name="Content Placeholder 2">
            <a:extLst>
              <a:ext uri="{FF2B5EF4-FFF2-40B4-BE49-F238E27FC236}">
                <a16:creationId xmlns:a16="http://schemas.microsoft.com/office/drawing/2014/main" id="{27DEBACD-3CA1-D13F-F282-9E6CB7FE5CE0}"/>
              </a:ext>
            </a:extLst>
          </p:cNvPr>
          <p:cNvSpPr>
            <a:spLocks noGrp="1"/>
          </p:cNvSpPr>
          <p:nvPr>
            <p:ph idx="1"/>
          </p:nvPr>
        </p:nvSpPr>
        <p:spPr>
          <a:xfrm>
            <a:off x="1981200" y="1981201"/>
            <a:ext cx="8229600" cy="4525963"/>
          </a:xfrm>
        </p:spPr>
        <p:txBody>
          <a:bodyPr/>
          <a:lstStyle/>
          <a:p>
            <a:r>
              <a:rPr lang="en-US" altLang="en-US" sz="2400">
                <a:latin typeface="Arial" panose="020B0604020202020204" pitchFamily="34" charset="0"/>
                <a:cs typeface="Arial" panose="020B0604020202020204" pitchFamily="34" charset="0"/>
              </a:rPr>
              <a:t>LiDAR derived DEM are not often  hydro-corrected so as to ensure a continuous downward flow of water (no Digital Line Graph (DLG) hypsographic and hydrographic data)</a:t>
            </a:r>
          </a:p>
          <a:p>
            <a:pPr>
              <a:buFont typeface="Arial" panose="020B0604020202020204" pitchFamily="34" charset="0"/>
              <a:buNone/>
            </a:pPr>
            <a:endParaRPr lang="en-US" altLang="en-US" sz="800">
              <a:latin typeface="Arial" panose="020B0604020202020204" pitchFamily="34" charset="0"/>
              <a:cs typeface="Arial" panose="020B0604020202020204" pitchFamily="34" charset="0"/>
            </a:endParaRPr>
          </a:p>
          <a:p>
            <a:r>
              <a:rPr lang="en-US" altLang="en-US" sz="2400">
                <a:latin typeface="Arial" panose="020B0604020202020204" pitchFamily="34" charset="0"/>
                <a:cs typeface="Arial" panose="020B0604020202020204" pitchFamily="34" charset="0"/>
              </a:rPr>
              <a:t>Water creates a natural void in LiDAR data and manual addition of breadlines is necessary</a:t>
            </a:r>
          </a:p>
          <a:p>
            <a:pPr>
              <a:buFont typeface="Arial" panose="020B0604020202020204" pitchFamily="34" charset="0"/>
              <a:buNone/>
            </a:pPr>
            <a:endParaRPr lang="en-US" altLang="en-US" sz="800">
              <a:latin typeface="Arial" panose="020B0604020202020204" pitchFamily="34" charset="0"/>
              <a:cs typeface="Arial" panose="020B0604020202020204" pitchFamily="34" charset="0"/>
            </a:endParaRPr>
          </a:p>
          <a:p>
            <a:r>
              <a:rPr lang="en-US" altLang="en-US" sz="2400">
                <a:latin typeface="Arial" panose="020B0604020202020204" pitchFamily="34" charset="0"/>
                <a:cs typeface="Arial" panose="020B0604020202020204" pitchFamily="34" charset="0"/>
              </a:rPr>
              <a:t>This type of processing is feasible with LiDAR data but it adds cost</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50FA0C21-686C-ECC1-E2D6-3CF9F9868B48}"/>
              </a:ext>
            </a:extLst>
          </p:cNvPr>
          <p:cNvSpPr>
            <a:spLocks noGrp="1"/>
          </p:cNvSpPr>
          <p:nvPr>
            <p:ph type="title"/>
          </p:nvPr>
        </p:nvSpPr>
        <p:spPr/>
        <p:txBody>
          <a:bodyPr/>
          <a:lstStyle/>
          <a:p>
            <a:r>
              <a:rPr lang="en-US" altLang="en-US" b="1">
                <a:solidFill>
                  <a:schemeClr val="tx1"/>
                </a:solidFill>
                <a:latin typeface="Arial" panose="020B0604020202020204" pitchFamily="34" charset="0"/>
                <a:cs typeface="Arial" panose="020B0604020202020204" pitchFamily="34" charset="0"/>
              </a:rPr>
              <a:t>Visualization</a:t>
            </a:r>
          </a:p>
        </p:txBody>
      </p:sp>
      <p:sp>
        <p:nvSpPr>
          <p:cNvPr id="35843" name="Text Placeholder 2">
            <a:extLst>
              <a:ext uri="{FF2B5EF4-FFF2-40B4-BE49-F238E27FC236}">
                <a16:creationId xmlns:a16="http://schemas.microsoft.com/office/drawing/2014/main" id="{8942506B-38DC-39A4-2026-A636A0C1F19E}"/>
              </a:ext>
            </a:extLst>
          </p:cNvPr>
          <p:cNvSpPr>
            <a:spLocks noGrp="1"/>
          </p:cNvSpPr>
          <p:nvPr>
            <p:ph type="body" idx="1"/>
          </p:nvPr>
        </p:nvSpPr>
        <p:spPr>
          <a:xfrm>
            <a:off x="1981200" y="1600201"/>
            <a:ext cx="4572000" cy="4525963"/>
          </a:xfrm>
        </p:spPr>
        <p:txBody>
          <a:bodyPr/>
          <a:lstStyle/>
          <a:p>
            <a:r>
              <a:rPr lang="en-US" altLang="en-US">
                <a:latin typeface="Arial" panose="020B0604020202020204" pitchFamily="34" charset="0"/>
                <a:cs typeface="Arial" panose="020B0604020202020204" pitchFamily="34" charset="0"/>
              </a:rPr>
              <a:t>Shaded relief &amp; DEM illumination can be used as a simple visualization technique</a:t>
            </a:r>
          </a:p>
          <a:p>
            <a:pPr>
              <a:buFont typeface="Arial" panose="020B0604020202020204" pitchFamily="34" charset="0"/>
              <a:buNone/>
            </a:pPr>
            <a:endParaRPr lang="en-US" altLang="en-US" sz="800">
              <a:latin typeface="Arial" panose="020B0604020202020204" pitchFamily="34" charset="0"/>
              <a:cs typeface="Arial" panose="020B0604020202020204" pitchFamily="34" charset="0"/>
            </a:endParaRPr>
          </a:p>
          <a:p>
            <a:r>
              <a:rPr lang="en-US" altLang="en-US">
                <a:latin typeface="Arial" panose="020B0604020202020204" pitchFamily="34" charset="0"/>
                <a:cs typeface="Arial" panose="020B0604020202020204" pitchFamily="34" charset="0"/>
              </a:rPr>
              <a:t>These methods are subjective</a:t>
            </a:r>
          </a:p>
          <a:p>
            <a:pPr>
              <a:buFont typeface="Arial" panose="020B0604020202020204" pitchFamily="34" charset="0"/>
              <a:buNone/>
            </a:pPr>
            <a:endParaRPr lang="en-US" altLang="en-US" sz="800">
              <a:latin typeface="Arial" panose="020B0604020202020204" pitchFamily="34" charset="0"/>
              <a:cs typeface="Arial" panose="020B0604020202020204" pitchFamily="34" charset="0"/>
            </a:endParaRPr>
          </a:p>
          <a:p>
            <a:r>
              <a:rPr lang="en-US" altLang="en-US">
                <a:latin typeface="Arial" panose="020B0604020202020204" pitchFamily="34" charset="0"/>
                <a:cs typeface="Arial" panose="020B0604020202020204" pitchFamily="34" charset="0"/>
              </a:rPr>
              <a:t>Sensitive to hardware parameters</a:t>
            </a:r>
          </a:p>
        </p:txBody>
      </p:sp>
      <p:pic>
        <p:nvPicPr>
          <p:cNvPr id="35844" name="Picture 2" descr="http://www.geomaticssystems.com/Images/ReliefShade/MountStHelenReliefShaded.JPG">
            <a:extLst>
              <a:ext uri="{FF2B5EF4-FFF2-40B4-BE49-F238E27FC236}">
                <a16:creationId xmlns:a16="http://schemas.microsoft.com/office/drawing/2014/main" id="{A06964A8-EB7A-D2E7-D3AE-75B992ABBC0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34201" y="1600201"/>
            <a:ext cx="3135313" cy="4479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24053-AAB3-7E80-B206-6564BD8BC774}"/>
              </a:ext>
            </a:extLst>
          </p:cNvPr>
          <p:cNvSpPr>
            <a:spLocks noGrp="1"/>
          </p:cNvSpPr>
          <p:nvPr>
            <p:ph type="title"/>
          </p:nvPr>
        </p:nvSpPr>
        <p:spPr/>
        <p:txBody>
          <a:bodyPr/>
          <a:lstStyle/>
          <a:p>
            <a:r>
              <a:rPr lang="en-US" altLang="en-US" sz="3600" b="1">
                <a:solidFill>
                  <a:schemeClr val="tx1"/>
                </a:solidFill>
                <a:latin typeface="Arial" panose="020B0604020202020204" pitchFamily="34" charset="0"/>
                <a:cs typeface="Arial" panose="020B0604020202020204" pitchFamily="34" charset="0"/>
              </a:rPr>
              <a:t>Further Analysis &amp; Ground Validation</a:t>
            </a:r>
          </a:p>
        </p:txBody>
      </p:sp>
      <p:sp>
        <p:nvSpPr>
          <p:cNvPr id="36867" name="Text Placeholder 2">
            <a:extLst>
              <a:ext uri="{FF2B5EF4-FFF2-40B4-BE49-F238E27FC236}">
                <a16:creationId xmlns:a16="http://schemas.microsoft.com/office/drawing/2014/main" id="{88E1517E-B9B5-BFD8-BB50-12FD205FE496}"/>
              </a:ext>
            </a:extLst>
          </p:cNvPr>
          <p:cNvSpPr>
            <a:spLocks noGrp="1"/>
          </p:cNvSpPr>
          <p:nvPr>
            <p:ph type="body" idx="1"/>
          </p:nvPr>
        </p:nvSpPr>
        <p:spPr>
          <a:xfrm>
            <a:off x="1981200" y="2514600"/>
            <a:ext cx="8229600" cy="3581400"/>
          </a:xfrm>
        </p:spPr>
        <p:txBody>
          <a:bodyPr/>
          <a:lstStyle/>
          <a:p>
            <a:r>
              <a:rPr lang="en-US" altLang="en-US">
                <a:latin typeface="Arial" panose="020B0604020202020204" pitchFamily="34" charset="0"/>
                <a:cs typeface="Arial" panose="020B0604020202020204" pitchFamily="34" charset="0"/>
              </a:rPr>
              <a:t>Once the DTM or DEM is available GIS can be utilized for further systematic analysis and modeling</a:t>
            </a:r>
          </a:p>
          <a:p>
            <a:r>
              <a:rPr lang="en-US" altLang="en-US">
                <a:latin typeface="Arial" panose="020B0604020202020204" pitchFamily="34" charset="0"/>
                <a:cs typeface="Arial" panose="020B0604020202020204" pitchFamily="34" charset="0"/>
              </a:rPr>
              <a:t>Accuracy assessment should always be attempted (best approach is to do ground validation)</a:t>
            </a:r>
          </a:p>
        </p:txBody>
      </p:sp>
    </p:spTree>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5568" y="914400"/>
            <a:ext cx="10290572" cy="1219199"/>
          </a:xfrm>
        </p:spPr>
        <p:txBody>
          <a:bodyPr>
            <a:noAutofit/>
          </a:bodyPr>
          <a:lstStyle/>
          <a:p>
            <a:pPr algn="ctr"/>
            <a:r>
              <a:rPr lang="en-US" b="1" dirty="0">
                <a:latin typeface="+mn-lt"/>
              </a:rPr>
              <a:t>Activity: Lidar-derived choose your own adventure</a:t>
            </a:r>
          </a:p>
        </p:txBody>
      </p:sp>
      <p:sp>
        <p:nvSpPr>
          <p:cNvPr id="3" name="Content Placeholder 2"/>
          <p:cNvSpPr>
            <a:spLocks noGrp="1"/>
          </p:cNvSpPr>
          <p:nvPr>
            <p:ph idx="1"/>
          </p:nvPr>
        </p:nvSpPr>
        <p:spPr>
          <a:xfrm>
            <a:off x="914400" y="2575216"/>
            <a:ext cx="9296400" cy="3129503"/>
          </a:xfrm>
        </p:spPr>
        <p:txBody>
          <a:bodyPr>
            <a:normAutofit lnSpcReduction="10000"/>
          </a:bodyPr>
          <a:lstStyle/>
          <a:p>
            <a:pPr marL="0" indent="0">
              <a:buNone/>
            </a:pPr>
            <a:r>
              <a:rPr lang="en-GB" sz="2000" dirty="0">
                <a:latin typeface="Arial" panose="020B0604020202020204" pitchFamily="34" charset="0"/>
                <a:cs typeface="Arial" panose="020B0604020202020204" pitchFamily="34" charset="0"/>
              </a:rPr>
              <a:t>1) Climbing Mt St Helens (3D Visualisation)</a:t>
            </a:r>
          </a:p>
          <a:p>
            <a:r>
              <a:rPr lang="en-GB" sz="2000" dirty="0">
                <a:hlinkClick r:id="rId3"/>
              </a:rPr>
              <a:t>SAGA GIS / Wiki / Climbing Mount St. Helens (sourceforge.net)</a:t>
            </a:r>
            <a:endParaRPr lang="en-GB" sz="2000" dirty="0"/>
          </a:p>
          <a:p>
            <a:pPr marL="0" indent="0">
              <a:buNone/>
            </a:pPr>
            <a:r>
              <a:rPr lang="en-GB" sz="2000" dirty="0"/>
              <a:t>2) Catchment Delineation (Timor)**</a:t>
            </a:r>
          </a:p>
          <a:p>
            <a:r>
              <a:rPr lang="en-GB" sz="2000" dirty="0">
                <a:hlinkClick r:id="rId4"/>
              </a:rPr>
              <a:t>Preprocessing and catchment </a:t>
            </a:r>
            <a:r>
              <a:rPr lang="en-GB" sz="2000" dirty="0" err="1">
                <a:hlinkClick r:id="rId4"/>
              </a:rPr>
              <a:t>deliniation</a:t>
            </a:r>
            <a:r>
              <a:rPr lang="en-GB" sz="2000" dirty="0">
                <a:hlinkClick r:id="rId4"/>
              </a:rPr>
              <a:t> – Saga GIS tutorials (wordpress.com)</a:t>
            </a:r>
            <a:endParaRPr lang="en-GB" sz="2000" dirty="0"/>
          </a:p>
          <a:p>
            <a:pPr marL="0" indent="0">
              <a:buNone/>
            </a:pPr>
            <a:r>
              <a:rPr lang="en-GB" sz="2000" dirty="0"/>
              <a:t>3) Basic Terrain Analysis</a:t>
            </a:r>
          </a:p>
          <a:p>
            <a:r>
              <a:rPr lang="en-GB" sz="2000" dirty="0">
                <a:hlinkClick r:id="rId5"/>
              </a:rPr>
              <a:t>Basic Terrain Analysis – Saga GIS tutorials (wordpress.com)</a:t>
            </a:r>
            <a:endParaRPr lang="en-GB" sz="2000" dirty="0"/>
          </a:p>
          <a:p>
            <a:endParaRPr lang="en-GB" sz="2000" dirty="0"/>
          </a:p>
          <a:p>
            <a:r>
              <a:rPr lang="en-GB" sz="2000" u="sng" dirty="0"/>
              <a:t>Try examples</a:t>
            </a:r>
            <a:r>
              <a:rPr lang="en-GB" sz="2000" dirty="0"/>
              <a:t>, then apply to habitat site.</a:t>
            </a:r>
          </a:p>
          <a:p>
            <a:endParaRPr lang="en-GB" dirty="0"/>
          </a:p>
          <a:p>
            <a:endParaRPr lang="en-US" dirty="0"/>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41</a:t>
            </a:fld>
            <a:endParaRPr lang="en-US" sz="1200" dirty="0"/>
          </a:p>
        </p:txBody>
      </p:sp>
    </p:spTree>
    <p:extLst>
      <p:ext uri="{BB962C8B-B14F-4D97-AF65-F5344CB8AC3E}">
        <p14:creationId xmlns:p14="http://schemas.microsoft.com/office/powerpoint/2010/main" val="417570558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6BA7425AE0EEF4C8CB63210978E71A1" ma:contentTypeVersion="10" ma:contentTypeDescription="Create a new document." ma:contentTypeScope="" ma:versionID="f9ec25bb3050f3ed0de119c19e71f297">
  <xsd:schema xmlns:xsd="http://www.w3.org/2001/XMLSchema" xmlns:xs="http://www.w3.org/2001/XMLSchema" xmlns:p="http://schemas.microsoft.com/office/2006/metadata/properties" xmlns:ns3="f0e8b960-763a-4aca-bf45-850f4f98fccd" targetNamespace="http://schemas.microsoft.com/office/2006/metadata/properties" ma:root="true" ma:fieldsID="a4044c01edff354908e1e55ce58e497a" ns3:_="">
    <xsd:import namespace="f0e8b960-763a-4aca-bf45-850f4f98fccd"/>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AutoKeyPoints" minOccurs="0"/>
                <xsd:element ref="ns3:MediaServiceKeyPoint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0e8b960-763a-4aca-bf45-850f4f98fc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24EF006-1886-4560-AA86-655CF7EEFF39}">
  <ds:schemaRefs>
    <ds:schemaRef ds:uri="http://purl.org/dc/terms/"/>
    <ds:schemaRef ds:uri="http://www.w3.org/XML/1998/namespace"/>
    <ds:schemaRef ds:uri="http://schemas.microsoft.com/office/infopath/2007/PartnerControls"/>
    <ds:schemaRef ds:uri="http://purl.org/dc/dcmitype/"/>
    <ds:schemaRef ds:uri="f0e8b960-763a-4aca-bf45-850f4f98fccd"/>
    <ds:schemaRef ds:uri="http://schemas.microsoft.com/office/2006/documentManagement/types"/>
    <ds:schemaRef ds:uri="http://schemas.openxmlformats.org/package/2006/metadata/core-properties"/>
    <ds:schemaRef ds:uri="http://schemas.microsoft.com/office/2006/metadata/properties"/>
    <ds:schemaRef ds:uri="http://purl.org/dc/elements/1.1/"/>
  </ds:schemaRefs>
</ds:datastoreItem>
</file>

<file path=customXml/itemProps2.xml><?xml version="1.0" encoding="utf-8"?>
<ds:datastoreItem xmlns:ds="http://schemas.openxmlformats.org/officeDocument/2006/customXml" ds:itemID="{4E994389-4A62-4FC1-9A77-E70356029699}">
  <ds:schemaRefs>
    <ds:schemaRef ds:uri="http://schemas.microsoft.com/sharepoint/v3/contenttype/forms"/>
  </ds:schemaRefs>
</ds:datastoreItem>
</file>

<file path=customXml/itemProps3.xml><?xml version="1.0" encoding="utf-8"?>
<ds:datastoreItem xmlns:ds="http://schemas.openxmlformats.org/officeDocument/2006/customXml" ds:itemID="{6F4AAA8C-4FF6-47DA-9C47-B7013F7B59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0e8b960-763a-4aca-bf45-850f4f98fc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82485</TotalTime>
  <Words>2471</Words>
  <Application>Microsoft Office PowerPoint</Application>
  <PresentationFormat>Widescreen</PresentationFormat>
  <Paragraphs>421</Paragraphs>
  <Slides>41</Slides>
  <Notes>38</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Arial</vt:lpstr>
      <vt:lpstr>Calibri</vt:lpstr>
      <vt:lpstr>Calibri Light</vt:lpstr>
      <vt:lpstr>Wingdings</vt:lpstr>
      <vt:lpstr>Office Theme</vt:lpstr>
      <vt:lpstr> Lidar (Theory and Application)</vt:lpstr>
      <vt:lpstr>Structure</vt:lpstr>
      <vt:lpstr>Outline</vt:lpstr>
      <vt:lpstr>Map and Presentation Showcase</vt:lpstr>
      <vt:lpstr>What is Lidar? (Theory)</vt:lpstr>
      <vt:lpstr>LiDAR: What and Why?</vt:lpstr>
      <vt:lpstr>LiDAR: How?</vt:lpstr>
      <vt:lpstr>PowerPoint Presentation</vt:lpstr>
      <vt:lpstr>Traditional Photogrammetry vs. LiDAR</vt:lpstr>
      <vt:lpstr>Intensity Image</vt:lpstr>
      <vt:lpstr>Aerial LiDAR System Components*</vt:lpstr>
      <vt:lpstr>Scanning Mechanisms</vt:lpstr>
      <vt:lpstr>Determinants of  LiDAR Data Characteristic</vt:lpstr>
      <vt:lpstr>LiDAR Data Characteristics</vt:lpstr>
      <vt:lpstr>Return Density</vt:lpstr>
      <vt:lpstr>Reflectivity</vt:lpstr>
      <vt:lpstr>Dust &amp; Vapor</vt:lpstr>
      <vt:lpstr>Background Noise and Radiation</vt:lpstr>
      <vt:lpstr>Overall Accuracy</vt:lpstr>
      <vt:lpstr>PowerPoint Presentation</vt:lpstr>
      <vt:lpstr>PowerPoint Presentation</vt:lpstr>
      <vt:lpstr>Data Ordering Details</vt:lpstr>
      <vt:lpstr>Leaf-on vs. leaf-off</vt:lpstr>
      <vt:lpstr>Examples of Application</vt:lpstr>
      <vt:lpstr>What are some of the LIDAR data products available?</vt:lpstr>
      <vt:lpstr>Forestry</vt:lpstr>
      <vt:lpstr>PowerPoint Presentation</vt:lpstr>
      <vt:lpstr>PowerPoint Presentation</vt:lpstr>
      <vt:lpstr>Sources of Error</vt:lpstr>
      <vt:lpstr>Acquisition Scan Angle</vt:lpstr>
      <vt:lpstr>Strip Adjustment</vt:lpstr>
      <vt:lpstr>Selecting Ground Points</vt:lpstr>
      <vt:lpstr>Getting Down to the Ground</vt:lpstr>
      <vt:lpstr>Filtering</vt:lpstr>
      <vt:lpstr>Terrain</vt:lpstr>
      <vt:lpstr>Interpolation</vt:lpstr>
      <vt:lpstr>Example: Mapping forest attributes across landscapes</vt:lpstr>
      <vt:lpstr>Other Considerations</vt:lpstr>
      <vt:lpstr>Visualization</vt:lpstr>
      <vt:lpstr>Further Analysis &amp; Ground Validation</vt:lpstr>
      <vt:lpstr>Activity: Lidar-derived choose your own adventure</vt:lpstr>
    </vt:vector>
  </TitlesOfParts>
  <Manager/>
  <Company>MIT Libraries</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RES.STR-001 Geographic Information System (GIS) Tutorial, GIS Level 1: Introduction to GIS &amp; Mapping</dc:title>
  <dc:subject/>
  <dc:creator>Alissa Flatley</dc:creator>
  <cp:keywords/>
  <dc:description/>
  <cp:lastModifiedBy>Alissa Flatley</cp:lastModifiedBy>
  <cp:revision>593</cp:revision>
  <cp:lastPrinted>2017-07-18T14:47:41Z</cp:lastPrinted>
  <dcterms:created xsi:type="dcterms:W3CDTF">2011-11-21T20:16:52Z</dcterms:created>
  <dcterms:modified xsi:type="dcterms:W3CDTF">2024-03-05T22:07:44Z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0x010100C6BA7425AE0EEF4C8CB63210978E71A1</vt:lpwstr>
  </property>
</Properties>
</file>