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375" r:id="rId4"/>
    <p:sldId id="379" r:id="rId5"/>
    <p:sldId id="319" r:id="rId6"/>
    <p:sldId id="331" r:id="rId7"/>
    <p:sldId id="296" r:id="rId8"/>
    <p:sldId id="282" r:id="rId9"/>
    <p:sldId id="385" r:id="rId10"/>
    <p:sldId id="298" r:id="rId11"/>
    <p:sldId id="386" r:id="rId12"/>
    <p:sldId id="37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DD981B-2A51-4CE3-A10B-05BD529A8F3C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2837B6-F9B9-4384-871B-9E86B16F7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256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227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6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57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84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995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72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840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026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442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456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541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8491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88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9642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1491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256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110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7077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659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016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72362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34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540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947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9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Module Revision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Review the module</a:t>
            </a:r>
          </a:p>
          <a:p>
            <a:endParaRPr lang="en-US" dirty="0"/>
          </a:p>
          <a:p>
            <a:r>
              <a:rPr lang="en-US" dirty="0"/>
              <a:t>Final surgery for assignment 2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Complete the Module Evaluation Questionnaire </a:t>
            </a:r>
          </a:p>
          <a:p>
            <a:pPr marL="0" indent="0">
              <a:buNone/>
            </a:pPr>
            <a:endParaRPr lang="en-US" dirty="0"/>
          </a:p>
          <a:p>
            <a:r>
              <a:rPr lang="en-GB" dirty="0"/>
              <a:t>Q&amp;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provide the student with the underlying study/research strategies and software skills that can accelerate that learning process.</a:t>
            </a:r>
          </a:p>
          <a:p>
            <a:r>
              <a:rPr lang="en-GB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Writing Skill &amp; importance in Higher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en-GB" dirty="0"/>
          </a:p>
          <a:p>
            <a:pPr algn="just"/>
            <a:r>
              <a:rPr lang="en-GB" dirty="0"/>
              <a:t>The ability to write a clear and logical assignment or report is an important academic and professional skill.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Requirement for a variety of reports, dissertations, essays and papers.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>
            <a:extLst>
              <a:ext uri="{FF2B5EF4-FFF2-40B4-BE49-F238E27FC236}">
                <a16:creationId xmlns:a16="http://schemas.microsoft.com/office/drawing/2014/main" id="{1CE19AE9-2D7F-4A32-8E3D-8D386CBD9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145774"/>
            <a:ext cx="11675165" cy="997226"/>
          </a:xfrm>
        </p:spPr>
        <p:txBody>
          <a:bodyPr>
            <a:noAutofit/>
          </a:bodyPr>
          <a:lstStyle/>
          <a:p>
            <a:r>
              <a:rPr lang="en-US" altLang="en-US" b="1" dirty="0">
                <a:latin typeface="Comic Sans MS" panose="030F0702030302020204" pitchFamily="66" charset="0"/>
              </a:rPr>
              <a:t>Advantages of working together for academic purposes </a:t>
            </a:r>
          </a:p>
        </p:txBody>
      </p:sp>
      <p:sp>
        <p:nvSpPr>
          <p:cNvPr id="33795" name="Rectangle 1027">
            <a:extLst>
              <a:ext uri="{FF2B5EF4-FFF2-40B4-BE49-F238E27FC236}">
                <a16:creationId xmlns:a16="http://schemas.microsoft.com/office/drawing/2014/main" id="{69BA6600-8E18-4C81-B6FA-1CB3C337E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93913" y="1219200"/>
            <a:ext cx="10588487" cy="5181600"/>
          </a:xfrm>
        </p:spPr>
        <p:txBody>
          <a:bodyPr/>
          <a:lstStyle/>
          <a:p>
            <a:r>
              <a:rPr lang="en-US" altLang="en-US" dirty="0">
                <a:latin typeface="Comic Sans MS" panose="030F0702030302020204" pitchFamily="66" charset="0"/>
              </a:rPr>
              <a:t>Better creativity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Quick completion of tasks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Network building </a:t>
            </a:r>
          </a:p>
          <a:p>
            <a:r>
              <a:rPr lang="en-GB" altLang="en-US" dirty="0">
                <a:latin typeface="Comic Sans MS" panose="030F0702030302020204" pitchFamily="66" charset="0"/>
              </a:rPr>
              <a:t>Major employability skill - employers value teamwork! </a:t>
            </a:r>
          </a:p>
          <a:p>
            <a:r>
              <a:rPr lang="en-US" altLang="en-US" dirty="0">
                <a:latin typeface="Comic Sans MS" panose="030F0702030302020204" pitchFamily="66" charset="0"/>
              </a:rPr>
              <a:t>Synergy</a:t>
            </a:r>
          </a:p>
          <a:p>
            <a:endParaRPr lang="en-US" altLang="en-US" dirty="0">
              <a:latin typeface="Comic Sans MS" panose="030F0702030302020204" pitchFamily="66" charset="0"/>
            </a:endParaRPr>
          </a:p>
          <a:p>
            <a:endParaRPr lang="en-US" altLang="en-US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autoUpdateAnimBg="0"/>
      <p:bldP spid="3379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Data, Information and Knowledge 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idx="1"/>
          </p:nvPr>
        </p:nvSpPr>
        <p:spPr>
          <a:noFill/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noAutofit/>
          </a:bodyPr>
          <a:lstStyle/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Data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Unorganized and unprocessed facts; static; a set of discrete facts about events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Information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:</a:t>
            </a:r>
            <a:r>
              <a:rPr lang="en-US" altLang="ja-JP" sz="2800" dirty="0">
                <a:ea typeface="ＭＳ Ｐゴシック" panose="020B0600070205080204" pitchFamily="34" charset="-128"/>
              </a:rPr>
              <a:t>  a combination of data that makes decision making easier</a:t>
            </a:r>
          </a:p>
          <a:p>
            <a:pPr algn="just"/>
            <a:r>
              <a:rPr lang="en-US" altLang="ja-JP" sz="2800" b="1" u="sng" dirty="0">
                <a:ea typeface="ＭＳ Ｐゴシック" panose="020B0600070205080204" pitchFamily="34" charset="-128"/>
              </a:rPr>
              <a:t>Knowledge</a:t>
            </a:r>
            <a:r>
              <a:rPr lang="en-US" altLang="ja-JP" sz="2800" b="1" dirty="0">
                <a:ea typeface="ＭＳ Ｐゴシック" panose="020B0600070205080204" pitchFamily="34" charset="-128"/>
              </a:rPr>
              <a:t> </a:t>
            </a:r>
            <a:r>
              <a:rPr lang="en-US" altLang="ja-JP" sz="2800" dirty="0">
                <a:ea typeface="ＭＳ Ｐゴシック" panose="020B0600070205080204" pitchFamily="34" charset="-128"/>
              </a:rPr>
              <a:t>is derived from information in the same way information is derived from data; it is a person’s range of information</a:t>
            </a:r>
          </a:p>
          <a:p>
            <a:pPr marL="0" indent="0">
              <a:buNone/>
            </a:pPr>
            <a:r>
              <a:rPr lang="en-US" altLang="ja-JP" sz="2800" dirty="0">
                <a:ea typeface="ＭＳ Ｐゴシック" panose="020B0600070205080204" pitchFamily="34" charset="-128"/>
              </a:rPr>
              <a:t>Our focus in this lecture is on data </a:t>
            </a:r>
          </a:p>
        </p:txBody>
      </p:sp>
    </p:spTree>
    <p:extLst>
      <p:ext uri="{BB962C8B-B14F-4D97-AF65-F5344CB8AC3E}">
        <p14:creationId xmlns:p14="http://schemas.microsoft.com/office/powerpoint/2010/main" val="264783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 Tips for Presentation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6"/>
            <a:ext cx="10972800" cy="3917032"/>
          </a:xfrm>
        </p:spPr>
        <p:txBody>
          <a:bodyPr>
            <a:normAutofit fontScale="77500" lnSpcReduction="20000"/>
          </a:bodyPr>
          <a:lstStyle/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Establish your subject and focus on it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Prioritise you information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Consider audience, venue, time of day, purpose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Have a clear structure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Repeat your main points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Be concise and simple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Time each section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Appropriate visual aids</a:t>
            </a:r>
          </a:p>
          <a:p>
            <a:pPr>
              <a:spcBef>
                <a:spcPts val="638"/>
              </a:spcBef>
              <a:buSzPct val="45000"/>
              <a:buFont typeface="Wingdings" panose="05000000000000000000" pitchFamily="2" charset="2"/>
              <a:buChar char="v"/>
            </a:pPr>
            <a:r>
              <a:rPr lang="en-GB" altLang="en-US" sz="3800" dirty="0">
                <a:solidFill>
                  <a:srgbClr val="000000"/>
                </a:solidFill>
              </a:rPr>
              <a:t>Do you have a back-up plan in technology fails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08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9C0EA-904F-4DEA-AA2B-7C3206B10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the tutor's instruction to complete the module evaluation questionnaire </a:t>
            </a:r>
          </a:p>
        </p:txBody>
      </p:sp>
    </p:spTree>
    <p:extLst>
      <p:ext uri="{BB962C8B-B14F-4D97-AF65-F5344CB8AC3E}">
        <p14:creationId xmlns:p14="http://schemas.microsoft.com/office/powerpoint/2010/main" val="1440992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383" y="1470484"/>
            <a:ext cx="10774017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800" b="1" dirty="0"/>
          </a:p>
          <a:p>
            <a:pPr marL="0" indent="0" algn="just">
              <a:buNone/>
            </a:pPr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</a:t>
            </a:r>
            <a:r>
              <a:rPr lang="en-GB" sz="2400" dirty="0">
                <a:solidFill>
                  <a:srgbClr val="FF0000"/>
                </a:solidFill>
              </a:rPr>
              <a:t>15:00hrs 19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March 2021</a:t>
            </a:r>
          </a:p>
          <a:p>
            <a:pPr marL="457200" lvl="1" indent="0" algn="just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lvl="1" algn="just"/>
            <a:r>
              <a:rPr lang="en-GB" sz="2400" dirty="0"/>
              <a:t>Oral Presentation: </a:t>
            </a:r>
            <a:r>
              <a:rPr lang="en-GB" sz="2400" dirty="0">
                <a:solidFill>
                  <a:srgbClr val="FF0000"/>
                </a:solidFill>
              </a:rPr>
              <a:t>	9:20hrs 22</a:t>
            </a:r>
            <a:r>
              <a:rPr lang="en-GB" sz="2400" baseline="30000" dirty="0">
                <a:solidFill>
                  <a:srgbClr val="FF0000"/>
                </a:solidFill>
              </a:rPr>
              <a:t>nd</a:t>
            </a:r>
            <a:r>
              <a:rPr lang="en-GB" sz="2400" dirty="0">
                <a:solidFill>
                  <a:srgbClr val="FF0000"/>
                </a:solidFill>
              </a:rPr>
              <a:t> March 2021</a:t>
            </a:r>
          </a:p>
          <a:p>
            <a:pPr lvl="1" algn="just"/>
            <a:r>
              <a:rPr lang="en-GB" sz="2400" dirty="0">
                <a:solidFill>
                  <a:srgbClr val="FF0000"/>
                </a:solidFill>
              </a:rPr>
              <a:t>Look at the presentation schedule </a:t>
            </a:r>
          </a:p>
          <a:p>
            <a:pPr lvl="1" algn="just"/>
            <a:r>
              <a:rPr lang="en-GB" sz="2400" dirty="0">
                <a:solidFill>
                  <a:srgbClr val="FF0000"/>
                </a:solidFill>
              </a:rPr>
              <a:t>Attend promptly </a:t>
            </a:r>
          </a:p>
          <a:p>
            <a:pPr lvl="1" algn="just"/>
            <a:r>
              <a:rPr lang="en-GB" sz="2400" dirty="0">
                <a:solidFill>
                  <a:srgbClr val="FF0000"/>
                </a:solidFill>
              </a:rPr>
              <a:t>Recording of presentation 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1944</TotalTime>
  <Words>326</Words>
  <Application>Microsoft Office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Comic Sans MS</vt:lpstr>
      <vt:lpstr>Myriad Pro</vt:lpstr>
      <vt:lpstr>Wingdings</vt:lpstr>
      <vt:lpstr>20140311PresentationUWTSDTemplate</vt:lpstr>
      <vt:lpstr>1_20140311PresentationUWTSDTemplate</vt:lpstr>
      <vt:lpstr>Bachelor of Arts Business Management   ACADEMIC SKILLS (BMSW 4002)  WEEK 9 Module Revision</vt:lpstr>
      <vt:lpstr>In this session we will…..</vt:lpstr>
      <vt:lpstr>Module Aim </vt:lpstr>
      <vt:lpstr>Academic Writing Skill &amp; importance in Higher Education</vt:lpstr>
      <vt:lpstr>PowerPoint Presentation</vt:lpstr>
      <vt:lpstr>PowerPoint Presentation</vt:lpstr>
      <vt:lpstr>Advantages of working together for academic purposes </vt:lpstr>
      <vt:lpstr>Data, Information and Knowledge </vt:lpstr>
      <vt:lpstr>Top Tips for Presentation  </vt:lpstr>
      <vt:lpstr>PowerPoint Presentation</vt:lpstr>
      <vt:lpstr>Assessments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Tarila Zuofa</dc:creator>
  <cp:lastModifiedBy>Tarila Zuofa</cp:lastModifiedBy>
  <cp:revision>4</cp:revision>
  <dcterms:created xsi:type="dcterms:W3CDTF">2020-11-10T01:57:43Z</dcterms:created>
  <dcterms:modified xsi:type="dcterms:W3CDTF">2021-03-14T20:04:13Z</dcterms:modified>
</cp:coreProperties>
</file>