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6" r:id="rId41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86334" y="192785"/>
            <a:ext cx="2021205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 u="heavy">
                <a:solidFill>
                  <a:srgbClr val="FFFF00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428113" y="4126204"/>
            <a:ext cx="4287773" cy="17818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1/28/2019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6600F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1/28/2019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48418" y="49258"/>
            <a:ext cx="1427452" cy="107634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6600F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05967" y="2021204"/>
            <a:ext cx="2512060" cy="36836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299328" y="2021204"/>
            <a:ext cx="2285365" cy="34397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1/28/2019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6600F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1/28/2019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1/28/2019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37438" y="250901"/>
            <a:ext cx="7869123" cy="1123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6600FF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10616" y="2801188"/>
            <a:ext cx="7922767" cy="1978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1/28/2019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AeHuH39M4QQ?list=PLSJnyH6TwvIRSdMttTe9Dll4iXXiEVbtK" TargetMode="Externa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hyperlink" Target="http://www.management-standards.org/sites/default/files/F2%20-%20Manage%20a%20programme%20of%20complementary%20projects_0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hyperlink" Target="http://youtu.be/L--Oyw6V8gI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8.jpg"/><Relationship Id="rId4" Type="http://schemas.openxmlformats.org/officeDocument/2006/relationships/image" Target="../media/image27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40789" y="2248611"/>
            <a:ext cx="566293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155" dirty="0">
                <a:solidFill>
                  <a:srgbClr val="6600FF"/>
                </a:solidFill>
                <a:latin typeface="Trebuchet MS"/>
                <a:cs typeface="Trebuchet MS"/>
              </a:rPr>
              <a:t>Management </a:t>
            </a:r>
            <a:r>
              <a:rPr sz="4400" b="1" spc="-235" dirty="0">
                <a:solidFill>
                  <a:srgbClr val="6600FF"/>
                </a:solidFill>
                <a:latin typeface="Trebuchet MS"/>
                <a:cs typeface="Trebuchet MS"/>
              </a:rPr>
              <a:t>in</a:t>
            </a:r>
            <a:r>
              <a:rPr sz="4400" b="1" spc="-565" dirty="0">
                <a:solidFill>
                  <a:srgbClr val="6600FF"/>
                </a:solidFill>
                <a:latin typeface="Trebuchet MS"/>
                <a:cs typeface="Trebuchet MS"/>
              </a:rPr>
              <a:t> </a:t>
            </a:r>
            <a:r>
              <a:rPr sz="4400" b="1" spc="-305" dirty="0">
                <a:solidFill>
                  <a:srgbClr val="6600FF"/>
                </a:solidFill>
                <a:latin typeface="Trebuchet MS"/>
                <a:cs typeface="Trebuchet MS"/>
              </a:rPr>
              <a:t>Practice</a:t>
            </a:r>
            <a:endParaRPr sz="44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512946" y="4126204"/>
            <a:ext cx="3202940" cy="1781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20000"/>
              </a:lnSpc>
              <a:spcBef>
                <a:spcPts val="100"/>
              </a:spcBef>
            </a:pPr>
            <a:r>
              <a:rPr sz="3200" u="heavy" spc="-80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200" b="1" u="heavy" spc="-275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1: </a:t>
            </a:r>
            <a:r>
              <a:rPr sz="3200" b="1" u="heavy" spc="-125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On </a:t>
            </a:r>
            <a:r>
              <a:rPr sz="3200" b="1" u="heavy" spc="-185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your</a:t>
            </a:r>
            <a:r>
              <a:rPr sz="3200" b="1" u="heavy" spc="-385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sz="3200" b="1" u="heavy" spc="-16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marks… </a:t>
            </a:r>
            <a:r>
              <a:rPr sz="3200" b="1" spc="-160" dirty="0">
                <a:latin typeface="Trebuchet MS"/>
                <a:cs typeface="Trebuchet MS"/>
              </a:rPr>
              <a:t> </a:t>
            </a:r>
            <a:r>
              <a:rPr sz="3200" b="1" spc="-65" dirty="0">
                <a:solidFill>
                  <a:srgbClr val="1F487C"/>
                </a:solidFill>
                <a:latin typeface="Trebuchet MS"/>
                <a:cs typeface="Trebuchet MS"/>
              </a:rPr>
              <a:t>Module </a:t>
            </a:r>
            <a:r>
              <a:rPr sz="3200" b="1" spc="-185" dirty="0">
                <a:solidFill>
                  <a:srgbClr val="1F487C"/>
                </a:solidFill>
                <a:latin typeface="Trebuchet MS"/>
                <a:cs typeface="Trebuchet MS"/>
              </a:rPr>
              <a:t>Overview  </a:t>
            </a:r>
            <a:r>
              <a:rPr sz="3200" b="1" spc="-250" dirty="0">
                <a:solidFill>
                  <a:srgbClr val="1F487C"/>
                </a:solidFill>
                <a:latin typeface="Trebuchet MS"/>
                <a:cs typeface="Trebuchet MS"/>
              </a:rPr>
              <a:t>Key</a:t>
            </a:r>
            <a:r>
              <a:rPr sz="3200" b="1" spc="-260" dirty="0">
                <a:solidFill>
                  <a:srgbClr val="1F487C"/>
                </a:solidFill>
                <a:latin typeface="Trebuchet MS"/>
                <a:cs typeface="Trebuchet MS"/>
              </a:rPr>
              <a:t> </a:t>
            </a:r>
            <a:r>
              <a:rPr sz="3200" b="1" spc="-195" dirty="0">
                <a:solidFill>
                  <a:srgbClr val="1F487C"/>
                </a:solidFill>
                <a:latin typeface="Trebuchet MS"/>
                <a:cs typeface="Trebuchet MS"/>
              </a:rPr>
              <a:t>concepts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070853" y="332625"/>
            <a:ext cx="2822702" cy="93610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76275" y="4504944"/>
            <a:ext cx="2555748" cy="170916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026909" y="3861052"/>
            <a:ext cx="2117090" cy="299694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429958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355" dirty="0">
                <a:solidFill>
                  <a:srgbClr val="001F5F"/>
                </a:solidFill>
                <a:latin typeface="Trebuchet MS"/>
                <a:cs typeface="Trebuchet MS"/>
              </a:rPr>
              <a:t>Today’s</a:t>
            </a:r>
            <a:r>
              <a:rPr sz="4400" b="1" spc="-375" dirty="0">
                <a:solidFill>
                  <a:srgbClr val="001F5F"/>
                </a:solidFill>
                <a:latin typeface="Trebuchet MS"/>
                <a:cs typeface="Trebuchet MS"/>
              </a:rPr>
              <a:t> </a:t>
            </a:r>
            <a:r>
              <a:rPr sz="4400" b="1" spc="-275" dirty="0">
                <a:solidFill>
                  <a:srgbClr val="001F5F"/>
                </a:solidFill>
                <a:latin typeface="Trebuchet MS"/>
                <a:cs typeface="Trebuchet MS"/>
              </a:rPr>
              <a:t>Objectives</a:t>
            </a:r>
            <a:endParaRPr sz="44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69214" y="1276350"/>
            <a:ext cx="7669530" cy="387093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27685" marR="527050" indent="-514984">
              <a:lnSpc>
                <a:spcPct val="100000"/>
              </a:lnSpc>
              <a:spcBef>
                <a:spcPts val="10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spc="-390" dirty="0">
                <a:latin typeface="Arial"/>
                <a:cs typeface="Arial"/>
              </a:rPr>
              <a:t>To </a:t>
            </a:r>
            <a:r>
              <a:rPr sz="3200" spc="-75" dirty="0">
                <a:latin typeface="Arial"/>
                <a:cs typeface="Arial"/>
              </a:rPr>
              <a:t>introduce </a:t>
            </a:r>
            <a:r>
              <a:rPr sz="3200" spc="-40" dirty="0">
                <a:latin typeface="Arial"/>
                <a:cs typeface="Arial"/>
              </a:rPr>
              <a:t>the </a:t>
            </a:r>
            <a:r>
              <a:rPr sz="3200" spc="-130" dirty="0">
                <a:latin typeface="Arial"/>
                <a:cs typeface="Arial"/>
              </a:rPr>
              <a:t>module’s </a:t>
            </a:r>
            <a:r>
              <a:rPr sz="3200" spc="-70" dirty="0">
                <a:latin typeface="Arial"/>
                <a:cs typeface="Arial"/>
              </a:rPr>
              <a:t>structure</a:t>
            </a:r>
            <a:r>
              <a:rPr sz="3200" spc="-200" dirty="0">
                <a:latin typeface="Arial"/>
                <a:cs typeface="Arial"/>
              </a:rPr>
              <a:t> </a:t>
            </a:r>
            <a:r>
              <a:rPr sz="3200" spc="-150" dirty="0">
                <a:latin typeface="Arial"/>
                <a:cs typeface="Arial"/>
              </a:rPr>
              <a:t>and  </a:t>
            </a:r>
            <a:r>
              <a:rPr sz="3200" spc="-70" dirty="0">
                <a:latin typeface="Arial"/>
                <a:cs typeface="Arial"/>
              </a:rPr>
              <a:t>content</a:t>
            </a:r>
            <a:endParaRPr sz="3200" dirty="0">
              <a:latin typeface="Arial"/>
              <a:cs typeface="Arial"/>
            </a:endParaRPr>
          </a:p>
          <a:p>
            <a:pPr marL="527685" indent="-514984">
              <a:lnSpc>
                <a:spcPct val="100000"/>
              </a:lnSpc>
              <a:spcBef>
                <a:spcPts val="77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spc="-390" dirty="0">
                <a:latin typeface="Arial"/>
                <a:cs typeface="Arial"/>
              </a:rPr>
              <a:t>To </a:t>
            </a:r>
            <a:r>
              <a:rPr sz="3200" spc="-130" dirty="0">
                <a:latin typeface="Arial"/>
                <a:cs typeface="Arial"/>
              </a:rPr>
              <a:t>consider </a:t>
            </a:r>
            <a:r>
              <a:rPr sz="3200" spc="-185" dirty="0">
                <a:latin typeface="Arial"/>
                <a:cs typeface="Arial"/>
              </a:rPr>
              <a:t>some </a:t>
            </a:r>
            <a:r>
              <a:rPr sz="3200" spc="-210" dirty="0">
                <a:latin typeface="Arial"/>
                <a:cs typeface="Arial"/>
              </a:rPr>
              <a:t>key </a:t>
            </a:r>
            <a:r>
              <a:rPr sz="3200" spc="-150" dirty="0">
                <a:latin typeface="Arial"/>
                <a:cs typeface="Arial"/>
              </a:rPr>
              <a:t>concepts </a:t>
            </a:r>
            <a:r>
              <a:rPr sz="3200" spc="-145" dirty="0">
                <a:latin typeface="Arial"/>
                <a:cs typeface="Arial"/>
              </a:rPr>
              <a:t>and</a:t>
            </a:r>
            <a:r>
              <a:rPr sz="3200" spc="-515" dirty="0">
                <a:latin typeface="Arial"/>
                <a:cs typeface="Arial"/>
              </a:rPr>
              <a:t> </a:t>
            </a:r>
            <a:r>
              <a:rPr sz="3200" spc="-125" dirty="0">
                <a:latin typeface="Arial"/>
                <a:cs typeface="Arial"/>
              </a:rPr>
              <a:t>themes</a:t>
            </a:r>
            <a:endParaRPr sz="3200" dirty="0">
              <a:latin typeface="Arial"/>
              <a:cs typeface="Arial"/>
            </a:endParaRPr>
          </a:p>
          <a:p>
            <a:pPr marL="527685" marR="200660" indent="-514984">
              <a:lnSpc>
                <a:spcPct val="100000"/>
              </a:lnSpc>
              <a:spcBef>
                <a:spcPts val="76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spc="-390" dirty="0">
                <a:latin typeface="Arial"/>
                <a:cs typeface="Arial"/>
              </a:rPr>
              <a:t>To </a:t>
            </a:r>
            <a:r>
              <a:rPr sz="3200" spc="-160" dirty="0">
                <a:latin typeface="Arial"/>
                <a:cs typeface="Arial"/>
              </a:rPr>
              <a:t>recap </a:t>
            </a:r>
            <a:r>
              <a:rPr sz="3200" spc="-100" dirty="0">
                <a:latin typeface="Arial"/>
                <a:cs typeface="Arial"/>
              </a:rPr>
              <a:t>on </a:t>
            </a:r>
            <a:r>
              <a:rPr sz="3200" spc="-55" dirty="0">
                <a:latin typeface="Arial"/>
                <a:cs typeface="Arial"/>
              </a:rPr>
              <a:t>what </a:t>
            </a:r>
            <a:r>
              <a:rPr sz="3200" spc="-130" dirty="0">
                <a:latin typeface="Arial"/>
                <a:cs typeface="Arial"/>
              </a:rPr>
              <a:t>you already </a:t>
            </a:r>
            <a:r>
              <a:rPr sz="3200" spc="-90" dirty="0">
                <a:latin typeface="Arial"/>
                <a:cs typeface="Arial"/>
              </a:rPr>
              <a:t>know</a:t>
            </a:r>
            <a:r>
              <a:rPr sz="3200" spc="-229" dirty="0">
                <a:latin typeface="Arial"/>
                <a:cs typeface="Arial"/>
              </a:rPr>
              <a:t> </a:t>
            </a:r>
            <a:r>
              <a:rPr sz="3200" spc="-100" dirty="0">
                <a:latin typeface="Arial"/>
                <a:cs typeface="Arial"/>
              </a:rPr>
              <a:t>(more  </a:t>
            </a:r>
            <a:r>
              <a:rPr sz="3200" spc="-65" dirty="0">
                <a:latin typeface="Arial"/>
                <a:cs typeface="Arial"/>
              </a:rPr>
              <a:t>than </a:t>
            </a:r>
            <a:r>
              <a:rPr sz="3200" spc="-125" dirty="0">
                <a:latin typeface="Arial"/>
                <a:cs typeface="Arial"/>
              </a:rPr>
              <a:t>you</a:t>
            </a:r>
            <a:r>
              <a:rPr sz="3200" spc="-275" dirty="0">
                <a:latin typeface="Arial"/>
                <a:cs typeface="Arial"/>
              </a:rPr>
              <a:t> </a:t>
            </a:r>
            <a:r>
              <a:rPr sz="3200" spc="-15" dirty="0">
                <a:latin typeface="Arial"/>
                <a:cs typeface="Arial"/>
              </a:rPr>
              <a:t>think!)</a:t>
            </a:r>
            <a:endParaRPr sz="3200" dirty="0">
              <a:latin typeface="Arial"/>
              <a:cs typeface="Arial"/>
            </a:endParaRPr>
          </a:p>
          <a:p>
            <a:pPr marL="527685" indent="-514984">
              <a:lnSpc>
                <a:spcPct val="100000"/>
              </a:lnSpc>
              <a:spcBef>
                <a:spcPts val="77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spc="-390" dirty="0">
                <a:latin typeface="Arial"/>
                <a:cs typeface="Arial"/>
              </a:rPr>
              <a:t>To </a:t>
            </a:r>
            <a:r>
              <a:rPr sz="3200" spc="-215" dirty="0">
                <a:latin typeface="Arial"/>
                <a:cs typeface="Arial"/>
              </a:rPr>
              <a:t>discuss </a:t>
            </a:r>
            <a:r>
              <a:rPr sz="3200" spc="-35" dirty="0">
                <a:latin typeface="Arial"/>
                <a:cs typeface="Arial"/>
              </a:rPr>
              <a:t>the</a:t>
            </a:r>
            <a:r>
              <a:rPr sz="3200" spc="-385" dirty="0">
                <a:latin typeface="Arial"/>
                <a:cs typeface="Arial"/>
              </a:rPr>
              <a:t> </a:t>
            </a:r>
            <a:r>
              <a:rPr sz="3200" spc="-155" dirty="0">
                <a:latin typeface="Arial"/>
                <a:cs typeface="Arial"/>
              </a:rPr>
              <a:t>assignment</a:t>
            </a:r>
            <a:endParaRPr sz="3200" dirty="0">
              <a:latin typeface="Arial"/>
              <a:cs typeface="Arial"/>
            </a:endParaRPr>
          </a:p>
          <a:p>
            <a:pPr marL="527685" indent="-514984">
              <a:lnSpc>
                <a:spcPct val="100000"/>
              </a:lnSpc>
              <a:spcBef>
                <a:spcPts val="77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spc="-390" dirty="0">
                <a:latin typeface="Arial"/>
                <a:cs typeface="Arial"/>
              </a:rPr>
              <a:t>To </a:t>
            </a:r>
            <a:r>
              <a:rPr sz="3200" spc="-190" dirty="0">
                <a:latin typeface="Arial"/>
                <a:cs typeface="Arial"/>
              </a:rPr>
              <a:t>pack </a:t>
            </a:r>
            <a:r>
              <a:rPr lang="en-GB" sz="3200" spc="-190" dirty="0" smtClean="0">
                <a:latin typeface="Arial"/>
                <a:cs typeface="Arial"/>
              </a:rPr>
              <a:t>y</a:t>
            </a:r>
            <a:r>
              <a:rPr sz="3200" spc="-50" dirty="0" smtClean="0">
                <a:latin typeface="Arial"/>
                <a:cs typeface="Arial"/>
              </a:rPr>
              <a:t>our </a:t>
            </a:r>
            <a:r>
              <a:rPr sz="3200" spc="-190" dirty="0">
                <a:latin typeface="Arial"/>
                <a:cs typeface="Arial"/>
              </a:rPr>
              <a:t>suitcases</a:t>
            </a:r>
            <a:r>
              <a:rPr sz="3200" spc="-575" dirty="0">
                <a:latin typeface="Arial"/>
                <a:cs typeface="Arial"/>
              </a:rPr>
              <a:t> </a:t>
            </a:r>
            <a:r>
              <a:rPr sz="3200" spc="-315" dirty="0">
                <a:latin typeface="Arial"/>
                <a:cs typeface="Arial"/>
              </a:rPr>
              <a:t>for……..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092315" y="0"/>
            <a:ext cx="2051684" cy="13653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322834"/>
            <a:ext cx="7317105" cy="11874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200" dirty="0"/>
              <a:t>3 </a:t>
            </a:r>
            <a:r>
              <a:rPr sz="4000" spc="-140" dirty="0"/>
              <a:t>main</a:t>
            </a:r>
            <a:r>
              <a:rPr sz="4000" spc="-225" dirty="0"/>
              <a:t> </a:t>
            </a:r>
            <a:r>
              <a:rPr sz="4000" spc="-145" dirty="0"/>
              <a:t>themes:</a:t>
            </a:r>
            <a:endParaRPr sz="4000"/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pc="-235" dirty="0"/>
              <a:t>Economics </a:t>
            </a:r>
            <a:r>
              <a:rPr spc="55" dirty="0"/>
              <a:t>&amp; </a:t>
            </a:r>
            <a:r>
              <a:rPr spc="-40" dirty="0"/>
              <a:t>the </a:t>
            </a:r>
            <a:r>
              <a:rPr spc="-215" dirty="0"/>
              <a:t>business</a:t>
            </a:r>
            <a:r>
              <a:rPr spc="-615" dirty="0"/>
              <a:t> </a:t>
            </a:r>
            <a:r>
              <a:rPr spc="-95" dirty="0"/>
              <a:t>environment</a:t>
            </a:r>
          </a:p>
        </p:txBody>
      </p:sp>
      <p:sp>
        <p:nvSpPr>
          <p:cNvPr id="3" name="object 3"/>
          <p:cNvSpPr/>
          <p:nvPr/>
        </p:nvSpPr>
        <p:spPr>
          <a:xfrm>
            <a:off x="1478221" y="1723070"/>
            <a:ext cx="5735748" cy="449924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191846"/>
            <a:ext cx="762444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225" dirty="0"/>
              <a:t>Human </a:t>
            </a:r>
            <a:r>
              <a:rPr sz="4000" spc="-300" dirty="0"/>
              <a:t>Resources </a:t>
            </a:r>
            <a:r>
              <a:rPr sz="4000" spc="-160" dirty="0"/>
              <a:t>Management</a:t>
            </a:r>
            <a:r>
              <a:rPr sz="4000" spc="-145" dirty="0"/>
              <a:t> </a:t>
            </a:r>
            <a:r>
              <a:rPr sz="4000" spc="-345" dirty="0"/>
              <a:t>(HR)</a:t>
            </a:r>
            <a:endParaRPr sz="4000"/>
          </a:p>
        </p:txBody>
      </p:sp>
      <p:sp>
        <p:nvSpPr>
          <p:cNvPr id="3" name="object 3"/>
          <p:cNvSpPr/>
          <p:nvPr/>
        </p:nvSpPr>
        <p:spPr>
          <a:xfrm>
            <a:off x="1812544" y="1268806"/>
            <a:ext cx="5847841" cy="558919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520192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210" dirty="0"/>
              <a:t>Financial</a:t>
            </a:r>
            <a:r>
              <a:rPr sz="4400" spc="-295" dirty="0"/>
              <a:t> </a:t>
            </a:r>
            <a:r>
              <a:rPr sz="4400" spc="-170" dirty="0"/>
              <a:t>Management</a:t>
            </a:r>
            <a:endParaRPr sz="4400"/>
          </a:p>
        </p:txBody>
      </p:sp>
      <p:sp>
        <p:nvSpPr>
          <p:cNvPr id="3" name="object 3"/>
          <p:cNvSpPr/>
          <p:nvPr/>
        </p:nvSpPr>
        <p:spPr>
          <a:xfrm>
            <a:off x="323532" y="1772843"/>
            <a:ext cx="4898644" cy="48986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508116" y="2348864"/>
            <a:ext cx="2857500" cy="32385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305308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295" dirty="0"/>
              <a:t>Big</a:t>
            </a:r>
            <a:r>
              <a:rPr sz="4400" spc="-280" dirty="0"/>
              <a:t> </a:t>
            </a:r>
            <a:r>
              <a:rPr sz="4400" spc="-170" dirty="0"/>
              <a:t>questions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083309"/>
            <a:ext cx="8041005" cy="495300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55600" marR="5080" indent="-342900">
              <a:lnSpc>
                <a:spcPct val="90000"/>
              </a:lnSpc>
              <a:spcBef>
                <a:spcPts val="484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155" dirty="0">
                <a:latin typeface="Arial"/>
                <a:cs typeface="Arial"/>
              </a:rPr>
              <a:t>Are </a:t>
            </a:r>
            <a:r>
              <a:rPr sz="3200" spc="-35" dirty="0">
                <a:latin typeface="Arial"/>
                <a:cs typeface="Arial"/>
              </a:rPr>
              <a:t>the </a:t>
            </a:r>
            <a:r>
              <a:rPr sz="3200" spc="-110" dirty="0">
                <a:latin typeface="Arial"/>
                <a:cs typeface="Arial"/>
              </a:rPr>
              <a:t>leisure, </a:t>
            </a:r>
            <a:r>
              <a:rPr sz="3200" spc="-140" dirty="0">
                <a:latin typeface="Arial"/>
                <a:cs typeface="Arial"/>
              </a:rPr>
              <a:t>events, </a:t>
            </a:r>
            <a:r>
              <a:rPr sz="3200" spc="-70" dirty="0">
                <a:latin typeface="Arial"/>
                <a:cs typeface="Arial"/>
              </a:rPr>
              <a:t>tourism </a:t>
            </a:r>
            <a:r>
              <a:rPr sz="3200" spc="-150" dirty="0">
                <a:latin typeface="Arial"/>
                <a:cs typeface="Arial"/>
              </a:rPr>
              <a:t>and</a:t>
            </a:r>
            <a:r>
              <a:rPr sz="3200" spc="-450" dirty="0">
                <a:latin typeface="Arial"/>
                <a:cs typeface="Arial"/>
              </a:rPr>
              <a:t> </a:t>
            </a:r>
            <a:r>
              <a:rPr sz="3200" spc="-90" dirty="0">
                <a:latin typeface="Arial"/>
                <a:cs typeface="Arial"/>
              </a:rPr>
              <a:t>recreation  </a:t>
            </a:r>
            <a:r>
              <a:rPr sz="3200" spc="-365" dirty="0">
                <a:latin typeface="Arial"/>
                <a:cs typeface="Arial"/>
              </a:rPr>
              <a:t>(LETR) </a:t>
            </a:r>
            <a:r>
              <a:rPr sz="3200" spc="-100" dirty="0">
                <a:latin typeface="Arial"/>
                <a:cs typeface="Arial"/>
              </a:rPr>
              <a:t>industries </a:t>
            </a:r>
            <a:r>
              <a:rPr sz="3200" spc="-95" dirty="0">
                <a:latin typeface="Arial"/>
                <a:cs typeface="Arial"/>
              </a:rPr>
              <a:t>more </a:t>
            </a:r>
            <a:r>
              <a:rPr sz="3200" spc="-35" dirty="0">
                <a:latin typeface="Arial"/>
                <a:cs typeface="Arial"/>
              </a:rPr>
              <a:t>important </a:t>
            </a:r>
            <a:r>
              <a:rPr sz="3200" spc="25" dirty="0">
                <a:latin typeface="Arial"/>
                <a:cs typeface="Arial"/>
              </a:rPr>
              <a:t>to </a:t>
            </a:r>
            <a:r>
              <a:rPr sz="3200" spc="-75" dirty="0">
                <a:latin typeface="Arial"/>
                <a:cs typeface="Arial"/>
              </a:rPr>
              <a:t>national  </a:t>
            </a:r>
            <a:r>
              <a:rPr sz="3200" spc="-155" dirty="0">
                <a:latin typeface="Arial"/>
                <a:cs typeface="Arial"/>
              </a:rPr>
              <a:t>economies </a:t>
            </a:r>
            <a:r>
              <a:rPr sz="3200" spc="-65" dirty="0">
                <a:latin typeface="Arial"/>
                <a:cs typeface="Arial"/>
              </a:rPr>
              <a:t>than </a:t>
            </a:r>
            <a:r>
              <a:rPr sz="3200" spc="-200" dirty="0">
                <a:latin typeface="Arial"/>
                <a:cs typeface="Arial"/>
              </a:rPr>
              <a:t>banks </a:t>
            </a:r>
            <a:r>
              <a:rPr sz="3200" spc="-150" dirty="0">
                <a:latin typeface="Arial"/>
                <a:cs typeface="Arial"/>
              </a:rPr>
              <a:t>and </a:t>
            </a:r>
            <a:r>
              <a:rPr sz="3200" spc="-95" dirty="0">
                <a:latin typeface="Arial"/>
                <a:cs typeface="Arial"/>
              </a:rPr>
              <a:t>financial</a:t>
            </a:r>
            <a:r>
              <a:rPr sz="3200" spc="-225" dirty="0">
                <a:latin typeface="Arial"/>
                <a:cs typeface="Arial"/>
              </a:rPr>
              <a:t> </a:t>
            </a:r>
            <a:r>
              <a:rPr sz="3200" spc="-190" dirty="0">
                <a:latin typeface="Arial"/>
                <a:cs typeface="Arial"/>
              </a:rPr>
              <a:t>services?</a:t>
            </a:r>
            <a:endParaRPr sz="32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90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160" dirty="0">
                <a:latin typeface="Arial"/>
                <a:cs typeface="Arial"/>
              </a:rPr>
              <a:t>Why </a:t>
            </a:r>
            <a:r>
              <a:rPr sz="3200" spc="-100" dirty="0">
                <a:latin typeface="Arial"/>
                <a:cs typeface="Arial"/>
              </a:rPr>
              <a:t>do </a:t>
            </a:r>
            <a:r>
              <a:rPr sz="3200" spc="-70" dirty="0">
                <a:latin typeface="Arial"/>
                <a:cs typeface="Arial"/>
              </a:rPr>
              <a:t>they </a:t>
            </a:r>
            <a:r>
              <a:rPr sz="3200" spc="-95" dirty="0">
                <a:latin typeface="Arial"/>
                <a:cs typeface="Arial"/>
              </a:rPr>
              <a:t>provide </a:t>
            </a:r>
            <a:r>
              <a:rPr sz="3200" spc="-225" dirty="0">
                <a:latin typeface="Arial"/>
                <a:cs typeface="Arial"/>
              </a:rPr>
              <a:t>so </a:t>
            </a:r>
            <a:r>
              <a:rPr sz="3200" spc="-170" dirty="0">
                <a:latin typeface="Arial"/>
                <a:cs typeface="Arial"/>
              </a:rPr>
              <a:t>many </a:t>
            </a:r>
            <a:r>
              <a:rPr sz="3200" spc="-110" dirty="0">
                <a:latin typeface="Arial"/>
                <a:cs typeface="Arial"/>
              </a:rPr>
              <a:t>new</a:t>
            </a:r>
            <a:r>
              <a:rPr sz="3200" spc="-335" dirty="0">
                <a:latin typeface="Arial"/>
                <a:cs typeface="Arial"/>
              </a:rPr>
              <a:t> </a:t>
            </a:r>
            <a:r>
              <a:rPr sz="3200" spc="-165" dirty="0">
                <a:latin typeface="Arial"/>
                <a:cs typeface="Arial"/>
              </a:rPr>
              <a:t>jobs?</a:t>
            </a:r>
            <a:endParaRPr sz="3200">
              <a:latin typeface="Arial"/>
              <a:cs typeface="Arial"/>
            </a:endParaRPr>
          </a:p>
          <a:p>
            <a:pPr marL="355600" marR="651510" indent="-342900">
              <a:lnSpc>
                <a:spcPts val="3460"/>
              </a:lnSpc>
              <a:spcBef>
                <a:spcPts val="815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90" dirty="0">
                <a:latin typeface="Arial"/>
                <a:cs typeface="Arial"/>
              </a:rPr>
              <a:t>What </a:t>
            </a:r>
            <a:r>
              <a:rPr sz="3200" spc="-165" dirty="0">
                <a:latin typeface="Arial"/>
                <a:cs typeface="Arial"/>
              </a:rPr>
              <a:t>is </a:t>
            </a:r>
            <a:r>
              <a:rPr sz="3200" spc="-35" dirty="0">
                <a:latin typeface="Arial"/>
                <a:cs typeface="Arial"/>
              </a:rPr>
              <a:t>the </a:t>
            </a:r>
            <a:r>
              <a:rPr sz="3200" spc="-100" dirty="0">
                <a:latin typeface="Arial"/>
                <a:cs typeface="Arial"/>
              </a:rPr>
              <a:t>globalisation </a:t>
            </a:r>
            <a:r>
              <a:rPr sz="3200" spc="-5" dirty="0">
                <a:latin typeface="Arial"/>
                <a:cs typeface="Arial"/>
              </a:rPr>
              <a:t>of </a:t>
            </a:r>
            <a:r>
              <a:rPr sz="3200" spc="-90" dirty="0">
                <a:latin typeface="Arial"/>
                <a:cs typeface="Arial"/>
              </a:rPr>
              <a:t>recreation</a:t>
            </a:r>
            <a:r>
              <a:rPr sz="3200" spc="-580" dirty="0">
                <a:latin typeface="Arial"/>
                <a:cs typeface="Arial"/>
              </a:rPr>
              <a:t> </a:t>
            </a:r>
            <a:r>
              <a:rPr sz="3200" spc="-150" dirty="0">
                <a:latin typeface="Arial"/>
                <a:cs typeface="Arial"/>
              </a:rPr>
              <a:t>and  </a:t>
            </a:r>
            <a:r>
              <a:rPr sz="3200" spc="-135" dirty="0">
                <a:latin typeface="Arial"/>
                <a:cs typeface="Arial"/>
              </a:rPr>
              <a:t>leisure?</a:t>
            </a:r>
            <a:endParaRPr sz="32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30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114" dirty="0">
                <a:latin typeface="Arial"/>
                <a:cs typeface="Arial"/>
              </a:rPr>
              <a:t>Would </a:t>
            </a:r>
            <a:r>
              <a:rPr sz="3200" spc="-125" dirty="0">
                <a:latin typeface="Arial"/>
                <a:cs typeface="Arial"/>
              </a:rPr>
              <a:t>you </a:t>
            </a:r>
            <a:r>
              <a:rPr sz="3200" spc="-120" dirty="0">
                <a:latin typeface="Arial"/>
                <a:cs typeface="Arial"/>
              </a:rPr>
              <a:t>buy </a:t>
            </a:r>
            <a:r>
              <a:rPr sz="3200" spc="-204" dirty="0">
                <a:latin typeface="Arial"/>
                <a:cs typeface="Arial"/>
              </a:rPr>
              <a:t>shares </a:t>
            </a:r>
            <a:r>
              <a:rPr sz="3200" spc="-40" dirty="0">
                <a:latin typeface="Arial"/>
                <a:cs typeface="Arial"/>
              </a:rPr>
              <a:t>in </a:t>
            </a:r>
            <a:r>
              <a:rPr sz="3200" spc="-500" dirty="0">
                <a:latin typeface="Arial"/>
                <a:cs typeface="Arial"/>
              </a:rPr>
              <a:t>LETR</a:t>
            </a:r>
            <a:r>
              <a:rPr sz="3200" spc="-409" dirty="0">
                <a:latin typeface="Arial"/>
                <a:cs typeface="Arial"/>
              </a:rPr>
              <a:t> </a:t>
            </a:r>
            <a:r>
              <a:rPr sz="3200" spc="-175" dirty="0">
                <a:latin typeface="Arial"/>
                <a:cs typeface="Arial"/>
              </a:rPr>
              <a:t>companies?</a:t>
            </a:r>
            <a:endParaRPr sz="32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215" dirty="0">
                <a:latin typeface="Arial"/>
                <a:cs typeface="Arial"/>
              </a:rPr>
              <a:t>Is </a:t>
            </a:r>
            <a:r>
              <a:rPr sz="3200" spc="-60" dirty="0">
                <a:latin typeface="Arial"/>
                <a:cs typeface="Arial"/>
              </a:rPr>
              <a:t>air </a:t>
            </a:r>
            <a:r>
              <a:rPr sz="3200" spc="-80" dirty="0">
                <a:latin typeface="Arial"/>
                <a:cs typeface="Arial"/>
              </a:rPr>
              <a:t>travel</a:t>
            </a:r>
            <a:r>
              <a:rPr sz="3200" spc="-225" dirty="0">
                <a:latin typeface="Arial"/>
                <a:cs typeface="Arial"/>
              </a:rPr>
              <a:t> </a:t>
            </a:r>
            <a:r>
              <a:rPr sz="3200" spc="-155" dirty="0">
                <a:latin typeface="Arial"/>
                <a:cs typeface="Arial"/>
              </a:rPr>
              <a:t>sustainable?</a:t>
            </a:r>
            <a:endParaRPr sz="3200">
              <a:latin typeface="Arial"/>
              <a:cs typeface="Arial"/>
            </a:endParaRPr>
          </a:p>
          <a:p>
            <a:pPr marL="355600" marR="313690" indent="-342900">
              <a:lnSpc>
                <a:spcPts val="3460"/>
              </a:lnSpc>
              <a:spcBef>
                <a:spcPts val="815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160" dirty="0">
                <a:latin typeface="Arial"/>
                <a:cs typeface="Arial"/>
              </a:rPr>
              <a:t>Why </a:t>
            </a:r>
            <a:r>
              <a:rPr sz="3200" spc="-95" dirty="0">
                <a:latin typeface="Arial"/>
                <a:cs typeface="Arial"/>
              </a:rPr>
              <a:t>do </a:t>
            </a:r>
            <a:r>
              <a:rPr sz="3200" spc="-114" dirty="0">
                <a:latin typeface="Arial"/>
                <a:cs typeface="Arial"/>
              </a:rPr>
              <a:t>we </a:t>
            </a:r>
            <a:r>
              <a:rPr sz="3200" spc="-170" dirty="0">
                <a:latin typeface="Arial"/>
                <a:cs typeface="Arial"/>
              </a:rPr>
              <a:t>spend </a:t>
            </a:r>
            <a:r>
              <a:rPr sz="3200" spc="-95" dirty="0">
                <a:latin typeface="Arial"/>
                <a:cs typeface="Arial"/>
              </a:rPr>
              <a:t>more </a:t>
            </a:r>
            <a:r>
              <a:rPr sz="3200" spc="-235" dirty="0">
                <a:latin typeface="Arial"/>
                <a:cs typeface="Arial"/>
              </a:rPr>
              <a:t>days </a:t>
            </a:r>
            <a:r>
              <a:rPr sz="3200" spc="-45" dirty="0">
                <a:latin typeface="Arial"/>
                <a:cs typeface="Arial"/>
              </a:rPr>
              <a:t>at </a:t>
            </a:r>
            <a:r>
              <a:rPr sz="3200" spc="-60" dirty="0">
                <a:latin typeface="Arial"/>
                <a:cs typeface="Arial"/>
              </a:rPr>
              <a:t>work </a:t>
            </a:r>
            <a:r>
              <a:rPr sz="3200" spc="-65" dirty="0">
                <a:latin typeface="Arial"/>
                <a:cs typeface="Arial"/>
              </a:rPr>
              <a:t>than</a:t>
            </a:r>
            <a:r>
              <a:rPr sz="3200" spc="-620" dirty="0">
                <a:latin typeface="Arial"/>
                <a:cs typeface="Arial"/>
              </a:rPr>
              <a:t> </a:t>
            </a:r>
            <a:r>
              <a:rPr sz="3200" spc="-45" dirty="0">
                <a:latin typeface="Arial"/>
                <a:cs typeface="Arial"/>
              </a:rPr>
              <a:t>at  </a:t>
            </a:r>
            <a:r>
              <a:rPr sz="3200" spc="-170" dirty="0">
                <a:latin typeface="Arial"/>
                <a:cs typeface="Arial"/>
              </a:rPr>
              <a:t>play?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493712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120" dirty="0">
                <a:solidFill>
                  <a:srgbClr val="001F5F"/>
                </a:solidFill>
              </a:rPr>
              <a:t>What </a:t>
            </a:r>
            <a:r>
              <a:rPr sz="4400" spc="-235" dirty="0">
                <a:solidFill>
                  <a:srgbClr val="001F5F"/>
                </a:solidFill>
              </a:rPr>
              <a:t>is </a:t>
            </a:r>
            <a:r>
              <a:rPr sz="4400" spc="-340" dirty="0">
                <a:solidFill>
                  <a:srgbClr val="001F5F"/>
                </a:solidFill>
              </a:rPr>
              <a:t>a</a:t>
            </a:r>
            <a:r>
              <a:rPr sz="4400" spc="-375" dirty="0">
                <a:solidFill>
                  <a:srgbClr val="001F5F"/>
                </a:solidFill>
              </a:rPr>
              <a:t> </a:t>
            </a:r>
            <a:r>
              <a:rPr sz="4400" spc="-225" dirty="0">
                <a:solidFill>
                  <a:srgbClr val="001F5F"/>
                </a:solidFill>
              </a:rPr>
              <a:t>dashboard?</a:t>
            </a:r>
            <a:endParaRPr sz="4400"/>
          </a:p>
        </p:txBody>
      </p:sp>
      <p:sp>
        <p:nvSpPr>
          <p:cNvPr id="3" name="object 3"/>
          <p:cNvSpPr/>
          <p:nvPr/>
        </p:nvSpPr>
        <p:spPr>
          <a:xfrm>
            <a:off x="1547622" y="1412836"/>
            <a:ext cx="6466458" cy="432041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7250" y="461594"/>
            <a:ext cx="783145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120" dirty="0"/>
              <a:t>What </a:t>
            </a:r>
            <a:r>
              <a:rPr sz="4400" spc="-135" dirty="0"/>
              <a:t>do </a:t>
            </a:r>
            <a:r>
              <a:rPr sz="4400" spc="-265" dirty="0"/>
              <a:t>managers </a:t>
            </a:r>
            <a:r>
              <a:rPr sz="4400" spc="-200" dirty="0"/>
              <a:t>need </a:t>
            </a:r>
            <a:r>
              <a:rPr sz="4400" spc="40" dirty="0"/>
              <a:t>to</a:t>
            </a:r>
            <a:r>
              <a:rPr sz="4400" spc="-490" dirty="0"/>
              <a:t> </a:t>
            </a:r>
            <a:r>
              <a:rPr sz="4400" spc="-180" dirty="0"/>
              <a:t>know?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10703"/>
            <a:ext cx="4671060" cy="1196340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70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135" dirty="0">
                <a:latin typeface="Arial"/>
                <a:cs typeface="Arial"/>
              </a:rPr>
              <a:t>Inside </a:t>
            </a:r>
            <a:r>
              <a:rPr sz="3200" spc="-10" dirty="0">
                <a:latin typeface="Arial"/>
                <a:cs typeface="Arial"/>
              </a:rPr>
              <a:t>their</a:t>
            </a:r>
            <a:r>
              <a:rPr sz="3200" spc="-240" dirty="0">
                <a:latin typeface="Arial"/>
                <a:cs typeface="Arial"/>
              </a:rPr>
              <a:t> </a:t>
            </a:r>
            <a:r>
              <a:rPr sz="3200" spc="-114" dirty="0">
                <a:latin typeface="Arial"/>
                <a:cs typeface="Arial"/>
              </a:rPr>
              <a:t>organisation</a:t>
            </a:r>
            <a:endParaRPr sz="32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135" dirty="0">
                <a:latin typeface="Arial"/>
                <a:cs typeface="Arial"/>
              </a:rPr>
              <a:t>Outside </a:t>
            </a:r>
            <a:r>
              <a:rPr sz="3200" spc="-10" dirty="0">
                <a:latin typeface="Arial"/>
                <a:cs typeface="Arial"/>
              </a:rPr>
              <a:t>their</a:t>
            </a:r>
            <a:r>
              <a:rPr sz="3200" spc="-235" dirty="0">
                <a:latin typeface="Arial"/>
                <a:cs typeface="Arial"/>
              </a:rPr>
              <a:t> </a:t>
            </a:r>
            <a:r>
              <a:rPr sz="3200" spc="-114" dirty="0">
                <a:latin typeface="Arial"/>
                <a:cs typeface="Arial"/>
              </a:rPr>
              <a:t>organisation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3949446"/>
            <a:ext cx="269557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60" dirty="0">
                <a:latin typeface="Arial"/>
                <a:cs typeface="Arial"/>
              </a:rPr>
              <a:t>3 </a:t>
            </a:r>
            <a:r>
              <a:rPr sz="3200" spc="-5" dirty="0">
                <a:latin typeface="Arial"/>
                <a:cs typeface="Arial"/>
              </a:rPr>
              <a:t>of </a:t>
            </a:r>
            <a:r>
              <a:rPr sz="3200" spc="-195" dirty="0">
                <a:latin typeface="Arial"/>
                <a:cs typeface="Arial"/>
              </a:rPr>
              <a:t>each</a:t>
            </a:r>
            <a:r>
              <a:rPr sz="3200" spc="-395" dirty="0">
                <a:latin typeface="Arial"/>
                <a:cs typeface="Arial"/>
              </a:rPr>
              <a:t> </a:t>
            </a:r>
            <a:r>
              <a:rPr sz="3200" spc="-180" dirty="0">
                <a:latin typeface="Arial"/>
                <a:cs typeface="Arial"/>
              </a:rPr>
              <a:t>please</a:t>
            </a:r>
            <a:endParaRPr sz="3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816058" y="3560057"/>
            <a:ext cx="2592997" cy="29404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7722234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285" dirty="0"/>
              <a:t>This </a:t>
            </a:r>
            <a:r>
              <a:rPr sz="4400" spc="-175" dirty="0"/>
              <a:t>module’s </a:t>
            </a:r>
            <a:r>
              <a:rPr sz="4400" spc="-235" dirty="0"/>
              <a:t>aims </a:t>
            </a:r>
            <a:r>
              <a:rPr sz="4400" spc="-204" dirty="0"/>
              <a:t>and</a:t>
            </a:r>
            <a:r>
              <a:rPr sz="4400" spc="-285" dirty="0"/>
              <a:t> </a:t>
            </a:r>
            <a:r>
              <a:rPr sz="4400" spc="-150" dirty="0"/>
              <a:t>objectives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07642"/>
            <a:ext cx="7821295" cy="2465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390" dirty="0">
                <a:latin typeface="Arial"/>
                <a:cs typeface="Arial"/>
              </a:rPr>
              <a:t>To </a:t>
            </a:r>
            <a:r>
              <a:rPr sz="3200" spc="-110" dirty="0">
                <a:latin typeface="Arial"/>
                <a:cs typeface="Arial"/>
              </a:rPr>
              <a:t>distinguish </a:t>
            </a:r>
            <a:r>
              <a:rPr sz="3200" spc="-95" dirty="0">
                <a:latin typeface="Arial"/>
                <a:cs typeface="Arial"/>
              </a:rPr>
              <a:t>between </a:t>
            </a:r>
            <a:r>
              <a:rPr sz="3200" spc="-210" dirty="0">
                <a:latin typeface="Arial"/>
                <a:cs typeface="Arial"/>
              </a:rPr>
              <a:t>key </a:t>
            </a:r>
            <a:r>
              <a:rPr sz="3200" spc="-120" dirty="0">
                <a:latin typeface="Arial"/>
                <a:cs typeface="Arial"/>
              </a:rPr>
              <a:t>strategic </a:t>
            </a:r>
            <a:r>
              <a:rPr sz="3200" spc="-150" dirty="0">
                <a:latin typeface="Arial"/>
                <a:cs typeface="Arial"/>
              </a:rPr>
              <a:t>and  </a:t>
            </a:r>
            <a:r>
              <a:rPr sz="3200" spc="-85" dirty="0">
                <a:latin typeface="Arial"/>
                <a:cs typeface="Arial"/>
              </a:rPr>
              <a:t>operational </a:t>
            </a:r>
            <a:r>
              <a:rPr sz="3200" spc="-135" dirty="0">
                <a:latin typeface="Arial"/>
                <a:cs typeface="Arial"/>
              </a:rPr>
              <a:t>managerial </a:t>
            </a:r>
            <a:r>
              <a:rPr sz="3200" spc="-85" dirty="0">
                <a:latin typeface="Arial"/>
                <a:cs typeface="Arial"/>
              </a:rPr>
              <a:t>functions </a:t>
            </a:r>
            <a:r>
              <a:rPr sz="3200" spc="-50" dirty="0">
                <a:latin typeface="Arial"/>
                <a:cs typeface="Arial"/>
              </a:rPr>
              <a:t>whilst  </a:t>
            </a:r>
            <a:r>
              <a:rPr sz="3200" spc="-60" dirty="0">
                <a:latin typeface="Arial"/>
                <a:cs typeface="Arial"/>
              </a:rPr>
              <a:t>critically </a:t>
            </a:r>
            <a:r>
              <a:rPr sz="3200" spc="-165" dirty="0">
                <a:latin typeface="Arial"/>
                <a:cs typeface="Arial"/>
              </a:rPr>
              <a:t>analysing </a:t>
            </a:r>
            <a:r>
              <a:rPr sz="3200" spc="-10" dirty="0">
                <a:latin typeface="Arial"/>
                <a:cs typeface="Arial"/>
              </a:rPr>
              <a:t>their </a:t>
            </a:r>
            <a:r>
              <a:rPr sz="3200" spc="-185" dirty="0">
                <a:latin typeface="Arial"/>
                <a:cs typeface="Arial"/>
              </a:rPr>
              <a:t>synergies </a:t>
            </a:r>
            <a:r>
              <a:rPr sz="3200" spc="-150" dirty="0">
                <a:latin typeface="Arial"/>
                <a:cs typeface="Arial"/>
              </a:rPr>
              <a:t>and  </a:t>
            </a:r>
            <a:r>
              <a:rPr sz="3200" spc="-135" dirty="0">
                <a:latin typeface="Arial"/>
                <a:cs typeface="Arial"/>
              </a:rPr>
              <a:t>effectiveness </a:t>
            </a:r>
            <a:r>
              <a:rPr sz="3200" spc="-40" dirty="0">
                <a:latin typeface="Arial"/>
                <a:cs typeface="Arial"/>
              </a:rPr>
              <a:t>in </a:t>
            </a:r>
            <a:r>
              <a:rPr sz="3200" spc="-35" dirty="0">
                <a:latin typeface="Arial"/>
                <a:cs typeface="Arial"/>
              </a:rPr>
              <a:t>the </a:t>
            </a:r>
            <a:r>
              <a:rPr sz="3200" spc="-95" dirty="0">
                <a:latin typeface="Arial"/>
                <a:cs typeface="Arial"/>
              </a:rPr>
              <a:t>delivery </a:t>
            </a:r>
            <a:r>
              <a:rPr sz="3200" spc="-5" dirty="0">
                <a:latin typeface="Arial"/>
                <a:cs typeface="Arial"/>
              </a:rPr>
              <a:t>of</a:t>
            </a:r>
            <a:r>
              <a:rPr sz="3200" spc="-570" dirty="0">
                <a:latin typeface="Arial"/>
                <a:cs typeface="Arial"/>
              </a:rPr>
              <a:t> </a:t>
            </a:r>
            <a:r>
              <a:rPr sz="3200" spc="-114" dirty="0">
                <a:latin typeface="Arial"/>
                <a:cs typeface="Arial"/>
              </a:rPr>
              <a:t>organisational  </a:t>
            </a:r>
            <a:r>
              <a:rPr sz="3200" spc="-195" dirty="0">
                <a:latin typeface="Arial"/>
                <a:cs typeface="Arial"/>
              </a:rPr>
              <a:t>goals </a:t>
            </a:r>
            <a:r>
              <a:rPr sz="3200" spc="-150" dirty="0">
                <a:latin typeface="Arial"/>
                <a:cs typeface="Arial"/>
              </a:rPr>
              <a:t>and</a:t>
            </a:r>
            <a:r>
              <a:rPr sz="3200" spc="-130" dirty="0">
                <a:latin typeface="Arial"/>
                <a:cs typeface="Arial"/>
              </a:rPr>
              <a:t> </a:t>
            </a:r>
            <a:r>
              <a:rPr sz="3200" spc="-110" dirty="0">
                <a:latin typeface="Arial"/>
                <a:cs typeface="Arial"/>
              </a:rPr>
              <a:t>objectives.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1607642"/>
            <a:ext cx="7602855" cy="2465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390" dirty="0">
                <a:latin typeface="Arial"/>
                <a:cs typeface="Arial"/>
              </a:rPr>
              <a:t>To </a:t>
            </a:r>
            <a:r>
              <a:rPr sz="3200" spc="-120" dirty="0">
                <a:latin typeface="Arial"/>
                <a:cs typeface="Arial"/>
              </a:rPr>
              <a:t>develop </a:t>
            </a:r>
            <a:r>
              <a:rPr sz="3200" spc="-40" dirty="0">
                <a:latin typeface="Arial"/>
                <a:cs typeface="Arial"/>
              </a:rPr>
              <a:t>familiarity </a:t>
            </a:r>
            <a:r>
              <a:rPr sz="3200" spc="20" dirty="0">
                <a:latin typeface="Arial"/>
                <a:cs typeface="Arial"/>
              </a:rPr>
              <a:t>with </a:t>
            </a:r>
            <a:r>
              <a:rPr sz="3200" spc="-210" dirty="0">
                <a:latin typeface="Arial"/>
                <a:cs typeface="Arial"/>
              </a:rPr>
              <a:t>key </a:t>
            </a:r>
            <a:r>
              <a:rPr sz="3200" spc="-135" dirty="0">
                <a:latin typeface="Arial"/>
                <a:cs typeface="Arial"/>
              </a:rPr>
              <a:t>models </a:t>
            </a:r>
            <a:r>
              <a:rPr sz="3200" spc="-5" dirty="0">
                <a:latin typeface="Arial"/>
                <a:cs typeface="Arial"/>
              </a:rPr>
              <a:t>of  </a:t>
            </a:r>
            <a:r>
              <a:rPr sz="3200" spc="-114" dirty="0">
                <a:latin typeface="Arial"/>
                <a:cs typeface="Arial"/>
              </a:rPr>
              <a:t>organisational </a:t>
            </a:r>
            <a:r>
              <a:rPr sz="3200" spc="-180" dirty="0">
                <a:latin typeface="Arial"/>
                <a:cs typeface="Arial"/>
              </a:rPr>
              <a:t>analysis </a:t>
            </a:r>
            <a:r>
              <a:rPr sz="3200" spc="20" dirty="0">
                <a:latin typeface="Arial"/>
                <a:cs typeface="Arial"/>
              </a:rPr>
              <a:t>to </a:t>
            </a:r>
            <a:r>
              <a:rPr sz="3200" spc="-120" dirty="0">
                <a:latin typeface="Arial"/>
                <a:cs typeface="Arial"/>
              </a:rPr>
              <a:t>develop  understanding </a:t>
            </a:r>
            <a:r>
              <a:rPr sz="3200" spc="-150" dirty="0">
                <a:latin typeface="Arial"/>
                <a:cs typeface="Arial"/>
              </a:rPr>
              <a:t>and </a:t>
            </a:r>
            <a:r>
              <a:rPr sz="3200" spc="-95" dirty="0">
                <a:latin typeface="Arial"/>
                <a:cs typeface="Arial"/>
              </a:rPr>
              <a:t>proficiency </a:t>
            </a:r>
            <a:r>
              <a:rPr sz="3200" spc="-40" dirty="0">
                <a:latin typeface="Arial"/>
                <a:cs typeface="Arial"/>
              </a:rPr>
              <a:t>in </a:t>
            </a:r>
            <a:r>
              <a:rPr sz="3200" spc="-35" dirty="0">
                <a:latin typeface="Arial"/>
                <a:cs typeface="Arial"/>
              </a:rPr>
              <a:t>the </a:t>
            </a:r>
            <a:r>
              <a:rPr sz="3200" spc="-204" dirty="0">
                <a:latin typeface="Arial"/>
                <a:cs typeface="Arial"/>
              </a:rPr>
              <a:t>key  </a:t>
            </a:r>
            <a:r>
              <a:rPr sz="3200" spc="-135" dirty="0">
                <a:latin typeface="Arial"/>
                <a:cs typeface="Arial"/>
              </a:rPr>
              <a:t>managerial skills </a:t>
            </a:r>
            <a:r>
              <a:rPr sz="3200" spc="-150" dirty="0">
                <a:latin typeface="Arial"/>
                <a:cs typeface="Arial"/>
              </a:rPr>
              <a:t>and </a:t>
            </a:r>
            <a:r>
              <a:rPr sz="3200" spc="-125" dirty="0">
                <a:latin typeface="Arial"/>
                <a:cs typeface="Arial"/>
              </a:rPr>
              <a:t>knowledge </a:t>
            </a:r>
            <a:r>
              <a:rPr sz="3200" spc="-80" dirty="0">
                <a:latin typeface="Arial"/>
                <a:cs typeface="Arial"/>
              </a:rPr>
              <a:t>required</a:t>
            </a:r>
            <a:r>
              <a:rPr sz="3200" spc="-275" dirty="0">
                <a:latin typeface="Arial"/>
                <a:cs typeface="Arial"/>
              </a:rPr>
              <a:t> </a:t>
            </a:r>
            <a:r>
              <a:rPr sz="3200" spc="-45" dirty="0">
                <a:latin typeface="Arial"/>
                <a:cs typeface="Arial"/>
              </a:rPr>
              <a:t>in  </a:t>
            </a:r>
            <a:r>
              <a:rPr sz="3200" spc="-35" dirty="0">
                <a:latin typeface="Arial"/>
                <a:cs typeface="Arial"/>
              </a:rPr>
              <a:t>the </a:t>
            </a:r>
            <a:r>
              <a:rPr sz="3200" spc="-150" dirty="0">
                <a:latin typeface="Arial"/>
                <a:cs typeface="Arial"/>
              </a:rPr>
              <a:t>service and </a:t>
            </a:r>
            <a:r>
              <a:rPr sz="3200" spc="-65" dirty="0">
                <a:latin typeface="Arial"/>
                <a:cs typeface="Arial"/>
              </a:rPr>
              <a:t>hospitality</a:t>
            </a:r>
            <a:r>
              <a:rPr sz="3200" spc="-300" dirty="0">
                <a:latin typeface="Arial"/>
                <a:cs typeface="Arial"/>
              </a:rPr>
              <a:t> </a:t>
            </a:r>
            <a:r>
              <a:rPr sz="3200" spc="-150" dirty="0">
                <a:latin typeface="Arial"/>
                <a:cs typeface="Arial"/>
              </a:rPr>
              <a:t>sectors.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1607642"/>
            <a:ext cx="8061325" cy="2465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390" dirty="0">
                <a:latin typeface="Arial"/>
                <a:cs typeface="Arial"/>
              </a:rPr>
              <a:t>To </a:t>
            </a:r>
            <a:r>
              <a:rPr sz="3200" spc="-114" dirty="0">
                <a:latin typeface="Arial"/>
                <a:cs typeface="Arial"/>
              </a:rPr>
              <a:t>appreciate </a:t>
            </a:r>
            <a:r>
              <a:rPr sz="3200" spc="-35" dirty="0">
                <a:latin typeface="Arial"/>
                <a:cs typeface="Arial"/>
              </a:rPr>
              <a:t>the </a:t>
            </a:r>
            <a:r>
              <a:rPr sz="3200" spc="-45" dirty="0">
                <a:latin typeface="Arial"/>
                <a:cs typeface="Arial"/>
              </a:rPr>
              <a:t>wider </a:t>
            </a:r>
            <a:r>
              <a:rPr sz="3200" spc="-95" dirty="0">
                <a:latin typeface="Arial"/>
                <a:cs typeface="Arial"/>
              </a:rPr>
              <a:t>operating </a:t>
            </a:r>
            <a:r>
              <a:rPr sz="3200" spc="-90" dirty="0">
                <a:latin typeface="Arial"/>
                <a:cs typeface="Arial"/>
              </a:rPr>
              <a:t>context  </a:t>
            </a:r>
            <a:r>
              <a:rPr sz="3200" spc="-135" dirty="0">
                <a:latin typeface="Arial"/>
                <a:cs typeface="Arial"/>
              </a:rPr>
              <a:t>facing </a:t>
            </a:r>
            <a:r>
              <a:rPr sz="3200" spc="-195" dirty="0">
                <a:latin typeface="Arial"/>
                <a:cs typeface="Arial"/>
              </a:rPr>
              <a:t>managers </a:t>
            </a:r>
            <a:r>
              <a:rPr sz="3200" spc="-135" dirty="0">
                <a:latin typeface="Arial"/>
                <a:cs typeface="Arial"/>
              </a:rPr>
              <a:t>by </a:t>
            </a:r>
            <a:r>
              <a:rPr sz="3200" spc="-245" dirty="0">
                <a:latin typeface="Arial"/>
                <a:cs typeface="Arial"/>
              </a:rPr>
              <a:t>assessing </a:t>
            </a:r>
            <a:r>
              <a:rPr sz="3200" spc="-35" dirty="0">
                <a:latin typeface="Arial"/>
                <a:cs typeface="Arial"/>
              </a:rPr>
              <a:t>the </a:t>
            </a:r>
            <a:r>
              <a:rPr sz="3200" spc="-155" dirty="0">
                <a:latin typeface="Arial"/>
                <a:cs typeface="Arial"/>
              </a:rPr>
              <a:t>social</a:t>
            </a:r>
            <a:r>
              <a:rPr sz="3200" spc="-229" dirty="0">
                <a:latin typeface="Arial"/>
                <a:cs typeface="Arial"/>
              </a:rPr>
              <a:t> </a:t>
            </a:r>
            <a:r>
              <a:rPr sz="3200" spc="-85" dirty="0">
                <a:latin typeface="Arial"/>
                <a:cs typeface="Arial"/>
              </a:rPr>
              <a:t>impact  </a:t>
            </a:r>
            <a:r>
              <a:rPr sz="3200" spc="-5" dirty="0">
                <a:latin typeface="Arial"/>
                <a:cs typeface="Arial"/>
              </a:rPr>
              <a:t>of </a:t>
            </a:r>
            <a:r>
              <a:rPr sz="3200" spc="-195" dirty="0">
                <a:latin typeface="Arial"/>
                <a:cs typeface="Arial"/>
              </a:rPr>
              <a:t>business </a:t>
            </a:r>
            <a:r>
              <a:rPr sz="3200" spc="-150" dirty="0">
                <a:latin typeface="Arial"/>
                <a:cs typeface="Arial"/>
              </a:rPr>
              <a:t>and </a:t>
            </a:r>
            <a:r>
              <a:rPr sz="3200" spc="-35" dirty="0">
                <a:latin typeface="Arial"/>
                <a:cs typeface="Arial"/>
              </a:rPr>
              <a:t>the </a:t>
            </a:r>
            <a:r>
              <a:rPr sz="3200" spc="-85" dirty="0">
                <a:latin typeface="Arial"/>
                <a:cs typeface="Arial"/>
              </a:rPr>
              <a:t>impact </a:t>
            </a:r>
            <a:r>
              <a:rPr sz="3200" spc="-5" dirty="0">
                <a:latin typeface="Arial"/>
                <a:cs typeface="Arial"/>
              </a:rPr>
              <a:t>of </a:t>
            </a:r>
            <a:r>
              <a:rPr sz="3200" spc="-40" dirty="0">
                <a:latin typeface="Arial"/>
                <a:cs typeface="Arial"/>
              </a:rPr>
              <a:t>the </a:t>
            </a:r>
            <a:r>
              <a:rPr sz="3200" spc="-110" dirty="0">
                <a:latin typeface="Arial"/>
                <a:cs typeface="Arial"/>
              </a:rPr>
              <a:t>global  </a:t>
            </a:r>
            <a:r>
              <a:rPr sz="3200" spc="-95" dirty="0">
                <a:latin typeface="Arial"/>
                <a:cs typeface="Arial"/>
              </a:rPr>
              <a:t>operating </a:t>
            </a:r>
            <a:r>
              <a:rPr sz="3200" spc="-85" dirty="0">
                <a:latin typeface="Arial"/>
                <a:cs typeface="Arial"/>
              </a:rPr>
              <a:t>environment </a:t>
            </a:r>
            <a:r>
              <a:rPr sz="3200" spc="-100" dirty="0">
                <a:latin typeface="Arial"/>
                <a:cs typeface="Arial"/>
              </a:rPr>
              <a:t>on </a:t>
            </a:r>
            <a:r>
              <a:rPr sz="3200" spc="-35" dirty="0">
                <a:latin typeface="Arial"/>
                <a:cs typeface="Arial"/>
              </a:rPr>
              <a:t>the </a:t>
            </a:r>
            <a:r>
              <a:rPr sz="3200" spc="-110" dirty="0">
                <a:latin typeface="Arial"/>
                <a:cs typeface="Arial"/>
              </a:rPr>
              <a:t>performance </a:t>
            </a:r>
            <a:r>
              <a:rPr sz="3200" spc="-10" dirty="0">
                <a:latin typeface="Arial"/>
                <a:cs typeface="Arial"/>
              </a:rPr>
              <a:t>of  </a:t>
            </a:r>
            <a:r>
              <a:rPr sz="3200" spc="-175" dirty="0">
                <a:latin typeface="Arial"/>
                <a:cs typeface="Arial"/>
              </a:rPr>
              <a:t>an</a:t>
            </a:r>
            <a:r>
              <a:rPr sz="3200" spc="-170" dirty="0">
                <a:latin typeface="Arial"/>
                <a:cs typeface="Arial"/>
              </a:rPr>
              <a:t> </a:t>
            </a:r>
            <a:r>
              <a:rPr sz="3200" spc="-114" dirty="0">
                <a:latin typeface="Arial"/>
                <a:cs typeface="Arial"/>
              </a:rPr>
              <a:t>organisation.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434721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220" dirty="0"/>
              <a:t>Learning</a:t>
            </a:r>
            <a:r>
              <a:rPr sz="4400" spc="-285" dirty="0"/>
              <a:t> </a:t>
            </a:r>
            <a:r>
              <a:rPr sz="4400" spc="-185" dirty="0"/>
              <a:t>outcomes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13738"/>
            <a:ext cx="8003540" cy="3611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95" dirty="0">
                <a:latin typeface="Arial"/>
                <a:cs typeface="Arial"/>
              </a:rPr>
              <a:t>Coherently </a:t>
            </a:r>
            <a:r>
              <a:rPr sz="2400" spc="-140" dirty="0">
                <a:latin typeface="Arial"/>
                <a:cs typeface="Arial"/>
              </a:rPr>
              <a:t>analyse </a:t>
            </a:r>
            <a:r>
              <a:rPr sz="2400" spc="-25" dirty="0">
                <a:latin typeface="Arial"/>
                <a:cs typeface="Arial"/>
              </a:rPr>
              <a:t>the </a:t>
            </a:r>
            <a:r>
              <a:rPr sz="2400" spc="-65" dirty="0">
                <a:latin typeface="Arial"/>
                <a:cs typeface="Arial"/>
              </a:rPr>
              <a:t>relationship </a:t>
            </a:r>
            <a:r>
              <a:rPr sz="2400" spc="-70" dirty="0">
                <a:latin typeface="Arial"/>
                <a:cs typeface="Arial"/>
              </a:rPr>
              <a:t>between</a:t>
            </a:r>
            <a:r>
              <a:rPr sz="2400" spc="-335" dirty="0">
                <a:latin typeface="Arial"/>
                <a:cs typeface="Arial"/>
              </a:rPr>
              <a:t> </a:t>
            </a:r>
            <a:r>
              <a:rPr sz="2400" spc="-105" dirty="0">
                <a:latin typeface="Arial"/>
                <a:cs typeface="Arial"/>
              </a:rPr>
              <a:t>managerial</a:t>
            </a:r>
            <a:endParaRPr sz="2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400" spc="-85" dirty="0">
                <a:latin typeface="Arial"/>
                <a:cs typeface="Arial"/>
              </a:rPr>
              <a:t>expertise </a:t>
            </a:r>
            <a:r>
              <a:rPr sz="2400" spc="-114" dirty="0">
                <a:latin typeface="Arial"/>
                <a:cs typeface="Arial"/>
              </a:rPr>
              <a:t>and </a:t>
            </a:r>
            <a:r>
              <a:rPr sz="2400" spc="-90" dirty="0">
                <a:latin typeface="Arial"/>
                <a:cs typeface="Arial"/>
              </a:rPr>
              <a:t>organisational</a:t>
            </a:r>
            <a:r>
              <a:rPr sz="2400" spc="-185" dirty="0">
                <a:latin typeface="Arial"/>
                <a:cs typeface="Arial"/>
              </a:rPr>
              <a:t> </a:t>
            </a:r>
            <a:r>
              <a:rPr sz="2400" spc="-85" dirty="0">
                <a:latin typeface="Arial"/>
                <a:cs typeface="Arial"/>
              </a:rPr>
              <a:t>performance.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5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spc="-35" dirty="0">
                <a:latin typeface="Arial"/>
                <a:cs typeface="Arial"/>
              </a:rPr>
              <a:t>Identify </a:t>
            </a:r>
            <a:r>
              <a:rPr sz="2400" spc="-25" dirty="0">
                <a:latin typeface="Arial"/>
                <a:cs typeface="Arial"/>
              </a:rPr>
              <a:t>the </a:t>
            </a:r>
            <a:r>
              <a:rPr sz="2400" spc="-150" dirty="0">
                <a:latin typeface="Arial"/>
                <a:cs typeface="Arial"/>
              </a:rPr>
              <a:t>key </a:t>
            </a:r>
            <a:r>
              <a:rPr sz="2400" spc="-100" dirty="0">
                <a:latin typeface="Arial"/>
                <a:cs typeface="Arial"/>
              </a:rPr>
              <a:t>skills </a:t>
            </a:r>
            <a:r>
              <a:rPr sz="2400" spc="-110" dirty="0">
                <a:latin typeface="Arial"/>
                <a:cs typeface="Arial"/>
              </a:rPr>
              <a:t>and </a:t>
            </a:r>
            <a:r>
              <a:rPr sz="2400" spc="-100" dirty="0">
                <a:latin typeface="Arial"/>
                <a:cs typeface="Arial"/>
              </a:rPr>
              <a:t>knowledge </a:t>
            </a:r>
            <a:r>
              <a:rPr sz="2400" spc="-60" dirty="0">
                <a:latin typeface="Arial"/>
                <a:cs typeface="Arial"/>
              </a:rPr>
              <a:t>required </a:t>
            </a:r>
            <a:r>
              <a:rPr sz="2400" spc="20" dirty="0">
                <a:latin typeface="Arial"/>
                <a:cs typeface="Arial"/>
              </a:rPr>
              <a:t>to</a:t>
            </a:r>
            <a:r>
              <a:rPr sz="2400" spc="-445" dirty="0">
                <a:latin typeface="Arial"/>
                <a:cs typeface="Arial"/>
              </a:rPr>
              <a:t> </a:t>
            </a:r>
            <a:r>
              <a:rPr sz="2400" spc="-150" dirty="0">
                <a:latin typeface="Arial"/>
                <a:cs typeface="Arial"/>
              </a:rPr>
              <a:t>manage </a:t>
            </a:r>
            <a:r>
              <a:rPr sz="2400" spc="-114" dirty="0">
                <a:latin typeface="Arial"/>
                <a:cs typeface="Arial"/>
              </a:rPr>
              <a:t>service</a:t>
            </a:r>
            <a:endParaRPr sz="2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400" spc="-100" dirty="0">
                <a:latin typeface="Arial"/>
                <a:cs typeface="Arial"/>
              </a:rPr>
              <a:t>organisations</a:t>
            </a:r>
            <a:r>
              <a:rPr sz="2400" spc="-190" dirty="0">
                <a:latin typeface="Arial"/>
                <a:cs typeface="Arial"/>
              </a:rPr>
              <a:t> </a:t>
            </a:r>
            <a:r>
              <a:rPr sz="2400" spc="-65" dirty="0">
                <a:latin typeface="Arial"/>
                <a:cs typeface="Arial"/>
              </a:rPr>
              <a:t>effectively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500" dirty="0">
              <a:latin typeface="Times New Roman"/>
              <a:cs typeface="Times New Roman"/>
            </a:endParaRPr>
          </a:p>
          <a:p>
            <a:pPr marL="12700" marR="266065">
              <a:lnSpc>
                <a:spcPct val="100000"/>
              </a:lnSpc>
            </a:pPr>
            <a:r>
              <a:rPr sz="2400" spc="-135" dirty="0">
                <a:latin typeface="Arial"/>
                <a:cs typeface="Arial"/>
              </a:rPr>
              <a:t>Consider </a:t>
            </a:r>
            <a:r>
              <a:rPr sz="2400" spc="-25" dirty="0">
                <a:latin typeface="Arial"/>
                <a:cs typeface="Arial"/>
              </a:rPr>
              <a:t>the </a:t>
            </a:r>
            <a:r>
              <a:rPr sz="2400" spc="-65" dirty="0">
                <a:latin typeface="Arial"/>
                <a:cs typeface="Arial"/>
              </a:rPr>
              <a:t>impact </a:t>
            </a:r>
            <a:r>
              <a:rPr sz="2400" spc="-5" dirty="0">
                <a:latin typeface="Arial"/>
                <a:cs typeface="Arial"/>
              </a:rPr>
              <a:t>of </a:t>
            </a:r>
            <a:r>
              <a:rPr sz="2400" spc="-25" dirty="0">
                <a:latin typeface="Arial"/>
                <a:cs typeface="Arial"/>
              </a:rPr>
              <a:t>the </a:t>
            </a:r>
            <a:r>
              <a:rPr sz="2400" spc="-35" dirty="0">
                <a:latin typeface="Arial"/>
                <a:cs typeface="Arial"/>
              </a:rPr>
              <a:t>wider </a:t>
            </a:r>
            <a:r>
              <a:rPr sz="2400" spc="-114" dirty="0">
                <a:latin typeface="Arial"/>
                <a:cs typeface="Arial"/>
              </a:rPr>
              <a:t>social </a:t>
            </a:r>
            <a:r>
              <a:rPr sz="2400" spc="-110" dirty="0">
                <a:latin typeface="Arial"/>
                <a:cs typeface="Arial"/>
              </a:rPr>
              <a:t>and </a:t>
            </a:r>
            <a:r>
              <a:rPr sz="2400" spc="-145" dirty="0">
                <a:latin typeface="Arial"/>
                <a:cs typeface="Arial"/>
              </a:rPr>
              <a:t>business  </a:t>
            </a:r>
            <a:r>
              <a:rPr sz="2400" spc="-65" dirty="0">
                <a:latin typeface="Arial"/>
                <a:cs typeface="Arial"/>
              </a:rPr>
              <a:t>environment </a:t>
            </a:r>
            <a:r>
              <a:rPr sz="2400" spc="-80" dirty="0">
                <a:latin typeface="Arial"/>
                <a:cs typeface="Arial"/>
              </a:rPr>
              <a:t>on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150" dirty="0">
                <a:latin typeface="Arial"/>
                <a:cs typeface="Arial"/>
              </a:rPr>
              <a:t>business </a:t>
            </a:r>
            <a:r>
              <a:rPr sz="2400" spc="-80" dirty="0">
                <a:latin typeface="Arial"/>
                <a:cs typeface="Arial"/>
              </a:rPr>
              <a:t>operations </a:t>
            </a:r>
            <a:r>
              <a:rPr sz="2400" spc="-114" dirty="0">
                <a:latin typeface="Arial"/>
                <a:cs typeface="Arial"/>
              </a:rPr>
              <a:t>and </a:t>
            </a:r>
            <a:r>
              <a:rPr sz="2400" spc="-30" dirty="0">
                <a:latin typeface="Arial"/>
                <a:cs typeface="Arial"/>
              </a:rPr>
              <a:t>the</a:t>
            </a:r>
            <a:r>
              <a:rPr sz="2400" spc="-325" dirty="0">
                <a:latin typeface="Arial"/>
                <a:cs typeface="Arial"/>
              </a:rPr>
              <a:t> </a:t>
            </a:r>
            <a:r>
              <a:rPr sz="2400" spc="-110" dirty="0">
                <a:latin typeface="Arial"/>
                <a:cs typeface="Arial"/>
              </a:rPr>
              <a:t>management  </a:t>
            </a:r>
            <a:r>
              <a:rPr sz="2400" spc="-125" dirty="0">
                <a:latin typeface="Arial"/>
                <a:cs typeface="Arial"/>
              </a:rPr>
              <a:t>challenges </a:t>
            </a:r>
            <a:r>
              <a:rPr sz="2400" spc="75" dirty="0">
                <a:latin typeface="Arial"/>
                <a:cs typeface="Arial"/>
              </a:rPr>
              <a:t>it</a:t>
            </a:r>
            <a:r>
              <a:rPr sz="2400" spc="-140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represents.</a:t>
            </a: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132842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254" dirty="0"/>
              <a:t>How?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10703"/>
            <a:ext cx="5646420" cy="1781810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70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65" dirty="0">
                <a:latin typeface="Arial"/>
                <a:cs typeface="Arial"/>
              </a:rPr>
              <a:t>Module</a:t>
            </a:r>
            <a:r>
              <a:rPr sz="3200" spc="-170" dirty="0">
                <a:latin typeface="Arial"/>
                <a:cs typeface="Arial"/>
              </a:rPr>
              <a:t> </a:t>
            </a:r>
            <a:r>
              <a:rPr sz="3200" spc="-125" dirty="0">
                <a:latin typeface="Arial"/>
                <a:cs typeface="Arial"/>
              </a:rPr>
              <a:t>handbook</a:t>
            </a:r>
            <a:endParaRPr sz="32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140" dirty="0">
                <a:latin typeface="Arial"/>
                <a:cs typeface="Arial"/>
              </a:rPr>
              <a:t>Details </a:t>
            </a:r>
            <a:r>
              <a:rPr sz="3200" dirty="0">
                <a:latin typeface="Arial"/>
                <a:cs typeface="Arial"/>
              </a:rPr>
              <a:t>of </a:t>
            </a:r>
            <a:r>
              <a:rPr sz="3200" spc="-145" dirty="0">
                <a:latin typeface="Arial"/>
                <a:cs typeface="Arial"/>
              </a:rPr>
              <a:t>assignment: </a:t>
            </a:r>
            <a:r>
              <a:rPr sz="3200" spc="-210" dirty="0">
                <a:latin typeface="Arial"/>
                <a:cs typeface="Arial"/>
              </a:rPr>
              <a:t>key</a:t>
            </a:r>
            <a:r>
              <a:rPr sz="3200" spc="-395" dirty="0">
                <a:latin typeface="Arial"/>
                <a:cs typeface="Arial"/>
              </a:rPr>
              <a:t> </a:t>
            </a:r>
            <a:r>
              <a:rPr sz="3200" spc="-155" dirty="0">
                <a:latin typeface="Arial"/>
                <a:cs typeface="Arial"/>
              </a:rPr>
              <a:t>dates</a:t>
            </a:r>
            <a:endParaRPr sz="32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Char char="•"/>
              <a:tabLst>
                <a:tab pos="355600" algn="l"/>
                <a:tab pos="356235" algn="l"/>
              </a:tabLst>
            </a:pPr>
            <a:r>
              <a:rPr sz="3200" spc="-355" dirty="0">
                <a:latin typeface="Arial"/>
                <a:cs typeface="Arial"/>
              </a:rPr>
              <a:t>Case </a:t>
            </a:r>
            <a:r>
              <a:rPr sz="3200" spc="-114" dirty="0">
                <a:latin typeface="Arial"/>
                <a:cs typeface="Arial"/>
              </a:rPr>
              <a:t>study</a:t>
            </a:r>
            <a:r>
              <a:rPr sz="3200" spc="-500" dirty="0">
                <a:latin typeface="Arial"/>
                <a:cs typeface="Arial"/>
              </a:rPr>
              <a:t> </a:t>
            </a:r>
            <a:r>
              <a:rPr sz="3200" spc="-180" dirty="0">
                <a:latin typeface="Arial"/>
                <a:cs typeface="Arial"/>
              </a:rPr>
              <a:t>analysis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482917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80" dirty="0"/>
              <a:t>Case </a:t>
            </a:r>
            <a:r>
              <a:rPr sz="4400" spc="-180" dirty="0"/>
              <a:t>studies</a:t>
            </a:r>
            <a:r>
              <a:rPr sz="4400" spc="-755" dirty="0"/>
              <a:t> </a:t>
            </a:r>
            <a:r>
              <a:rPr sz="4400" spc="-204" dirty="0" smtClean="0"/>
              <a:t>201</a:t>
            </a:r>
            <a:r>
              <a:rPr lang="en-GB" sz="4400" spc="-204" dirty="0" smtClean="0"/>
              <a:t>8-</a:t>
            </a:r>
            <a:r>
              <a:rPr sz="4400" spc="-204" dirty="0" smtClean="0"/>
              <a:t>1</a:t>
            </a:r>
            <a:r>
              <a:rPr lang="en-GB" sz="4400" spc="-204" dirty="0" smtClean="0"/>
              <a:t>9</a:t>
            </a:r>
            <a:endParaRPr sz="4400"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10703"/>
            <a:ext cx="8227060" cy="4597412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SELECT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ONE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OF THE FOLLOWING MERLIN ENTERTAINMENTS SUBSIDUARY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ORGANISATIONS: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LEGOLAND</a:t>
            </a:r>
          </a:p>
          <a:p>
            <a:pPr lvl="0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SEA LIFE CENTRES </a:t>
            </a:r>
          </a:p>
          <a:p>
            <a:pPr lvl="0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MADAME TUSSAUDS</a:t>
            </a:r>
          </a:p>
          <a:p>
            <a:pPr lvl="0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ALTON TOWERS RESORT</a:t>
            </a:r>
          </a:p>
          <a:p>
            <a:pPr lvl="0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DUNGEONS</a:t>
            </a:r>
          </a:p>
          <a:p>
            <a:pPr marL="355600" indent="-342900">
              <a:lnSpc>
                <a:spcPct val="100000"/>
              </a:lnSpc>
              <a:spcBef>
                <a:spcPts val="870"/>
              </a:spcBef>
              <a:buChar char="•"/>
              <a:tabLst>
                <a:tab pos="355600" algn="l"/>
                <a:tab pos="356235" algn="l"/>
              </a:tabLst>
            </a:pPr>
            <a:endParaRPr sz="32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99738" y="461594"/>
            <a:ext cx="114490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894" dirty="0"/>
              <a:t>T</a:t>
            </a:r>
            <a:r>
              <a:rPr sz="4400" spc="-265" dirty="0"/>
              <a:t>ask: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07642"/>
            <a:ext cx="6005830" cy="3343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3200" spc="-235" dirty="0">
                <a:latin typeface="Arial"/>
                <a:cs typeface="Arial"/>
              </a:rPr>
              <a:t>Spend </a:t>
            </a:r>
            <a:r>
              <a:rPr sz="3200" spc="-155" dirty="0">
                <a:latin typeface="Arial"/>
                <a:cs typeface="Arial"/>
              </a:rPr>
              <a:t>45 </a:t>
            </a:r>
            <a:r>
              <a:rPr sz="3200" spc="-100" dirty="0">
                <a:latin typeface="Arial"/>
                <a:cs typeface="Arial"/>
              </a:rPr>
              <a:t>minutes </a:t>
            </a:r>
            <a:r>
              <a:rPr sz="3200" spc="-150" dirty="0">
                <a:latin typeface="Arial"/>
                <a:cs typeface="Arial"/>
              </a:rPr>
              <a:t>researching</a:t>
            </a:r>
            <a:r>
              <a:rPr sz="3200" spc="-215" dirty="0">
                <a:latin typeface="Arial"/>
                <a:cs typeface="Arial"/>
              </a:rPr>
              <a:t> </a:t>
            </a:r>
            <a:r>
              <a:rPr sz="3200" spc="-130" dirty="0">
                <a:latin typeface="Arial"/>
                <a:cs typeface="Arial"/>
              </a:rPr>
              <a:t>these  </a:t>
            </a:r>
            <a:r>
              <a:rPr sz="3200" spc="-135" dirty="0">
                <a:latin typeface="Arial"/>
                <a:cs typeface="Arial"/>
              </a:rPr>
              <a:t>organisations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46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3200" spc="-350" dirty="0">
                <a:latin typeface="Arial"/>
                <a:cs typeface="Arial"/>
              </a:rPr>
              <a:t>See </a:t>
            </a:r>
            <a:r>
              <a:rPr sz="3200" spc="-55" dirty="0">
                <a:latin typeface="Arial"/>
                <a:cs typeface="Arial"/>
              </a:rPr>
              <a:t>what </a:t>
            </a:r>
            <a:r>
              <a:rPr sz="3200" spc="-130" dirty="0">
                <a:latin typeface="Arial"/>
                <a:cs typeface="Arial"/>
              </a:rPr>
              <a:t>you </a:t>
            </a:r>
            <a:r>
              <a:rPr sz="3200" spc="-210" dirty="0">
                <a:latin typeface="Arial"/>
                <a:cs typeface="Arial"/>
              </a:rPr>
              <a:t>can </a:t>
            </a:r>
            <a:r>
              <a:rPr sz="3200" spc="-25" dirty="0">
                <a:latin typeface="Arial"/>
                <a:cs typeface="Arial"/>
              </a:rPr>
              <a:t>find</a:t>
            </a:r>
            <a:r>
              <a:rPr sz="3200" spc="-645" dirty="0">
                <a:latin typeface="Arial"/>
                <a:cs typeface="Arial"/>
              </a:rPr>
              <a:t> </a:t>
            </a:r>
            <a:r>
              <a:rPr sz="3200" spc="-65" dirty="0">
                <a:latin typeface="Arial"/>
                <a:cs typeface="Arial"/>
              </a:rPr>
              <a:t>about:</a:t>
            </a:r>
            <a:endParaRPr sz="3200">
              <a:latin typeface="Arial"/>
              <a:cs typeface="Arial"/>
            </a:endParaRPr>
          </a:p>
          <a:p>
            <a:pPr marL="527685" indent="-514984">
              <a:lnSpc>
                <a:spcPct val="100000"/>
              </a:lnSpc>
              <a:spcBef>
                <a:spcPts val="770"/>
              </a:spcBef>
              <a:buAutoNum type="alphaLcParenR"/>
              <a:tabLst>
                <a:tab pos="527685" algn="l"/>
                <a:tab pos="528320" algn="l"/>
              </a:tabLst>
            </a:pPr>
            <a:r>
              <a:rPr sz="3200" spc="-125" dirty="0">
                <a:latin typeface="Arial"/>
                <a:cs typeface="Arial"/>
              </a:rPr>
              <a:t>Their </a:t>
            </a:r>
            <a:r>
              <a:rPr sz="3200" spc="-60" dirty="0">
                <a:latin typeface="Arial"/>
                <a:cs typeface="Arial"/>
              </a:rPr>
              <a:t>current</a:t>
            </a:r>
            <a:r>
              <a:rPr sz="3200" spc="-300" dirty="0">
                <a:latin typeface="Arial"/>
                <a:cs typeface="Arial"/>
              </a:rPr>
              <a:t> </a:t>
            </a:r>
            <a:r>
              <a:rPr sz="3200" spc="-110" dirty="0">
                <a:latin typeface="Arial"/>
                <a:cs typeface="Arial"/>
              </a:rPr>
              <a:t>performance</a:t>
            </a:r>
            <a:endParaRPr sz="3200">
              <a:latin typeface="Arial"/>
              <a:cs typeface="Arial"/>
            </a:endParaRPr>
          </a:p>
          <a:p>
            <a:pPr marL="527685" indent="-514984">
              <a:lnSpc>
                <a:spcPct val="100000"/>
              </a:lnSpc>
              <a:spcBef>
                <a:spcPts val="770"/>
              </a:spcBef>
              <a:buAutoNum type="alphaLcParenR"/>
              <a:tabLst>
                <a:tab pos="527685" algn="l"/>
                <a:tab pos="528320" algn="l"/>
              </a:tabLst>
            </a:pPr>
            <a:r>
              <a:rPr sz="3200" spc="-114" dirty="0">
                <a:latin typeface="Arial"/>
                <a:cs typeface="Arial"/>
              </a:rPr>
              <a:t>Current </a:t>
            </a:r>
            <a:r>
              <a:rPr sz="3200" spc="-225" dirty="0">
                <a:latin typeface="Arial"/>
                <a:cs typeface="Arial"/>
              </a:rPr>
              <a:t>issues </a:t>
            </a:r>
            <a:r>
              <a:rPr sz="3200" spc="-135" dirty="0">
                <a:latin typeface="Arial"/>
                <a:cs typeface="Arial"/>
              </a:rPr>
              <a:t>facing</a:t>
            </a:r>
            <a:r>
              <a:rPr sz="3200" spc="-200" dirty="0">
                <a:latin typeface="Arial"/>
                <a:cs typeface="Arial"/>
              </a:rPr>
              <a:t> </a:t>
            </a:r>
            <a:r>
              <a:rPr sz="3200" spc="-55" dirty="0">
                <a:latin typeface="Arial"/>
                <a:cs typeface="Arial"/>
              </a:rPr>
              <a:t>them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426720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325" dirty="0">
                <a:solidFill>
                  <a:srgbClr val="001F5F"/>
                </a:solidFill>
              </a:rPr>
              <a:t>On </a:t>
            </a:r>
            <a:r>
              <a:rPr sz="4400" spc="-110" dirty="0">
                <a:solidFill>
                  <a:srgbClr val="001F5F"/>
                </a:solidFill>
              </a:rPr>
              <a:t>your</a:t>
            </a:r>
            <a:r>
              <a:rPr sz="4400" spc="-200" dirty="0">
                <a:solidFill>
                  <a:srgbClr val="001F5F"/>
                </a:solidFill>
              </a:rPr>
              <a:t> </a:t>
            </a:r>
            <a:r>
              <a:rPr sz="4400" spc="-500" dirty="0">
                <a:solidFill>
                  <a:srgbClr val="001F5F"/>
                </a:solidFill>
              </a:rPr>
              <a:t>marks…….</a:t>
            </a:r>
            <a:endParaRPr sz="4400"/>
          </a:p>
        </p:txBody>
      </p:sp>
      <p:sp>
        <p:nvSpPr>
          <p:cNvPr id="3" name="object 3"/>
          <p:cNvSpPr/>
          <p:nvPr/>
        </p:nvSpPr>
        <p:spPr>
          <a:xfrm>
            <a:off x="1547622" y="1412836"/>
            <a:ext cx="6466458" cy="432041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353123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260" dirty="0"/>
              <a:t>Answers</a:t>
            </a:r>
            <a:r>
              <a:rPr sz="4400" spc="-295" dirty="0"/>
              <a:t> </a:t>
            </a:r>
            <a:r>
              <a:rPr sz="4400" spc="-245" dirty="0"/>
              <a:t>please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63446"/>
            <a:ext cx="7739380" cy="4211408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marR="5080" indent="-342900">
              <a:lnSpc>
                <a:spcPct val="90000"/>
              </a:lnSpc>
              <a:spcBef>
                <a:spcPts val="459"/>
              </a:spcBef>
              <a:buChar char="•"/>
              <a:tabLst>
                <a:tab pos="355600" algn="l"/>
                <a:tab pos="356235" algn="l"/>
                <a:tab pos="4600575" algn="l"/>
              </a:tabLst>
            </a:pPr>
            <a:r>
              <a:rPr sz="3000" spc="-90" dirty="0">
                <a:latin typeface="Arial"/>
                <a:cs typeface="Arial"/>
              </a:rPr>
              <a:t>What </a:t>
            </a:r>
            <a:r>
              <a:rPr sz="3000" spc="-525" dirty="0" smtClean="0">
                <a:latin typeface="Arial"/>
                <a:cs typeface="Arial"/>
              </a:rPr>
              <a:t>%</a:t>
            </a:r>
            <a:r>
              <a:rPr lang="en-GB" sz="3000" spc="-525" dirty="0" smtClean="0">
                <a:latin typeface="Arial"/>
                <a:cs typeface="Arial"/>
              </a:rPr>
              <a:t> </a:t>
            </a:r>
            <a:r>
              <a:rPr sz="3000" spc="-525" dirty="0" smtClean="0">
                <a:latin typeface="Arial"/>
                <a:cs typeface="Arial"/>
              </a:rPr>
              <a:t> </a:t>
            </a:r>
            <a:r>
              <a:rPr sz="3000" spc="-5" dirty="0">
                <a:latin typeface="Arial"/>
                <a:cs typeface="Arial"/>
              </a:rPr>
              <a:t>of </a:t>
            </a:r>
            <a:r>
              <a:rPr sz="3000" spc="-350" dirty="0">
                <a:latin typeface="Arial"/>
                <a:cs typeface="Arial"/>
              </a:rPr>
              <a:t>UK </a:t>
            </a:r>
            <a:r>
              <a:rPr sz="3000" spc="-240" dirty="0">
                <a:latin typeface="Arial"/>
                <a:cs typeface="Arial"/>
              </a:rPr>
              <a:t>Gross </a:t>
            </a:r>
            <a:r>
              <a:rPr sz="3000" spc="-140" dirty="0">
                <a:latin typeface="Arial"/>
                <a:cs typeface="Arial"/>
              </a:rPr>
              <a:t>Domestic </a:t>
            </a:r>
            <a:r>
              <a:rPr sz="3000" spc="-120" dirty="0">
                <a:latin typeface="Arial"/>
                <a:cs typeface="Arial"/>
              </a:rPr>
              <a:t>Product </a:t>
            </a:r>
            <a:r>
              <a:rPr sz="3000" spc="-20" dirty="0">
                <a:latin typeface="Arial"/>
                <a:cs typeface="Arial"/>
              </a:rPr>
              <a:t>(total  </a:t>
            </a:r>
            <a:r>
              <a:rPr sz="3000" spc="-70" dirty="0">
                <a:latin typeface="Arial"/>
                <a:cs typeface="Arial"/>
              </a:rPr>
              <a:t>national </a:t>
            </a:r>
            <a:r>
              <a:rPr sz="3000" spc="-10" dirty="0">
                <a:latin typeface="Arial"/>
                <a:cs typeface="Arial"/>
              </a:rPr>
              <a:t>output </a:t>
            </a:r>
            <a:r>
              <a:rPr sz="3000" spc="-5" dirty="0">
                <a:latin typeface="Arial"/>
                <a:cs typeface="Arial"/>
              </a:rPr>
              <a:t>of </a:t>
            </a:r>
            <a:r>
              <a:rPr sz="3000" spc="-65" dirty="0">
                <a:latin typeface="Arial"/>
                <a:cs typeface="Arial"/>
              </a:rPr>
              <a:t>all </a:t>
            </a:r>
            <a:r>
              <a:rPr sz="3000" spc="-180" dirty="0">
                <a:latin typeface="Arial"/>
                <a:cs typeface="Arial"/>
              </a:rPr>
              <a:t>goods </a:t>
            </a:r>
            <a:r>
              <a:rPr sz="3000" spc="-140" dirty="0">
                <a:latin typeface="Arial"/>
                <a:cs typeface="Arial"/>
              </a:rPr>
              <a:t>and </a:t>
            </a:r>
            <a:r>
              <a:rPr sz="3000" spc="-165" dirty="0">
                <a:latin typeface="Arial"/>
                <a:cs typeface="Arial"/>
              </a:rPr>
              <a:t>services  </a:t>
            </a:r>
            <a:r>
              <a:rPr sz="3000" spc="-114" dirty="0">
                <a:latin typeface="Arial"/>
                <a:cs typeface="Arial"/>
              </a:rPr>
              <a:t>produced </a:t>
            </a:r>
            <a:r>
              <a:rPr sz="3000" spc="-45" dirty="0">
                <a:latin typeface="Arial"/>
                <a:cs typeface="Arial"/>
              </a:rPr>
              <a:t>in</a:t>
            </a:r>
            <a:r>
              <a:rPr sz="3000" spc="-185" dirty="0">
                <a:latin typeface="Arial"/>
                <a:cs typeface="Arial"/>
              </a:rPr>
              <a:t> </a:t>
            </a:r>
            <a:r>
              <a:rPr sz="3000" spc="-35" dirty="0">
                <a:latin typeface="Arial"/>
                <a:cs typeface="Arial"/>
              </a:rPr>
              <a:t>the</a:t>
            </a:r>
            <a:r>
              <a:rPr sz="3000" spc="-150" dirty="0">
                <a:latin typeface="Arial"/>
                <a:cs typeface="Arial"/>
              </a:rPr>
              <a:t> </a:t>
            </a:r>
            <a:r>
              <a:rPr sz="3000" spc="-140" dirty="0">
                <a:latin typeface="Arial"/>
                <a:cs typeface="Arial"/>
              </a:rPr>
              <a:t>economy)	</a:t>
            </a:r>
            <a:r>
              <a:rPr sz="3000" spc="-155" dirty="0">
                <a:latin typeface="Arial"/>
                <a:cs typeface="Arial"/>
              </a:rPr>
              <a:t>is </a:t>
            </a:r>
            <a:r>
              <a:rPr sz="3000" spc="-130" dirty="0">
                <a:latin typeface="Arial"/>
                <a:cs typeface="Arial"/>
              </a:rPr>
              <a:t>accounted </a:t>
            </a:r>
            <a:r>
              <a:rPr sz="3000" spc="-10" dirty="0">
                <a:latin typeface="Arial"/>
                <a:cs typeface="Arial"/>
              </a:rPr>
              <a:t>for </a:t>
            </a:r>
            <a:r>
              <a:rPr sz="3000" spc="-125" dirty="0">
                <a:latin typeface="Arial"/>
                <a:cs typeface="Arial"/>
              </a:rPr>
              <a:t>by  </a:t>
            </a:r>
            <a:r>
              <a:rPr sz="3000" spc="-35" dirty="0">
                <a:latin typeface="Arial"/>
                <a:cs typeface="Arial"/>
              </a:rPr>
              <a:t>the </a:t>
            </a:r>
            <a:r>
              <a:rPr sz="3000" spc="-110" dirty="0">
                <a:latin typeface="Arial"/>
                <a:cs typeface="Arial"/>
              </a:rPr>
              <a:t>leisure, </a:t>
            </a:r>
            <a:r>
              <a:rPr sz="3000" spc="-65" dirty="0">
                <a:latin typeface="Arial"/>
                <a:cs typeface="Arial"/>
              </a:rPr>
              <a:t>tourism, </a:t>
            </a:r>
            <a:r>
              <a:rPr sz="3000" spc="-130" dirty="0">
                <a:latin typeface="Arial"/>
                <a:cs typeface="Arial"/>
              </a:rPr>
              <a:t>events, </a:t>
            </a:r>
            <a:r>
              <a:rPr sz="3000" spc="-60" dirty="0">
                <a:latin typeface="Arial"/>
                <a:cs typeface="Arial"/>
              </a:rPr>
              <a:t>hospitality</a:t>
            </a:r>
            <a:r>
              <a:rPr sz="3000" spc="-475" dirty="0">
                <a:latin typeface="Arial"/>
                <a:cs typeface="Arial"/>
              </a:rPr>
              <a:t> </a:t>
            </a:r>
            <a:r>
              <a:rPr sz="3000" spc="-165" dirty="0">
                <a:latin typeface="Arial"/>
                <a:cs typeface="Arial"/>
              </a:rPr>
              <a:t>sectors?</a:t>
            </a:r>
            <a:endParaRPr sz="3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37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5600" algn="l"/>
                <a:tab pos="356235" algn="l"/>
              </a:tabLst>
            </a:pPr>
            <a:r>
              <a:rPr sz="3000" spc="-140" dirty="0">
                <a:latin typeface="Arial"/>
                <a:cs typeface="Arial"/>
              </a:rPr>
              <a:t>How </a:t>
            </a:r>
            <a:r>
              <a:rPr sz="3000" spc="-225" dirty="0">
                <a:latin typeface="Arial"/>
                <a:cs typeface="Arial"/>
              </a:rPr>
              <a:t>has </a:t>
            </a:r>
            <a:r>
              <a:rPr sz="3000" spc="95" dirty="0" smtClean="0">
                <a:latin typeface="Arial"/>
                <a:cs typeface="Arial"/>
              </a:rPr>
              <a:t>it</a:t>
            </a:r>
            <a:r>
              <a:rPr lang="en-GB" sz="3000" spc="95" dirty="0" smtClean="0">
                <a:latin typeface="Arial"/>
                <a:cs typeface="Arial"/>
              </a:rPr>
              <a:t> </a:t>
            </a:r>
            <a:r>
              <a:rPr sz="3000" spc="-175" dirty="0" smtClean="0">
                <a:latin typeface="Arial"/>
                <a:cs typeface="Arial"/>
              </a:rPr>
              <a:t>changed </a:t>
            </a:r>
            <a:r>
              <a:rPr sz="3000" spc="-45" dirty="0">
                <a:latin typeface="Arial"/>
                <a:cs typeface="Arial"/>
              </a:rPr>
              <a:t>in </a:t>
            </a:r>
            <a:r>
              <a:rPr sz="3000" spc="-95" dirty="0">
                <a:latin typeface="Arial"/>
                <a:cs typeface="Arial"/>
              </a:rPr>
              <a:t>recent</a:t>
            </a:r>
            <a:r>
              <a:rPr sz="3000" spc="-500" dirty="0">
                <a:latin typeface="Arial"/>
                <a:cs typeface="Arial"/>
              </a:rPr>
              <a:t> </a:t>
            </a:r>
            <a:r>
              <a:rPr sz="3000" spc="-204" dirty="0">
                <a:latin typeface="Arial"/>
                <a:cs typeface="Arial"/>
              </a:rPr>
              <a:t>years?</a:t>
            </a:r>
            <a:endParaRPr sz="3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4100" dirty="0">
              <a:latin typeface="Times New Roman"/>
              <a:cs typeface="Times New Roman"/>
            </a:endParaRPr>
          </a:p>
          <a:p>
            <a:pPr marL="355600" marR="154940" indent="-342900">
              <a:lnSpc>
                <a:spcPts val="3240"/>
              </a:lnSpc>
              <a:buChar char="•"/>
              <a:tabLst>
                <a:tab pos="355600" algn="l"/>
                <a:tab pos="356235" algn="l"/>
              </a:tabLst>
            </a:pPr>
            <a:r>
              <a:rPr sz="3000" spc="-90" dirty="0">
                <a:latin typeface="Arial"/>
                <a:cs typeface="Arial"/>
              </a:rPr>
              <a:t>What </a:t>
            </a:r>
            <a:r>
              <a:rPr sz="3000" spc="-105" dirty="0">
                <a:latin typeface="Arial"/>
                <a:cs typeface="Arial"/>
              </a:rPr>
              <a:t>factors </a:t>
            </a:r>
            <a:r>
              <a:rPr sz="3000" spc="-90" dirty="0">
                <a:latin typeface="Arial"/>
                <a:cs typeface="Arial"/>
              </a:rPr>
              <a:t>influence </a:t>
            </a:r>
            <a:r>
              <a:rPr sz="3000" spc="-35" dirty="0">
                <a:latin typeface="Arial"/>
                <a:cs typeface="Arial"/>
              </a:rPr>
              <a:t>the </a:t>
            </a:r>
            <a:r>
              <a:rPr sz="3000" spc="-135" dirty="0">
                <a:latin typeface="Arial"/>
                <a:cs typeface="Arial"/>
              </a:rPr>
              <a:t>demand </a:t>
            </a:r>
            <a:r>
              <a:rPr sz="3000" spc="-140" dirty="0" smtClean="0">
                <a:latin typeface="Arial"/>
                <a:cs typeface="Arial"/>
              </a:rPr>
              <a:t>and</a:t>
            </a:r>
            <a:r>
              <a:rPr lang="en-GB" sz="3000" spc="-565" dirty="0">
                <a:latin typeface="Arial"/>
                <a:cs typeface="Arial"/>
              </a:rPr>
              <a:t> </a:t>
            </a:r>
            <a:r>
              <a:rPr sz="3000" spc="-130" dirty="0" smtClean="0">
                <a:latin typeface="Arial"/>
                <a:cs typeface="Arial"/>
              </a:rPr>
              <a:t>supply  </a:t>
            </a:r>
            <a:r>
              <a:rPr sz="3000" spc="-10" dirty="0">
                <a:latin typeface="Arial"/>
                <a:cs typeface="Arial"/>
              </a:rPr>
              <a:t>for </a:t>
            </a:r>
            <a:r>
              <a:rPr sz="3000" spc="-120" dirty="0">
                <a:latin typeface="Arial"/>
                <a:cs typeface="Arial"/>
              </a:rPr>
              <a:t>these</a:t>
            </a:r>
            <a:r>
              <a:rPr sz="3000" spc="-340" dirty="0">
                <a:latin typeface="Arial"/>
                <a:cs typeface="Arial"/>
              </a:rPr>
              <a:t> </a:t>
            </a:r>
            <a:r>
              <a:rPr sz="3000" spc="-180" dirty="0">
                <a:latin typeface="Arial"/>
                <a:cs typeface="Arial"/>
              </a:rPr>
              <a:t>services?</a:t>
            </a:r>
            <a:endParaRPr sz="3000" dirty="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804279" y="145993"/>
            <a:ext cx="2138806" cy="134905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53616" y="97599"/>
            <a:ext cx="6675805" cy="667581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530478"/>
            <a:ext cx="97218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700" dirty="0">
                <a:latin typeface="Trebuchet MS"/>
                <a:cs typeface="Trebuchet MS"/>
              </a:rPr>
              <a:t>T</a:t>
            </a:r>
            <a:r>
              <a:rPr b="1" spc="-210" dirty="0">
                <a:latin typeface="Trebuchet MS"/>
                <a:cs typeface="Trebuchet MS"/>
              </a:rPr>
              <a:t>ask: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26770" y="1607642"/>
            <a:ext cx="7890509" cy="2698816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1590" marR="10160">
              <a:lnSpc>
                <a:spcPct val="100000"/>
              </a:lnSpc>
              <a:spcBef>
                <a:spcPts val="105"/>
              </a:spcBef>
            </a:pPr>
            <a:r>
              <a:rPr sz="3200" spc="-120" dirty="0">
                <a:latin typeface="Arial"/>
                <a:cs typeface="Arial"/>
              </a:rPr>
              <a:t>What’s </a:t>
            </a:r>
            <a:r>
              <a:rPr sz="3200" spc="-150" dirty="0">
                <a:latin typeface="Arial"/>
                <a:cs typeface="Arial"/>
              </a:rPr>
              <a:t>going </a:t>
            </a:r>
            <a:r>
              <a:rPr sz="3200" spc="-95" dirty="0">
                <a:latin typeface="Arial"/>
                <a:cs typeface="Arial"/>
              </a:rPr>
              <a:t>on </a:t>
            </a:r>
            <a:r>
              <a:rPr sz="3200" dirty="0">
                <a:latin typeface="Arial"/>
                <a:cs typeface="Arial"/>
              </a:rPr>
              <a:t>out </a:t>
            </a:r>
            <a:r>
              <a:rPr sz="3200" spc="-60" dirty="0">
                <a:latin typeface="Arial"/>
                <a:cs typeface="Arial"/>
              </a:rPr>
              <a:t>there </a:t>
            </a:r>
            <a:r>
              <a:rPr sz="3200" spc="-65" dirty="0">
                <a:latin typeface="Arial"/>
                <a:cs typeface="Arial"/>
              </a:rPr>
              <a:t>currently </a:t>
            </a:r>
            <a:r>
              <a:rPr sz="3200" spc="-5" dirty="0">
                <a:latin typeface="Arial"/>
                <a:cs typeface="Arial"/>
              </a:rPr>
              <a:t>that</a:t>
            </a:r>
            <a:r>
              <a:rPr sz="3200" spc="-645" dirty="0">
                <a:latin typeface="Arial"/>
                <a:cs typeface="Arial"/>
              </a:rPr>
              <a:t> </a:t>
            </a:r>
            <a:r>
              <a:rPr sz="3200" spc="-120" dirty="0" smtClean="0">
                <a:latin typeface="Arial"/>
                <a:cs typeface="Arial"/>
              </a:rPr>
              <a:t>affects</a:t>
            </a:r>
            <a:r>
              <a:rPr lang="en-GB" sz="3200" spc="-120" dirty="0" smtClean="0">
                <a:latin typeface="Arial"/>
                <a:cs typeface="Arial"/>
              </a:rPr>
              <a:t> </a:t>
            </a:r>
            <a:r>
              <a:rPr sz="3200" spc="-135" dirty="0" err="1" smtClean="0">
                <a:latin typeface="Arial"/>
                <a:cs typeface="Arial"/>
              </a:rPr>
              <a:t>organisations</a:t>
            </a:r>
            <a:r>
              <a:rPr sz="3200" spc="-135" dirty="0" smtClean="0">
                <a:latin typeface="Arial"/>
                <a:cs typeface="Arial"/>
              </a:rPr>
              <a:t> </a:t>
            </a:r>
            <a:r>
              <a:rPr sz="3200" spc="-40" dirty="0">
                <a:latin typeface="Arial"/>
                <a:cs typeface="Arial"/>
              </a:rPr>
              <a:t>in </a:t>
            </a:r>
            <a:r>
              <a:rPr sz="3200" spc="-50" dirty="0">
                <a:latin typeface="Arial"/>
                <a:cs typeface="Arial"/>
              </a:rPr>
              <a:t>our</a:t>
            </a:r>
            <a:r>
              <a:rPr sz="3200" spc="-290" dirty="0">
                <a:latin typeface="Arial"/>
                <a:cs typeface="Arial"/>
              </a:rPr>
              <a:t> </a:t>
            </a:r>
            <a:r>
              <a:rPr sz="3200" spc="-145" dirty="0">
                <a:latin typeface="Arial"/>
                <a:cs typeface="Arial"/>
              </a:rPr>
              <a:t>sector?</a:t>
            </a:r>
            <a:endParaRPr sz="3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4650" dirty="0">
              <a:latin typeface="Times New Roman"/>
              <a:cs typeface="Times New Roman"/>
            </a:endParaRPr>
          </a:p>
          <a:p>
            <a:pPr marL="12065" marR="5080">
              <a:lnSpc>
                <a:spcPct val="100000"/>
              </a:lnSpc>
            </a:pPr>
            <a:r>
              <a:rPr sz="3200" spc="-160" dirty="0">
                <a:latin typeface="Arial"/>
                <a:cs typeface="Arial"/>
              </a:rPr>
              <a:t>Why </a:t>
            </a:r>
            <a:r>
              <a:rPr sz="3200" spc="-185" dirty="0">
                <a:latin typeface="Arial"/>
                <a:cs typeface="Arial"/>
              </a:rPr>
              <a:t>does </a:t>
            </a:r>
            <a:r>
              <a:rPr sz="3200" spc="100" dirty="0">
                <a:latin typeface="Arial"/>
                <a:cs typeface="Arial"/>
              </a:rPr>
              <a:t>it</a:t>
            </a:r>
            <a:r>
              <a:rPr sz="3200" spc="-645" dirty="0">
                <a:latin typeface="Arial"/>
                <a:cs typeface="Arial"/>
              </a:rPr>
              <a:t> </a:t>
            </a:r>
            <a:r>
              <a:rPr sz="3200" spc="-45" dirty="0">
                <a:latin typeface="Arial"/>
                <a:cs typeface="Arial"/>
              </a:rPr>
              <a:t>matter </a:t>
            </a:r>
            <a:r>
              <a:rPr sz="3200" spc="55" dirty="0">
                <a:latin typeface="Arial"/>
                <a:cs typeface="Arial"/>
              </a:rPr>
              <a:t>if </a:t>
            </a:r>
            <a:r>
              <a:rPr sz="3200" spc="-90" dirty="0">
                <a:latin typeface="Arial"/>
                <a:cs typeface="Arial"/>
              </a:rPr>
              <a:t>you’re working </a:t>
            </a:r>
            <a:r>
              <a:rPr sz="3200" spc="-40" dirty="0">
                <a:latin typeface="Arial"/>
                <a:cs typeface="Arial"/>
              </a:rPr>
              <a:t>in/running  </a:t>
            </a:r>
            <a:r>
              <a:rPr sz="3200" spc="-245" dirty="0">
                <a:latin typeface="Arial"/>
                <a:cs typeface="Arial"/>
              </a:rPr>
              <a:t>a </a:t>
            </a:r>
            <a:r>
              <a:rPr sz="3200" spc="-110" dirty="0">
                <a:latin typeface="Arial"/>
                <a:cs typeface="Arial"/>
              </a:rPr>
              <a:t>leisure </a:t>
            </a:r>
            <a:r>
              <a:rPr sz="3200" spc="-130" dirty="0">
                <a:latin typeface="Arial"/>
                <a:cs typeface="Arial"/>
              </a:rPr>
              <a:t>organisation?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732269" y="4446268"/>
            <a:ext cx="2411729" cy="241173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460184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390" dirty="0"/>
              <a:t>A </a:t>
            </a:r>
            <a:r>
              <a:rPr sz="4400" spc="-100" dirty="0"/>
              <a:t>few </a:t>
            </a:r>
            <a:r>
              <a:rPr sz="4400" spc="-15" dirty="0"/>
              <a:t>for</a:t>
            </a:r>
            <a:r>
              <a:rPr sz="4400" spc="-240" dirty="0"/>
              <a:t> </a:t>
            </a:r>
            <a:r>
              <a:rPr sz="4400" spc="-250" dirty="0"/>
              <a:t>starters…..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167460"/>
            <a:ext cx="7591425" cy="4882515"/>
          </a:xfrm>
          <a:prstGeom prst="rect">
            <a:avLst/>
          </a:prstGeom>
        </p:spPr>
        <p:txBody>
          <a:bodyPr vert="horz" wrap="square" lIns="0" tIns="59055" rIns="0" bIns="0" rtlCol="0">
            <a:spAutoFit/>
          </a:bodyPr>
          <a:lstStyle/>
          <a:p>
            <a:pPr marL="355600" marR="5080" indent="-342900">
              <a:lnSpc>
                <a:spcPts val="2920"/>
              </a:lnSpc>
              <a:spcBef>
                <a:spcPts val="465"/>
              </a:spcBef>
              <a:buChar char="•"/>
              <a:tabLst>
                <a:tab pos="355600" algn="l"/>
                <a:tab pos="356235" algn="l"/>
              </a:tabLst>
            </a:pPr>
            <a:r>
              <a:rPr sz="2700" spc="-195" dirty="0">
                <a:latin typeface="Arial"/>
                <a:cs typeface="Arial"/>
              </a:rPr>
              <a:t>The </a:t>
            </a:r>
            <a:r>
              <a:rPr sz="2700" spc="-130" dirty="0">
                <a:latin typeface="Arial"/>
                <a:cs typeface="Arial"/>
              </a:rPr>
              <a:t>economy </a:t>
            </a:r>
            <a:r>
              <a:rPr sz="2700" spc="-160" dirty="0">
                <a:latin typeface="Arial"/>
                <a:cs typeface="Arial"/>
              </a:rPr>
              <a:t>– </a:t>
            </a:r>
            <a:r>
              <a:rPr sz="2700" spc="-125" dirty="0">
                <a:latin typeface="Arial"/>
                <a:cs typeface="Arial"/>
              </a:rPr>
              <a:t>demand and </a:t>
            </a:r>
            <a:r>
              <a:rPr sz="2700" spc="-114" dirty="0">
                <a:latin typeface="Arial"/>
                <a:cs typeface="Arial"/>
              </a:rPr>
              <a:t>supply </a:t>
            </a:r>
            <a:r>
              <a:rPr sz="2700" spc="-160" dirty="0">
                <a:latin typeface="Arial"/>
                <a:cs typeface="Arial"/>
              </a:rPr>
              <a:t>– </a:t>
            </a:r>
            <a:r>
              <a:rPr sz="2700" spc="-75" dirty="0">
                <a:latin typeface="Arial"/>
                <a:cs typeface="Arial"/>
              </a:rPr>
              <a:t>for?  </a:t>
            </a:r>
            <a:r>
              <a:rPr sz="2700" spc="-50" dirty="0">
                <a:latin typeface="Arial"/>
                <a:cs typeface="Arial"/>
              </a:rPr>
              <a:t>Inflation/wages/interest </a:t>
            </a:r>
            <a:r>
              <a:rPr sz="2700" spc="-130" dirty="0">
                <a:latin typeface="Arial"/>
                <a:cs typeface="Arial"/>
              </a:rPr>
              <a:t>rates/exchange </a:t>
            </a:r>
            <a:r>
              <a:rPr sz="2700" spc="-120" dirty="0">
                <a:latin typeface="Arial"/>
                <a:cs typeface="Arial"/>
              </a:rPr>
              <a:t>rates</a:t>
            </a:r>
            <a:r>
              <a:rPr sz="2700" spc="-385" dirty="0">
                <a:latin typeface="Arial"/>
                <a:cs typeface="Arial"/>
              </a:rPr>
              <a:t> </a:t>
            </a:r>
            <a:r>
              <a:rPr sz="2700" spc="-215" dirty="0">
                <a:latin typeface="Arial"/>
                <a:cs typeface="Arial"/>
              </a:rPr>
              <a:t>etc…..</a:t>
            </a:r>
            <a:endParaRPr sz="2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75"/>
              </a:spcBef>
              <a:buChar char="•"/>
              <a:tabLst>
                <a:tab pos="355600" algn="l"/>
                <a:tab pos="356235" algn="l"/>
              </a:tabLst>
            </a:pPr>
            <a:r>
              <a:rPr sz="2700" spc="-70" dirty="0">
                <a:latin typeface="Arial"/>
                <a:cs typeface="Arial"/>
              </a:rPr>
              <a:t>Competition</a:t>
            </a:r>
            <a:endParaRPr sz="2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30"/>
              </a:spcBef>
              <a:buChar char="•"/>
              <a:tabLst>
                <a:tab pos="355600" algn="l"/>
                <a:tab pos="356235" algn="l"/>
              </a:tabLst>
            </a:pPr>
            <a:r>
              <a:rPr sz="2700" spc="-110" dirty="0">
                <a:latin typeface="Arial"/>
                <a:cs typeface="Arial"/>
              </a:rPr>
              <a:t>Government </a:t>
            </a:r>
            <a:r>
              <a:rPr sz="2700" spc="-160" dirty="0">
                <a:latin typeface="Arial"/>
                <a:cs typeface="Arial"/>
              </a:rPr>
              <a:t>–</a:t>
            </a:r>
            <a:r>
              <a:rPr sz="2700" spc="-204" dirty="0">
                <a:latin typeface="Arial"/>
                <a:cs typeface="Arial"/>
              </a:rPr>
              <a:t> </a:t>
            </a:r>
            <a:r>
              <a:rPr sz="2700" spc="-80" dirty="0">
                <a:latin typeface="Arial"/>
                <a:cs typeface="Arial"/>
              </a:rPr>
              <a:t>laws/regulations</a:t>
            </a:r>
            <a:endParaRPr sz="2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20"/>
              </a:spcBef>
              <a:buChar char="•"/>
              <a:tabLst>
                <a:tab pos="355600" algn="l"/>
                <a:tab pos="356235" algn="l"/>
              </a:tabLst>
            </a:pPr>
            <a:r>
              <a:rPr sz="2700" spc="-95" dirty="0">
                <a:latin typeface="Arial"/>
                <a:cs typeface="Arial"/>
              </a:rPr>
              <a:t>Brexit </a:t>
            </a:r>
            <a:r>
              <a:rPr sz="2700" spc="-160" dirty="0">
                <a:latin typeface="Arial"/>
                <a:cs typeface="Arial"/>
              </a:rPr>
              <a:t>–</a:t>
            </a:r>
            <a:r>
              <a:rPr sz="2700" spc="-185" dirty="0">
                <a:latin typeface="Arial"/>
                <a:cs typeface="Arial"/>
              </a:rPr>
              <a:t> </a:t>
            </a:r>
            <a:r>
              <a:rPr sz="2700" spc="-135" dirty="0">
                <a:latin typeface="Arial"/>
                <a:cs typeface="Arial"/>
              </a:rPr>
              <a:t>why?</a:t>
            </a:r>
            <a:endParaRPr sz="2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25"/>
              </a:spcBef>
              <a:buChar char="•"/>
              <a:tabLst>
                <a:tab pos="355600" algn="l"/>
                <a:tab pos="356235" algn="l"/>
              </a:tabLst>
            </a:pPr>
            <a:r>
              <a:rPr sz="2700" spc="-190" dirty="0">
                <a:latin typeface="Arial"/>
                <a:cs typeface="Arial"/>
              </a:rPr>
              <a:t>Business </a:t>
            </a:r>
            <a:r>
              <a:rPr sz="2700" spc="-120" dirty="0">
                <a:latin typeface="Arial"/>
                <a:cs typeface="Arial"/>
              </a:rPr>
              <a:t>rates</a:t>
            </a:r>
            <a:r>
              <a:rPr sz="2700" spc="-145" dirty="0">
                <a:latin typeface="Arial"/>
                <a:cs typeface="Arial"/>
              </a:rPr>
              <a:t> </a:t>
            </a:r>
            <a:r>
              <a:rPr sz="2700" spc="-80" dirty="0">
                <a:latin typeface="Arial"/>
                <a:cs typeface="Arial"/>
              </a:rPr>
              <a:t>revaluation</a:t>
            </a:r>
            <a:endParaRPr sz="2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25"/>
              </a:spcBef>
              <a:buChar char="•"/>
              <a:tabLst>
                <a:tab pos="355600" algn="l"/>
                <a:tab pos="356235" algn="l"/>
              </a:tabLst>
            </a:pPr>
            <a:r>
              <a:rPr sz="2700" spc="-195" dirty="0">
                <a:latin typeface="Arial"/>
                <a:cs typeface="Arial"/>
              </a:rPr>
              <a:t>The</a:t>
            </a:r>
            <a:r>
              <a:rPr sz="2700" spc="-160" dirty="0">
                <a:latin typeface="Arial"/>
                <a:cs typeface="Arial"/>
              </a:rPr>
              <a:t> </a:t>
            </a:r>
            <a:r>
              <a:rPr sz="2700" spc="-70" dirty="0">
                <a:latin typeface="Arial"/>
                <a:cs typeface="Arial"/>
              </a:rPr>
              <a:t>weather</a:t>
            </a:r>
            <a:endParaRPr sz="2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25"/>
              </a:spcBef>
              <a:buChar char="•"/>
              <a:tabLst>
                <a:tab pos="355600" algn="l"/>
                <a:tab pos="356235" algn="l"/>
              </a:tabLst>
            </a:pPr>
            <a:r>
              <a:rPr sz="2700" spc="-185" dirty="0">
                <a:latin typeface="Arial"/>
                <a:cs typeface="Arial"/>
              </a:rPr>
              <a:t>Events </a:t>
            </a:r>
            <a:r>
              <a:rPr sz="2700" spc="-160" dirty="0">
                <a:latin typeface="Arial"/>
                <a:cs typeface="Arial"/>
              </a:rPr>
              <a:t>– </a:t>
            </a:r>
            <a:r>
              <a:rPr sz="2700" spc="-105" dirty="0">
                <a:latin typeface="Arial"/>
                <a:cs typeface="Arial"/>
              </a:rPr>
              <a:t>planned </a:t>
            </a:r>
            <a:r>
              <a:rPr sz="2700" spc="-125" dirty="0">
                <a:latin typeface="Arial"/>
                <a:cs typeface="Arial"/>
              </a:rPr>
              <a:t>and</a:t>
            </a:r>
            <a:r>
              <a:rPr sz="2700" spc="-195" dirty="0">
                <a:latin typeface="Arial"/>
                <a:cs typeface="Arial"/>
              </a:rPr>
              <a:t> </a:t>
            </a:r>
            <a:r>
              <a:rPr sz="2700" spc="-100" dirty="0">
                <a:latin typeface="Arial"/>
                <a:cs typeface="Arial"/>
              </a:rPr>
              <a:t>unplanned</a:t>
            </a:r>
            <a:endParaRPr sz="2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25"/>
              </a:spcBef>
              <a:buChar char="•"/>
              <a:tabLst>
                <a:tab pos="355600" algn="l"/>
                <a:tab pos="356235" algn="l"/>
              </a:tabLst>
            </a:pPr>
            <a:r>
              <a:rPr sz="2700" spc="-130" dirty="0">
                <a:latin typeface="Arial"/>
                <a:cs typeface="Arial"/>
              </a:rPr>
              <a:t>Terrorism</a:t>
            </a:r>
            <a:endParaRPr sz="2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25"/>
              </a:spcBef>
              <a:buChar char="•"/>
              <a:tabLst>
                <a:tab pos="355600" algn="l"/>
                <a:tab pos="356235" algn="l"/>
              </a:tabLst>
            </a:pPr>
            <a:r>
              <a:rPr sz="2700" spc="-185" dirty="0">
                <a:latin typeface="Arial"/>
                <a:cs typeface="Arial"/>
              </a:rPr>
              <a:t>Changing </a:t>
            </a:r>
            <a:r>
              <a:rPr sz="2700" spc="-130" dirty="0">
                <a:latin typeface="Arial"/>
                <a:cs typeface="Arial"/>
              </a:rPr>
              <a:t>consumer </a:t>
            </a:r>
            <a:r>
              <a:rPr sz="2700" spc="-95" dirty="0">
                <a:latin typeface="Arial"/>
                <a:cs typeface="Arial"/>
              </a:rPr>
              <a:t>behaviour </a:t>
            </a:r>
            <a:r>
              <a:rPr sz="2700" spc="-100" dirty="0">
                <a:latin typeface="Arial"/>
                <a:cs typeface="Arial"/>
              </a:rPr>
              <a:t>tastes/social</a:t>
            </a:r>
            <a:r>
              <a:rPr sz="2700" spc="-254" dirty="0">
                <a:latin typeface="Arial"/>
                <a:cs typeface="Arial"/>
              </a:rPr>
              <a:t> </a:t>
            </a:r>
            <a:r>
              <a:rPr sz="2700" spc="-80" dirty="0">
                <a:latin typeface="Arial"/>
                <a:cs typeface="Arial"/>
              </a:rPr>
              <a:t>trends</a:t>
            </a:r>
            <a:endParaRPr sz="2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25"/>
              </a:spcBef>
              <a:buChar char="•"/>
              <a:tabLst>
                <a:tab pos="355600" algn="l"/>
                <a:tab pos="356235" algn="l"/>
              </a:tabLst>
            </a:pPr>
            <a:r>
              <a:rPr sz="2700" spc="-195" dirty="0">
                <a:latin typeface="Arial"/>
                <a:cs typeface="Arial"/>
              </a:rPr>
              <a:t>The</a:t>
            </a:r>
            <a:r>
              <a:rPr sz="2700" spc="-150" dirty="0">
                <a:latin typeface="Arial"/>
                <a:cs typeface="Arial"/>
              </a:rPr>
              <a:t> </a:t>
            </a:r>
            <a:r>
              <a:rPr sz="2700" spc="-25" dirty="0">
                <a:latin typeface="Arial"/>
                <a:cs typeface="Arial"/>
              </a:rPr>
              <a:t>internet</a:t>
            </a:r>
            <a:endParaRPr sz="2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96950"/>
            <a:ext cx="740346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365" dirty="0"/>
              <a:t>Recap </a:t>
            </a:r>
            <a:r>
              <a:rPr sz="4000" spc="-235" dirty="0"/>
              <a:t>– </a:t>
            </a:r>
            <a:r>
              <a:rPr sz="4000" spc="-140" dirty="0"/>
              <a:t>why </a:t>
            </a:r>
            <a:r>
              <a:rPr sz="4000" spc="-125" dirty="0"/>
              <a:t>do </a:t>
            </a:r>
            <a:r>
              <a:rPr sz="4000" spc="-170" dirty="0"/>
              <a:t>organisations</a:t>
            </a:r>
            <a:r>
              <a:rPr sz="4000" spc="-210" dirty="0"/>
              <a:t> </a:t>
            </a:r>
            <a:r>
              <a:rPr sz="4000" spc="-200" dirty="0"/>
              <a:t>exist?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1510740"/>
            <a:ext cx="7703820" cy="4220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422140">
              <a:lnSpc>
                <a:spcPct val="110000"/>
              </a:lnSpc>
              <a:spcBef>
                <a:spcPts val="100"/>
              </a:spcBef>
            </a:pPr>
            <a:r>
              <a:rPr sz="3200" spc="-155" dirty="0">
                <a:latin typeface="Arial"/>
                <a:cs typeface="Arial"/>
              </a:rPr>
              <a:t>Pur</a:t>
            </a:r>
            <a:r>
              <a:rPr sz="3200" spc="-180" dirty="0">
                <a:latin typeface="Arial"/>
                <a:cs typeface="Arial"/>
              </a:rPr>
              <a:t>p</a:t>
            </a:r>
            <a:r>
              <a:rPr sz="3200" spc="-185" dirty="0">
                <a:latin typeface="Arial"/>
                <a:cs typeface="Arial"/>
              </a:rPr>
              <a:t>ose/R</a:t>
            </a:r>
            <a:r>
              <a:rPr sz="3200" spc="-229" dirty="0">
                <a:latin typeface="Arial"/>
                <a:cs typeface="Arial"/>
              </a:rPr>
              <a:t>a</a:t>
            </a:r>
            <a:r>
              <a:rPr sz="3200" spc="114" dirty="0">
                <a:latin typeface="Arial"/>
                <a:cs typeface="Arial"/>
              </a:rPr>
              <a:t>t</a:t>
            </a:r>
            <a:r>
              <a:rPr sz="3200" spc="75" dirty="0">
                <a:latin typeface="Arial"/>
                <a:cs typeface="Arial"/>
              </a:rPr>
              <a:t>i</a:t>
            </a:r>
            <a:r>
              <a:rPr sz="3200" spc="-140" dirty="0">
                <a:latin typeface="Arial"/>
                <a:cs typeface="Arial"/>
              </a:rPr>
              <a:t>onale?  </a:t>
            </a:r>
            <a:r>
              <a:rPr sz="3200" spc="-210" dirty="0">
                <a:latin typeface="Arial"/>
                <a:cs typeface="Arial"/>
              </a:rPr>
              <a:t>Ethos?</a:t>
            </a:r>
            <a:endParaRPr sz="3200">
              <a:latin typeface="Arial"/>
              <a:cs typeface="Arial"/>
            </a:endParaRPr>
          </a:p>
          <a:p>
            <a:pPr marL="12700" marR="5705475">
              <a:lnSpc>
                <a:spcPct val="110000"/>
              </a:lnSpc>
            </a:pPr>
            <a:r>
              <a:rPr sz="3200" spc="-145" dirty="0">
                <a:latin typeface="Arial"/>
                <a:cs typeface="Arial"/>
              </a:rPr>
              <a:t>Owne</a:t>
            </a:r>
            <a:r>
              <a:rPr sz="3200" spc="-130" dirty="0">
                <a:latin typeface="Arial"/>
                <a:cs typeface="Arial"/>
              </a:rPr>
              <a:t>r</a:t>
            </a:r>
            <a:r>
              <a:rPr sz="3200" spc="-180" dirty="0">
                <a:latin typeface="Arial"/>
                <a:cs typeface="Arial"/>
              </a:rPr>
              <a:t>sh</a:t>
            </a:r>
            <a:r>
              <a:rPr sz="3200" spc="-90" dirty="0">
                <a:latin typeface="Arial"/>
                <a:cs typeface="Arial"/>
              </a:rPr>
              <a:t>i</a:t>
            </a:r>
            <a:r>
              <a:rPr sz="3200" spc="-155" dirty="0">
                <a:latin typeface="Arial"/>
                <a:cs typeface="Arial"/>
              </a:rPr>
              <a:t>p?  </a:t>
            </a:r>
            <a:r>
              <a:rPr sz="3200" spc="-120" dirty="0">
                <a:latin typeface="Arial"/>
                <a:cs typeface="Arial"/>
              </a:rPr>
              <a:t>Structure?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sz="3200" spc="-140" dirty="0">
                <a:latin typeface="Arial"/>
                <a:cs typeface="Arial"/>
              </a:rPr>
              <a:t>Culture?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4350">
              <a:latin typeface="Times New Roman"/>
              <a:cs typeface="Times New Roman"/>
            </a:endParaRPr>
          </a:p>
          <a:p>
            <a:pPr marL="12700" marR="5080">
              <a:lnSpc>
                <a:spcPts val="3460"/>
              </a:lnSpc>
            </a:pPr>
            <a:r>
              <a:rPr sz="3200" spc="-105" dirty="0">
                <a:latin typeface="Arial"/>
                <a:cs typeface="Arial"/>
              </a:rPr>
              <a:t>But</a:t>
            </a:r>
            <a:r>
              <a:rPr sz="3200" spc="-180" dirty="0">
                <a:latin typeface="Arial"/>
                <a:cs typeface="Arial"/>
              </a:rPr>
              <a:t> </a:t>
            </a:r>
            <a:r>
              <a:rPr sz="3200" spc="-75" dirty="0">
                <a:latin typeface="Arial"/>
                <a:cs typeface="Arial"/>
              </a:rPr>
              <a:t>how</a:t>
            </a:r>
            <a:r>
              <a:rPr sz="3200" spc="-170" dirty="0">
                <a:latin typeface="Arial"/>
                <a:cs typeface="Arial"/>
              </a:rPr>
              <a:t> </a:t>
            </a:r>
            <a:r>
              <a:rPr sz="3200" spc="-100" dirty="0">
                <a:latin typeface="Arial"/>
                <a:cs typeface="Arial"/>
              </a:rPr>
              <a:t>do</a:t>
            </a:r>
            <a:r>
              <a:rPr sz="3200" spc="-160" dirty="0">
                <a:latin typeface="Arial"/>
                <a:cs typeface="Arial"/>
              </a:rPr>
              <a:t> </a:t>
            </a:r>
            <a:r>
              <a:rPr sz="3200" spc="-130" dirty="0">
                <a:latin typeface="Arial"/>
                <a:cs typeface="Arial"/>
              </a:rPr>
              <a:t>you</a:t>
            </a:r>
            <a:r>
              <a:rPr sz="3200" spc="-170" dirty="0">
                <a:latin typeface="Arial"/>
                <a:cs typeface="Arial"/>
              </a:rPr>
              <a:t> </a:t>
            </a:r>
            <a:r>
              <a:rPr sz="3200" spc="-90" dirty="0">
                <a:latin typeface="Arial"/>
                <a:cs typeface="Arial"/>
              </a:rPr>
              <a:t>know</a:t>
            </a:r>
            <a:r>
              <a:rPr sz="3200" spc="-165" dirty="0">
                <a:latin typeface="Arial"/>
                <a:cs typeface="Arial"/>
              </a:rPr>
              <a:t> </a:t>
            </a:r>
            <a:r>
              <a:rPr sz="3200" spc="45" dirty="0">
                <a:latin typeface="Arial"/>
                <a:cs typeface="Arial"/>
              </a:rPr>
              <a:t>if</a:t>
            </a:r>
            <a:r>
              <a:rPr sz="3200" spc="-170" dirty="0">
                <a:latin typeface="Arial"/>
                <a:cs typeface="Arial"/>
              </a:rPr>
              <a:t> </a:t>
            </a:r>
            <a:r>
              <a:rPr sz="3200" spc="-40" dirty="0">
                <a:latin typeface="Arial"/>
                <a:cs typeface="Arial"/>
              </a:rPr>
              <a:t>it’s</a:t>
            </a:r>
            <a:r>
              <a:rPr sz="3200" spc="-170" dirty="0">
                <a:latin typeface="Arial"/>
                <a:cs typeface="Arial"/>
              </a:rPr>
              <a:t> </a:t>
            </a:r>
            <a:r>
              <a:rPr sz="3200" spc="-150" dirty="0">
                <a:latin typeface="Arial"/>
                <a:cs typeface="Arial"/>
              </a:rPr>
              <a:t>going</a:t>
            </a:r>
            <a:r>
              <a:rPr sz="3200" spc="-155" dirty="0">
                <a:latin typeface="Arial"/>
                <a:cs typeface="Arial"/>
              </a:rPr>
              <a:t> </a:t>
            </a:r>
            <a:r>
              <a:rPr sz="3200" spc="-45" dirty="0">
                <a:latin typeface="Arial"/>
                <a:cs typeface="Arial"/>
              </a:rPr>
              <a:t>well</a:t>
            </a:r>
            <a:r>
              <a:rPr sz="3200" spc="-190" dirty="0">
                <a:latin typeface="Arial"/>
                <a:cs typeface="Arial"/>
              </a:rPr>
              <a:t> </a:t>
            </a:r>
            <a:r>
              <a:rPr sz="3200" spc="-25" dirty="0">
                <a:latin typeface="Arial"/>
                <a:cs typeface="Arial"/>
              </a:rPr>
              <a:t>or</a:t>
            </a:r>
            <a:r>
              <a:rPr sz="3200" spc="-170" dirty="0">
                <a:latin typeface="Arial"/>
                <a:cs typeface="Arial"/>
              </a:rPr>
              <a:t> </a:t>
            </a:r>
            <a:r>
              <a:rPr sz="3200" spc="-120" dirty="0">
                <a:latin typeface="Arial"/>
                <a:cs typeface="Arial"/>
              </a:rPr>
              <a:t>badly  </a:t>
            </a:r>
            <a:r>
              <a:rPr sz="3200" spc="-25" dirty="0">
                <a:latin typeface="Arial"/>
                <a:cs typeface="Arial"/>
              </a:rPr>
              <a:t>or </a:t>
            </a:r>
            <a:r>
              <a:rPr sz="3200" spc="-150" dirty="0">
                <a:latin typeface="Arial"/>
                <a:cs typeface="Arial"/>
              </a:rPr>
              <a:t>according </a:t>
            </a:r>
            <a:r>
              <a:rPr sz="3200" spc="30" dirty="0">
                <a:latin typeface="Arial"/>
                <a:cs typeface="Arial"/>
              </a:rPr>
              <a:t>to</a:t>
            </a:r>
            <a:r>
              <a:rPr sz="3200" spc="-335" dirty="0">
                <a:latin typeface="Arial"/>
                <a:cs typeface="Arial"/>
              </a:rPr>
              <a:t> </a:t>
            </a:r>
            <a:r>
              <a:rPr sz="3200" spc="-150" dirty="0">
                <a:latin typeface="Arial"/>
                <a:cs typeface="Arial"/>
              </a:rPr>
              <a:t>plan?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191846"/>
            <a:ext cx="6828790" cy="18548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254" dirty="0">
                <a:solidFill>
                  <a:srgbClr val="6600FF"/>
                </a:solidFill>
                <a:latin typeface="Arial"/>
                <a:cs typeface="Arial"/>
              </a:rPr>
              <a:t>Level </a:t>
            </a:r>
            <a:r>
              <a:rPr sz="4000" spc="-200" dirty="0">
                <a:solidFill>
                  <a:srgbClr val="6600FF"/>
                </a:solidFill>
                <a:latin typeface="Arial"/>
                <a:cs typeface="Arial"/>
              </a:rPr>
              <a:t>4 </a:t>
            </a:r>
            <a:r>
              <a:rPr sz="4000" spc="-365" dirty="0">
                <a:solidFill>
                  <a:srgbClr val="6600FF"/>
                </a:solidFill>
                <a:latin typeface="Arial"/>
                <a:cs typeface="Arial"/>
              </a:rPr>
              <a:t>Recap</a:t>
            </a:r>
            <a:r>
              <a:rPr sz="4000" spc="-185" dirty="0">
                <a:solidFill>
                  <a:srgbClr val="6600FF"/>
                </a:solidFill>
                <a:latin typeface="Arial"/>
                <a:cs typeface="Arial"/>
              </a:rPr>
              <a:t> </a:t>
            </a:r>
            <a:r>
              <a:rPr sz="4000" spc="-235" dirty="0">
                <a:solidFill>
                  <a:srgbClr val="6600FF"/>
                </a:solidFill>
                <a:latin typeface="Arial"/>
                <a:cs typeface="Arial"/>
              </a:rPr>
              <a:t>–</a:t>
            </a:r>
            <a:endParaRPr sz="40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4000" spc="-120" dirty="0">
                <a:solidFill>
                  <a:srgbClr val="6600FF"/>
                </a:solidFill>
                <a:latin typeface="Arial"/>
                <a:cs typeface="Arial"/>
              </a:rPr>
              <a:t>What </a:t>
            </a:r>
            <a:r>
              <a:rPr sz="4000" spc="-180" dirty="0">
                <a:solidFill>
                  <a:srgbClr val="6600FF"/>
                </a:solidFill>
                <a:latin typeface="Arial"/>
                <a:cs typeface="Arial"/>
              </a:rPr>
              <a:t>are </a:t>
            </a:r>
            <a:r>
              <a:rPr sz="4000" spc="-45" dirty="0">
                <a:solidFill>
                  <a:srgbClr val="6600FF"/>
                </a:solidFill>
                <a:latin typeface="Arial"/>
                <a:cs typeface="Arial"/>
              </a:rPr>
              <a:t>the </a:t>
            </a:r>
            <a:r>
              <a:rPr sz="4000" spc="-200" dirty="0">
                <a:solidFill>
                  <a:srgbClr val="6600FF"/>
                </a:solidFill>
                <a:latin typeface="Arial"/>
                <a:cs typeface="Arial"/>
              </a:rPr>
              <a:t>4 </a:t>
            </a:r>
            <a:r>
              <a:rPr sz="4000" spc="-140" dirty="0">
                <a:solidFill>
                  <a:srgbClr val="6600FF"/>
                </a:solidFill>
                <a:latin typeface="Arial"/>
                <a:cs typeface="Arial"/>
              </a:rPr>
              <a:t>main </a:t>
            </a:r>
            <a:r>
              <a:rPr sz="4000" spc="-105" dirty="0">
                <a:solidFill>
                  <a:srgbClr val="6600FF"/>
                </a:solidFill>
                <a:latin typeface="Arial"/>
                <a:cs typeface="Arial"/>
              </a:rPr>
              <a:t>functions</a:t>
            </a:r>
            <a:r>
              <a:rPr sz="4000" spc="-620" dirty="0">
                <a:solidFill>
                  <a:srgbClr val="6600FF"/>
                </a:solidFill>
                <a:latin typeface="Arial"/>
                <a:cs typeface="Arial"/>
              </a:rPr>
              <a:t> </a:t>
            </a:r>
            <a:r>
              <a:rPr sz="4000" spc="-10" dirty="0">
                <a:solidFill>
                  <a:srgbClr val="6600FF"/>
                </a:solidFill>
                <a:latin typeface="Arial"/>
                <a:cs typeface="Arial"/>
              </a:rPr>
              <a:t>of  </a:t>
            </a:r>
            <a:r>
              <a:rPr sz="4000" spc="-260" dirty="0">
                <a:solidFill>
                  <a:srgbClr val="6600FF"/>
                </a:solidFill>
                <a:latin typeface="Arial"/>
                <a:cs typeface="Arial"/>
                <a:hlinkClick r:id="rId2"/>
              </a:rPr>
              <a:t>manag</a:t>
            </a:r>
            <a:r>
              <a:rPr sz="4000" spc="-260" dirty="0">
                <a:solidFill>
                  <a:srgbClr val="6600FF"/>
                </a:solidFill>
                <a:latin typeface="Arial"/>
                <a:cs typeface="Arial"/>
              </a:rPr>
              <a:t>ers?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2778328"/>
            <a:ext cx="8000365" cy="10020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3200" u="heavy" spc="-1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https://youtu.be/AeHuH39M4QQ?list=PLSJnyH6 </a:t>
            </a:r>
            <a:r>
              <a:rPr sz="3200" spc="-14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3200" u="heavy" spc="-2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TwvIRSdMttTe9Dll4iXXiEVbtK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575373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160" dirty="0">
                <a:solidFill>
                  <a:srgbClr val="001F5F"/>
                </a:solidFill>
              </a:rPr>
              <a:t>Managerial</a:t>
            </a:r>
            <a:r>
              <a:rPr sz="4400" spc="-254" dirty="0">
                <a:solidFill>
                  <a:srgbClr val="001F5F"/>
                </a:solidFill>
              </a:rPr>
              <a:t> </a:t>
            </a:r>
            <a:r>
              <a:rPr sz="4400" b="1" spc="-275" dirty="0">
                <a:solidFill>
                  <a:srgbClr val="001F5F"/>
                </a:solidFill>
                <a:latin typeface="Trebuchet MS"/>
                <a:cs typeface="Trebuchet MS"/>
              </a:rPr>
              <a:t>effectiveness</a:t>
            </a:r>
            <a:endParaRPr sz="44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83514" y="1279398"/>
            <a:ext cx="7910830" cy="45650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87630" indent="-343535">
              <a:lnSpc>
                <a:spcPct val="100000"/>
              </a:lnSpc>
              <a:spcBef>
                <a:spcPts val="95"/>
              </a:spcBef>
            </a:pPr>
            <a:r>
              <a:rPr sz="2800" i="1" spc="-195" dirty="0">
                <a:latin typeface="Trebuchet MS"/>
                <a:cs typeface="Trebuchet MS"/>
              </a:rPr>
              <a:t>‘The </a:t>
            </a:r>
            <a:r>
              <a:rPr sz="2800" i="1" spc="-90" dirty="0">
                <a:latin typeface="Trebuchet MS"/>
                <a:cs typeface="Trebuchet MS"/>
              </a:rPr>
              <a:t>manager </a:t>
            </a:r>
            <a:r>
              <a:rPr sz="2800" i="1" spc="-135" dirty="0">
                <a:latin typeface="Trebuchet MS"/>
                <a:cs typeface="Trebuchet MS"/>
              </a:rPr>
              <a:t>is </a:t>
            </a:r>
            <a:r>
              <a:rPr sz="2800" i="1" spc="-180" dirty="0">
                <a:latin typeface="Trebuchet MS"/>
                <a:cs typeface="Trebuchet MS"/>
              </a:rPr>
              <a:t>the </a:t>
            </a:r>
            <a:r>
              <a:rPr sz="2800" i="1" spc="-150" dirty="0">
                <a:latin typeface="Trebuchet MS"/>
                <a:cs typeface="Trebuchet MS"/>
              </a:rPr>
              <a:t>dynamic, </a:t>
            </a:r>
            <a:r>
              <a:rPr sz="2800" i="1" spc="-165" dirty="0">
                <a:latin typeface="Trebuchet MS"/>
                <a:cs typeface="Trebuchet MS"/>
              </a:rPr>
              <a:t>life-giving </a:t>
            </a:r>
            <a:r>
              <a:rPr sz="2800" i="1" spc="-180" dirty="0">
                <a:latin typeface="Trebuchet MS"/>
                <a:cs typeface="Trebuchet MS"/>
              </a:rPr>
              <a:t>element </a:t>
            </a:r>
            <a:r>
              <a:rPr sz="2800" i="1" spc="-155" dirty="0">
                <a:latin typeface="Trebuchet MS"/>
                <a:cs typeface="Trebuchet MS"/>
              </a:rPr>
              <a:t>in  </a:t>
            </a:r>
            <a:r>
              <a:rPr sz="2800" i="1" spc="-165" dirty="0">
                <a:latin typeface="Trebuchet MS"/>
                <a:cs typeface="Trebuchet MS"/>
              </a:rPr>
              <a:t>every </a:t>
            </a:r>
            <a:r>
              <a:rPr sz="2800" i="1" spc="-135" dirty="0">
                <a:latin typeface="Trebuchet MS"/>
                <a:cs typeface="Trebuchet MS"/>
              </a:rPr>
              <a:t>business. Without </a:t>
            </a:r>
            <a:r>
              <a:rPr sz="2800" i="1" spc="-195" dirty="0">
                <a:latin typeface="Trebuchet MS"/>
                <a:cs typeface="Trebuchet MS"/>
              </a:rPr>
              <a:t>their </a:t>
            </a:r>
            <a:r>
              <a:rPr sz="2800" i="1" spc="-150" dirty="0">
                <a:latin typeface="Trebuchet MS"/>
                <a:cs typeface="Trebuchet MS"/>
              </a:rPr>
              <a:t>leadership </a:t>
            </a:r>
            <a:r>
              <a:rPr sz="2800" i="1" spc="-180" dirty="0">
                <a:latin typeface="Trebuchet MS"/>
                <a:cs typeface="Trebuchet MS"/>
              </a:rPr>
              <a:t>the  </a:t>
            </a:r>
            <a:r>
              <a:rPr sz="2800" i="1" spc="-130" dirty="0">
                <a:latin typeface="Trebuchet MS"/>
                <a:cs typeface="Trebuchet MS"/>
              </a:rPr>
              <a:t>resources </a:t>
            </a:r>
            <a:r>
              <a:rPr sz="2800" i="1" spc="-170" dirty="0">
                <a:latin typeface="Trebuchet MS"/>
                <a:cs typeface="Trebuchet MS"/>
              </a:rPr>
              <a:t>of </a:t>
            </a:r>
            <a:r>
              <a:rPr sz="2800" i="1" spc="-145" dirty="0">
                <a:latin typeface="Trebuchet MS"/>
                <a:cs typeface="Trebuchet MS"/>
              </a:rPr>
              <a:t>production </a:t>
            </a:r>
            <a:r>
              <a:rPr sz="2800" i="1" spc="-140" dirty="0">
                <a:latin typeface="Trebuchet MS"/>
                <a:cs typeface="Trebuchet MS"/>
              </a:rPr>
              <a:t>remain </a:t>
            </a:r>
            <a:r>
              <a:rPr sz="2800" i="1" spc="-130" dirty="0">
                <a:latin typeface="Trebuchet MS"/>
                <a:cs typeface="Trebuchet MS"/>
              </a:rPr>
              <a:t>resources </a:t>
            </a:r>
            <a:r>
              <a:rPr sz="2800" i="1" spc="-85" dirty="0">
                <a:latin typeface="Trebuchet MS"/>
                <a:cs typeface="Trebuchet MS"/>
              </a:rPr>
              <a:t>and</a:t>
            </a:r>
            <a:r>
              <a:rPr sz="2800" i="1" spc="-555" dirty="0">
                <a:latin typeface="Trebuchet MS"/>
                <a:cs typeface="Trebuchet MS"/>
              </a:rPr>
              <a:t> </a:t>
            </a:r>
            <a:r>
              <a:rPr sz="2800" i="1" spc="-155" dirty="0">
                <a:latin typeface="Trebuchet MS"/>
                <a:cs typeface="Trebuchet MS"/>
              </a:rPr>
              <a:t>never  </a:t>
            </a:r>
            <a:r>
              <a:rPr sz="2800" i="1" spc="-135" dirty="0">
                <a:latin typeface="Trebuchet MS"/>
                <a:cs typeface="Trebuchet MS"/>
              </a:rPr>
              <a:t>become</a:t>
            </a:r>
            <a:r>
              <a:rPr sz="2800" i="1" spc="-204" dirty="0">
                <a:latin typeface="Trebuchet MS"/>
                <a:cs typeface="Trebuchet MS"/>
              </a:rPr>
              <a:t> </a:t>
            </a:r>
            <a:r>
              <a:rPr sz="2800" i="1" spc="-155" dirty="0">
                <a:latin typeface="Trebuchet MS"/>
                <a:cs typeface="Trebuchet MS"/>
              </a:rPr>
              <a:t>production.</a:t>
            </a: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4050">
              <a:latin typeface="Times New Roman"/>
              <a:cs typeface="Times New Roman"/>
            </a:endParaRPr>
          </a:p>
          <a:p>
            <a:pPr marL="355600" marR="5080" indent="-343535">
              <a:lnSpc>
                <a:spcPct val="100000"/>
              </a:lnSpc>
            </a:pPr>
            <a:r>
              <a:rPr sz="2800" i="1" spc="-85" dirty="0">
                <a:latin typeface="Trebuchet MS"/>
                <a:cs typeface="Trebuchet MS"/>
              </a:rPr>
              <a:t>In </a:t>
            </a:r>
            <a:r>
              <a:rPr sz="2800" i="1" spc="-35" dirty="0">
                <a:latin typeface="Trebuchet MS"/>
                <a:cs typeface="Trebuchet MS"/>
              </a:rPr>
              <a:t>a </a:t>
            </a:r>
            <a:r>
              <a:rPr sz="2800" i="1" spc="-170" dirty="0">
                <a:latin typeface="Trebuchet MS"/>
                <a:cs typeface="Trebuchet MS"/>
              </a:rPr>
              <a:t>competitive </a:t>
            </a:r>
            <a:r>
              <a:rPr sz="2800" i="1" spc="-120" dirty="0">
                <a:latin typeface="Trebuchet MS"/>
                <a:cs typeface="Trebuchet MS"/>
              </a:rPr>
              <a:t>economy </a:t>
            </a:r>
            <a:r>
              <a:rPr sz="2800" i="1" spc="-105" dirty="0">
                <a:latin typeface="Trebuchet MS"/>
                <a:cs typeface="Trebuchet MS"/>
              </a:rPr>
              <a:t>above </a:t>
            </a:r>
            <a:r>
              <a:rPr sz="2800" i="1" spc="-225" dirty="0">
                <a:latin typeface="Trebuchet MS"/>
                <a:cs typeface="Trebuchet MS"/>
              </a:rPr>
              <a:t>all, </a:t>
            </a:r>
            <a:r>
              <a:rPr sz="2800" i="1" spc="-180" dirty="0">
                <a:latin typeface="Trebuchet MS"/>
                <a:cs typeface="Trebuchet MS"/>
              </a:rPr>
              <a:t>the </a:t>
            </a:r>
            <a:r>
              <a:rPr sz="2800" i="1" spc="-165" dirty="0">
                <a:latin typeface="Trebuchet MS"/>
                <a:cs typeface="Trebuchet MS"/>
              </a:rPr>
              <a:t>quality </a:t>
            </a:r>
            <a:r>
              <a:rPr sz="2800" i="1" spc="-90" dirty="0">
                <a:latin typeface="Trebuchet MS"/>
                <a:cs typeface="Trebuchet MS"/>
              </a:rPr>
              <a:t>and  </a:t>
            </a:r>
            <a:r>
              <a:rPr sz="2800" i="1" spc="-150" dirty="0">
                <a:latin typeface="Trebuchet MS"/>
                <a:cs typeface="Trebuchet MS"/>
              </a:rPr>
              <a:t>performance </a:t>
            </a:r>
            <a:r>
              <a:rPr sz="2800" i="1" spc="-170" dirty="0">
                <a:latin typeface="Trebuchet MS"/>
                <a:cs typeface="Trebuchet MS"/>
              </a:rPr>
              <a:t>of </a:t>
            </a:r>
            <a:r>
              <a:rPr sz="2800" i="1" spc="-180" dirty="0">
                <a:latin typeface="Trebuchet MS"/>
                <a:cs typeface="Trebuchet MS"/>
              </a:rPr>
              <a:t>the </a:t>
            </a:r>
            <a:r>
              <a:rPr sz="2800" i="1" spc="-85" dirty="0">
                <a:latin typeface="Trebuchet MS"/>
                <a:cs typeface="Trebuchet MS"/>
              </a:rPr>
              <a:t>managers </a:t>
            </a:r>
            <a:r>
              <a:rPr sz="2800" i="1" spc="-175" dirty="0">
                <a:latin typeface="Trebuchet MS"/>
                <a:cs typeface="Trebuchet MS"/>
              </a:rPr>
              <a:t>determine </a:t>
            </a:r>
            <a:r>
              <a:rPr sz="2800" i="1" spc="-180" dirty="0">
                <a:latin typeface="Trebuchet MS"/>
                <a:cs typeface="Trebuchet MS"/>
              </a:rPr>
              <a:t>the</a:t>
            </a:r>
            <a:r>
              <a:rPr sz="2800" i="1" spc="-470" dirty="0">
                <a:latin typeface="Trebuchet MS"/>
                <a:cs typeface="Trebuchet MS"/>
              </a:rPr>
              <a:t> </a:t>
            </a:r>
            <a:r>
              <a:rPr sz="2800" i="1" spc="-105" dirty="0">
                <a:latin typeface="Trebuchet MS"/>
                <a:cs typeface="Trebuchet MS"/>
              </a:rPr>
              <a:t>success  </a:t>
            </a:r>
            <a:r>
              <a:rPr sz="2800" i="1" spc="-175" dirty="0">
                <a:latin typeface="Trebuchet MS"/>
                <a:cs typeface="Trebuchet MS"/>
              </a:rPr>
              <a:t>of </a:t>
            </a:r>
            <a:r>
              <a:rPr sz="2800" i="1" spc="-35" dirty="0">
                <a:latin typeface="Trebuchet MS"/>
                <a:cs typeface="Trebuchet MS"/>
              </a:rPr>
              <a:t>a </a:t>
            </a:r>
            <a:r>
              <a:rPr sz="2800" i="1" spc="-130" dirty="0">
                <a:latin typeface="Trebuchet MS"/>
                <a:cs typeface="Trebuchet MS"/>
              </a:rPr>
              <a:t>business: </a:t>
            </a:r>
            <a:r>
              <a:rPr sz="2800" i="1" spc="-155" dirty="0">
                <a:latin typeface="Trebuchet MS"/>
                <a:cs typeface="Trebuchet MS"/>
              </a:rPr>
              <a:t>indeed </a:t>
            </a:r>
            <a:r>
              <a:rPr sz="2800" i="1" spc="-170" dirty="0">
                <a:latin typeface="Trebuchet MS"/>
                <a:cs typeface="Trebuchet MS"/>
              </a:rPr>
              <a:t>they </a:t>
            </a:r>
            <a:r>
              <a:rPr sz="2800" i="1" spc="-175" dirty="0">
                <a:latin typeface="Trebuchet MS"/>
                <a:cs typeface="Trebuchet MS"/>
              </a:rPr>
              <a:t>determine </a:t>
            </a:r>
            <a:r>
              <a:rPr sz="2800" i="1" spc="-170" dirty="0">
                <a:latin typeface="Trebuchet MS"/>
                <a:cs typeface="Trebuchet MS"/>
              </a:rPr>
              <a:t>its</a:t>
            </a:r>
            <a:r>
              <a:rPr sz="2800" i="1" spc="-635" dirty="0">
                <a:latin typeface="Trebuchet MS"/>
                <a:cs typeface="Trebuchet MS"/>
              </a:rPr>
              <a:t> </a:t>
            </a:r>
            <a:r>
              <a:rPr sz="2800" i="1" spc="-200" dirty="0">
                <a:latin typeface="Trebuchet MS"/>
                <a:cs typeface="Trebuchet MS"/>
              </a:rPr>
              <a:t>survival.’</a:t>
            </a: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4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spc="-114" dirty="0">
                <a:latin typeface="Arial"/>
                <a:cs typeface="Arial"/>
              </a:rPr>
              <a:t>Drucker</a:t>
            </a:r>
            <a:endParaRPr sz="24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652148" y="5286012"/>
            <a:ext cx="886460" cy="1239520"/>
          </a:xfrm>
          <a:custGeom>
            <a:avLst/>
            <a:gdLst/>
            <a:ahLst/>
            <a:cxnLst/>
            <a:rect l="l" t="t" r="r" b="b"/>
            <a:pathLst>
              <a:path w="886459" h="1239520">
                <a:moveTo>
                  <a:pt x="717024" y="861716"/>
                </a:moveTo>
                <a:lnTo>
                  <a:pt x="467734" y="861716"/>
                </a:lnTo>
                <a:lnTo>
                  <a:pt x="482407" y="863442"/>
                </a:lnTo>
                <a:lnTo>
                  <a:pt x="496217" y="867758"/>
                </a:lnTo>
                <a:lnTo>
                  <a:pt x="530743" y="897947"/>
                </a:lnTo>
                <a:lnTo>
                  <a:pt x="561804" y="939345"/>
                </a:lnTo>
                <a:lnTo>
                  <a:pt x="598918" y="993680"/>
                </a:lnTo>
                <a:lnTo>
                  <a:pt x="638611" y="1054057"/>
                </a:lnTo>
                <a:lnTo>
                  <a:pt x="658463" y="1085109"/>
                </a:lnTo>
                <a:lnTo>
                  <a:pt x="677452" y="1114434"/>
                </a:lnTo>
                <a:lnTo>
                  <a:pt x="694702" y="1142902"/>
                </a:lnTo>
                <a:lnTo>
                  <a:pt x="711102" y="1169640"/>
                </a:lnTo>
                <a:lnTo>
                  <a:pt x="725775" y="1192929"/>
                </a:lnTo>
                <a:lnTo>
                  <a:pt x="737859" y="1211904"/>
                </a:lnTo>
                <a:lnTo>
                  <a:pt x="746490" y="1226567"/>
                </a:lnTo>
                <a:lnTo>
                  <a:pt x="752532" y="1236055"/>
                </a:lnTo>
                <a:lnTo>
                  <a:pt x="754258" y="1239505"/>
                </a:lnTo>
                <a:lnTo>
                  <a:pt x="823297" y="1230017"/>
                </a:lnTo>
                <a:lnTo>
                  <a:pt x="717024" y="861716"/>
                </a:lnTo>
                <a:close/>
              </a:path>
              <a:path w="886459" h="1239520">
                <a:moveTo>
                  <a:pt x="167411" y="0"/>
                </a:moveTo>
                <a:lnTo>
                  <a:pt x="168275" y="2637"/>
                </a:lnTo>
                <a:lnTo>
                  <a:pt x="192442" y="63062"/>
                </a:lnTo>
                <a:lnTo>
                  <a:pt x="202800" y="87172"/>
                </a:lnTo>
                <a:lnTo>
                  <a:pt x="213158" y="113045"/>
                </a:lnTo>
                <a:lnTo>
                  <a:pt x="225241" y="141507"/>
                </a:lnTo>
                <a:lnTo>
                  <a:pt x="237313" y="170832"/>
                </a:lnTo>
                <a:lnTo>
                  <a:pt x="250260" y="201021"/>
                </a:lnTo>
                <a:lnTo>
                  <a:pt x="262344" y="231209"/>
                </a:lnTo>
                <a:lnTo>
                  <a:pt x="275291" y="260535"/>
                </a:lnTo>
                <a:lnTo>
                  <a:pt x="288238" y="288997"/>
                </a:lnTo>
                <a:lnTo>
                  <a:pt x="300322" y="315744"/>
                </a:lnTo>
                <a:lnTo>
                  <a:pt x="311531" y="339890"/>
                </a:lnTo>
                <a:lnTo>
                  <a:pt x="321888" y="360596"/>
                </a:lnTo>
                <a:lnTo>
                  <a:pt x="323615" y="362322"/>
                </a:lnTo>
                <a:lnTo>
                  <a:pt x="324478" y="364036"/>
                </a:lnTo>
                <a:lnTo>
                  <a:pt x="340014" y="437362"/>
                </a:lnTo>
                <a:lnTo>
                  <a:pt x="346056" y="489970"/>
                </a:lnTo>
                <a:lnTo>
                  <a:pt x="347782" y="541727"/>
                </a:lnTo>
                <a:lnTo>
                  <a:pt x="346056" y="566736"/>
                </a:lnTo>
                <a:lnTo>
                  <a:pt x="333109" y="613314"/>
                </a:lnTo>
                <a:lnTo>
                  <a:pt x="309817" y="657302"/>
                </a:lnTo>
                <a:lnTo>
                  <a:pt x="277017" y="699563"/>
                </a:lnTo>
                <a:lnTo>
                  <a:pt x="240766" y="740962"/>
                </a:lnTo>
                <a:lnTo>
                  <a:pt x="202800" y="784086"/>
                </a:lnTo>
                <a:lnTo>
                  <a:pt x="166548" y="829801"/>
                </a:lnTo>
                <a:lnTo>
                  <a:pt x="136351" y="879831"/>
                </a:lnTo>
                <a:lnTo>
                  <a:pt x="114772" y="935892"/>
                </a:lnTo>
                <a:lnTo>
                  <a:pt x="103552" y="973850"/>
                </a:lnTo>
                <a:lnTo>
                  <a:pt x="87152" y="1019564"/>
                </a:lnTo>
                <a:lnTo>
                  <a:pt x="68175" y="1068720"/>
                </a:lnTo>
                <a:lnTo>
                  <a:pt x="30197" y="1162740"/>
                </a:lnTo>
                <a:lnTo>
                  <a:pt x="14661" y="1199829"/>
                </a:lnTo>
                <a:lnTo>
                  <a:pt x="4315" y="1224842"/>
                </a:lnTo>
                <a:lnTo>
                  <a:pt x="0" y="1234330"/>
                </a:lnTo>
                <a:lnTo>
                  <a:pt x="94057" y="1235192"/>
                </a:lnTo>
                <a:lnTo>
                  <a:pt x="95783" y="1233468"/>
                </a:lnTo>
                <a:lnTo>
                  <a:pt x="99236" y="1227430"/>
                </a:lnTo>
                <a:lnTo>
                  <a:pt x="106141" y="1218804"/>
                </a:lnTo>
                <a:lnTo>
                  <a:pt x="113909" y="1207592"/>
                </a:lnTo>
                <a:lnTo>
                  <a:pt x="124267" y="1192929"/>
                </a:lnTo>
                <a:lnTo>
                  <a:pt x="135488" y="1177403"/>
                </a:lnTo>
                <a:lnTo>
                  <a:pt x="148435" y="1159290"/>
                </a:lnTo>
                <a:lnTo>
                  <a:pt x="162233" y="1140318"/>
                </a:lnTo>
                <a:lnTo>
                  <a:pt x="176043" y="1120476"/>
                </a:lnTo>
                <a:lnTo>
                  <a:pt x="190716" y="1099771"/>
                </a:lnTo>
                <a:lnTo>
                  <a:pt x="205389" y="1078215"/>
                </a:lnTo>
                <a:lnTo>
                  <a:pt x="220063" y="1058373"/>
                </a:lnTo>
                <a:lnTo>
                  <a:pt x="233873" y="1037680"/>
                </a:lnTo>
                <a:lnTo>
                  <a:pt x="246808" y="1018701"/>
                </a:lnTo>
                <a:lnTo>
                  <a:pt x="258892" y="1001449"/>
                </a:lnTo>
                <a:lnTo>
                  <a:pt x="270112" y="985060"/>
                </a:lnTo>
                <a:lnTo>
                  <a:pt x="298596" y="948829"/>
                </a:lnTo>
                <a:lnTo>
                  <a:pt x="330520" y="917789"/>
                </a:lnTo>
                <a:lnTo>
                  <a:pt x="365045" y="892768"/>
                </a:lnTo>
                <a:lnTo>
                  <a:pt x="400422" y="874652"/>
                </a:lnTo>
                <a:lnTo>
                  <a:pt x="452210" y="861716"/>
                </a:lnTo>
                <a:lnTo>
                  <a:pt x="717024" y="861716"/>
                </a:lnTo>
                <a:lnTo>
                  <a:pt x="677452" y="724573"/>
                </a:lnTo>
                <a:lnTo>
                  <a:pt x="625664" y="410614"/>
                </a:lnTo>
                <a:lnTo>
                  <a:pt x="644652" y="391647"/>
                </a:lnTo>
                <a:lnTo>
                  <a:pt x="686083" y="346796"/>
                </a:lnTo>
                <a:lnTo>
                  <a:pt x="707649" y="322638"/>
                </a:lnTo>
                <a:lnTo>
                  <a:pt x="714836" y="314018"/>
                </a:lnTo>
                <a:lnTo>
                  <a:pt x="532469" y="314018"/>
                </a:lnTo>
                <a:lnTo>
                  <a:pt x="532245" y="302808"/>
                </a:lnTo>
                <a:lnTo>
                  <a:pt x="459115" y="302808"/>
                </a:lnTo>
                <a:lnTo>
                  <a:pt x="447894" y="297629"/>
                </a:lnTo>
                <a:lnTo>
                  <a:pt x="415095" y="277787"/>
                </a:lnTo>
                <a:lnTo>
                  <a:pt x="380581" y="242431"/>
                </a:lnTo>
                <a:lnTo>
                  <a:pt x="347782" y="194127"/>
                </a:lnTo>
                <a:lnTo>
                  <a:pt x="323615" y="155306"/>
                </a:lnTo>
                <a:lnTo>
                  <a:pt x="312394" y="135476"/>
                </a:lnTo>
                <a:lnTo>
                  <a:pt x="301185" y="116498"/>
                </a:lnTo>
                <a:lnTo>
                  <a:pt x="289964" y="96656"/>
                </a:lnTo>
                <a:lnTo>
                  <a:pt x="279607" y="78552"/>
                </a:lnTo>
                <a:lnTo>
                  <a:pt x="270112" y="62103"/>
                </a:lnTo>
                <a:lnTo>
                  <a:pt x="261481" y="46637"/>
                </a:lnTo>
                <a:lnTo>
                  <a:pt x="253713" y="32850"/>
                </a:lnTo>
                <a:lnTo>
                  <a:pt x="247671" y="21580"/>
                </a:lnTo>
                <a:lnTo>
                  <a:pt x="243355" y="12948"/>
                </a:lnTo>
                <a:lnTo>
                  <a:pt x="239903" y="7792"/>
                </a:lnTo>
                <a:lnTo>
                  <a:pt x="239040" y="6114"/>
                </a:lnTo>
                <a:lnTo>
                  <a:pt x="167411" y="0"/>
                </a:lnTo>
                <a:close/>
              </a:path>
              <a:path w="886459" h="1239520">
                <a:moveTo>
                  <a:pt x="608413" y="246735"/>
                </a:moveTo>
                <a:lnTo>
                  <a:pt x="558351" y="286419"/>
                </a:lnTo>
                <a:lnTo>
                  <a:pt x="595466" y="286419"/>
                </a:lnTo>
                <a:lnTo>
                  <a:pt x="592013" y="288997"/>
                </a:lnTo>
                <a:lnTo>
                  <a:pt x="587698" y="291586"/>
                </a:lnTo>
                <a:lnTo>
                  <a:pt x="580793" y="296766"/>
                </a:lnTo>
                <a:lnTo>
                  <a:pt x="575614" y="300218"/>
                </a:lnTo>
                <a:lnTo>
                  <a:pt x="569572" y="303659"/>
                </a:lnTo>
                <a:lnTo>
                  <a:pt x="557488" y="308839"/>
                </a:lnTo>
                <a:lnTo>
                  <a:pt x="545404" y="312291"/>
                </a:lnTo>
                <a:lnTo>
                  <a:pt x="538499" y="313155"/>
                </a:lnTo>
                <a:lnTo>
                  <a:pt x="532469" y="314018"/>
                </a:lnTo>
                <a:lnTo>
                  <a:pt x="714836" y="314018"/>
                </a:lnTo>
                <a:lnTo>
                  <a:pt x="749352" y="272620"/>
                </a:lnTo>
                <a:lnTo>
                  <a:pt x="613592" y="272620"/>
                </a:lnTo>
                <a:lnTo>
                  <a:pt x="611865" y="267440"/>
                </a:lnTo>
                <a:lnTo>
                  <a:pt x="610139" y="261398"/>
                </a:lnTo>
                <a:lnTo>
                  <a:pt x="609276" y="254504"/>
                </a:lnTo>
                <a:lnTo>
                  <a:pt x="608413" y="246735"/>
                </a:lnTo>
                <a:close/>
              </a:path>
              <a:path w="886459" h="1239520">
                <a:moveTo>
                  <a:pt x="454799" y="209653"/>
                </a:moveTo>
                <a:lnTo>
                  <a:pt x="452210" y="209653"/>
                </a:lnTo>
                <a:lnTo>
                  <a:pt x="450483" y="212242"/>
                </a:lnTo>
                <a:lnTo>
                  <a:pt x="449620" y="214820"/>
                </a:lnTo>
                <a:lnTo>
                  <a:pt x="450483" y="218273"/>
                </a:lnTo>
                <a:lnTo>
                  <a:pt x="451346" y="220863"/>
                </a:lnTo>
                <a:lnTo>
                  <a:pt x="451346" y="222589"/>
                </a:lnTo>
                <a:lnTo>
                  <a:pt x="450483" y="223452"/>
                </a:lnTo>
                <a:lnTo>
                  <a:pt x="447031" y="225179"/>
                </a:lnTo>
                <a:lnTo>
                  <a:pt x="443578" y="229483"/>
                </a:lnTo>
                <a:lnTo>
                  <a:pt x="441852" y="235525"/>
                </a:lnTo>
                <a:lnTo>
                  <a:pt x="442715" y="244145"/>
                </a:lnTo>
                <a:lnTo>
                  <a:pt x="448757" y="251914"/>
                </a:lnTo>
                <a:lnTo>
                  <a:pt x="457388" y="257094"/>
                </a:lnTo>
                <a:lnTo>
                  <a:pt x="462555" y="259671"/>
                </a:lnTo>
                <a:lnTo>
                  <a:pt x="467734" y="261398"/>
                </a:lnTo>
                <a:lnTo>
                  <a:pt x="459115" y="302808"/>
                </a:lnTo>
                <a:lnTo>
                  <a:pt x="532245" y="302808"/>
                </a:lnTo>
                <a:lnTo>
                  <a:pt x="531606" y="270893"/>
                </a:lnTo>
                <a:lnTo>
                  <a:pt x="573822" y="270893"/>
                </a:lnTo>
                <a:lnTo>
                  <a:pt x="608413" y="239841"/>
                </a:lnTo>
                <a:lnTo>
                  <a:pt x="608413" y="231209"/>
                </a:lnTo>
                <a:lnTo>
                  <a:pt x="609276" y="227768"/>
                </a:lnTo>
                <a:lnTo>
                  <a:pt x="611002" y="213106"/>
                </a:lnTo>
                <a:lnTo>
                  <a:pt x="611175" y="210516"/>
                </a:lnTo>
                <a:lnTo>
                  <a:pt x="457388" y="210516"/>
                </a:lnTo>
                <a:lnTo>
                  <a:pt x="454799" y="209653"/>
                </a:lnTo>
                <a:close/>
              </a:path>
              <a:path w="886459" h="1239520">
                <a:moveTo>
                  <a:pt x="591150" y="286419"/>
                </a:moveTo>
                <a:lnTo>
                  <a:pt x="559214" y="286419"/>
                </a:lnTo>
                <a:lnTo>
                  <a:pt x="564393" y="287282"/>
                </a:lnTo>
                <a:lnTo>
                  <a:pt x="586834" y="287282"/>
                </a:lnTo>
                <a:lnTo>
                  <a:pt x="591150" y="286419"/>
                </a:lnTo>
                <a:close/>
              </a:path>
              <a:path w="886459" h="1239520">
                <a:moveTo>
                  <a:pt x="573822" y="270893"/>
                </a:moveTo>
                <a:lnTo>
                  <a:pt x="531606" y="270893"/>
                </a:lnTo>
                <a:lnTo>
                  <a:pt x="533332" y="273483"/>
                </a:lnTo>
                <a:lnTo>
                  <a:pt x="535922" y="275197"/>
                </a:lnTo>
                <a:lnTo>
                  <a:pt x="538499" y="277787"/>
                </a:lnTo>
                <a:lnTo>
                  <a:pt x="541952" y="279513"/>
                </a:lnTo>
                <a:lnTo>
                  <a:pt x="545404" y="282103"/>
                </a:lnTo>
                <a:lnTo>
                  <a:pt x="548857" y="282966"/>
                </a:lnTo>
                <a:lnTo>
                  <a:pt x="553172" y="284693"/>
                </a:lnTo>
                <a:lnTo>
                  <a:pt x="557488" y="285556"/>
                </a:lnTo>
                <a:lnTo>
                  <a:pt x="573822" y="270893"/>
                </a:lnTo>
                <a:close/>
              </a:path>
              <a:path w="886459" h="1239520">
                <a:moveTo>
                  <a:pt x="818981" y="72510"/>
                </a:moveTo>
                <a:lnTo>
                  <a:pt x="817255" y="74236"/>
                </a:lnTo>
                <a:lnTo>
                  <a:pt x="813803" y="78552"/>
                </a:lnTo>
                <a:lnTo>
                  <a:pt x="798266" y="94066"/>
                </a:lnTo>
                <a:lnTo>
                  <a:pt x="714554" y="179464"/>
                </a:lnTo>
                <a:lnTo>
                  <a:pt x="646379" y="244145"/>
                </a:lnTo>
                <a:lnTo>
                  <a:pt x="629116" y="258808"/>
                </a:lnTo>
                <a:lnTo>
                  <a:pt x="613592" y="272620"/>
                </a:lnTo>
                <a:lnTo>
                  <a:pt x="749352" y="272620"/>
                </a:lnTo>
                <a:lnTo>
                  <a:pt x="772372" y="245009"/>
                </a:lnTo>
                <a:lnTo>
                  <a:pt x="792224" y="219136"/>
                </a:lnTo>
                <a:lnTo>
                  <a:pt x="812076" y="194990"/>
                </a:lnTo>
                <a:lnTo>
                  <a:pt x="829339" y="171695"/>
                </a:lnTo>
                <a:lnTo>
                  <a:pt x="845727" y="151002"/>
                </a:lnTo>
                <a:lnTo>
                  <a:pt x="859537" y="133750"/>
                </a:lnTo>
                <a:lnTo>
                  <a:pt x="870758" y="118224"/>
                </a:lnTo>
                <a:lnTo>
                  <a:pt x="879389" y="107014"/>
                </a:lnTo>
                <a:lnTo>
                  <a:pt x="884568" y="100108"/>
                </a:lnTo>
                <a:lnTo>
                  <a:pt x="886294" y="97519"/>
                </a:lnTo>
                <a:lnTo>
                  <a:pt x="818981" y="72510"/>
                </a:lnTo>
                <a:close/>
              </a:path>
              <a:path w="886459" h="1239520">
                <a:moveTo>
                  <a:pt x="461704" y="201884"/>
                </a:moveTo>
                <a:lnTo>
                  <a:pt x="459115" y="201884"/>
                </a:lnTo>
                <a:lnTo>
                  <a:pt x="457388" y="205337"/>
                </a:lnTo>
                <a:lnTo>
                  <a:pt x="457388" y="207926"/>
                </a:lnTo>
                <a:lnTo>
                  <a:pt x="458252" y="208790"/>
                </a:lnTo>
                <a:lnTo>
                  <a:pt x="458252" y="209653"/>
                </a:lnTo>
                <a:lnTo>
                  <a:pt x="457388" y="210516"/>
                </a:lnTo>
                <a:lnTo>
                  <a:pt x="611175" y="210516"/>
                </a:lnTo>
                <a:lnTo>
                  <a:pt x="611693" y="202747"/>
                </a:lnTo>
                <a:lnTo>
                  <a:pt x="465145" y="202747"/>
                </a:lnTo>
                <a:lnTo>
                  <a:pt x="461704" y="201884"/>
                </a:lnTo>
                <a:close/>
              </a:path>
              <a:path w="886459" h="1239520">
                <a:moveTo>
                  <a:pt x="551446" y="127707"/>
                </a:moveTo>
                <a:lnTo>
                  <a:pt x="520385" y="151865"/>
                </a:lnTo>
                <a:lnTo>
                  <a:pt x="522111" y="159622"/>
                </a:lnTo>
                <a:lnTo>
                  <a:pt x="517796" y="161349"/>
                </a:lnTo>
                <a:lnTo>
                  <a:pt x="507438" y="164802"/>
                </a:lnTo>
                <a:lnTo>
                  <a:pt x="501396" y="167391"/>
                </a:lnTo>
                <a:lnTo>
                  <a:pt x="460841" y="188084"/>
                </a:lnTo>
                <a:lnTo>
                  <a:pt x="468597" y="200157"/>
                </a:lnTo>
                <a:lnTo>
                  <a:pt x="468597" y="201021"/>
                </a:lnTo>
                <a:lnTo>
                  <a:pt x="465145" y="202747"/>
                </a:lnTo>
                <a:lnTo>
                  <a:pt x="611693" y="202747"/>
                </a:lnTo>
                <a:lnTo>
                  <a:pt x="611865" y="200157"/>
                </a:lnTo>
                <a:lnTo>
                  <a:pt x="610139" y="188084"/>
                </a:lnTo>
                <a:lnTo>
                  <a:pt x="593740" y="150139"/>
                </a:lnTo>
                <a:lnTo>
                  <a:pt x="562667" y="130297"/>
                </a:lnTo>
                <a:lnTo>
                  <a:pt x="551446" y="12770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209636" y="5525854"/>
            <a:ext cx="51435" cy="46990"/>
          </a:xfrm>
          <a:custGeom>
            <a:avLst/>
            <a:gdLst/>
            <a:ahLst/>
            <a:cxnLst/>
            <a:rect l="l" t="t" r="r" b="b"/>
            <a:pathLst>
              <a:path w="51434" h="46989">
                <a:moveTo>
                  <a:pt x="50924" y="0"/>
                </a:moveTo>
                <a:lnTo>
                  <a:pt x="0" y="45714"/>
                </a:lnTo>
                <a:lnTo>
                  <a:pt x="0" y="46577"/>
                </a:lnTo>
                <a:lnTo>
                  <a:pt x="863" y="46577"/>
                </a:lnTo>
                <a:lnTo>
                  <a:pt x="50924" y="6893"/>
                </a:lnTo>
                <a:lnTo>
                  <a:pt x="5092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107811" y="5615556"/>
            <a:ext cx="74295" cy="273050"/>
          </a:xfrm>
          <a:custGeom>
            <a:avLst/>
            <a:gdLst/>
            <a:ahLst/>
            <a:cxnLst/>
            <a:rect l="l" t="t" r="r" b="b"/>
            <a:pathLst>
              <a:path w="74295" h="273050">
                <a:moveTo>
                  <a:pt x="0" y="1726"/>
                </a:moveTo>
                <a:lnTo>
                  <a:pt x="14661" y="270833"/>
                </a:lnTo>
                <a:lnTo>
                  <a:pt x="40555" y="272560"/>
                </a:lnTo>
                <a:lnTo>
                  <a:pt x="73046" y="9483"/>
                </a:lnTo>
                <a:lnTo>
                  <a:pt x="26745" y="9483"/>
                </a:lnTo>
                <a:lnTo>
                  <a:pt x="18976" y="8620"/>
                </a:lnTo>
                <a:lnTo>
                  <a:pt x="12071" y="6893"/>
                </a:lnTo>
                <a:lnTo>
                  <a:pt x="6893" y="5167"/>
                </a:lnTo>
                <a:lnTo>
                  <a:pt x="3452" y="4304"/>
                </a:lnTo>
                <a:lnTo>
                  <a:pt x="1726" y="2589"/>
                </a:lnTo>
                <a:lnTo>
                  <a:pt x="0" y="1726"/>
                </a:lnTo>
                <a:close/>
              </a:path>
              <a:path w="74295" h="273050">
                <a:moveTo>
                  <a:pt x="74217" y="0"/>
                </a:moveTo>
                <a:lnTo>
                  <a:pt x="72491" y="1726"/>
                </a:lnTo>
                <a:lnTo>
                  <a:pt x="62133" y="6893"/>
                </a:lnTo>
                <a:lnTo>
                  <a:pt x="55228" y="7756"/>
                </a:lnTo>
                <a:lnTo>
                  <a:pt x="47460" y="9483"/>
                </a:lnTo>
                <a:lnTo>
                  <a:pt x="73046" y="9483"/>
                </a:lnTo>
                <a:lnTo>
                  <a:pt x="7421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162176" y="5468067"/>
            <a:ext cx="15240" cy="21590"/>
          </a:xfrm>
          <a:custGeom>
            <a:avLst/>
            <a:gdLst/>
            <a:ahLst/>
            <a:cxnLst/>
            <a:rect l="l" t="t" r="r" b="b"/>
            <a:pathLst>
              <a:path w="15240" h="21589">
                <a:moveTo>
                  <a:pt x="2589" y="0"/>
                </a:moveTo>
                <a:lnTo>
                  <a:pt x="863" y="0"/>
                </a:lnTo>
                <a:lnTo>
                  <a:pt x="863" y="863"/>
                </a:lnTo>
                <a:lnTo>
                  <a:pt x="0" y="3440"/>
                </a:lnTo>
                <a:lnTo>
                  <a:pt x="1726" y="12073"/>
                </a:lnTo>
                <a:lnTo>
                  <a:pt x="5178" y="16389"/>
                </a:lnTo>
                <a:lnTo>
                  <a:pt x="9494" y="18966"/>
                </a:lnTo>
                <a:lnTo>
                  <a:pt x="12083" y="20693"/>
                </a:lnTo>
                <a:lnTo>
                  <a:pt x="13810" y="21556"/>
                </a:lnTo>
                <a:lnTo>
                  <a:pt x="14673" y="20693"/>
                </a:lnTo>
                <a:lnTo>
                  <a:pt x="14673" y="13799"/>
                </a:lnTo>
                <a:lnTo>
                  <a:pt x="12947" y="7756"/>
                </a:lnTo>
                <a:lnTo>
                  <a:pt x="9494" y="2577"/>
                </a:lnTo>
                <a:lnTo>
                  <a:pt x="6041" y="863"/>
                </a:lnTo>
                <a:lnTo>
                  <a:pt x="258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121609" y="5501696"/>
            <a:ext cx="73025" cy="40640"/>
          </a:xfrm>
          <a:custGeom>
            <a:avLst/>
            <a:gdLst/>
            <a:ahLst/>
            <a:cxnLst/>
            <a:rect l="l" t="t" r="r" b="b"/>
            <a:pathLst>
              <a:path w="73025" h="40639">
                <a:moveTo>
                  <a:pt x="72491" y="0"/>
                </a:moveTo>
                <a:lnTo>
                  <a:pt x="0" y="37094"/>
                </a:lnTo>
                <a:lnTo>
                  <a:pt x="1726" y="37094"/>
                </a:lnTo>
                <a:lnTo>
                  <a:pt x="6041" y="37957"/>
                </a:lnTo>
                <a:lnTo>
                  <a:pt x="12083" y="38820"/>
                </a:lnTo>
                <a:lnTo>
                  <a:pt x="19852" y="39683"/>
                </a:lnTo>
                <a:lnTo>
                  <a:pt x="29346" y="40547"/>
                </a:lnTo>
                <a:lnTo>
                  <a:pt x="55240" y="40547"/>
                </a:lnTo>
                <a:lnTo>
                  <a:pt x="65598" y="32778"/>
                </a:lnTo>
                <a:lnTo>
                  <a:pt x="70764" y="18978"/>
                </a:lnTo>
                <a:lnTo>
                  <a:pt x="72491" y="6042"/>
                </a:lnTo>
                <a:lnTo>
                  <a:pt x="72491" y="0"/>
                </a:lnTo>
                <a:close/>
              </a:path>
            </a:pathLst>
          </a:custGeom>
          <a:solidFill>
            <a:srgbClr val="BEBE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124198" y="5460298"/>
            <a:ext cx="33020" cy="27305"/>
          </a:xfrm>
          <a:custGeom>
            <a:avLst/>
            <a:gdLst/>
            <a:ahLst/>
            <a:cxnLst/>
            <a:rect l="l" t="t" r="r" b="b"/>
            <a:pathLst>
              <a:path w="33020" h="27304">
                <a:moveTo>
                  <a:pt x="32799" y="0"/>
                </a:moveTo>
                <a:lnTo>
                  <a:pt x="0" y="16389"/>
                </a:lnTo>
                <a:lnTo>
                  <a:pt x="5178" y="26735"/>
                </a:lnTo>
                <a:lnTo>
                  <a:pt x="6041" y="26735"/>
                </a:lnTo>
                <a:lnTo>
                  <a:pt x="7768" y="16389"/>
                </a:lnTo>
                <a:lnTo>
                  <a:pt x="32799" y="0"/>
                </a:lnTo>
                <a:close/>
              </a:path>
            </a:pathLst>
          </a:custGeom>
          <a:solidFill>
            <a:srgbClr val="BEBE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152682" y="5555179"/>
            <a:ext cx="20320" cy="47625"/>
          </a:xfrm>
          <a:custGeom>
            <a:avLst/>
            <a:gdLst/>
            <a:ahLst/>
            <a:cxnLst/>
            <a:rect l="l" t="t" r="r" b="b"/>
            <a:pathLst>
              <a:path w="20320" h="47625">
                <a:moveTo>
                  <a:pt x="863" y="0"/>
                </a:moveTo>
                <a:lnTo>
                  <a:pt x="0" y="47440"/>
                </a:lnTo>
                <a:lnTo>
                  <a:pt x="2589" y="47440"/>
                </a:lnTo>
                <a:lnTo>
                  <a:pt x="18988" y="15525"/>
                </a:lnTo>
                <a:lnTo>
                  <a:pt x="19852" y="5167"/>
                </a:lnTo>
                <a:lnTo>
                  <a:pt x="19852" y="863"/>
                </a:lnTo>
                <a:lnTo>
                  <a:pt x="863" y="0"/>
                </a:lnTo>
                <a:close/>
              </a:path>
            </a:pathLst>
          </a:custGeom>
          <a:solidFill>
            <a:srgbClr val="BEBE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139735" y="5513781"/>
            <a:ext cx="46990" cy="22860"/>
          </a:xfrm>
          <a:custGeom>
            <a:avLst/>
            <a:gdLst/>
            <a:ahLst/>
            <a:cxnLst/>
            <a:rect l="l" t="t" r="r" b="b"/>
            <a:pathLst>
              <a:path w="46990" h="22860">
                <a:moveTo>
                  <a:pt x="46609" y="0"/>
                </a:moveTo>
                <a:lnTo>
                  <a:pt x="0" y="21556"/>
                </a:lnTo>
                <a:lnTo>
                  <a:pt x="2589" y="21556"/>
                </a:lnTo>
                <a:lnTo>
                  <a:pt x="5178" y="22419"/>
                </a:lnTo>
                <a:lnTo>
                  <a:pt x="24167" y="22419"/>
                </a:lnTo>
                <a:lnTo>
                  <a:pt x="30209" y="21556"/>
                </a:lnTo>
                <a:lnTo>
                  <a:pt x="39704" y="16377"/>
                </a:lnTo>
                <a:lnTo>
                  <a:pt x="44882" y="9483"/>
                </a:lnTo>
                <a:lnTo>
                  <a:pt x="46609" y="2577"/>
                </a:lnTo>
                <a:lnTo>
                  <a:pt x="4660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238120" y="5445635"/>
            <a:ext cx="12700" cy="82550"/>
          </a:xfrm>
          <a:custGeom>
            <a:avLst/>
            <a:gdLst/>
            <a:ahLst/>
            <a:cxnLst/>
            <a:rect l="l" t="t" r="r" b="b"/>
            <a:pathLst>
              <a:path w="12700" h="82550">
                <a:moveTo>
                  <a:pt x="0" y="0"/>
                </a:moveTo>
                <a:lnTo>
                  <a:pt x="863" y="2589"/>
                </a:lnTo>
                <a:lnTo>
                  <a:pt x="2589" y="8632"/>
                </a:lnTo>
                <a:lnTo>
                  <a:pt x="6041" y="27598"/>
                </a:lnTo>
                <a:lnTo>
                  <a:pt x="6041" y="42261"/>
                </a:lnTo>
                <a:lnTo>
                  <a:pt x="6905" y="61240"/>
                </a:lnTo>
                <a:lnTo>
                  <a:pt x="6905" y="76766"/>
                </a:lnTo>
                <a:lnTo>
                  <a:pt x="7768" y="81945"/>
                </a:lnTo>
                <a:lnTo>
                  <a:pt x="8631" y="75902"/>
                </a:lnTo>
                <a:lnTo>
                  <a:pt x="10357" y="65556"/>
                </a:lnTo>
                <a:lnTo>
                  <a:pt x="11220" y="52620"/>
                </a:lnTo>
                <a:lnTo>
                  <a:pt x="12083" y="38820"/>
                </a:lnTo>
                <a:lnTo>
                  <a:pt x="10357" y="24146"/>
                </a:lnTo>
                <a:lnTo>
                  <a:pt x="6041" y="11209"/>
                </a:lnTo>
                <a:lnTo>
                  <a:pt x="1726" y="3452"/>
                </a:lnTo>
                <a:lnTo>
                  <a:pt x="0" y="0"/>
                </a:lnTo>
                <a:close/>
              </a:path>
            </a:pathLst>
          </a:custGeom>
          <a:solidFill>
            <a:srgbClr val="BEBE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175123" y="5616419"/>
            <a:ext cx="56515" cy="210820"/>
          </a:xfrm>
          <a:custGeom>
            <a:avLst/>
            <a:gdLst/>
            <a:ahLst/>
            <a:cxnLst/>
            <a:rect l="l" t="t" r="r" b="b"/>
            <a:pathLst>
              <a:path w="56515" h="210820">
                <a:moveTo>
                  <a:pt x="38829" y="0"/>
                </a:moveTo>
                <a:lnTo>
                  <a:pt x="24155" y="9483"/>
                </a:lnTo>
                <a:lnTo>
                  <a:pt x="0" y="210456"/>
                </a:lnTo>
                <a:lnTo>
                  <a:pt x="52639" y="90565"/>
                </a:lnTo>
                <a:lnTo>
                  <a:pt x="31923" y="73313"/>
                </a:lnTo>
                <a:lnTo>
                  <a:pt x="56091" y="59513"/>
                </a:lnTo>
                <a:lnTo>
                  <a:pt x="38829" y="0"/>
                </a:lnTo>
                <a:close/>
              </a:path>
            </a:pathLst>
          </a:custGeom>
          <a:solidFill>
            <a:srgbClr val="BEBE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816108" y="5682827"/>
            <a:ext cx="264160" cy="619760"/>
          </a:xfrm>
          <a:custGeom>
            <a:avLst/>
            <a:gdLst/>
            <a:ahLst/>
            <a:cxnLst/>
            <a:rect l="l" t="t" r="r" b="b"/>
            <a:pathLst>
              <a:path w="264159" h="619760">
                <a:moveTo>
                  <a:pt x="197633" y="0"/>
                </a:moveTo>
                <a:lnTo>
                  <a:pt x="201086" y="200973"/>
                </a:lnTo>
                <a:lnTo>
                  <a:pt x="194181" y="207866"/>
                </a:lnTo>
                <a:lnTo>
                  <a:pt x="189865" y="217362"/>
                </a:lnTo>
                <a:lnTo>
                  <a:pt x="187276" y="228572"/>
                </a:lnTo>
                <a:lnTo>
                  <a:pt x="187276" y="238055"/>
                </a:lnTo>
                <a:lnTo>
                  <a:pt x="188139" y="240645"/>
                </a:lnTo>
                <a:lnTo>
                  <a:pt x="180370" y="250140"/>
                </a:lnTo>
                <a:lnTo>
                  <a:pt x="171739" y="262213"/>
                </a:lnTo>
                <a:lnTo>
                  <a:pt x="160518" y="275149"/>
                </a:lnTo>
                <a:lnTo>
                  <a:pt x="148435" y="290675"/>
                </a:lnTo>
                <a:lnTo>
                  <a:pt x="135499" y="306201"/>
                </a:lnTo>
                <a:lnTo>
                  <a:pt x="122552" y="323453"/>
                </a:lnTo>
                <a:lnTo>
                  <a:pt x="108742" y="339842"/>
                </a:lnTo>
                <a:lnTo>
                  <a:pt x="81122" y="374335"/>
                </a:lnTo>
                <a:lnTo>
                  <a:pt x="68187" y="389861"/>
                </a:lnTo>
                <a:lnTo>
                  <a:pt x="56103" y="405387"/>
                </a:lnTo>
                <a:lnTo>
                  <a:pt x="44882" y="418323"/>
                </a:lnTo>
                <a:lnTo>
                  <a:pt x="35388" y="430408"/>
                </a:lnTo>
                <a:lnTo>
                  <a:pt x="27620" y="439891"/>
                </a:lnTo>
                <a:lnTo>
                  <a:pt x="21578" y="446785"/>
                </a:lnTo>
                <a:lnTo>
                  <a:pt x="18125" y="450238"/>
                </a:lnTo>
                <a:lnTo>
                  <a:pt x="14673" y="455417"/>
                </a:lnTo>
                <a:lnTo>
                  <a:pt x="13810" y="461448"/>
                </a:lnTo>
                <a:lnTo>
                  <a:pt x="15536" y="467490"/>
                </a:lnTo>
                <a:lnTo>
                  <a:pt x="18988" y="474396"/>
                </a:lnTo>
                <a:lnTo>
                  <a:pt x="22441" y="482153"/>
                </a:lnTo>
                <a:lnTo>
                  <a:pt x="25894" y="491636"/>
                </a:lnTo>
                <a:lnTo>
                  <a:pt x="28483" y="501995"/>
                </a:lnTo>
                <a:lnTo>
                  <a:pt x="28483" y="514068"/>
                </a:lnTo>
                <a:lnTo>
                  <a:pt x="25894" y="528731"/>
                </a:lnTo>
                <a:lnTo>
                  <a:pt x="22441" y="545120"/>
                </a:lnTo>
                <a:lnTo>
                  <a:pt x="18125" y="563235"/>
                </a:lnTo>
                <a:lnTo>
                  <a:pt x="12947" y="579624"/>
                </a:lnTo>
                <a:lnTo>
                  <a:pt x="7768" y="595150"/>
                </a:lnTo>
                <a:lnTo>
                  <a:pt x="4315" y="608086"/>
                </a:lnTo>
                <a:lnTo>
                  <a:pt x="863" y="615843"/>
                </a:lnTo>
                <a:lnTo>
                  <a:pt x="0" y="619296"/>
                </a:lnTo>
                <a:lnTo>
                  <a:pt x="219211" y="279465"/>
                </a:lnTo>
                <a:lnTo>
                  <a:pt x="256294" y="279465"/>
                </a:lnTo>
                <a:lnTo>
                  <a:pt x="249409" y="246687"/>
                </a:lnTo>
                <a:lnTo>
                  <a:pt x="249409" y="123343"/>
                </a:lnTo>
                <a:lnTo>
                  <a:pt x="197633" y="0"/>
                </a:lnTo>
                <a:close/>
              </a:path>
              <a:path w="264159" h="619760">
                <a:moveTo>
                  <a:pt x="256294" y="279465"/>
                </a:moveTo>
                <a:lnTo>
                  <a:pt x="219211" y="279465"/>
                </a:lnTo>
                <a:lnTo>
                  <a:pt x="226968" y="287222"/>
                </a:lnTo>
                <a:lnTo>
                  <a:pt x="234736" y="294128"/>
                </a:lnTo>
                <a:lnTo>
                  <a:pt x="242504" y="300159"/>
                </a:lnTo>
                <a:lnTo>
                  <a:pt x="249409" y="305338"/>
                </a:lnTo>
                <a:lnTo>
                  <a:pt x="255451" y="310517"/>
                </a:lnTo>
                <a:lnTo>
                  <a:pt x="259767" y="313958"/>
                </a:lnTo>
                <a:lnTo>
                  <a:pt x="263219" y="315684"/>
                </a:lnTo>
                <a:lnTo>
                  <a:pt x="264082" y="316548"/>
                </a:lnTo>
                <a:lnTo>
                  <a:pt x="256294" y="279465"/>
                </a:lnTo>
                <a:close/>
              </a:path>
            </a:pathLst>
          </a:custGeom>
          <a:solidFill>
            <a:srgbClr val="BEBE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886885" y="5338644"/>
            <a:ext cx="162560" cy="254635"/>
          </a:xfrm>
          <a:custGeom>
            <a:avLst/>
            <a:gdLst/>
            <a:ahLst/>
            <a:cxnLst/>
            <a:rect l="l" t="t" r="r" b="b"/>
            <a:pathLst>
              <a:path w="162559" h="254635">
                <a:moveTo>
                  <a:pt x="0" y="0"/>
                </a:moveTo>
                <a:lnTo>
                  <a:pt x="10345" y="37993"/>
                </a:lnTo>
                <a:lnTo>
                  <a:pt x="25018" y="73349"/>
                </a:lnTo>
                <a:lnTo>
                  <a:pt x="47460" y="118200"/>
                </a:lnTo>
                <a:lnTo>
                  <a:pt x="61270" y="144084"/>
                </a:lnTo>
                <a:lnTo>
                  <a:pt x="74217" y="169094"/>
                </a:lnTo>
                <a:lnTo>
                  <a:pt x="100962" y="215671"/>
                </a:lnTo>
                <a:lnTo>
                  <a:pt x="125993" y="247586"/>
                </a:lnTo>
                <a:lnTo>
                  <a:pt x="146708" y="254480"/>
                </a:lnTo>
                <a:lnTo>
                  <a:pt x="152738" y="254480"/>
                </a:lnTo>
                <a:lnTo>
                  <a:pt x="157917" y="252754"/>
                </a:lnTo>
                <a:lnTo>
                  <a:pt x="160506" y="250176"/>
                </a:lnTo>
                <a:lnTo>
                  <a:pt x="162233" y="247586"/>
                </a:lnTo>
                <a:lnTo>
                  <a:pt x="162233" y="242407"/>
                </a:lnTo>
                <a:lnTo>
                  <a:pt x="161370" y="241544"/>
                </a:lnTo>
                <a:lnTo>
                  <a:pt x="159643" y="240681"/>
                </a:lnTo>
                <a:lnTo>
                  <a:pt x="156191" y="238091"/>
                </a:lnTo>
                <a:lnTo>
                  <a:pt x="126856" y="211355"/>
                </a:lnTo>
                <a:lnTo>
                  <a:pt x="93194" y="164778"/>
                </a:lnTo>
                <a:lnTo>
                  <a:pt x="72491" y="130285"/>
                </a:lnTo>
                <a:lnTo>
                  <a:pt x="51776" y="94054"/>
                </a:lnTo>
                <a:lnTo>
                  <a:pt x="31923" y="58686"/>
                </a:lnTo>
                <a:lnTo>
                  <a:pt x="4303" y="7792"/>
                </a:lnTo>
                <a:lnTo>
                  <a:pt x="0" y="0"/>
                </a:lnTo>
                <a:close/>
              </a:path>
            </a:pathLst>
          </a:custGeom>
          <a:solidFill>
            <a:srgbClr val="BEBE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689251" y="4869511"/>
            <a:ext cx="1007744" cy="530860"/>
          </a:xfrm>
          <a:custGeom>
            <a:avLst/>
            <a:gdLst/>
            <a:ahLst/>
            <a:cxnLst/>
            <a:rect l="l" t="t" r="r" b="b"/>
            <a:pathLst>
              <a:path w="1007745" h="530860">
                <a:moveTo>
                  <a:pt x="1007121" y="460501"/>
                </a:moveTo>
                <a:lnTo>
                  <a:pt x="0" y="460501"/>
                </a:lnTo>
                <a:lnTo>
                  <a:pt x="0" y="530409"/>
                </a:lnTo>
                <a:lnTo>
                  <a:pt x="1007121" y="530409"/>
                </a:lnTo>
                <a:lnTo>
                  <a:pt x="1007121" y="460501"/>
                </a:lnTo>
                <a:close/>
              </a:path>
              <a:path w="1007745" h="530860">
                <a:moveTo>
                  <a:pt x="46609" y="139672"/>
                </a:moveTo>
                <a:lnTo>
                  <a:pt x="46609" y="460501"/>
                </a:lnTo>
                <a:lnTo>
                  <a:pt x="964827" y="460501"/>
                </a:lnTo>
                <a:lnTo>
                  <a:pt x="964827" y="278506"/>
                </a:lnTo>
                <a:lnTo>
                  <a:pt x="959569" y="275149"/>
                </a:lnTo>
                <a:lnTo>
                  <a:pt x="466020" y="275149"/>
                </a:lnTo>
                <a:lnTo>
                  <a:pt x="464535" y="274190"/>
                </a:lnTo>
                <a:lnTo>
                  <a:pt x="256314" y="274190"/>
                </a:lnTo>
                <a:lnTo>
                  <a:pt x="46609" y="139672"/>
                </a:lnTo>
                <a:close/>
              </a:path>
              <a:path w="1007745" h="530860">
                <a:moveTo>
                  <a:pt x="555774" y="0"/>
                </a:moveTo>
                <a:lnTo>
                  <a:pt x="520385" y="0"/>
                </a:lnTo>
                <a:lnTo>
                  <a:pt x="500545" y="275149"/>
                </a:lnTo>
                <a:lnTo>
                  <a:pt x="576489" y="275149"/>
                </a:lnTo>
                <a:lnTo>
                  <a:pt x="555774" y="0"/>
                </a:lnTo>
                <a:close/>
              </a:path>
              <a:path w="1007745" h="530860">
                <a:moveTo>
                  <a:pt x="681767" y="0"/>
                </a:moveTo>
                <a:lnTo>
                  <a:pt x="646391" y="0"/>
                </a:lnTo>
                <a:lnTo>
                  <a:pt x="626539" y="275149"/>
                </a:lnTo>
                <a:lnTo>
                  <a:pt x="702482" y="275149"/>
                </a:lnTo>
                <a:lnTo>
                  <a:pt x="681767" y="0"/>
                </a:lnTo>
                <a:close/>
              </a:path>
              <a:path w="1007745" h="530860">
                <a:moveTo>
                  <a:pt x="747353" y="139672"/>
                </a:moveTo>
                <a:lnTo>
                  <a:pt x="747353" y="275149"/>
                </a:lnTo>
                <a:lnTo>
                  <a:pt x="959569" y="275149"/>
                </a:lnTo>
                <a:lnTo>
                  <a:pt x="747353" y="139672"/>
                </a:lnTo>
                <a:close/>
              </a:path>
              <a:path w="1007745" h="530860">
                <a:moveTo>
                  <a:pt x="256314" y="139672"/>
                </a:moveTo>
                <a:lnTo>
                  <a:pt x="256314" y="274190"/>
                </a:lnTo>
                <a:lnTo>
                  <a:pt x="464535" y="274190"/>
                </a:lnTo>
                <a:lnTo>
                  <a:pt x="256314" y="13967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854949" y="5773393"/>
            <a:ext cx="208915" cy="393065"/>
          </a:xfrm>
          <a:custGeom>
            <a:avLst/>
            <a:gdLst/>
            <a:ahLst/>
            <a:cxnLst/>
            <a:rect l="l" t="t" r="r" b="b"/>
            <a:pathLst>
              <a:path w="208915" h="393064">
                <a:moveTo>
                  <a:pt x="172602" y="0"/>
                </a:moveTo>
                <a:lnTo>
                  <a:pt x="172602" y="14662"/>
                </a:lnTo>
                <a:lnTo>
                  <a:pt x="173465" y="48304"/>
                </a:lnTo>
                <a:lnTo>
                  <a:pt x="174329" y="83671"/>
                </a:lnTo>
                <a:lnTo>
                  <a:pt x="174329" y="103501"/>
                </a:lnTo>
                <a:lnTo>
                  <a:pt x="173465" y="108681"/>
                </a:lnTo>
                <a:lnTo>
                  <a:pt x="170876" y="112134"/>
                </a:lnTo>
                <a:lnTo>
                  <a:pt x="167423" y="115586"/>
                </a:lnTo>
                <a:lnTo>
                  <a:pt x="165697" y="123343"/>
                </a:lnTo>
                <a:lnTo>
                  <a:pt x="165697" y="130249"/>
                </a:lnTo>
                <a:lnTo>
                  <a:pt x="166560" y="134553"/>
                </a:lnTo>
                <a:lnTo>
                  <a:pt x="166560" y="139732"/>
                </a:lnTo>
                <a:lnTo>
                  <a:pt x="163971" y="147489"/>
                </a:lnTo>
                <a:lnTo>
                  <a:pt x="161382" y="152669"/>
                </a:lnTo>
                <a:lnTo>
                  <a:pt x="155340" y="161289"/>
                </a:lnTo>
                <a:lnTo>
                  <a:pt x="146708" y="173374"/>
                </a:lnTo>
                <a:lnTo>
                  <a:pt x="136351" y="188036"/>
                </a:lnTo>
                <a:lnTo>
                  <a:pt x="123404" y="205289"/>
                </a:lnTo>
                <a:lnTo>
                  <a:pt x="109594" y="223392"/>
                </a:lnTo>
                <a:lnTo>
                  <a:pt x="80259" y="263076"/>
                </a:lnTo>
                <a:lnTo>
                  <a:pt x="64723" y="282906"/>
                </a:lnTo>
                <a:lnTo>
                  <a:pt x="50912" y="301885"/>
                </a:lnTo>
                <a:lnTo>
                  <a:pt x="37102" y="319137"/>
                </a:lnTo>
                <a:lnTo>
                  <a:pt x="25030" y="335526"/>
                </a:lnTo>
                <a:lnTo>
                  <a:pt x="14673" y="348463"/>
                </a:lnTo>
                <a:lnTo>
                  <a:pt x="6905" y="358809"/>
                </a:lnTo>
                <a:lnTo>
                  <a:pt x="1726" y="364852"/>
                </a:lnTo>
                <a:lnTo>
                  <a:pt x="0" y="367441"/>
                </a:lnTo>
                <a:lnTo>
                  <a:pt x="5178" y="392451"/>
                </a:lnTo>
                <a:lnTo>
                  <a:pt x="177781" y="163878"/>
                </a:lnTo>
                <a:lnTo>
                  <a:pt x="201662" y="163878"/>
                </a:lnTo>
                <a:lnTo>
                  <a:pt x="198484" y="155258"/>
                </a:lnTo>
                <a:lnTo>
                  <a:pt x="195895" y="147489"/>
                </a:lnTo>
                <a:lnTo>
                  <a:pt x="201074" y="40547"/>
                </a:lnTo>
                <a:lnTo>
                  <a:pt x="172602" y="0"/>
                </a:lnTo>
                <a:close/>
              </a:path>
              <a:path w="208915" h="393064">
                <a:moveTo>
                  <a:pt x="201662" y="163878"/>
                </a:moveTo>
                <a:lnTo>
                  <a:pt x="177781" y="163878"/>
                </a:lnTo>
                <a:lnTo>
                  <a:pt x="188990" y="175100"/>
                </a:lnTo>
                <a:lnTo>
                  <a:pt x="194169" y="179404"/>
                </a:lnTo>
                <a:lnTo>
                  <a:pt x="198484" y="184584"/>
                </a:lnTo>
                <a:lnTo>
                  <a:pt x="203663" y="188036"/>
                </a:lnTo>
                <a:lnTo>
                  <a:pt x="207116" y="191477"/>
                </a:lnTo>
                <a:lnTo>
                  <a:pt x="208842" y="187173"/>
                </a:lnTo>
                <a:lnTo>
                  <a:pt x="204526" y="171647"/>
                </a:lnTo>
                <a:lnTo>
                  <a:pt x="201662" y="16387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190648" y="5700943"/>
            <a:ext cx="23495" cy="73025"/>
          </a:xfrm>
          <a:custGeom>
            <a:avLst/>
            <a:gdLst/>
            <a:ahLst/>
            <a:cxnLst/>
            <a:rect l="l" t="t" r="r" b="b"/>
            <a:pathLst>
              <a:path w="23495" h="73025">
                <a:moveTo>
                  <a:pt x="8631" y="0"/>
                </a:moveTo>
                <a:lnTo>
                  <a:pt x="0" y="72450"/>
                </a:lnTo>
                <a:lnTo>
                  <a:pt x="23304" y="12073"/>
                </a:lnTo>
                <a:lnTo>
                  <a:pt x="863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763468" y="5076443"/>
            <a:ext cx="96658" cy="24673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973174" y="5076443"/>
            <a:ext cx="95795" cy="2467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8467678" y="5076443"/>
            <a:ext cx="96658" cy="24673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8210500" y="5179105"/>
            <a:ext cx="223520" cy="140970"/>
          </a:xfrm>
          <a:custGeom>
            <a:avLst/>
            <a:gdLst/>
            <a:ahLst/>
            <a:cxnLst/>
            <a:rect l="l" t="t" r="r" b="b"/>
            <a:pathLst>
              <a:path w="223520" h="140970">
                <a:moveTo>
                  <a:pt x="0" y="140596"/>
                </a:moveTo>
                <a:lnTo>
                  <a:pt x="223515" y="140596"/>
                </a:lnTo>
                <a:lnTo>
                  <a:pt x="223515" y="0"/>
                </a:lnTo>
                <a:lnTo>
                  <a:pt x="0" y="0"/>
                </a:lnTo>
                <a:lnTo>
                  <a:pt x="0" y="140596"/>
                </a:lnTo>
                <a:close/>
              </a:path>
            </a:pathLst>
          </a:custGeom>
          <a:solidFill>
            <a:srgbClr val="BEBE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8251067" y="5208407"/>
            <a:ext cx="31115" cy="45720"/>
          </a:xfrm>
          <a:custGeom>
            <a:avLst/>
            <a:gdLst/>
            <a:ahLst/>
            <a:cxnLst/>
            <a:rect l="l" t="t" r="r" b="b"/>
            <a:pathLst>
              <a:path w="31115" h="45720">
                <a:moveTo>
                  <a:pt x="0" y="45714"/>
                </a:moveTo>
                <a:lnTo>
                  <a:pt x="31068" y="45714"/>
                </a:lnTo>
                <a:lnTo>
                  <a:pt x="31068" y="0"/>
                </a:lnTo>
                <a:lnTo>
                  <a:pt x="0" y="0"/>
                </a:lnTo>
                <a:lnTo>
                  <a:pt x="0" y="4571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8364977" y="5208407"/>
            <a:ext cx="32384" cy="45720"/>
          </a:xfrm>
          <a:custGeom>
            <a:avLst/>
            <a:gdLst/>
            <a:ahLst/>
            <a:cxnLst/>
            <a:rect l="l" t="t" r="r" b="b"/>
            <a:pathLst>
              <a:path w="32384" h="45720">
                <a:moveTo>
                  <a:pt x="0" y="45714"/>
                </a:moveTo>
                <a:lnTo>
                  <a:pt x="31931" y="45714"/>
                </a:lnTo>
                <a:lnTo>
                  <a:pt x="31931" y="0"/>
                </a:lnTo>
                <a:lnTo>
                  <a:pt x="0" y="0"/>
                </a:lnTo>
                <a:lnTo>
                  <a:pt x="0" y="4571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8217405" y="4891930"/>
            <a:ext cx="0" cy="252095"/>
          </a:xfrm>
          <a:custGeom>
            <a:avLst/>
            <a:gdLst/>
            <a:ahLst/>
            <a:cxnLst/>
            <a:rect l="l" t="t" r="r" b="b"/>
            <a:pathLst>
              <a:path h="252095">
                <a:moveTo>
                  <a:pt x="0" y="0"/>
                </a:moveTo>
                <a:lnTo>
                  <a:pt x="0" y="251771"/>
                </a:lnTo>
              </a:path>
            </a:pathLst>
          </a:custGeom>
          <a:ln w="20715">
            <a:solidFill>
              <a:srgbClr val="BEBE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8341678" y="4891930"/>
            <a:ext cx="0" cy="252095"/>
          </a:xfrm>
          <a:custGeom>
            <a:avLst/>
            <a:gdLst/>
            <a:ahLst/>
            <a:cxnLst/>
            <a:rect l="l" t="t" r="r" b="b"/>
            <a:pathLst>
              <a:path h="252095">
                <a:moveTo>
                  <a:pt x="0" y="0"/>
                </a:moveTo>
                <a:lnTo>
                  <a:pt x="0" y="251771"/>
                </a:lnTo>
              </a:path>
            </a:pathLst>
          </a:custGeom>
          <a:ln w="20703">
            <a:solidFill>
              <a:srgbClr val="BEBE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524420" y="6526811"/>
            <a:ext cx="1210945" cy="0"/>
          </a:xfrm>
          <a:custGeom>
            <a:avLst/>
            <a:gdLst/>
            <a:ahLst/>
            <a:cxnLst/>
            <a:rect l="l" t="t" r="r" b="b"/>
            <a:pathLst>
              <a:path w="1210945">
                <a:moveTo>
                  <a:pt x="0" y="0"/>
                </a:moveTo>
                <a:lnTo>
                  <a:pt x="1210784" y="0"/>
                </a:lnTo>
              </a:path>
            </a:pathLst>
          </a:custGeom>
          <a:ln w="4226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4370" y="473201"/>
            <a:ext cx="618553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 spc="-114" dirty="0">
                <a:solidFill>
                  <a:srgbClr val="001F5F"/>
                </a:solidFill>
                <a:latin typeface="Trebuchet MS"/>
                <a:cs typeface="Trebuchet MS"/>
              </a:rPr>
              <a:t>Management </a:t>
            </a:r>
            <a:r>
              <a:rPr sz="3200" b="1" spc="-155" dirty="0">
                <a:solidFill>
                  <a:srgbClr val="001F5F"/>
                </a:solidFill>
                <a:latin typeface="Trebuchet MS"/>
                <a:cs typeface="Trebuchet MS"/>
              </a:rPr>
              <a:t>Standards </a:t>
            </a:r>
            <a:r>
              <a:rPr sz="3200" b="1" spc="-225" dirty="0">
                <a:solidFill>
                  <a:srgbClr val="001F5F"/>
                </a:solidFill>
                <a:latin typeface="Trebuchet MS"/>
                <a:cs typeface="Trebuchet MS"/>
              </a:rPr>
              <a:t>Centre</a:t>
            </a:r>
            <a:r>
              <a:rPr sz="3200" b="1" spc="-575" dirty="0">
                <a:solidFill>
                  <a:srgbClr val="001F5F"/>
                </a:solidFill>
                <a:latin typeface="Trebuchet MS"/>
                <a:cs typeface="Trebuchet MS"/>
              </a:rPr>
              <a:t> </a:t>
            </a:r>
            <a:r>
              <a:rPr sz="3200" b="1" spc="-254" dirty="0">
                <a:solidFill>
                  <a:srgbClr val="001F5F"/>
                </a:solidFill>
                <a:latin typeface="Trebuchet MS"/>
                <a:cs typeface="Trebuchet MS"/>
              </a:rPr>
              <a:t>2008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97840" y="1138771"/>
            <a:ext cx="8069580" cy="5590540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5"/>
              </a:spcBef>
            </a:pPr>
            <a:r>
              <a:rPr sz="2800" spc="-140" dirty="0">
                <a:latin typeface="Arial"/>
                <a:cs typeface="Arial"/>
              </a:rPr>
              <a:t>6 </a:t>
            </a:r>
            <a:r>
              <a:rPr sz="2800" spc="-180" dirty="0">
                <a:latin typeface="Arial"/>
                <a:cs typeface="Arial"/>
              </a:rPr>
              <a:t>key </a:t>
            </a:r>
            <a:r>
              <a:rPr sz="2800" spc="-55" dirty="0">
                <a:latin typeface="Arial"/>
                <a:cs typeface="Arial"/>
              </a:rPr>
              <a:t>functional </a:t>
            </a:r>
            <a:r>
              <a:rPr sz="2800" spc="-130" dirty="0">
                <a:latin typeface="Arial"/>
                <a:cs typeface="Arial"/>
              </a:rPr>
              <a:t>groupings </a:t>
            </a:r>
            <a:r>
              <a:rPr sz="2800" spc="-10" dirty="0">
                <a:latin typeface="Arial"/>
                <a:cs typeface="Arial"/>
              </a:rPr>
              <a:t>of </a:t>
            </a:r>
            <a:r>
              <a:rPr sz="2800" spc="-120" dirty="0">
                <a:latin typeface="Arial"/>
                <a:cs typeface="Arial"/>
              </a:rPr>
              <a:t>managerial</a:t>
            </a:r>
            <a:r>
              <a:rPr sz="2800" spc="-325" dirty="0">
                <a:latin typeface="Arial"/>
                <a:cs typeface="Arial"/>
              </a:rPr>
              <a:t> </a:t>
            </a:r>
            <a:r>
              <a:rPr sz="2800" spc="-45" dirty="0">
                <a:latin typeface="Arial"/>
                <a:cs typeface="Arial"/>
              </a:rPr>
              <a:t>activity:</a:t>
            </a:r>
            <a:endParaRPr sz="2800">
              <a:latin typeface="Arial"/>
              <a:cs typeface="Arial"/>
            </a:endParaRPr>
          </a:p>
          <a:p>
            <a:pPr marL="756285" indent="-286385">
              <a:lnSpc>
                <a:spcPct val="100000"/>
              </a:lnSpc>
              <a:spcBef>
                <a:spcPts val="670"/>
              </a:spcBef>
              <a:buSzPct val="96428"/>
              <a:buFont typeface="Wingdings"/>
              <a:buChar char=""/>
              <a:tabLst>
                <a:tab pos="756920" algn="l"/>
              </a:tabLst>
            </a:pPr>
            <a:r>
              <a:rPr sz="2800" spc="-130" dirty="0">
                <a:latin typeface="Arial"/>
                <a:cs typeface="Arial"/>
              </a:rPr>
              <a:t>Managing </a:t>
            </a:r>
            <a:r>
              <a:rPr sz="2800" spc="-100" dirty="0">
                <a:latin typeface="Arial"/>
                <a:cs typeface="Arial"/>
              </a:rPr>
              <a:t>self </a:t>
            </a:r>
            <a:r>
              <a:rPr sz="2800" spc="-135" dirty="0">
                <a:latin typeface="Arial"/>
                <a:cs typeface="Arial"/>
              </a:rPr>
              <a:t>and </a:t>
            </a:r>
            <a:r>
              <a:rPr sz="2800" spc="-125" dirty="0">
                <a:latin typeface="Arial"/>
                <a:cs typeface="Arial"/>
              </a:rPr>
              <a:t>personal</a:t>
            </a:r>
            <a:r>
              <a:rPr sz="2800" spc="-175" dirty="0">
                <a:latin typeface="Arial"/>
                <a:cs typeface="Arial"/>
              </a:rPr>
              <a:t> </a:t>
            </a:r>
            <a:r>
              <a:rPr sz="2800" spc="-120" dirty="0">
                <a:latin typeface="Arial"/>
                <a:cs typeface="Arial"/>
              </a:rPr>
              <a:t>skills</a:t>
            </a:r>
            <a:endParaRPr sz="2800">
              <a:latin typeface="Arial"/>
              <a:cs typeface="Arial"/>
            </a:endParaRPr>
          </a:p>
          <a:p>
            <a:pPr marL="756285" indent="-286385">
              <a:lnSpc>
                <a:spcPct val="100000"/>
              </a:lnSpc>
              <a:spcBef>
                <a:spcPts val="675"/>
              </a:spcBef>
              <a:buSzPct val="96428"/>
              <a:buFont typeface="Wingdings"/>
              <a:buChar char=""/>
              <a:tabLst>
                <a:tab pos="756920" algn="l"/>
              </a:tabLst>
            </a:pPr>
            <a:r>
              <a:rPr sz="2800" spc="-125" dirty="0">
                <a:latin typeface="Arial"/>
                <a:cs typeface="Arial"/>
              </a:rPr>
              <a:t>Providing</a:t>
            </a:r>
            <a:r>
              <a:rPr sz="2800" spc="-120" dirty="0">
                <a:latin typeface="Arial"/>
                <a:cs typeface="Arial"/>
              </a:rPr>
              <a:t> </a:t>
            </a:r>
            <a:r>
              <a:rPr sz="2800" spc="-55" dirty="0">
                <a:latin typeface="Arial"/>
                <a:cs typeface="Arial"/>
              </a:rPr>
              <a:t>direction</a:t>
            </a:r>
            <a:endParaRPr sz="2800">
              <a:latin typeface="Arial"/>
              <a:cs typeface="Arial"/>
            </a:endParaRPr>
          </a:p>
          <a:p>
            <a:pPr marL="756285" indent="-286385">
              <a:lnSpc>
                <a:spcPct val="100000"/>
              </a:lnSpc>
              <a:spcBef>
                <a:spcPts val="675"/>
              </a:spcBef>
              <a:buSzPct val="96428"/>
              <a:buFont typeface="Wingdings"/>
              <a:buChar char=""/>
              <a:tabLst>
                <a:tab pos="756920" algn="l"/>
              </a:tabLst>
            </a:pPr>
            <a:r>
              <a:rPr sz="2800" spc="-100" dirty="0">
                <a:latin typeface="Arial"/>
                <a:cs typeface="Arial"/>
              </a:rPr>
              <a:t>Facilitating</a:t>
            </a:r>
            <a:r>
              <a:rPr sz="2800" spc="-150" dirty="0">
                <a:latin typeface="Arial"/>
                <a:cs typeface="Arial"/>
              </a:rPr>
              <a:t> </a:t>
            </a:r>
            <a:r>
              <a:rPr sz="2800" spc="-180" dirty="0">
                <a:latin typeface="Arial"/>
                <a:cs typeface="Arial"/>
              </a:rPr>
              <a:t>change</a:t>
            </a:r>
            <a:endParaRPr sz="2800">
              <a:latin typeface="Arial"/>
              <a:cs typeface="Arial"/>
            </a:endParaRPr>
          </a:p>
          <a:p>
            <a:pPr marL="756285" indent="-286385">
              <a:lnSpc>
                <a:spcPct val="100000"/>
              </a:lnSpc>
              <a:spcBef>
                <a:spcPts val="670"/>
              </a:spcBef>
              <a:buSzPct val="96428"/>
              <a:buFont typeface="Wingdings"/>
              <a:buChar char=""/>
              <a:tabLst>
                <a:tab pos="756920" algn="l"/>
              </a:tabLst>
            </a:pPr>
            <a:r>
              <a:rPr sz="2800" spc="-114" dirty="0">
                <a:latin typeface="Arial"/>
                <a:cs typeface="Arial"/>
              </a:rPr>
              <a:t>Working </a:t>
            </a:r>
            <a:r>
              <a:rPr sz="2800" spc="15" dirty="0">
                <a:latin typeface="Arial"/>
                <a:cs typeface="Arial"/>
              </a:rPr>
              <a:t>with</a:t>
            </a:r>
            <a:r>
              <a:rPr sz="2800" spc="-155" dirty="0">
                <a:latin typeface="Arial"/>
                <a:cs typeface="Arial"/>
              </a:rPr>
              <a:t> </a:t>
            </a:r>
            <a:r>
              <a:rPr sz="2800" spc="-105" dirty="0">
                <a:latin typeface="Arial"/>
                <a:cs typeface="Arial"/>
              </a:rPr>
              <a:t>people</a:t>
            </a:r>
            <a:endParaRPr sz="2800">
              <a:latin typeface="Arial"/>
              <a:cs typeface="Arial"/>
            </a:endParaRPr>
          </a:p>
          <a:p>
            <a:pPr marL="756285" indent="-286385">
              <a:lnSpc>
                <a:spcPct val="100000"/>
              </a:lnSpc>
              <a:spcBef>
                <a:spcPts val="675"/>
              </a:spcBef>
              <a:buSzPct val="96428"/>
              <a:buFont typeface="Wingdings"/>
              <a:buChar char=""/>
              <a:tabLst>
                <a:tab pos="756920" algn="l"/>
              </a:tabLst>
            </a:pPr>
            <a:r>
              <a:rPr sz="2800" spc="-175" dirty="0">
                <a:latin typeface="Arial"/>
                <a:cs typeface="Arial"/>
              </a:rPr>
              <a:t>Using</a:t>
            </a:r>
            <a:r>
              <a:rPr sz="2800" spc="-135" dirty="0">
                <a:latin typeface="Arial"/>
                <a:cs typeface="Arial"/>
              </a:rPr>
              <a:t> </a:t>
            </a:r>
            <a:r>
              <a:rPr sz="2800" spc="-150" dirty="0">
                <a:latin typeface="Arial"/>
                <a:cs typeface="Arial"/>
              </a:rPr>
              <a:t>resources</a:t>
            </a:r>
            <a:endParaRPr sz="2800">
              <a:latin typeface="Arial"/>
              <a:cs typeface="Arial"/>
            </a:endParaRPr>
          </a:p>
          <a:p>
            <a:pPr marL="756285" indent="-286385">
              <a:lnSpc>
                <a:spcPct val="100000"/>
              </a:lnSpc>
              <a:spcBef>
                <a:spcPts val="670"/>
              </a:spcBef>
              <a:buSzPct val="96428"/>
              <a:buFont typeface="Wingdings"/>
              <a:buChar char=""/>
              <a:tabLst>
                <a:tab pos="756920" algn="l"/>
              </a:tabLst>
            </a:pPr>
            <a:r>
              <a:rPr sz="2800" spc="-135" dirty="0">
                <a:latin typeface="Arial"/>
                <a:cs typeface="Arial"/>
              </a:rPr>
              <a:t>Achieving</a:t>
            </a:r>
            <a:r>
              <a:rPr sz="2800" spc="-125" dirty="0">
                <a:latin typeface="Arial"/>
                <a:cs typeface="Arial"/>
              </a:rPr>
              <a:t> </a:t>
            </a:r>
            <a:r>
              <a:rPr sz="2800" spc="-105" dirty="0">
                <a:latin typeface="Arial"/>
                <a:cs typeface="Arial"/>
              </a:rPr>
              <a:t>results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500">
              <a:latin typeface="Times New Roman"/>
              <a:cs typeface="Times New Roman"/>
            </a:endParaRPr>
          </a:p>
          <a:p>
            <a:pPr marL="756285" marR="2287905" indent="-287020">
              <a:lnSpc>
                <a:spcPct val="100000"/>
              </a:lnSpc>
            </a:pPr>
            <a:r>
              <a:rPr sz="2400" u="heavy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http://www.management- </a:t>
            </a:r>
            <a:r>
              <a:rPr sz="2400" spc="-4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2400" u="heavy" spc="-7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standards.org/sites/default/files/F2%20-</a:t>
            </a:r>
            <a:endParaRPr sz="2400">
              <a:latin typeface="Arial"/>
              <a:cs typeface="Arial"/>
            </a:endParaRPr>
          </a:p>
          <a:p>
            <a:pPr marL="756285" marR="5080">
              <a:lnSpc>
                <a:spcPct val="100000"/>
              </a:lnSpc>
            </a:pPr>
            <a:r>
              <a:rPr sz="2400" u="heavy" spc="-1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%20Manage%20a%20programme%20of%20complementar </a:t>
            </a:r>
            <a:r>
              <a:rPr sz="2400" spc="-14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2400" u="heavy" spc="-10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y%20projects_0.pdf</a:t>
            </a:r>
            <a:endParaRPr sz="24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524368" y="188595"/>
            <a:ext cx="1228572" cy="99047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364098" y="2564892"/>
            <a:ext cx="2719197" cy="271919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83921"/>
            <a:ext cx="4737100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4000" b="1" spc="-140" dirty="0">
                <a:solidFill>
                  <a:srgbClr val="1F487C"/>
                </a:solidFill>
                <a:latin typeface="Trebuchet MS"/>
                <a:cs typeface="Trebuchet MS"/>
              </a:rPr>
              <a:t>What </a:t>
            </a:r>
            <a:r>
              <a:rPr sz="4000" b="1" spc="-170" dirty="0">
                <a:solidFill>
                  <a:srgbClr val="1F487C"/>
                </a:solidFill>
                <a:latin typeface="Trebuchet MS"/>
                <a:cs typeface="Trebuchet MS"/>
              </a:rPr>
              <a:t>is</a:t>
            </a:r>
            <a:r>
              <a:rPr sz="4000" b="1" spc="-535" dirty="0">
                <a:solidFill>
                  <a:srgbClr val="1F487C"/>
                </a:solidFill>
                <a:latin typeface="Trebuchet MS"/>
                <a:cs typeface="Trebuchet MS"/>
              </a:rPr>
              <a:t> </a:t>
            </a:r>
            <a:r>
              <a:rPr sz="4000" b="1" spc="-190" dirty="0">
                <a:solidFill>
                  <a:srgbClr val="1F487C"/>
                </a:solidFill>
                <a:latin typeface="Trebuchet MS"/>
                <a:cs typeface="Trebuchet MS"/>
              </a:rPr>
              <a:t>organisational  </a:t>
            </a:r>
            <a:r>
              <a:rPr sz="4000" b="1" spc="-225" dirty="0">
                <a:solidFill>
                  <a:srgbClr val="1F487C"/>
                </a:solidFill>
                <a:latin typeface="Trebuchet MS"/>
                <a:cs typeface="Trebuchet MS"/>
              </a:rPr>
              <a:t>effectiveness?</a:t>
            </a:r>
            <a:endParaRPr sz="40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97840" y="1851237"/>
            <a:ext cx="7290434" cy="4499610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2800" u="heavy" spc="-6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http://youtu.be/L--Oyw6V8gI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3000" b="1" spc="-160" dirty="0">
                <a:latin typeface="Trebuchet MS"/>
                <a:cs typeface="Trebuchet MS"/>
              </a:rPr>
              <a:t>Essential</a:t>
            </a:r>
            <a:r>
              <a:rPr sz="3000" b="1" spc="-245" dirty="0">
                <a:latin typeface="Trebuchet MS"/>
                <a:cs typeface="Trebuchet MS"/>
              </a:rPr>
              <a:t> </a:t>
            </a:r>
            <a:r>
              <a:rPr sz="3000" b="1" spc="-185" dirty="0">
                <a:latin typeface="Trebuchet MS"/>
                <a:cs typeface="Trebuchet MS"/>
              </a:rPr>
              <a:t>elements:</a:t>
            </a:r>
            <a:endParaRPr sz="3000">
              <a:latin typeface="Trebuchet MS"/>
              <a:cs typeface="Trebuchet MS"/>
            </a:endParaRPr>
          </a:p>
          <a:p>
            <a:pPr marL="756285" indent="-286385">
              <a:lnSpc>
                <a:spcPct val="100000"/>
              </a:lnSpc>
              <a:spcBef>
                <a:spcPts val="685"/>
              </a:spcBef>
              <a:buChar char="–"/>
              <a:tabLst>
                <a:tab pos="756920" algn="l"/>
              </a:tabLst>
            </a:pPr>
            <a:r>
              <a:rPr sz="2800" spc="-130" dirty="0">
                <a:latin typeface="Arial"/>
                <a:cs typeface="Arial"/>
              </a:rPr>
              <a:t>Efficiency </a:t>
            </a:r>
            <a:r>
              <a:rPr sz="2800" spc="-135" dirty="0">
                <a:latin typeface="Arial"/>
                <a:cs typeface="Arial"/>
              </a:rPr>
              <a:t>and </a:t>
            </a:r>
            <a:r>
              <a:rPr sz="2800" spc="-45" dirty="0">
                <a:latin typeface="Arial"/>
                <a:cs typeface="Arial"/>
              </a:rPr>
              <a:t>optimum </a:t>
            </a:r>
            <a:r>
              <a:rPr sz="2800" spc="-190" dirty="0">
                <a:latin typeface="Arial"/>
                <a:cs typeface="Arial"/>
              </a:rPr>
              <a:t>use </a:t>
            </a:r>
            <a:r>
              <a:rPr sz="2800" spc="-10" dirty="0">
                <a:latin typeface="Arial"/>
                <a:cs typeface="Arial"/>
              </a:rPr>
              <a:t>of</a:t>
            </a:r>
            <a:r>
              <a:rPr sz="2800" spc="-210" dirty="0">
                <a:latin typeface="Arial"/>
                <a:cs typeface="Arial"/>
              </a:rPr>
              <a:t> </a:t>
            </a:r>
            <a:r>
              <a:rPr sz="2800" spc="-150" dirty="0">
                <a:latin typeface="Arial"/>
                <a:cs typeface="Arial"/>
              </a:rPr>
              <a:t>resources</a:t>
            </a:r>
            <a:endParaRPr sz="2800">
              <a:latin typeface="Arial"/>
              <a:cs typeface="Arial"/>
            </a:endParaRPr>
          </a:p>
          <a:p>
            <a:pPr marL="756285" indent="-286385">
              <a:lnSpc>
                <a:spcPct val="100000"/>
              </a:lnSpc>
              <a:spcBef>
                <a:spcPts val="670"/>
              </a:spcBef>
              <a:buChar char="–"/>
              <a:tabLst>
                <a:tab pos="756920" algn="l"/>
              </a:tabLst>
            </a:pPr>
            <a:r>
              <a:rPr sz="2800" spc="-55" dirty="0">
                <a:latin typeface="Arial"/>
                <a:cs typeface="Arial"/>
              </a:rPr>
              <a:t>Output </a:t>
            </a:r>
            <a:r>
              <a:rPr sz="2800" spc="-75" dirty="0">
                <a:latin typeface="Arial"/>
                <a:cs typeface="Arial"/>
              </a:rPr>
              <a:t>related </a:t>
            </a:r>
            <a:r>
              <a:rPr sz="2800" spc="20" dirty="0">
                <a:latin typeface="Arial"/>
                <a:cs typeface="Arial"/>
              </a:rPr>
              <a:t>to</a:t>
            </a:r>
            <a:r>
              <a:rPr sz="2800" spc="-285" dirty="0">
                <a:latin typeface="Arial"/>
                <a:cs typeface="Arial"/>
              </a:rPr>
              <a:t> </a:t>
            </a:r>
            <a:r>
              <a:rPr sz="2800" spc="-120" dirty="0">
                <a:latin typeface="Arial"/>
                <a:cs typeface="Arial"/>
              </a:rPr>
              <a:t>purpose</a:t>
            </a:r>
            <a:endParaRPr sz="2800">
              <a:latin typeface="Arial"/>
              <a:cs typeface="Arial"/>
            </a:endParaRPr>
          </a:p>
          <a:p>
            <a:pPr marL="756285" marR="5080" indent="-286385">
              <a:lnSpc>
                <a:spcPct val="100000"/>
              </a:lnSpc>
              <a:spcBef>
                <a:spcPts val="675"/>
              </a:spcBef>
              <a:buChar char="–"/>
              <a:tabLst>
                <a:tab pos="756920" algn="l"/>
              </a:tabLst>
            </a:pPr>
            <a:r>
              <a:rPr sz="2800" spc="-135" dirty="0">
                <a:latin typeface="Arial"/>
                <a:cs typeface="Arial"/>
              </a:rPr>
              <a:t>Performance </a:t>
            </a:r>
            <a:r>
              <a:rPr sz="2800" spc="-90" dirty="0">
                <a:latin typeface="Arial"/>
                <a:cs typeface="Arial"/>
              </a:rPr>
              <a:t>including </a:t>
            </a:r>
            <a:r>
              <a:rPr sz="2800" spc="-40" dirty="0">
                <a:latin typeface="Arial"/>
                <a:cs typeface="Arial"/>
              </a:rPr>
              <a:t>profitability,</a:t>
            </a:r>
            <a:r>
              <a:rPr sz="2800" spc="-150" dirty="0">
                <a:latin typeface="Arial"/>
                <a:cs typeface="Arial"/>
              </a:rPr>
              <a:t> </a:t>
            </a:r>
            <a:r>
              <a:rPr sz="2800" spc="-90" dirty="0">
                <a:latin typeface="Arial"/>
                <a:cs typeface="Arial"/>
              </a:rPr>
              <a:t>improved  </a:t>
            </a:r>
            <a:r>
              <a:rPr sz="2800" spc="-135" dirty="0">
                <a:latin typeface="Arial"/>
                <a:cs typeface="Arial"/>
              </a:rPr>
              <a:t>service </a:t>
            </a:r>
            <a:r>
              <a:rPr sz="2800" spc="-85" dirty="0">
                <a:latin typeface="Arial"/>
                <a:cs typeface="Arial"/>
              </a:rPr>
              <a:t>delivery </a:t>
            </a:r>
            <a:r>
              <a:rPr sz="2800" spc="-135" dirty="0">
                <a:latin typeface="Arial"/>
                <a:cs typeface="Arial"/>
              </a:rPr>
              <a:t>and </a:t>
            </a:r>
            <a:r>
              <a:rPr sz="2800" spc="-90" dirty="0">
                <a:latin typeface="Arial"/>
                <a:cs typeface="Arial"/>
              </a:rPr>
              <a:t>meeting </a:t>
            </a:r>
            <a:r>
              <a:rPr sz="2800" spc="-25" dirty="0">
                <a:latin typeface="Arial"/>
                <a:cs typeface="Arial"/>
              </a:rPr>
              <a:t>or </a:t>
            </a:r>
            <a:r>
              <a:rPr sz="2800" spc="-160" dirty="0">
                <a:latin typeface="Arial"/>
                <a:cs typeface="Arial"/>
              </a:rPr>
              <a:t>exceeding  </a:t>
            </a:r>
            <a:r>
              <a:rPr sz="2800" spc="-110" dirty="0">
                <a:latin typeface="Arial"/>
                <a:cs typeface="Arial"/>
              </a:rPr>
              <a:t>customer</a:t>
            </a:r>
            <a:r>
              <a:rPr sz="2800" spc="-130" dirty="0">
                <a:latin typeface="Arial"/>
                <a:cs typeface="Arial"/>
              </a:rPr>
              <a:t> </a:t>
            </a:r>
            <a:r>
              <a:rPr sz="2800" spc="-114" dirty="0">
                <a:latin typeface="Arial"/>
                <a:cs typeface="Arial"/>
              </a:rPr>
              <a:t>expectations</a:t>
            </a:r>
            <a:endParaRPr sz="2800">
              <a:latin typeface="Arial"/>
              <a:cs typeface="Arial"/>
            </a:endParaRPr>
          </a:p>
          <a:p>
            <a:pPr marL="756285" indent="-286385">
              <a:lnSpc>
                <a:spcPct val="100000"/>
              </a:lnSpc>
              <a:spcBef>
                <a:spcPts val="675"/>
              </a:spcBef>
              <a:buChar char="–"/>
              <a:tabLst>
                <a:tab pos="756920" algn="l"/>
              </a:tabLst>
            </a:pPr>
            <a:r>
              <a:rPr sz="2800" spc="-70" dirty="0">
                <a:latin typeface="Arial"/>
                <a:cs typeface="Arial"/>
              </a:rPr>
              <a:t>Adaptability </a:t>
            </a:r>
            <a:r>
              <a:rPr sz="2800" spc="20" dirty="0">
                <a:latin typeface="Arial"/>
                <a:cs typeface="Arial"/>
              </a:rPr>
              <a:t>to </a:t>
            </a:r>
            <a:r>
              <a:rPr sz="2800" spc="-165" dirty="0">
                <a:latin typeface="Arial"/>
                <a:cs typeface="Arial"/>
              </a:rPr>
              <a:t>changed</a:t>
            </a:r>
            <a:r>
              <a:rPr sz="2800" spc="-355" dirty="0">
                <a:latin typeface="Arial"/>
                <a:cs typeface="Arial"/>
              </a:rPr>
              <a:t> </a:t>
            </a:r>
            <a:r>
              <a:rPr sz="2800" spc="-145" dirty="0">
                <a:latin typeface="Arial"/>
                <a:cs typeface="Arial"/>
              </a:rPr>
              <a:t>circumstances</a:t>
            </a:r>
            <a:endParaRPr sz="2800">
              <a:latin typeface="Arial"/>
              <a:cs typeface="Arial"/>
            </a:endParaRPr>
          </a:p>
          <a:p>
            <a:pPr marL="756285" indent="-286385">
              <a:lnSpc>
                <a:spcPct val="100000"/>
              </a:lnSpc>
              <a:spcBef>
                <a:spcPts val="670"/>
              </a:spcBef>
              <a:buChar char="–"/>
              <a:tabLst>
                <a:tab pos="756920" algn="l"/>
              </a:tabLst>
            </a:pPr>
            <a:r>
              <a:rPr sz="2800" spc="-80" dirty="0">
                <a:latin typeface="Arial"/>
                <a:cs typeface="Arial"/>
              </a:rPr>
              <a:t>Innovation </a:t>
            </a:r>
            <a:r>
              <a:rPr sz="2800" spc="-265" dirty="0">
                <a:latin typeface="Arial"/>
                <a:cs typeface="Arial"/>
              </a:rPr>
              <a:t>as </a:t>
            </a:r>
            <a:r>
              <a:rPr sz="2800" spc="-35" dirty="0">
                <a:latin typeface="Arial"/>
                <a:cs typeface="Arial"/>
              </a:rPr>
              <a:t>the </a:t>
            </a:r>
            <a:r>
              <a:rPr sz="2800" spc="-175" dirty="0">
                <a:latin typeface="Arial"/>
                <a:cs typeface="Arial"/>
              </a:rPr>
              <a:t>key </a:t>
            </a:r>
            <a:r>
              <a:rPr sz="2800" spc="20" dirty="0">
                <a:latin typeface="Arial"/>
                <a:cs typeface="Arial"/>
              </a:rPr>
              <a:t>to </a:t>
            </a:r>
            <a:r>
              <a:rPr sz="2800" spc="-105" dirty="0">
                <a:latin typeface="Arial"/>
                <a:cs typeface="Arial"/>
              </a:rPr>
              <a:t>long </a:t>
            </a:r>
            <a:r>
              <a:rPr sz="2800" spc="-25" dirty="0">
                <a:latin typeface="Arial"/>
                <a:cs typeface="Arial"/>
              </a:rPr>
              <a:t>term</a:t>
            </a:r>
            <a:r>
              <a:rPr sz="2800" spc="-375" dirty="0">
                <a:latin typeface="Arial"/>
                <a:cs typeface="Arial"/>
              </a:rPr>
              <a:t> </a:t>
            </a:r>
            <a:r>
              <a:rPr sz="2800" spc="-235" dirty="0">
                <a:latin typeface="Arial"/>
                <a:cs typeface="Arial"/>
              </a:rPr>
              <a:t>success</a:t>
            </a:r>
            <a:endParaRPr sz="2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226807" y="132659"/>
            <a:ext cx="1730452" cy="278999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9765" y="5878779"/>
            <a:ext cx="54952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70" dirty="0">
                <a:latin typeface="Arial"/>
                <a:cs typeface="Arial"/>
              </a:rPr>
              <a:t>Figure </a:t>
            </a:r>
            <a:r>
              <a:rPr sz="1200" spc="-55" dirty="0">
                <a:latin typeface="Arial"/>
                <a:cs typeface="Arial"/>
              </a:rPr>
              <a:t>20.1 </a:t>
            </a:r>
            <a:r>
              <a:rPr sz="1800" spc="-155" dirty="0">
                <a:latin typeface="Arial"/>
                <a:cs typeface="Arial"/>
              </a:rPr>
              <a:t>Some </a:t>
            </a:r>
            <a:r>
              <a:rPr sz="1800" spc="-65" dirty="0">
                <a:latin typeface="Arial"/>
                <a:cs typeface="Arial"/>
              </a:rPr>
              <a:t>factors </a:t>
            </a:r>
            <a:r>
              <a:rPr sz="1800" spc="-55" dirty="0">
                <a:latin typeface="Arial"/>
                <a:cs typeface="Arial"/>
              </a:rPr>
              <a:t>affecting </a:t>
            </a:r>
            <a:r>
              <a:rPr sz="1800" spc="-70" dirty="0">
                <a:latin typeface="Arial"/>
                <a:cs typeface="Arial"/>
              </a:rPr>
              <a:t>organisational</a:t>
            </a:r>
            <a:r>
              <a:rPr sz="1800" spc="-180" dirty="0">
                <a:latin typeface="Arial"/>
                <a:cs typeface="Arial"/>
              </a:rPr>
              <a:t> </a:t>
            </a:r>
            <a:r>
              <a:rPr sz="1800" spc="-75" dirty="0">
                <a:latin typeface="Arial"/>
                <a:cs typeface="Arial"/>
              </a:rPr>
              <a:t>effectiveness</a:t>
            </a:r>
            <a:endParaRPr sz="1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59765" y="6221679"/>
            <a:ext cx="818451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800" i="1" spc="-35" dirty="0">
                <a:latin typeface="Trebuchet MS"/>
                <a:cs typeface="Trebuchet MS"/>
              </a:rPr>
              <a:t>Source</a:t>
            </a:r>
            <a:r>
              <a:rPr sz="800" spc="-35" dirty="0">
                <a:latin typeface="Arial"/>
                <a:cs typeface="Arial"/>
              </a:rPr>
              <a:t>: </a:t>
            </a:r>
            <a:r>
              <a:rPr sz="800" spc="-45" dirty="0">
                <a:latin typeface="Arial"/>
                <a:cs typeface="Arial"/>
              </a:rPr>
              <a:t>From Handy, </a:t>
            </a:r>
            <a:r>
              <a:rPr sz="800" spc="-90" dirty="0">
                <a:latin typeface="Arial"/>
                <a:cs typeface="Arial"/>
              </a:rPr>
              <a:t>C. </a:t>
            </a:r>
            <a:r>
              <a:rPr sz="800" spc="-65" dirty="0">
                <a:latin typeface="Arial"/>
                <a:cs typeface="Arial"/>
              </a:rPr>
              <a:t>B. </a:t>
            </a:r>
            <a:r>
              <a:rPr sz="800" i="1" spc="-35" dirty="0">
                <a:latin typeface="Trebuchet MS"/>
                <a:cs typeface="Trebuchet MS"/>
              </a:rPr>
              <a:t>Understanding </a:t>
            </a:r>
            <a:r>
              <a:rPr sz="800" i="1" spc="-40" dirty="0">
                <a:latin typeface="Trebuchet MS"/>
                <a:cs typeface="Trebuchet MS"/>
              </a:rPr>
              <a:t>Organizations</a:t>
            </a:r>
            <a:r>
              <a:rPr sz="800" spc="-40" dirty="0">
                <a:latin typeface="Arial"/>
                <a:cs typeface="Arial"/>
              </a:rPr>
              <a:t>, </a:t>
            </a:r>
            <a:r>
              <a:rPr sz="800" spc="-5" dirty="0">
                <a:latin typeface="Arial"/>
                <a:cs typeface="Arial"/>
              </a:rPr>
              <a:t>fourth </a:t>
            </a:r>
            <a:r>
              <a:rPr sz="800" spc="-15" dirty="0">
                <a:latin typeface="Arial"/>
                <a:cs typeface="Arial"/>
              </a:rPr>
              <a:t>edition, </a:t>
            </a:r>
            <a:r>
              <a:rPr sz="800" spc="-45" dirty="0">
                <a:latin typeface="Arial"/>
                <a:cs typeface="Arial"/>
              </a:rPr>
              <a:t>Penguin </a:t>
            </a:r>
            <a:r>
              <a:rPr sz="800" spc="-60" dirty="0">
                <a:latin typeface="Arial"/>
                <a:cs typeface="Arial"/>
              </a:rPr>
              <a:t>Books </a:t>
            </a:r>
            <a:r>
              <a:rPr sz="800" spc="-35" dirty="0">
                <a:latin typeface="Arial"/>
                <a:cs typeface="Arial"/>
              </a:rPr>
              <a:t>(1993), </a:t>
            </a:r>
            <a:r>
              <a:rPr sz="800" spc="-25" dirty="0">
                <a:latin typeface="Arial"/>
                <a:cs typeface="Arial"/>
              </a:rPr>
              <a:t>p. </a:t>
            </a:r>
            <a:r>
              <a:rPr sz="800" spc="-35" dirty="0">
                <a:latin typeface="Arial"/>
                <a:cs typeface="Arial"/>
              </a:rPr>
              <a:t>15. Copyright </a:t>
            </a:r>
            <a:r>
              <a:rPr sz="800" spc="80" dirty="0">
                <a:latin typeface="Arial"/>
                <a:cs typeface="Arial"/>
              </a:rPr>
              <a:t>© </a:t>
            </a:r>
            <a:r>
              <a:rPr sz="800" spc="-55" dirty="0">
                <a:latin typeface="Arial"/>
                <a:cs typeface="Arial"/>
              </a:rPr>
              <a:t>Charles </a:t>
            </a:r>
            <a:r>
              <a:rPr sz="800" spc="-45" dirty="0">
                <a:latin typeface="Arial"/>
                <a:cs typeface="Arial"/>
              </a:rPr>
              <a:t>Handy, </a:t>
            </a:r>
            <a:r>
              <a:rPr sz="800" spc="-35" dirty="0">
                <a:latin typeface="Arial"/>
                <a:cs typeface="Arial"/>
              </a:rPr>
              <a:t>1976, 1981, 1985, 1993, 1999. </a:t>
            </a:r>
            <a:r>
              <a:rPr sz="800" spc="-45" dirty="0">
                <a:latin typeface="Arial"/>
                <a:cs typeface="Arial"/>
              </a:rPr>
              <a:t>Reproduced </a:t>
            </a:r>
            <a:r>
              <a:rPr sz="800" spc="-35" dirty="0">
                <a:latin typeface="Arial"/>
                <a:cs typeface="Arial"/>
              </a:rPr>
              <a:t>by </a:t>
            </a:r>
            <a:r>
              <a:rPr sz="800" spc="-30" dirty="0">
                <a:latin typeface="Arial"/>
                <a:cs typeface="Arial"/>
              </a:rPr>
              <a:t>permission </a:t>
            </a:r>
            <a:r>
              <a:rPr sz="800" spc="-5" dirty="0">
                <a:latin typeface="Arial"/>
                <a:cs typeface="Arial"/>
              </a:rPr>
              <a:t>of </a:t>
            </a:r>
            <a:r>
              <a:rPr sz="800" spc="-45" dirty="0">
                <a:latin typeface="Arial"/>
                <a:cs typeface="Arial"/>
              </a:rPr>
              <a:t>Penguin  </a:t>
            </a:r>
            <a:r>
              <a:rPr sz="800" spc="-60" dirty="0">
                <a:latin typeface="Arial"/>
                <a:cs typeface="Arial"/>
              </a:rPr>
              <a:t>Books</a:t>
            </a:r>
            <a:r>
              <a:rPr sz="800" spc="-40" dirty="0">
                <a:latin typeface="Arial"/>
                <a:cs typeface="Arial"/>
              </a:rPr>
              <a:t> </a:t>
            </a:r>
            <a:r>
              <a:rPr sz="800" spc="-35" dirty="0">
                <a:latin typeface="Arial"/>
                <a:cs typeface="Arial"/>
              </a:rPr>
              <a:t>Ltd.</a:t>
            </a:r>
            <a:endParaRPr sz="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831975" y="360425"/>
            <a:ext cx="5483225" cy="550697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935729" y="6431686"/>
            <a:ext cx="1270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888888"/>
                </a:solidFill>
                <a:latin typeface="Arial"/>
                <a:cs typeface="Arial"/>
              </a:rPr>
              <a:t>© 2016 </a:t>
            </a: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John</a:t>
            </a:r>
            <a:r>
              <a:rPr sz="1200" spc="-120" dirty="0">
                <a:solidFill>
                  <a:srgbClr val="888888"/>
                </a:solidFill>
                <a:latin typeface="Arial"/>
                <a:cs typeface="Arial"/>
              </a:rPr>
              <a:t> </a:t>
            </a:r>
            <a:r>
              <a:rPr sz="1200" spc="-15" dirty="0">
                <a:solidFill>
                  <a:srgbClr val="888888"/>
                </a:solidFill>
                <a:latin typeface="Arial"/>
                <a:cs typeface="Arial"/>
              </a:rPr>
              <a:t>Tribe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411971" y="6431686"/>
            <a:ext cx="1962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27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637984" y="630960"/>
            <a:ext cx="3702727" cy="51837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607052" y="1656588"/>
            <a:ext cx="4290059" cy="39334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643501" y="1692020"/>
            <a:ext cx="4163695" cy="380847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638675" y="1687322"/>
            <a:ext cx="4173220" cy="3818254"/>
          </a:xfrm>
          <a:custGeom>
            <a:avLst/>
            <a:gdLst/>
            <a:ahLst/>
            <a:cxnLst/>
            <a:rect l="l" t="t" r="r" b="b"/>
            <a:pathLst>
              <a:path w="4173220" h="3818254">
                <a:moveTo>
                  <a:pt x="0" y="3818001"/>
                </a:moveTo>
                <a:lnTo>
                  <a:pt x="4173220" y="3818001"/>
                </a:lnTo>
                <a:lnTo>
                  <a:pt x="4173220" y="0"/>
                </a:lnTo>
                <a:lnTo>
                  <a:pt x="0" y="0"/>
                </a:lnTo>
                <a:lnTo>
                  <a:pt x="0" y="3818001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72410" marR="5080" indent="-2760345">
              <a:lnSpc>
                <a:spcPct val="100000"/>
              </a:lnSpc>
              <a:spcBef>
                <a:spcPts val="100"/>
              </a:spcBef>
            </a:pPr>
            <a:r>
              <a:rPr spc="-65" dirty="0"/>
              <a:t>Definition </a:t>
            </a:r>
            <a:r>
              <a:rPr spc="-170" dirty="0"/>
              <a:t>and </a:t>
            </a:r>
            <a:r>
              <a:rPr spc="-229" dirty="0"/>
              <a:t>scope </a:t>
            </a:r>
            <a:r>
              <a:rPr spc="-5" dirty="0"/>
              <a:t>of </a:t>
            </a:r>
            <a:r>
              <a:rPr spc="-100" dirty="0"/>
              <a:t>recreation,</a:t>
            </a:r>
            <a:r>
              <a:rPr spc="-560" dirty="0"/>
              <a:t> </a:t>
            </a:r>
            <a:r>
              <a:rPr spc="-125" dirty="0"/>
              <a:t>leisure  </a:t>
            </a:r>
            <a:r>
              <a:rPr spc="-170" dirty="0"/>
              <a:t>and</a:t>
            </a:r>
            <a:r>
              <a:rPr spc="-204" dirty="0"/>
              <a:t> </a:t>
            </a:r>
            <a:r>
              <a:rPr spc="-75" dirty="0"/>
              <a:t>tourism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02742" y="1929764"/>
            <a:ext cx="3984625" cy="317182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675"/>
              </a:spcBef>
              <a:buChar char="•"/>
              <a:tabLst>
                <a:tab pos="423545" algn="l"/>
                <a:tab pos="424180" algn="l"/>
              </a:tabLst>
            </a:pPr>
            <a:r>
              <a:rPr sz="2400" spc="-140" dirty="0">
                <a:latin typeface="Arial"/>
                <a:cs typeface="Arial"/>
              </a:rPr>
              <a:t>Leisure </a:t>
            </a:r>
            <a:r>
              <a:rPr sz="2400" spc="-210" dirty="0">
                <a:latin typeface="Arial"/>
                <a:cs typeface="Arial"/>
              </a:rPr>
              <a:t>= </a:t>
            </a:r>
            <a:r>
              <a:rPr sz="2400" spc="-75" dirty="0">
                <a:latin typeface="Arial"/>
                <a:cs typeface="Arial"/>
              </a:rPr>
              <a:t>discretionary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time</a:t>
            </a:r>
            <a:endParaRPr sz="2400">
              <a:latin typeface="Arial"/>
              <a:cs typeface="Arial"/>
            </a:endParaRPr>
          </a:p>
          <a:p>
            <a:pPr marL="355600" marR="367030" indent="-342900">
              <a:lnSpc>
                <a:spcPct val="100000"/>
              </a:lnSpc>
              <a:spcBef>
                <a:spcPts val="575"/>
              </a:spcBef>
              <a:buChar char="•"/>
              <a:tabLst>
                <a:tab pos="423545" algn="l"/>
                <a:tab pos="424180" algn="l"/>
              </a:tabLst>
            </a:pPr>
            <a:r>
              <a:rPr sz="2400" spc="-114" dirty="0">
                <a:latin typeface="Arial"/>
                <a:cs typeface="Arial"/>
              </a:rPr>
              <a:t>Recreation </a:t>
            </a:r>
            <a:r>
              <a:rPr sz="2400" spc="-210" dirty="0">
                <a:latin typeface="Arial"/>
                <a:cs typeface="Arial"/>
              </a:rPr>
              <a:t>= </a:t>
            </a:r>
            <a:r>
              <a:rPr sz="2400" spc="-80" dirty="0">
                <a:latin typeface="Arial"/>
                <a:cs typeface="Arial"/>
              </a:rPr>
              <a:t>pursuits  </a:t>
            </a:r>
            <a:r>
              <a:rPr sz="2400" spc="-85" dirty="0">
                <a:latin typeface="Arial"/>
                <a:cs typeface="Arial"/>
              </a:rPr>
              <a:t>undertaken </a:t>
            </a:r>
            <a:r>
              <a:rPr sz="2400" spc="-30" dirty="0">
                <a:latin typeface="Arial"/>
                <a:cs typeface="Arial"/>
              </a:rPr>
              <a:t>in </a:t>
            </a:r>
            <a:r>
              <a:rPr sz="2400" spc="-85" dirty="0">
                <a:latin typeface="Arial"/>
                <a:cs typeface="Arial"/>
              </a:rPr>
              <a:t>leisure</a:t>
            </a:r>
            <a:r>
              <a:rPr sz="2400" spc="-300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time</a:t>
            </a:r>
            <a:endParaRPr sz="24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580"/>
              </a:spcBef>
              <a:buChar char="•"/>
              <a:tabLst>
                <a:tab pos="423545" algn="l"/>
                <a:tab pos="424180" algn="l"/>
              </a:tabLst>
            </a:pPr>
            <a:r>
              <a:rPr sz="2400" spc="-140" dirty="0">
                <a:latin typeface="Arial"/>
                <a:cs typeface="Arial"/>
              </a:rPr>
              <a:t>Tourism </a:t>
            </a:r>
            <a:r>
              <a:rPr sz="2400" spc="-210" dirty="0">
                <a:latin typeface="Arial"/>
                <a:cs typeface="Arial"/>
              </a:rPr>
              <a:t>= </a:t>
            </a:r>
            <a:r>
              <a:rPr sz="2400" spc="-60" dirty="0">
                <a:latin typeface="Arial"/>
                <a:cs typeface="Arial"/>
              </a:rPr>
              <a:t>visiting </a:t>
            </a:r>
            <a:r>
              <a:rPr sz="2400" spc="-10" dirty="0">
                <a:latin typeface="Arial"/>
                <a:cs typeface="Arial"/>
              </a:rPr>
              <a:t>for </a:t>
            </a:r>
            <a:r>
              <a:rPr sz="2400" spc="-40" dirty="0">
                <a:latin typeface="Arial"/>
                <a:cs typeface="Arial"/>
              </a:rPr>
              <a:t>at</a:t>
            </a:r>
            <a:r>
              <a:rPr sz="2400" spc="-295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least  </a:t>
            </a:r>
            <a:r>
              <a:rPr sz="2400" spc="-100" dirty="0">
                <a:latin typeface="Arial"/>
                <a:cs typeface="Arial"/>
              </a:rPr>
              <a:t>one </a:t>
            </a:r>
            <a:r>
              <a:rPr sz="2400" spc="-50" dirty="0">
                <a:latin typeface="Arial"/>
                <a:cs typeface="Arial"/>
              </a:rPr>
              <a:t>night </a:t>
            </a:r>
            <a:r>
              <a:rPr sz="2400" spc="-10" dirty="0">
                <a:latin typeface="Arial"/>
                <a:cs typeface="Arial"/>
              </a:rPr>
              <a:t>for </a:t>
            </a:r>
            <a:r>
              <a:rPr sz="2400" spc="-85" dirty="0">
                <a:latin typeface="Arial"/>
                <a:cs typeface="Arial"/>
              </a:rPr>
              <a:t>leisure </a:t>
            </a:r>
            <a:r>
              <a:rPr sz="2400" spc="-114" dirty="0">
                <a:latin typeface="Arial"/>
                <a:cs typeface="Arial"/>
              </a:rPr>
              <a:t>and  </a:t>
            </a:r>
            <a:r>
              <a:rPr sz="2400" spc="-100" dirty="0">
                <a:latin typeface="Arial"/>
                <a:cs typeface="Arial"/>
              </a:rPr>
              <a:t>holiday, </a:t>
            </a:r>
            <a:r>
              <a:rPr sz="2400" spc="-145" dirty="0">
                <a:latin typeface="Arial"/>
                <a:cs typeface="Arial"/>
              </a:rPr>
              <a:t>business </a:t>
            </a:r>
            <a:r>
              <a:rPr sz="2400" spc="-110" dirty="0">
                <a:latin typeface="Arial"/>
                <a:cs typeface="Arial"/>
              </a:rPr>
              <a:t>and  </a:t>
            </a:r>
            <a:r>
              <a:rPr sz="2400" spc="-95" dirty="0">
                <a:latin typeface="Arial"/>
                <a:cs typeface="Arial"/>
              </a:rPr>
              <a:t>professional </a:t>
            </a:r>
            <a:r>
              <a:rPr sz="2400" spc="-25" dirty="0">
                <a:latin typeface="Arial"/>
                <a:cs typeface="Arial"/>
              </a:rPr>
              <a:t>or </a:t>
            </a:r>
            <a:r>
              <a:rPr sz="2400" spc="-30" dirty="0">
                <a:latin typeface="Arial"/>
                <a:cs typeface="Arial"/>
              </a:rPr>
              <a:t>other</a:t>
            </a:r>
            <a:r>
              <a:rPr sz="2400" spc="-305" dirty="0">
                <a:latin typeface="Arial"/>
                <a:cs typeface="Arial"/>
              </a:rPr>
              <a:t> </a:t>
            </a:r>
            <a:r>
              <a:rPr sz="2400" spc="-50" dirty="0">
                <a:latin typeface="Arial"/>
                <a:cs typeface="Arial"/>
              </a:rPr>
              <a:t>tourism  </a:t>
            </a:r>
            <a:r>
              <a:rPr sz="2400" spc="-120" dirty="0">
                <a:latin typeface="Arial"/>
                <a:cs typeface="Arial"/>
              </a:rPr>
              <a:t>purposes</a:t>
            </a:r>
            <a:endParaRPr sz="2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935729" y="6376212"/>
            <a:ext cx="1270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888888"/>
                </a:solidFill>
                <a:latin typeface="Arial"/>
                <a:cs typeface="Arial"/>
              </a:rPr>
              <a:t>© 2016 </a:t>
            </a: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John</a:t>
            </a:r>
            <a:r>
              <a:rPr sz="1200" spc="-120" dirty="0">
                <a:solidFill>
                  <a:srgbClr val="888888"/>
                </a:solidFill>
                <a:latin typeface="Arial"/>
                <a:cs typeface="Arial"/>
              </a:rPr>
              <a:t> </a:t>
            </a:r>
            <a:r>
              <a:rPr sz="1200" spc="-15" dirty="0">
                <a:solidFill>
                  <a:srgbClr val="888888"/>
                </a:solidFill>
                <a:latin typeface="Arial"/>
                <a:cs typeface="Arial"/>
              </a:rPr>
              <a:t>Tribe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11971" y="6376212"/>
            <a:ext cx="1962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28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75585" marR="5080" indent="-2335530">
              <a:lnSpc>
                <a:spcPct val="100000"/>
              </a:lnSpc>
              <a:spcBef>
                <a:spcPts val="100"/>
              </a:spcBef>
            </a:pPr>
            <a:r>
              <a:rPr spc="-65" dirty="0"/>
              <a:t>Definition, </a:t>
            </a:r>
            <a:r>
              <a:rPr spc="-229" dirty="0"/>
              <a:t>scope </a:t>
            </a:r>
            <a:r>
              <a:rPr spc="-165" dirty="0"/>
              <a:t>and </a:t>
            </a:r>
            <a:r>
              <a:rPr spc="-105" dirty="0"/>
              <a:t>methodology</a:t>
            </a:r>
            <a:r>
              <a:rPr spc="-345" dirty="0"/>
              <a:t> </a:t>
            </a:r>
            <a:r>
              <a:rPr spc="-10" dirty="0"/>
              <a:t>of  </a:t>
            </a:r>
            <a:r>
              <a:rPr spc="-180" dirty="0"/>
              <a:t>economics</a:t>
            </a:r>
            <a:r>
              <a:rPr spc="-195" dirty="0"/>
              <a:t> </a:t>
            </a:r>
            <a:r>
              <a:rPr spc="-180" dirty="0"/>
              <a:t>1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07044"/>
            <a:ext cx="6387465" cy="3689985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447040" indent="-434340">
              <a:lnSpc>
                <a:spcPct val="100000"/>
              </a:lnSpc>
              <a:spcBef>
                <a:spcPts val="894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229" dirty="0">
                <a:latin typeface="Arial"/>
                <a:cs typeface="Arial"/>
              </a:rPr>
              <a:t>The </a:t>
            </a:r>
            <a:r>
              <a:rPr sz="3200" spc="-80" dirty="0">
                <a:latin typeface="Arial"/>
                <a:cs typeface="Arial"/>
              </a:rPr>
              <a:t>nature </a:t>
            </a:r>
            <a:r>
              <a:rPr sz="3200" spc="-5" dirty="0">
                <a:latin typeface="Arial"/>
                <a:cs typeface="Arial"/>
              </a:rPr>
              <a:t>of</a:t>
            </a:r>
            <a:r>
              <a:rPr sz="3200" spc="-204" dirty="0">
                <a:latin typeface="Arial"/>
                <a:cs typeface="Arial"/>
              </a:rPr>
              <a:t> </a:t>
            </a:r>
            <a:r>
              <a:rPr sz="3200" spc="-160" dirty="0">
                <a:latin typeface="Arial"/>
                <a:cs typeface="Arial"/>
              </a:rPr>
              <a:t>economics</a:t>
            </a:r>
            <a:endParaRPr sz="3200">
              <a:latin typeface="Arial"/>
              <a:cs typeface="Arial"/>
            </a:endParaRPr>
          </a:p>
          <a:p>
            <a:pPr marL="836930" lvl="1" indent="-367030">
              <a:lnSpc>
                <a:spcPct val="100000"/>
              </a:lnSpc>
              <a:spcBef>
                <a:spcPts val="690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210" dirty="0">
                <a:latin typeface="Arial"/>
                <a:cs typeface="Arial"/>
              </a:rPr>
              <a:t>Resources </a:t>
            </a:r>
            <a:r>
              <a:rPr sz="2800" spc="-135" dirty="0">
                <a:latin typeface="Arial"/>
                <a:cs typeface="Arial"/>
              </a:rPr>
              <a:t>and</a:t>
            </a:r>
            <a:r>
              <a:rPr sz="2800" spc="-50" dirty="0">
                <a:latin typeface="Arial"/>
                <a:cs typeface="Arial"/>
              </a:rPr>
              <a:t> </a:t>
            </a:r>
            <a:r>
              <a:rPr sz="2800" spc="-110" dirty="0">
                <a:latin typeface="Arial"/>
                <a:cs typeface="Arial"/>
              </a:rPr>
              <a:t>wants</a:t>
            </a:r>
            <a:endParaRPr sz="2800">
              <a:latin typeface="Arial"/>
              <a:cs typeface="Arial"/>
            </a:endParaRPr>
          </a:p>
          <a:p>
            <a:pPr marL="836930" lvl="1" indent="-367030">
              <a:lnSpc>
                <a:spcPct val="100000"/>
              </a:lnSpc>
              <a:spcBef>
                <a:spcPts val="670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155" dirty="0">
                <a:latin typeface="Arial"/>
                <a:cs typeface="Arial"/>
              </a:rPr>
              <a:t>Scarcity </a:t>
            </a:r>
            <a:r>
              <a:rPr sz="2800" spc="-135" dirty="0">
                <a:latin typeface="Arial"/>
                <a:cs typeface="Arial"/>
              </a:rPr>
              <a:t>and</a:t>
            </a:r>
            <a:r>
              <a:rPr sz="2800" spc="-125" dirty="0">
                <a:latin typeface="Arial"/>
                <a:cs typeface="Arial"/>
              </a:rPr>
              <a:t> </a:t>
            </a:r>
            <a:r>
              <a:rPr sz="2800" spc="-130" dirty="0">
                <a:latin typeface="Arial"/>
                <a:cs typeface="Arial"/>
              </a:rPr>
              <a:t>choice</a:t>
            </a:r>
            <a:endParaRPr sz="2800">
              <a:latin typeface="Arial"/>
              <a:cs typeface="Arial"/>
            </a:endParaRPr>
          </a:p>
          <a:p>
            <a:pPr marL="836930" lvl="1" indent="-367030">
              <a:lnSpc>
                <a:spcPct val="100000"/>
              </a:lnSpc>
              <a:spcBef>
                <a:spcPts val="675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55" dirty="0">
                <a:latin typeface="Arial"/>
                <a:cs typeface="Arial"/>
              </a:rPr>
              <a:t>Opportunity</a:t>
            </a:r>
            <a:r>
              <a:rPr sz="2800" spc="-105" dirty="0">
                <a:latin typeface="Arial"/>
                <a:cs typeface="Arial"/>
              </a:rPr>
              <a:t> </a:t>
            </a:r>
            <a:r>
              <a:rPr sz="2800" spc="-130" dirty="0">
                <a:latin typeface="Arial"/>
                <a:cs typeface="Arial"/>
              </a:rPr>
              <a:t>cost</a:t>
            </a:r>
            <a:endParaRPr sz="2800">
              <a:latin typeface="Arial"/>
              <a:cs typeface="Arial"/>
            </a:endParaRPr>
          </a:p>
          <a:p>
            <a:pPr marL="836930" lvl="1" indent="-367030">
              <a:lnSpc>
                <a:spcPct val="100000"/>
              </a:lnSpc>
              <a:spcBef>
                <a:spcPts val="675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100" dirty="0">
                <a:latin typeface="Arial"/>
                <a:cs typeface="Arial"/>
              </a:rPr>
              <a:t>Allocative</a:t>
            </a:r>
            <a:r>
              <a:rPr sz="2800" spc="-150" dirty="0">
                <a:latin typeface="Arial"/>
                <a:cs typeface="Arial"/>
              </a:rPr>
              <a:t> </a:t>
            </a:r>
            <a:r>
              <a:rPr sz="2800" spc="-165" dirty="0">
                <a:latin typeface="Arial"/>
                <a:cs typeface="Arial"/>
              </a:rPr>
              <a:t>mechanisms</a:t>
            </a:r>
            <a:endParaRPr sz="2800">
              <a:latin typeface="Arial"/>
              <a:cs typeface="Arial"/>
            </a:endParaRPr>
          </a:p>
          <a:p>
            <a:pPr marL="836930" lvl="1" indent="-367030">
              <a:lnSpc>
                <a:spcPct val="100000"/>
              </a:lnSpc>
              <a:spcBef>
                <a:spcPts val="675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130" dirty="0">
                <a:latin typeface="Arial"/>
                <a:cs typeface="Arial"/>
              </a:rPr>
              <a:t>Macroeconomics </a:t>
            </a:r>
            <a:r>
              <a:rPr sz="2800" spc="-135" dirty="0">
                <a:latin typeface="Arial"/>
                <a:cs typeface="Arial"/>
              </a:rPr>
              <a:t>and</a:t>
            </a:r>
            <a:r>
              <a:rPr sz="2800" spc="-95" dirty="0">
                <a:latin typeface="Arial"/>
                <a:cs typeface="Arial"/>
              </a:rPr>
              <a:t> </a:t>
            </a:r>
            <a:r>
              <a:rPr sz="2800" spc="-125" dirty="0">
                <a:latin typeface="Arial"/>
                <a:cs typeface="Arial"/>
              </a:rPr>
              <a:t>microeconomics</a:t>
            </a:r>
            <a:endParaRPr sz="2800">
              <a:latin typeface="Arial"/>
              <a:cs typeface="Arial"/>
            </a:endParaRPr>
          </a:p>
          <a:p>
            <a:pPr marL="836930" lvl="1" indent="-367030">
              <a:lnSpc>
                <a:spcPct val="100000"/>
              </a:lnSpc>
              <a:spcBef>
                <a:spcPts val="670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85" dirty="0">
                <a:latin typeface="Arial"/>
                <a:cs typeface="Arial"/>
              </a:rPr>
              <a:t>Marginal</a:t>
            </a:r>
            <a:r>
              <a:rPr sz="2800" spc="-150" dirty="0">
                <a:latin typeface="Arial"/>
                <a:cs typeface="Arial"/>
              </a:rPr>
              <a:t> </a:t>
            </a:r>
            <a:r>
              <a:rPr sz="2800" spc="-165" dirty="0">
                <a:latin typeface="Arial"/>
                <a:cs typeface="Arial"/>
              </a:rPr>
              <a:t>analysis</a:t>
            </a:r>
            <a:endParaRPr sz="2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935729" y="6431686"/>
            <a:ext cx="1270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888888"/>
                </a:solidFill>
                <a:latin typeface="Arial"/>
                <a:cs typeface="Arial"/>
              </a:rPr>
              <a:t>© 2016 </a:t>
            </a: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John</a:t>
            </a:r>
            <a:r>
              <a:rPr sz="1200" spc="-120" dirty="0">
                <a:solidFill>
                  <a:srgbClr val="888888"/>
                </a:solidFill>
                <a:latin typeface="Arial"/>
                <a:cs typeface="Arial"/>
              </a:rPr>
              <a:t> </a:t>
            </a:r>
            <a:r>
              <a:rPr sz="1200" spc="-15" dirty="0">
                <a:solidFill>
                  <a:srgbClr val="888888"/>
                </a:solidFill>
                <a:latin typeface="Arial"/>
                <a:cs typeface="Arial"/>
              </a:rPr>
              <a:t>Tribe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411971" y="6431686"/>
            <a:ext cx="1962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29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07078" y="231470"/>
            <a:ext cx="263144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335" dirty="0"/>
              <a:t>Basic</a:t>
            </a:r>
            <a:r>
              <a:rPr sz="4400" spc="-300" dirty="0"/>
              <a:t> </a:t>
            </a:r>
            <a:r>
              <a:rPr sz="4400" spc="-120" dirty="0"/>
              <a:t>terms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158620"/>
            <a:ext cx="2632075" cy="6356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3700" indent="-381000">
              <a:lnSpc>
                <a:spcPct val="100000"/>
              </a:lnSpc>
              <a:spcBef>
                <a:spcPts val="105"/>
              </a:spcBef>
              <a:buSzPct val="65000"/>
              <a:buChar char="•"/>
              <a:tabLst>
                <a:tab pos="393700" algn="l"/>
                <a:tab pos="394335" algn="l"/>
              </a:tabLst>
            </a:pPr>
            <a:r>
              <a:rPr sz="2000" spc="-110" dirty="0">
                <a:latin typeface="Arial"/>
                <a:cs typeface="Arial"/>
              </a:rPr>
              <a:t>Scarcity </a:t>
            </a:r>
            <a:r>
              <a:rPr sz="2000" spc="-95" dirty="0">
                <a:latin typeface="Arial"/>
                <a:cs typeface="Arial"/>
              </a:rPr>
              <a:t>and</a:t>
            </a:r>
            <a:r>
              <a:rPr sz="2000" spc="-125" dirty="0">
                <a:latin typeface="Arial"/>
                <a:cs typeface="Arial"/>
              </a:rPr>
              <a:t> </a:t>
            </a:r>
            <a:r>
              <a:rPr sz="2000" spc="-95" dirty="0">
                <a:latin typeface="Arial"/>
                <a:cs typeface="Arial"/>
              </a:rPr>
              <a:t>choice</a:t>
            </a:r>
            <a:endParaRPr sz="2000">
              <a:latin typeface="Arial"/>
              <a:cs typeface="Arial"/>
            </a:endParaRPr>
          </a:p>
          <a:p>
            <a:pPr marL="412115" indent="-399415">
              <a:lnSpc>
                <a:spcPct val="100000"/>
              </a:lnSpc>
              <a:buChar char="•"/>
              <a:tabLst>
                <a:tab pos="412115" algn="l"/>
                <a:tab pos="412750" algn="l"/>
              </a:tabLst>
            </a:pPr>
            <a:r>
              <a:rPr sz="2000" spc="-125" dirty="0">
                <a:latin typeface="Arial"/>
                <a:cs typeface="Arial"/>
              </a:rPr>
              <a:t>Factors </a:t>
            </a:r>
            <a:r>
              <a:rPr sz="2000" spc="-5" dirty="0">
                <a:latin typeface="Arial"/>
                <a:cs typeface="Arial"/>
              </a:rPr>
              <a:t>of</a:t>
            </a:r>
            <a:r>
              <a:rPr sz="2000" spc="-130" dirty="0">
                <a:latin typeface="Arial"/>
                <a:cs typeface="Arial"/>
              </a:rPr>
              <a:t> </a:t>
            </a:r>
            <a:r>
              <a:rPr sz="2000" spc="-40" dirty="0">
                <a:latin typeface="Arial"/>
                <a:cs typeface="Arial"/>
              </a:rPr>
              <a:t>production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93444" y="1768601"/>
            <a:ext cx="1428115" cy="12452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5"/>
              </a:spcBef>
              <a:buChar char="–"/>
              <a:tabLst>
                <a:tab pos="354965" algn="l"/>
                <a:tab pos="355600" algn="l"/>
              </a:tabLst>
            </a:pPr>
            <a:r>
              <a:rPr sz="2000" spc="-145" dirty="0">
                <a:latin typeface="Arial"/>
                <a:cs typeface="Arial"/>
              </a:rPr>
              <a:t>Land</a:t>
            </a:r>
            <a:endParaRPr sz="20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har char="–"/>
              <a:tabLst>
                <a:tab pos="354965" algn="l"/>
                <a:tab pos="355600" algn="l"/>
              </a:tabLst>
            </a:pPr>
            <a:r>
              <a:rPr sz="2000" spc="-100" dirty="0">
                <a:latin typeface="Arial"/>
                <a:cs typeface="Arial"/>
              </a:rPr>
              <a:t>Labour</a:t>
            </a:r>
            <a:endParaRPr sz="20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har char="–"/>
              <a:tabLst>
                <a:tab pos="354965" algn="l"/>
                <a:tab pos="355600" algn="l"/>
              </a:tabLst>
            </a:pPr>
            <a:r>
              <a:rPr sz="2000" spc="-95" dirty="0">
                <a:latin typeface="Arial"/>
                <a:cs typeface="Arial"/>
              </a:rPr>
              <a:t>Capital</a:t>
            </a:r>
            <a:endParaRPr sz="20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har char="–"/>
              <a:tabLst>
                <a:tab pos="354965" algn="l"/>
                <a:tab pos="355600" algn="l"/>
              </a:tabLst>
            </a:pPr>
            <a:r>
              <a:rPr sz="2000" spc="-360" dirty="0">
                <a:latin typeface="Arial"/>
                <a:cs typeface="Arial"/>
              </a:rPr>
              <a:t>E</a:t>
            </a:r>
            <a:r>
              <a:rPr sz="2000" spc="-85" dirty="0">
                <a:latin typeface="Arial"/>
                <a:cs typeface="Arial"/>
              </a:rPr>
              <a:t>n</a:t>
            </a:r>
            <a:r>
              <a:rPr sz="2000" spc="90" dirty="0">
                <a:latin typeface="Arial"/>
                <a:cs typeface="Arial"/>
              </a:rPr>
              <a:t>t</a:t>
            </a:r>
            <a:r>
              <a:rPr sz="2000" spc="-25" dirty="0">
                <a:latin typeface="Arial"/>
                <a:cs typeface="Arial"/>
              </a:rPr>
              <a:t>erpri</a:t>
            </a:r>
            <a:r>
              <a:rPr sz="2000" spc="-175" dirty="0">
                <a:latin typeface="Arial"/>
                <a:cs typeface="Arial"/>
              </a:rPr>
              <a:t>se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5940" y="2988056"/>
            <a:ext cx="1958339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12115" indent="-399415">
              <a:lnSpc>
                <a:spcPct val="100000"/>
              </a:lnSpc>
              <a:spcBef>
                <a:spcPts val="105"/>
              </a:spcBef>
              <a:buChar char="•"/>
              <a:tabLst>
                <a:tab pos="412115" algn="l"/>
                <a:tab pos="412750" algn="l"/>
              </a:tabLst>
            </a:pPr>
            <a:r>
              <a:rPr sz="2000" spc="-100" dirty="0">
                <a:latin typeface="Arial"/>
                <a:cs typeface="Arial"/>
              </a:rPr>
              <a:t>Factor</a:t>
            </a:r>
            <a:r>
              <a:rPr sz="2000" spc="-150" dirty="0">
                <a:latin typeface="Arial"/>
                <a:cs typeface="Arial"/>
              </a:rPr>
              <a:t> </a:t>
            </a:r>
            <a:r>
              <a:rPr sz="2000" spc="-90" dirty="0">
                <a:latin typeface="Arial"/>
                <a:cs typeface="Arial"/>
              </a:rPr>
              <a:t>rewards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11971" y="6376212"/>
            <a:ext cx="1962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30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530852" y="5144389"/>
            <a:ext cx="2505075" cy="290195"/>
          </a:xfrm>
          <a:custGeom>
            <a:avLst/>
            <a:gdLst/>
            <a:ahLst/>
            <a:cxnLst/>
            <a:rect l="l" t="t" r="r" b="b"/>
            <a:pathLst>
              <a:path w="2505075" h="290195">
                <a:moveTo>
                  <a:pt x="0" y="0"/>
                </a:moveTo>
                <a:lnTo>
                  <a:pt x="0" y="144907"/>
                </a:lnTo>
                <a:lnTo>
                  <a:pt x="2504567" y="144907"/>
                </a:lnTo>
                <a:lnTo>
                  <a:pt x="2504567" y="289814"/>
                </a:lnTo>
              </a:path>
            </a:pathLst>
          </a:custGeom>
          <a:ln w="25400">
            <a:solidFill>
              <a:srgbClr val="4674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530852" y="5144389"/>
            <a:ext cx="835025" cy="290195"/>
          </a:xfrm>
          <a:custGeom>
            <a:avLst/>
            <a:gdLst/>
            <a:ahLst/>
            <a:cxnLst/>
            <a:rect l="l" t="t" r="r" b="b"/>
            <a:pathLst>
              <a:path w="835025" h="290195">
                <a:moveTo>
                  <a:pt x="0" y="0"/>
                </a:moveTo>
                <a:lnTo>
                  <a:pt x="0" y="144907"/>
                </a:lnTo>
                <a:lnTo>
                  <a:pt x="834771" y="144907"/>
                </a:lnTo>
                <a:lnTo>
                  <a:pt x="834771" y="289814"/>
                </a:lnTo>
              </a:path>
            </a:pathLst>
          </a:custGeom>
          <a:ln w="25400">
            <a:solidFill>
              <a:srgbClr val="4674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695953" y="5144389"/>
            <a:ext cx="835025" cy="290195"/>
          </a:xfrm>
          <a:custGeom>
            <a:avLst/>
            <a:gdLst/>
            <a:ahLst/>
            <a:cxnLst/>
            <a:rect l="l" t="t" r="r" b="b"/>
            <a:pathLst>
              <a:path w="835025" h="290195">
                <a:moveTo>
                  <a:pt x="834898" y="0"/>
                </a:moveTo>
                <a:lnTo>
                  <a:pt x="834898" y="144907"/>
                </a:lnTo>
                <a:lnTo>
                  <a:pt x="0" y="144907"/>
                </a:lnTo>
                <a:lnTo>
                  <a:pt x="0" y="289814"/>
                </a:lnTo>
              </a:path>
            </a:pathLst>
          </a:custGeom>
          <a:ln w="25400">
            <a:solidFill>
              <a:srgbClr val="4674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026285" y="5144389"/>
            <a:ext cx="2505075" cy="290195"/>
          </a:xfrm>
          <a:custGeom>
            <a:avLst/>
            <a:gdLst/>
            <a:ahLst/>
            <a:cxnLst/>
            <a:rect l="l" t="t" r="r" b="b"/>
            <a:pathLst>
              <a:path w="2505075" h="290195">
                <a:moveTo>
                  <a:pt x="2504566" y="0"/>
                </a:moveTo>
                <a:lnTo>
                  <a:pt x="2504566" y="144907"/>
                </a:lnTo>
                <a:lnTo>
                  <a:pt x="0" y="144907"/>
                </a:lnTo>
                <a:lnTo>
                  <a:pt x="0" y="289814"/>
                </a:lnTo>
              </a:path>
            </a:pathLst>
          </a:custGeom>
          <a:ln w="25400">
            <a:solidFill>
              <a:srgbClr val="4674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530852" y="4164584"/>
            <a:ext cx="0" cy="290195"/>
          </a:xfrm>
          <a:custGeom>
            <a:avLst/>
            <a:gdLst/>
            <a:ahLst/>
            <a:cxnLst/>
            <a:rect l="l" t="t" r="r" b="b"/>
            <a:pathLst>
              <a:path h="290195">
                <a:moveTo>
                  <a:pt x="0" y="0"/>
                </a:moveTo>
                <a:lnTo>
                  <a:pt x="0" y="289814"/>
                </a:lnTo>
              </a:path>
            </a:pathLst>
          </a:custGeom>
          <a:ln w="25400">
            <a:solidFill>
              <a:srgbClr val="4674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530852" y="3184905"/>
            <a:ext cx="0" cy="290195"/>
          </a:xfrm>
          <a:custGeom>
            <a:avLst/>
            <a:gdLst/>
            <a:ahLst/>
            <a:cxnLst/>
            <a:rect l="l" t="t" r="r" b="b"/>
            <a:pathLst>
              <a:path h="290195">
                <a:moveTo>
                  <a:pt x="0" y="0"/>
                </a:moveTo>
                <a:lnTo>
                  <a:pt x="0" y="289814"/>
                </a:lnTo>
              </a:path>
            </a:pathLst>
          </a:custGeom>
          <a:ln w="25400">
            <a:solidFill>
              <a:srgbClr val="3C66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840860" y="2494940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89" h="690244">
                <a:moveTo>
                  <a:pt x="0" y="689965"/>
                </a:moveTo>
                <a:lnTo>
                  <a:pt x="1379982" y="689965"/>
                </a:lnTo>
                <a:lnTo>
                  <a:pt x="1379982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840860" y="2494940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89" h="690244">
                <a:moveTo>
                  <a:pt x="0" y="689965"/>
                </a:moveTo>
                <a:lnTo>
                  <a:pt x="1379982" y="689965"/>
                </a:lnTo>
                <a:lnTo>
                  <a:pt x="1379982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3840860" y="2489657"/>
            <a:ext cx="1380490" cy="6819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ctr">
              <a:lnSpc>
                <a:spcPts val="2585"/>
              </a:lnSpc>
              <a:spcBef>
                <a:spcPts val="95"/>
              </a:spcBef>
            </a:pPr>
            <a:r>
              <a:rPr sz="2200" spc="-5" dirty="0">
                <a:latin typeface="Arial"/>
                <a:cs typeface="Arial"/>
              </a:rPr>
              <a:t>Unlimited</a:t>
            </a:r>
            <a:endParaRPr sz="2200">
              <a:latin typeface="Arial"/>
              <a:cs typeface="Arial"/>
            </a:endParaRPr>
          </a:p>
          <a:p>
            <a:pPr algn="ctr">
              <a:lnSpc>
                <a:spcPts val="2585"/>
              </a:lnSpc>
            </a:pPr>
            <a:r>
              <a:rPr sz="2200" spc="-20" dirty="0">
                <a:latin typeface="Arial"/>
                <a:cs typeface="Arial"/>
              </a:rPr>
              <a:t>Wants</a:t>
            </a:r>
            <a:endParaRPr sz="2200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3840860" y="3474618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89" h="690245">
                <a:moveTo>
                  <a:pt x="0" y="689965"/>
                </a:moveTo>
                <a:lnTo>
                  <a:pt x="1379982" y="689965"/>
                </a:lnTo>
                <a:lnTo>
                  <a:pt x="1379982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840860" y="3474618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89" h="690245">
                <a:moveTo>
                  <a:pt x="0" y="689965"/>
                </a:moveTo>
                <a:lnTo>
                  <a:pt x="1379982" y="689965"/>
                </a:lnTo>
                <a:lnTo>
                  <a:pt x="1379982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3840860" y="3630548"/>
            <a:ext cx="138049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5527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latin typeface="Arial"/>
                <a:cs typeface="Arial"/>
              </a:rPr>
              <a:t>Choice</a:t>
            </a:r>
            <a:endParaRPr sz="22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3840860" y="4454423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89" h="690245">
                <a:moveTo>
                  <a:pt x="0" y="689965"/>
                </a:moveTo>
                <a:lnTo>
                  <a:pt x="1379982" y="689965"/>
                </a:lnTo>
                <a:lnTo>
                  <a:pt x="1379982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840860" y="4454423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89" h="690245">
                <a:moveTo>
                  <a:pt x="0" y="689965"/>
                </a:moveTo>
                <a:lnTo>
                  <a:pt x="1379982" y="689965"/>
                </a:lnTo>
                <a:lnTo>
                  <a:pt x="1379982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336294" y="5434152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89" h="690245">
                <a:moveTo>
                  <a:pt x="0" y="689965"/>
                </a:moveTo>
                <a:lnTo>
                  <a:pt x="1379982" y="689965"/>
                </a:lnTo>
                <a:lnTo>
                  <a:pt x="1379982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336294" y="5434152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89" h="690245">
                <a:moveTo>
                  <a:pt x="0" y="689965"/>
                </a:moveTo>
                <a:lnTo>
                  <a:pt x="1379982" y="689965"/>
                </a:lnTo>
                <a:lnTo>
                  <a:pt x="1379982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1336294" y="5590438"/>
            <a:ext cx="138049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2545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latin typeface="Arial"/>
                <a:cs typeface="Arial"/>
              </a:rPr>
              <a:t>land</a:t>
            </a:r>
            <a:endParaRPr sz="22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3005963" y="5434152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89" h="690245">
                <a:moveTo>
                  <a:pt x="0" y="689965"/>
                </a:moveTo>
                <a:lnTo>
                  <a:pt x="1379982" y="689965"/>
                </a:lnTo>
                <a:lnTo>
                  <a:pt x="1379982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005963" y="5434152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89" h="690245">
                <a:moveTo>
                  <a:pt x="0" y="689965"/>
                </a:moveTo>
                <a:lnTo>
                  <a:pt x="1379982" y="689965"/>
                </a:lnTo>
                <a:lnTo>
                  <a:pt x="1379982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675759" y="5434152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89" h="690245">
                <a:moveTo>
                  <a:pt x="0" y="689965"/>
                </a:moveTo>
                <a:lnTo>
                  <a:pt x="1379982" y="689965"/>
                </a:lnTo>
                <a:lnTo>
                  <a:pt x="1379982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675759" y="5434152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89" h="690245">
                <a:moveTo>
                  <a:pt x="0" y="689965"/>
                </a:moveTo>
                <a:lnTo>
                  <a:pt x="1379982" y="689965"/>
                </a:lnTo>
                <a:lnTo>
                  <a:pt x="1379982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6345428" y="5434152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90" h="690245">
                <a:moveTo>
                  <a:pt x="0" y="689965"/>
                </a:moveTo>
                <a:lnTo>
                  <a:pt x="1379981" y="689965"/>
                </a:lnTo>
                <a:lnTo>
                  <a:pt x="1379981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6345428" y="5434152"/>
            <a:ext cx="1380490" cy="690245"/>
          </a:xfrm>
          <a:custGeom>
            <a:avLst/>
            <a:gdLst/>
            <a:ahLst/>
            <a:cxnLst/>
            <a:rect l="l" t="t" r="r" b="b"/>
            <a:pathLst>
              <a:path w="1380490" h="690245">
                <a:moveTo>
                  <a:pt x="0" y="689965"/>
                </a:moveTo>
                <a:lnTo>
                  <a:pt x="1379981" y="689965"/>
                </a:lnTo>
                <a:lnTo>
                  <a:pt x="1379981" y="0"/>
                </a:lnTo>
                <a:lnTo>
                  <a:pt x="0" y="0"/>
                </a:lnTo>
                <a:lnTo>
                  <a:pt x="0" y="689965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6345428" y="5590438"/>
            <a:ext cx="138049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7945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latin typeface="Arial"/>
                <a:cs typeface="Arial"/>
              </a:rPr>
              <a:t>enterprise</a:t>
            </a:r>
            <a:endParaRPr sz="22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005963" y="4449826"/>
            <a:ext cx="3049905" cy="215646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856615" marR="847725" indent="635" algn="ctr">
              <a:lnSpc>
                <a:spcPts val="2530"/>
              </a:lnSpc>
              <a:spcBef>
                <a:spcPts val="270"/>
              </a:spcBef>
            </a:pPr>
            <a:r>
              <a:rPr sz="2200" dirty="0">
                <a:latin typeface="Arial"/>
                <a:cs typeface="Arial"/>
              </a:rPr>
              <a:t>Scarce  </a:t>
            </a:r>
            <a:r>
              <a:rPr sz="2200" spc="-5" dirty="0">
                <a:latin typeface="Arial"/>
                <a:cs typeface="Arial"/>
              </a:rPr>
              <a:t>Re</a:t>
            </a:r>
            <a:r>
              <a:rPr sz="2200" spc="5" dirty="0">
                <a:latin typeface="Arial"/>
                <a:cs typeface="Arial"/>
              </a:rPr>
              <a:t>s</a:t>
            </a:r>
            <a:r>
              <a:rPr sz="2200" spc="-5" dirty="0">
                <a:latin typeface="Arial"/>
                <a:cs typeface="Arial"/>
              </a:rPr>
              <a:t>o</a:t>
            </a:r>
            <a:r>
              <a:rPr sz="2200" dirty="0">
                <a:latin typeface="Arial"/>
                <a:cs typeface="Arial"/>
              </a:rPr>
              <a:t>u</a:t>
            </a:r>
            <a:r>
              <a:rPr sz="2200" spc="-5" dirty="0">
                <a:latin typeface="Arial"/>
                <a:cs typeface="Arial"/>
              </a:rPr>
              <a:t>r</a:t>
            </a:r>
            <a:r>
              <a:rPr sz="2200" dirty="0">
                <a:latin typeface="Arial"/>
                <a:cs typeface="Arial"/>
              </a:rPr>
              <a:t>c</a:t>
            </a:r>
            <a:r>
              <a:rPr sz="2200" spc="-5" dirty="0">
                <a:latin typeface="Arial"/>
                <a:cs typeface="Arial"/>
              </a:rPr>
              <a:t>es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250">
              <a:latin typeface="Times New Roman"/>
              <a:cs typeface="Times New Roman"/>
            </a:endParaRPr>
          </a:p>
          <a:p>
            <a:pPr marL="14604" algn="ctr">
              <a:lnSpc>
                <a:spcPct val="100000"/>
              </a:lnSpc>
              <a:tabLst>
                <a:tab pos="1668780" algn="l"/>
              </a:tabLst>
            </a:pPr>
            <a:r>
              <a:rPr sz="2200" spc="-5" dirty="0">
                <a:latin typeface="Arial"/>
                <a:cs typeface="Arial"/>
              </a:rPr>
              <a:t>labour	capital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600">
              <a:latin typeface="Times New Roman"/>
              <a:cs typeface="Times New Roman"/>
            </a:endParaRPr>
          </a:p>
          <a:p>
            <a:pPr marL="749935">
              <a:lnSpc>
                <a:spcPct val="100000"/>
              </a:lnSpc>
              <a:spcBef>
                <a:spcPts val="5"/>
              </a:spcBef>
            </a:pPr>
            <a:r>
              <a:rPr sz="1800" dirty="0">
                <a:latin typeface="Arial"/>
                <a:cs typeface="Arial"/>
              </a:rPr>
              <a:t>© </a:t>
            </a:r>
            <a:r>
              <a:rPr sz="1800" spc="-5" dirty="0">
                <a:latin typeface="Arial"/>
                <a:cs typeface="Arial"/>
              </a:rPr>
              <a:t>2016 John</a:t>
            </a:r>
            <a:r>
              <a:rPr sz="1800" spc="-50" dirty="0">
                <a:latin typeface="Arial"/>
                <a:cs typeface="Arial"/>
              </a:rPr>
              <a:t> </a:t>
            </a:r>
            <a:r>
              <a:rPr sz="1800" spc="-15" dirty="0">
                <a:latin typeface="Arial"/>
                <a:cs typeface="Arial"/>
              </a:rPr>
              <a:t>Tribe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57550" y="461594"/>
            <a:ext cx="263271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330" dirty="0"/>
              <a:t>Basic</a:t>
            </a:r>
            <a:r>
              <a:rPr sz="4400" spc="-295" dirty="0"/>
              <a:t> </a:t>
            </a:r>
            <a:r>
              <a:rPr sz="4400" spc="-125" dirty="0"/>
              <a:t>terms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17426"/>
            <a:ext cx="7852409" cy="3750945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447040" indent="-434340">
              <a:lnSpc>
                <a:spcPct val="100000"/>
              </a:lnSpc>
              <a:spcBef>
                <a:spcPts val="894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55" dirty="0">
                <a:latin typeface="Arial"/>
                <a:cs typeface="Arial"/>
              </a:rPr>
              <a:t>Opportunity</a:t>
            </a:r>
            <a:r>
              <a:rPr sz="3200" spc="-130" dirty="0">
                <a:latin typeface="Arial"/>
                <a:cs typeface="Arial"/>
              </a:rPr>
              <a:t> </a:t>
            </a:r>
            <a:r>
              <a:rPr sz="3200" spc="-145" dirty="0">
                <a:latin typeface="Arial"/>
                <a:cs typeface="Arial"/>
              </a:rPr>
              <a:t>cost</a:t>
            </a:r>
            <a:endParaRPr sz="3200">
              <a:latin typeface="Arial"/>
              <a:cs typeface="Arial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690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35" dirty="0">
                <a:latin typeface="Arial"/>
                <a:cs typeface="Arial"/>
              </a:rPr>
              <a:t>the </a:t>
            </a:r>
            <a:r>
              <a:rPr sz="2800" spc="-85" dirty="0">
                <a:latin typeface="Arial"/>
                <a:cs typeface="Arial"/>
              </a:rPr>
              <a:t>alternatives </a:t>
            </a:r>
            <a:r>
              <a:rPr sz="2800" spc="-25" dirty="0">
                <a:latin typeface="Arial"/>
                <a:cs typeface="Arial"/>
              </a:rPr>
              <a:t>or </a:t>
            </a:r>
            <a:r>
              <a:rPr sz="2800" spc="-35" dirty="0">
                <a:latin typeface="Arial"/>
                <a:cs typeface="Arial"/>
              </a:rPr>
              <a:t>other </a:t>
            </a:r>
            <a:r>
              <a:rPr sz="2800" spc="-55" dirty="0">
                <a:latin typeface="Arial"/>
                <a:cs typeface="Arial"/>
              </a:rPr>
              <a:t>opportunities </a:t>
            </a:r>
            <a:r>
              <a:rPr sz="2800" spc="-5" dirty="0">
                <a:latin typeface="Arial"/>
                <a:cs typeface="Arial"/>
              </a:rPr>
              <a:t>that</a:t>
            </a:r>
            <a:r>
              <a:rPr sz="2800" spc="-570" dirty="0">
                <a:latin typeface="Arial"/>
                <a:cs typeface="Arial"/>
              </a:rPr>
              <a:t> </a:t>
            </a:r>
            <a:r>
              <a:rPr sz="2800" spc="-175" dirty="0">
                <a:latin typeface="Arial"/>
                <a:cs typeface="Arial"/>
              </a:rPr>
              <a:t>have  </a:t>
            </a:r>
            <a:r>
              <a:rPr sz="2800" spc="20" dirty="0">
                <a:latin typeface="Arial"/>
                <a:cs typeface="Arial"/>
              </a:rPr>
              <a:t>to </a:t>
            </a:r>
            <a:r>
              <a:rPr sz="2800" spc="-130" dirty="0">
                <a:latin typeface="Arial"/>
                <a:cs typeface="Arial"/>
              </a:rPr>
              <a:t>be </a:t>
            </a:r>
            <a:r>
              <a:rPr sz="2800" spc="-110" dirty="0">
                <a:latin typeface="Arial"/>
                <a:cs typeface="Arial"/>
              </a:rPr>
              <a:t>foregone </a:t>
            </a:r>
            <a:r>
              <a:rPr sz="2800" spc="25" dirty="0">
                <a:latin typeface="Arial"/>
                <a:cs typeface="Arial"/>
              </a:rPr>
              <a:t>to </a:t>
            </a:r>
            <a:r>
              <a:rPr sz="2800" spc="-150" dirty="0">
                <a:latin typeface="Arial"/>
                <a:cs typeface="Arial"/>
              </a:rPr>
              <a:t>achieve </a:t>
            </a:r>
            <a:r>
              <a:rPr sz="2800" spc="-220" dirty="0">
                <a:latin typeface="Arial"/>
                <a:cs typeface="Arial"/>
              </a:rPr>
              <a:t>a </a:t>
            </a:r>
            <a:r>
              <a:rPr sz="2800" spc="-60" dirty="0">
                <a:latin typeface="Arial"/>
                <a:cs typeface="Arial"/>
              </a:rPr>
              <a:t>particular</a:t>
            </a:r>
            <a:r>
              <a:rPr sz="2800" spc="-415" dirty="0">
                <a:latin typeface="Arial"/>
                <a:cs typeface="Arial"/>
              </a:rPr>
              <a:t> </a:t>
            </a:r>
            <a:r>
              <a:rPr sz="2800" spc="-55" dirty="0">
                <a:latin typeface="Arial"/>
                <a:cs typeface="Arial"/>
              </a:rPr>
              <a:t>thing</a:t>
            </a:r>
            <a:endParaRPr sz="2800">
              <a:latin typeface="Arial"/>
              <a:cs typeface="Arial"/>
            </a:endParaRPr>
          </a:p>
          <a:p>
            <a:pPr marL="447040" indent="-434340">
              <a:lnSpc>
                <a:spcPct val="100000"/>
              </a:lnSpc>
              <a:spcBef>
                <a:spcPts val="755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125" dirty="0">
                <a:latin typeface="Arial"/>
                <a:cs typeface="Arial"/>
              </a:rPr>
              <a:t>Microeconomics</a:t>
            </a:r>
            <a:endParaRPr sz="3200">
              <a:latin typeface="Arial"/>
              <a:cs typeface="Arial"/>
            </a:endParaRPr>
          </a:p>
          <a:p>
            <a:pPr marL="836930" lvl="1" indent="-367030">
              <a:lnSpc>
                <a:spcPct val="100000"/>
              </a:lnSpc>
              <a:spcBef>
                <a:spcPts val="690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105" dirty="0">
                <a:latin typeface="Arial"/>
                <a:cs typeface="Arial"/>
              </a:rPr>
              <a:t>study </a:t>
            </a:r>
            <a:r>
              <a:rPr sz="2800" spc="-10" dirty="0">
                <a:latin typeface="Arial"/>
                <a:cs typeface="Arial"/>
              </a:rPr>
              <a:t>of </a:t>
            </a:r>
            <a:r>
              <a:rPr sz="2800" spc="-114" dirty="0">
                <a:latin typeface="Arial"/>
                <a:cs typeface="Arial"/>
              </a:rPr>
              <a:t>household </a:t>
            </a:r>
            <a:r>
              <a:rPr sz="2800" spc="-135" dirty="0">
                <a:latin typeface="Arial"/>
                <a:cs typeface="Arial"/>
              </a:rPr>
              <a:t>and </a:t>
            </a:r>
            <a:r>
              <a:rPr sz="2800" spc="-70" dirty="0">
                <a:latin typeface="Arial"/>
                <a:cs typeface="Arial"/>
              </a:rPr>
              <a:t>firm’s</a:t>
            </a:r>
            <a:r>
              <a:rPr sz="2800" spc="-270" dirty="0">
                <a:latin typeface="Arial"/>
                <a:cs typeface="Arial"/>
              </a:rPr>
              <a:t> </a:t>
            </a:r>
            <a:r>
              <a:rPr sz="2800" spc="-105" dirty="0">
                <a:latin typeface="Arial"/>
                <a:cs typeface="Arial"/>
              </a:rPr>
              <a:t>behaviour</a:t>
            </a:r>
            <a:endParaRPr sz="2800">
              <a:latin typeface="Arial"/>
              <a:cs typeface="Arial"/>
            </a:endParaRPr>
          </a:p>
          <a:p>
            <a:pPr marL="447040" indent="-434340">
              <a:lnSpc>
                <a:spcPct val="100000"/>
              </a:lnSpc>
              <a:spcBef>
                <a:spcPts val="755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140" dirty="0">
                <a:latin typeface="Arial"/>
                <a:cs typeface="Arial"/>
              </a:rPr>
              <a:t>Macroeconomics</a:t>
            </a:r>
            <a:endParaRPr sz="3200">
              <a:latin typeface="Arial"/>
              <a:cs typeface="Arial"/>
            </a:endParaRPr>
          </a:p>
          <a:p>
            <a:pPr marL="836930" lvl="1" indent="-367030">
              <a:lnSpc>
                <a:spcPct val="100000"/>
              </a:lnSpc>
              <a:spcBef>
                <a:spcPts val="685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155" dirty="0">
                <a:latin typeface="Arial"/>
                <a:cs typeface="Arial"/>
              </a:rPr>
              <a:t>Study </a:t>
            </a:r>
            <a:r>
              <a:rPr sz="2800" spc="-10" dirty="0">
                <a:latin typeface="Arial"/>
                <a:cs typeface="Arial"/>
              </a:rPr>
              <a:t>of </a:t>
            </a:r>
            <a:r>
              <a:rPr sz="2800" spc="-145" dirty="0">
                <a:latin typeface="Arial"/>
                <a:cs typeface="Arial"/>
              </a:rPr>
              <a:t>economics </a:t>
            </a:r>
            <a:r>
              <a:rPr sz="2800" spc="-40" dirty="0">
                <a:latin typeface="Arial"/>
                <a:cs typeface="Arial"/>
              </a:rPr>
              <a:t>at </a:t>
            </a:r>
            <a:r>
              <a:rPr sz="2800" spc="-70" dirty="0">
                <a:latin typeface="Arial"/>
                <a:cs typeface="Arial"/>
              </a:rPr>
              <a:t>national</a:t>
            </a:r>
            <a:r>
              <a:rPr sz="2800" spc="-350" dirty="0">
                <a:latin typeface="Arial"/>
                <a:cs typeface="Arial"/>
              </a:rPr>
              <a:t> </a:t>
            </a:r>
            <a:r>
              <a:rPr sz="2800" spc="-100" dirty="0">
                <a:latin typeface="Arial"/>
                <a:cs typeface="Arial"/>
              </a:rPr>
              <a:t>level</a:t>
            </a:r>
            <a:endParaRPr sz="2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11971" y="6431686"/>
            <a:ext cx="1962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31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Economic issues </a:t>
            </a:r>
            <a:r>
              <a:rPr spc="-5" dirty="0"/>
              <a:t>as they  apply to </a:t>
            </a:r>
            <a:r>
              <a:rPr spc="-5" dirty="0">
                <a:solidFill>
                  <a:srgbClr val="FF0000"/>
                </a:solidFill>
              </a:rPr>
              <a:t>individuals  </a:t>
            </a:r>
            <a:r>
              <a:rPr spc="-5" dirty="0"/>
              <a:t>Individual firms,  consumers, </a:t>
            </a:r>
            <a:r>
              <a:rPr spc="-10" dirty="0"/>
              <a:t>industries,  </a:t>
            </a:r>
            <a:r>
              <a:rPr spc="-5" dirty="0"/>
              <a:t>workers &amp;</a:t>
            </a:r>
            <a:r>
              <a:rPr spc="5" dirty="0"/>
              <a:t> </a:t>
            </a:r>
            <a:r>
              <a:rPr spc="-10" dirty="0"/>
              <a:t>markets</a:t>
            </a: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Times New Roman"/>
              <a:cs typeface="Times New Roman"/>
            </a:endParaRPr>
          </a:p>
          <a:p>
            <a:pPr marL="12700" marR="182880">
              <a:lnSpc>
                <a:spcPct val="100000"/>
              </a:lnSpc>
              <a:buFont typeface="Arial"/>
              <a:buChar char="•"/>
              <a:tabLst>
                <a:tab pos="156210" algn="l"/>
              </a:tabLst>
            </a:pP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Why 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are there  </a:t>
            </a: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multinational 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car firms  </a:t>
            </a: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but 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no </a:t>
            </a: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multinational  barbers?</a:t>
            </a:r>
          </a:p>
          <a:p>
            <a:pPr marL="12700" marR="51435">
              <a:lnSpc>
                <a:spcPct val="100000"/>
              </a:lnSpc>
              <a:buFont typeface="Arial"/>
              <a:buChar char="•"/>
              <a:tabLst>
                <a:tab pos="156210" algn="l"/>
              </a:tabLst>
            </a:pP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Why 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are teachers </a:t>
            </a: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paid  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a lot </a:t>
            </a: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less 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than X Factor  </a:t>
            </a: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judges?</a:t>
            </a: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pc="-5" dirty="0"/>
              <a:t>Micro</a:t>
            </a:r>
            <a:r>
              <a:rPr spc="15" dirty="0"/>
              <a:t> </a:t>
            </a:r>
            <a:r>
              <a:rPr spc="-10" dirty="0"/>
              <a:t>questions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92707" y="220472"/>
            <a:ext cx="7258684" cy="8788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755900" marR="5080" indent="-2743835">
              <a:lnSpc>
                <a:spcPct val="100000"/>
              </a:lnSpc>
              <a:spcBef>
                <a:spcPts val="95"/>
              </a:spcBef>
            </a:pPr>
            <a:r>
              <a:rPr sz="2800" b="1" spc="-5" dirty="0">
                <a:solidFill>
                  <a:srgbClr val="000000"/>
                </a:solidFill>
                <a:latin typeface="Verdana"/>
                <a:cs typeface="Verdana"/>
              </a:rPr>
              <a:t>Microeconomics, macroeconomics &amp;  business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8415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Considers </a:t>
            </a:r>
            <a:r>
              <a:rPr spc="-5" dirty="0"/>
              <a:t>the  </a:t>
            </a:r>
            <a:r>
              <a:rPr spc="-10" dirty="0"/>
              <a:t>behaviour </a:t>
            </a:r>
            <a:r>
              <a:rPr spc="-5" dirty="0"/>
              <a:t>&amp;  performance of </a:t>
            </a:r>
            <a:r>
              <a:rPr spc="-10" dirty="0"/>
              <a:t>the  economy </a:t>
            </a:r>
            <a:r>
              <a:rPr spc="-5" dirty="0">
                <a:solidFill>
                  <a:srgbClr val="FF0000"/>
                </a:solidFill>
              </a:rPr>
              <a:t>as a</a:t>
            </a:r>
            <a:r>
              <a:rPr spc="10" dirty="0">
                <a:solidFill>
                  <a:srgbClr val="FF0000"/>
                </a:solidFill>
              </a:rPr>
              <a:t> </a:t>
            </a:r>
            <a:r>
              <a:rPr spc="-5" dirty="0">
                <a:solidFill>
                  <a:srgbClr val="FF0000"/>
                </a:solidFill>
              </a:rPr>
              <a:t>whole</a:t>
            </a: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Times New Roman"/>
              <a:cs typeface="Times New Roman"/>
            </a:endParaRPr>
          </a:p>
          <a:p>
            <a:pPr marL="12700" marR="233045">
              <a:lnSpc>
                <a:spcPct val="100000"/>
              </a:lnSpc>
              <a:buFont typeface="Arial"/>
              <a:buChar char="•"/>
              <a:tabLst>
                <a:tab pos="156210" algn="l"/>
              </a:tabLst>
            </a:pP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Why 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does</a:t>
            </a:r>
            <a:r>
              <a:rPr i="1" spc="-50" dirty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inflation  matter?</a:t>
            </a:r>
          </a:p>
          <a:p>
            <a:pPr marL="12700" marR="631190">
              <a:lnSpc>
                <a:spcPct val="100000"/>
              </a:lnSpc>
              <a:buFont typeface="Arial"/>
              <a:buChar char="•"/>
              <a:tabLst>
                <a:tab pos="156210" algn="l"/>
              </a:tabLst>
            </a:pP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What 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causes  un</a:t>
            </a:r>
            <a:r>
              <a:rPr i="1" spc="-15" dirty="0">
                <a:solidFill>
                  <a:srgbClr val="FF0000"/>
                </a:solidFill>
                <a:latin typeface="Verdana"/>
                <a:cs typeface="Verdana"/>
              </a:rPr>
              <a:t>e</a:t>
            </a: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mployme</a:t>
            </a:r>
            <a:r>
              <a:rPr i="1" spc="-15" dirty="0">
                <a:solidFill>
                  <a:srgbClr val="FF0000"/>
                </a:solidFill>
                <a:latin typeface="Verdana"/>
                <a:cs typeface="Verdana"/>
              </a:rPr>
              <a:t>n</a:t>
            </a: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t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?</a:t>
            </a:r>
          </a:p>
          <a:p>
            <a:pPr marL="12700" marR="5080">
              <a:lnSpc>
                <a:spcPct val="100000"/>
              </a:lnSpc>
              <a:buFont typeface="Arial"/>
              <a:buChar char="•"/>
              <a:tabLst>
                <a:tab pos="156210" algn="l"/>
              </a:tabLst>
            </a:pP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Why are interest  rates </a:t>
            </a: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presently set 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at  </a:t>
            </a:r>
            <a:r>
              <a:rPr i="1" spc="-10" dirty="0">
                <a:solidFill>
                  <a:srgbClr val="FF0000"/>
                </a:solidFill>
                <a:latin typeface="Verdana"/>
                <a:cs typeface="Verdana"/>
              </a:rPr>
              <a:t>their lowest 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ever</a:t>
            </a:r>
            <a:r>
              <a:rPr i="1" spc="20" dirty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i="1" spc="-5" dirty="0">
                <a:solidFill>
                  <a:srgbClr val="FF0000"/>
                </a:solidFill>
                <a:latin typeface="Verdana"/>
                <a:cs typeface="Verdana"/>
              </a:rPr>
              <a:t>level</a:t>
            </a: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pc="-5" dirty="0"/>
              <a:t>Macro</a:t>
            </a:r>
            <a:r>
              <a:rPr spc="15" dirty="0"/>
              <a:t> </a:t>
            </a:r>
            <a:r>
              <a:rPr spc="-10" dirty="0"/>
              <a:t>questions</a:t>
            </a:r>
          </a:p>
        </p:txBody>
      </p:sp>
      <p:sp>
        <p:nvSpPr>
          <p:cNvPr id="5" name="object 5"/>
          <p:cNvSpPr/>
          <p:nvPr/>
        </p:nvSpPr>
        <p:spPr>
          <a:xfrm>
            <a:off x="416051" y="929639"/>
            <a:ext cx="4379976" cy="138074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11187" y="1125537"/>
            <a:ext cx="3792474" cy="79216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709612" y="1203325"/>
            <a:ext cx="3592829" cy="593725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0" tIns="142240" rIns="0" bIns="0" rtlCol="0">
            <a:spAutoFit/>
          </a:bodyPr>
          <a:lstStyle/>
          <a:p>
            <a:pPr marL="652780">
              <a:lnSpc>
                <a:spcPct val="100000"/>
              </a:lnSpc>
              <a:spcBef>
                <a:spcPts val="1120"/>
              </a:spcBef>
            </a:pPr>
            <a:r>
              <a:rPr sz="2000" b="1" dirty="0">
                <a:solidFill>
                  <a:srgbClr val="FFFFFF"/>
                </a:solidFill>
                <a:latin typeface="Verdana"/>
                <a:cs typeface="Verdana"/>
              </a:rPr>
              <a:t>Microeconomics</a:t>
            </a:r>
            <a:endParaRPr sz="2000">
              <a:latin typeface="Verdana"/>
              <a:cs typeface="Verdana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591811" y="929639"/>
            <a:ext cx="4381499" cy="138074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787900" y="1125537"/>
            <a:ext cx="3792474" cy="79216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884801" y="1203325"/>
            <a:ext cx="3594100" cy="593725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0" tIns="142240" rIns="0" bIns="0" rtlCol="0">
            <a:spAutoFit/>
          </a:bodyPr>
          <a:lstStyle/>
          <a:p>
            <a:pPr marL="612140">
              <a:lnSpc>
                <a:spcPct val="100000"/>
              </a:lnSpc>
              <a:spcBef>
                <a:spcPts val="1120"/>
              </a:spcBef>
            </a:pPr>
            <a:r>
              <a:rPr sz="2000" b="1" dirty="0">
                <a:solidFill>
                  <a:srgbClr val="FFFFFF"/>
                </a:solidFill>
                <a:latin typeface="Verdana"/>
                <a:cs typeface="Verdana"/>
              </a:rPr>
              <a:t>Macroeconomics</a:t>
            </a:r>
            <a:endParaRPr sz="2000">
              <a:latin typeface="Verdana"/>
              <a:cs typeface="Verdana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7720997" y="5671725"/>
            <a:ext cx="1224174" cy="101936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82064" y="461594"/>
            <a:ext cx="6579234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220" dirty="0"/>
              <a:t>Why </a:t>
            </a:r>
            <a:r>
              <a:rPr sz="4400" spc="-195" dirty="0"/>
              <a:t>are </a:t>
            </a:r>
            <a:r>
              <a:rPr sz="4400" spc="-165" dirty="0"/>
              <a:t>we here </a:t>
            </a:r>
            <a:r>
              <a:rPr sz="4400" spc="-150" dirty="0"/>
              <a:t>doing</a:t>
            </a:r>
            <a:r>
              <a:rPr sz="4400" spc="-465" dirty="0"/>
              <a:t> </a:t>
            </a:r>
            <a:r>
              <a:rPr sz="4400" spc="-270" dirty="0"/>
              <a:t>MIP?</a:t>
            </a:r>
            <a:endParaRPr sz="44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1430" marR="5080" algn="ctr">
              <a:lnSpc>
                <a:spcPct val="100000"/>
              </a:lnSpc>
              <a:spcBef>
                <a:spcPts val="105"/>
              </a:spcBef>
            </a:pPr>
            <a:r>
              <a:rPr spc="-170" dirty="0"/>
              <a:t>To </a:t>
            </a:r>
            <a:r>
              <a:rPr dirty="0"/>
              <a:t>understand </a:t>
            </a:r>
            <a:r>
              <a:rPr spc="-5" dirty="0"/>
              <a:t>business issues </a:t>
            </a:r>
            <a:r>
              <a:rPr dirty="0"/>
              <a:t>and </a:t>
            </a:r>
            <a:r>
              <a:rPr spc="-5" dirty="0"/>
              <a:t>the  environments in which business  </a:t>
            </a:r>
            <a:r>
              <a:rPr spc="-10" dirty="0"/>
              <a:t>operates, you </a:t>
            </a:r>
            <a:r>
              <a:rPr i="1" dirty="0">
                <a:latin typeface="Verdana"/>
                <a:cs typeface="Verdana"/>
              </a:rPr>
              <a:t>need </a:t>
            </a:r>
            <a:r>
              <a:rPr spc="-5" dirty="0"/>
              <a:t>to </a:t>
            </a:r>
            <a:r>
              <a:rPr dirty="0"/>
              <a:t>know </a:t>
            </a:r>
            <a:r>
              <a:rPr spc="-5" dirty="0"/>
              <a:t>about  </a:t>
            </a:r>
            <a:r>
              <a:rPr dirty="0"/>
              <a:t>micro and</a:t>
            </a:r>
            <a:r>
              <a:rPr spc="-55" dirty="0"/>
              <a:t> </a:t>
            </a:r>
            <a:r>
              <a:rPr dirty="0"/>
              <a:t>macroeconomics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594"/>
            <a:ext cx="518985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390" dirty="0"/>
              <a:t>Task: </a:t>
            </a:r>
            <a:r>
              <a:rPr sz="4400" spc="-70" dirty="0"/>
              <a:t>Opportunity</a:t>
            </a:r>
            <a:r>
              <a:rPr sz="4400" spc="-150" dirty="0"/>
              <a:t> </a:t>
            </a:r>
            <a:r>
              <a:rPr sz="4400" spc="-305" dirty="0"/>
              <a:t>Cost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10690"/>
            <a:ext cx="7854950" cy="30232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56285" marR="5080" indent="-287020">
              <a:lnSpc>
                <a:spcPct val="100000"/>
              </a:lnSpc>
              <a:spcBef>
                <a:spcPts val="95"/>
              </a:spcBef>
              <a:tabLst>
                <a:tab pos="836930" algn="l"/>
              </a:tabLst>
            </a:pPr>
            <a:r>
              <a:rPr sz="2800" spc="-5" dirty="0">
                <a:latin typeface="Arial"/>
                <a:cs typeface="Arial"/>
              </a:rPr>
              <a:t>–		</a:t>
            </a:r>
            <a:r>
              <a:rPr sz="2800" spc="-35" dirty="0">
                <a:latin typeface="Arial"/>
                <a:cs typeface="Arial"/>
              </a:rPr>
              <a:t>the </a:t>
            </a:r>
            <a:r>
              <a:rPr sz="2800" spc="-85" dirty="0">
                <a:latin typeface="Arial"/>
                <a:cs typeface="Arial"/>
              </a:rPr>
              <a:t>alternatives </a:t>
            </a:r>
            <a:r>
              <a:rPr sz="2800" spc="-25" dirty="0">
                <a:latin typeface="Arial"/>
                <a:cs typeface="Arial"/>
              </a:rPr>
              <a:t>or </a:t>
            </a:r>
            <a:r>
              <a:rPr sz="2800" spc="-35" dirty="0">
                <a:latin typeface="Arial"/>
                <a:cs typeface="Arial"/>
              </a:rPr>
              <a:t>other </a:t>
            </a:r>
            <a:r>
              <a:rPr sz="2800" spc="-55" dirty="0">
                <a:latin typeface="Arial"/>
                <a:cs typeface="Arial"/>
              </a:rPr>
              <a:t>opportunities </a:t>
            </a:r>
            <a:r>
              <a:rPr sz="2800" spc="-5" dirty="0">
                <a:latin typeface="Arial"/>
                <a:cs typeface="Arial"/>
              </a:rPr>
              <a:t>that</a:t>
            </a:r>
            <a:r>
              <a:rPr sz="2800" spc="-560" dirty="0">
                <a:latin typeface="Arial"/>
                <a:cs typeface="Arial"/>
              </a:rPr>
              <a:t> </a:t>
            </a:r>
            <a:r>
              <a:rPr sz="2800" spc="-175" dirty="0">
                <a:latin typeface="Arial"/>
                <a:cs typeface="Arial"/>
              </a:rPr>
              <a:t>have  </a:t>
            </a:r>
            <a:r>
              <a:rPr sz="2800" spc="20" dirty="0">
                <a:latin typeface="Arial"/>
                <a:cs typeface="Arial"/>
              </a:rPr>
              <a:t>to </a:t>
            </a:r>
            <a:r>
              <a:rPr sz="2800" spc="-130" dirty="0">
                <a:latin typeface="Arial"/>
                <a:cs typeface="Arial"/>
              </a:rPr>
              <a:t>be </a:t>
            </a:r>
            <a:r>
              <a:rPr sz="2800" spc="-110" dirty="0">
                <a:latin typeface="Arial"/>
                <a:cs typeface="Arial"/>
              </a:rPr>
              <a:t>foregone </a:t>
            </a:r>
            <a:r>
              <a:rPr sz="2800" spc="25" dirty="0">
                <a:latin typeface="Arial"/>
                <a:cs typeface="Arial"/>
              </a:rPr>
              <a:t>to </a:t>
            </a:r>
            <a:r>
              <a:rPr sz="2800" spc="-150" dirty="0">
                <a:latin typeface="Arial"/>
                <a:cs typeface="Arial"/>
              </a:rPr>
              <a:t>achieve </a:t>
            </a:r>
            <a:r>
              <a:rPr sz="2800" spc="-220" dirty="0">
                <a:latin typeface="Arial"/>
                <a:cs typeface="Arial"/>
              </a:rPr>
              <a:t>a </a:t>
            </a:r>
            <a:r>
              <a:rPr sz="2800" spc="-60" dirty="0">
                <a:latin typeface="Arial"/>
                <a:cs typeface="Arial"/>
              </a:rPr>
              <a:t>particular</a:t>
            </a:r>
            <a:r>
              <a:rPr sz="2800" spc="-455" dirty="0">
                <a:latin typeface="Arial"/>
                <a:cs typeface="Arial"/>
              </a:rPr>
              <a:t> </a:t>
            </a:r>
            <a:r>
              <a:rPr sz="2800" spc="-55" dirty="0">
                <a:latin typeface="Arial"/>
                <a:cs typeface="Arial"/>
              </a:rPr>
              <a:t>thing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800">
              <a:latin typeface="Times New Roman"/>
              <a:cs typeface="Times New Roman"/>
            </a:endParaRPr>
          </a:p>
          <a:p>
            <a:pPr marL="12700" marR="93345">
              <a:lnSpc>
                <a:spcPct val="100000"/>
              </a:lnSpc>
              <a:spcBef>
                <a:spcPts val="2145"/>
              </a:spcBef>
            </a:pPr>
            <a:r>
              <a:rPr sz="3200" spc="-90" dirty="0">
                <a:latin typeface="Arial"/>
                <a:cs typeface="Arial"/>
              </a:rPr>
              <a:t>What </a:t>
            </a:r>
            <a:r>
              <a:rPr sz="3200" spc="-110" dirty="0">
                <a:latin typeface="Arial"/>
                <a:cs typeface="Arial"/>
              </a:rPr>
              <a:t>could </a:t>
            </a:r>
            <a:r>
              <a:rPr sz="3200" spc="-130" dirty="0">
                <a:latin typeface="Arial"/>
                <a:cs typeface="Arial"/>
              </a:rPr>
              <a:t>you </a:t>
            </a:r>
            <a:r>
              <a:rPr sz="3200" spc="-195" dirty="0">
                <a:latin typeface="Arial"/>
                <a:cs typeface="Arial"/>
              </a:rPr>
              <a:t>have </a:t>
            </a:r>
            <a:r>
              <a:rPr sz="3200" spc="-145" dirty="0">
                <a:latin typeface="Arial"/>
                <a:cs typeface="Arial"/>
              </a:rPr>
              <a:t>been </a:t>
            </a:r>
            <a:r>
              <a:rPr sz="3200" spc="-110" dirty="0">
                <a:latin typeface="Arial"/>
                <a:cs typeface="Arial"/>
              </a:rPr>
              <a:t>doing </a:t>
            </a:r>
            <a:r>
              <a:rPr sz="3200" spc="-105" dirty="0">
                <a:latin typeface="Arial"/>
                <a:cs typeface="Arial"/>
              </a:rPr>
              <a:t>today</a:t>
            </a:r>
            <a:r>
              <a:rPr sz="3200" spc="-395" dirty="0">
                <a:latin typeface="Arial"/>
                <a:cs typeface="Arial"/>
              </a:rPr>
              <a:t> </a:t>
            </a:r>
            <a:r>
              <a:rPr sz="3200" spc="-125" dirty="0">
                <a:latin typeface="Arial"/>
                <a:cs typeface="Arial"/>
              </a:rPr>
              <a:t>instead  </a:t>
            </a:r>
            <a:r>
              <a:rPr sz="3200" spc="-5" dirty="0">
                <a:latin typeface="Arial"/>
                <a:cs typeface="Arial"/>
              </a:rPr>
              <a:t>of </a:t>
            </a:r>
            <a:r>
              <a:rPr sz="3200" spc="-135" dirty="0">
                <a:latin typeface="Arial"/>
                <a:cs typeface="Arial"/>
              </a:rPr>
              <a:t>being </a:t>
            </a:r>
            <a:r>
              <a:rPr sz="3200" spc="-45" dirty="0">
                <a:latin typeface="Arial"/>
                <a:cs typeface="Arial"/>
              </a:rPr>
              <a:t>at </a:t>
            </a:r>
            <a:r>
              <a:rPr sz="3200" spc="-70" dirty="0">
                <a:latin typeface="Arial"/>
                <a:cs typeface="Arial"/>
              </a:rPr>
              <a:t>this </a:t>
            </a:r>
            <a:r>
              <a:rPr sz="3200" spc="-235" dirty="0">
                <a:latin typeface="Arial"/>
                <a:cs typeface="Arial"/>
              </a:rPr>
              <a:t>class </a:t>
            </a:r>
            <a:r>
              <a:rPr sz="3200" spc="-185" dirty="0">
                <a:latin typeface="Arial"/>
                <a:cs typeface="Arial"/>
              </a:rPr>
              <a:t>– </a:t>
            </a:r>
            <a:r>
              <a:rPr sz="3200" spc="-35" dirty="0">
                <a:latin typeface="Arial"/>
                <a:cs typeface="Arial"/>
              </a:rPr>
              <a:t>the </a:t>
            </a:r>
            <a:r>
              <a:rPr sz="3200" spc="-30" dirty="0">
                <a:latin typeface="Arial"/>
                <a:cs typeface="Arial"/>
              </a:rPr>
              <a:t>opportunity </a:t>
            </a:r>
            <a:r>
              <a:rPr sz="3200" spc="-145" dirty="0">
                <a:latin typeface="Arial"/>
                <a:cs typeface="Arial"/>
              </a:rPr>
              <a:t>cost </a:t>
            </a:r>
            <a:r>
              <a:rPr sz="3200" spc="-10" dirty="0">
                <a:latin typeface="Arial"/>
                <a:cs typeface="Arial"/>
              </a:rPr>
              <a:t>of  </a:t>
            </a:r>
            <a:r>
              <a:rPr sz="3200" spc="-85" dirty="0">
                <a:latin typeface="Arial"/>
                <a:cs typeface="Arial"/>
              </a:rPr>
              <a:t>your </a:t>
            </a:r>
            <a:r>
              <a:rPr sz="3200" spc="-130" dirty="0">
                <a:latin typeface="Arial"/>
                <a:cs typeface="Arial"/>
              </a:rPr>
              <a:t>being</a:t>
            </a:r>
            <a:r>
              <a:rPr sz="3200" spc="-235" dirty="0">
                <a:latin typeface="Arial"/>
                <a:cs typeface="Arial"/>
              </a:rPr>
              <a:t> </a:t>
            </a:r>
            <a:r>
              <a:rPr sz="3200" spc="-155" dirty="0">
                <a:latin typeface="Arial"/>
                <a:cs typeface="Arial"/>
              </a:rPr>
              <a:t>here?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1645" y="461594"/>
            <a:ext cx="414401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260" dirty="0"/>
              <a:t>Economic</a:t>
            </a:r>
            <a:r>
              <a:rPr sz="4400" spc="-300" dirty="0"/>
              <a:t> </a:t>
            </a:r>
            <a:r>
              <a:rPr sz="4400" spc="-285" dirty="0"/>
              <a:t>systems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19250"/>
            <a:ext cx="7713980" cy="4370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47040" indent="-434340">
              <a:lnSpc>
                <a:spcPct val="100000"/>
              </a:lnSpc>
              <a:spcBef>
                <a:spcPts val="105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125" dirty="0">
                <a:latin typeface="Arial"/>
                <a:cs typeface="Arial"/>
              </a:rPr>
              <a:t>Centrally </a:t>
            </a:r>
            <a:r>
              <a:rPr sz="3200" spc="-120" dirty="0">
                <a:latin typeface="Arial"/>
                <a:cs typeface="Arial"/>
              </a:rPr>
              <a:t>planned</a:t>
            </a:r>
            <a:r>
              <a:rPr sz="3200" spc="-170" dirty="0">
                <a:latin typeface="Arial"/>
                <a:cs typeface="Arial"/>
              </a:rPr>
              <a:t> </a:t>
            </a:r>
            <a:r>
              <a:rPr sz="3200" spc="-155" dirty="0">
                <a:latin typeface="Arial"/>
                <a:cs typeface="Arial"/>
              </a:rPr>
              <a:t>economy</a:t>
            </a:r>
            <a:endParaRPr sz="3200">
              <a:latin typeface="Arial"/>
              <a:cs typeface="Arial"/>
            </a:endParaRPr>
          </a:p>
          <a:p>
            <a:pPr marL="836930" lvl="1" indent="-367030">
              <a:lnSpc>
                <a:spcPts val="3350"/>
              </a:lnSpc>
              <a:spcBef>
                <a:spcPts val="15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150" dirty="0">
                <a:latin typeface="Arial"/>
                <a:cs typeface="Arial"/>
              </a:rPr>
              <a:t>resources </a:t>
            </a:r>
            <a:r>
              <a:rPr sz="2800" spc="-100" dirty="0">
                <a:latin typeface="Arial"/>
                <a:cs typeface="Arial"/>
              </a:rPr>
              <a:t>allocated </a:t>
            </a:r>
            <a:r>
              <a:rPr sz="2800" spc="-125" dirty="0">
                <a:latin typeface="Arial"/>
                <a:cs typeface="Arial"/>
              </a:rPr>
              <a:t>by </a:t>
            </a:r>
            <a:r>
              <a:rPr sz="2800" spc="-105" dirty="0">
                <a:latin typeface="Arial"/>
                <a:cs typeface="Arial"/>
              </a:rPr>
              <a:t>planning</a:t>
            </a:r>
            <a:r>
              <a:rPr sz="2800" spc="-160" dirty="0">
                <a:latin typeface="Arial"/>
                <a:cs typeface="Arial"/>
              </a:rPr>
              <a:t> </a:t>
            </a:r>
            <a:r>
              <a:rPr sz="2800" spc="-75" dirty="0">
                <a:latin typeface="Arial"/>
                <a:cs typeface="Arial"/>
              </a:rPr>
              <a:t>officials</a:t>
            </a:r>
            <a:endParaRPr sz="2800">
              <a:latin typeface="Arial"/>
              <a:cs typeface="Arial"/>
            </a:endParaRPr>
          </a:p>
          <a:p>
            <a:pPr marL="447040" indent="-434340">
              <a:lnSpc>
                <a:spcPts val="3829"/>
              </a:lnSpc>
              <a:buChar char="•"/>
              <a:tabLst>
                <a:tab pos="447040" algn="l"/>
                <a:tab pos="447675" algn="l"/>
              </a:tabLst>
            </a:pPr>
            <a:r>
              <a:rPr sz="3200" spc="-70" dirty="0">
                <a:latin typeface="Arial"/>
                <a:cs typeface="Arial"/>
              </a:rPr>
              <a:t>Market</a:t>
            </a:r>
            <a:r>
              <a:rPr sz="3200" spc="-180" dirty="0">
                <a:latin typeface="Arial"/>
                <a:cs typeface="Arial"/>
              </a:rPr>
              <a:t> </a:t>
            </a:r>
            <a:r>
              <a:rPr sz="3200" spc="-155" dirty="0">
                <a:latin typeface="Arial"/>
                <a:cs typeface="Arial"/>
              </a:rPr>
              <a:t>economy</a:t>
            </a:r>
            <a:endParaRPr sz="3200">
              <a:latin typeface="Arial"/>
              <a:cs typeface="Arial"/>
            </a:endParaRPr>
          </a:p>
          <a:p>
            <a:pPr marL="836930" lvl="1" indent="-367030">
              <a:lnSpc>
                <a:spcPts val="3350"/>
              </a:lnSpc>
              <a:spcBef>
                <a:spcPts val="20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150" dirty="0">
                <a:latin typeface="Arial"/>
                <a:cs typeface="Arial"/>
              </a:rPr>
              <a:t>resources </a:t>
            </a:r>
            <a:r>
              <a:rPr sz="2800" spc="-100" dirty="0">
                <a:latin typeface="Arial"/>
                <a:cs typeface="Arial"/>
              </a:rPr>
              <a:t>allocated </a:t>
            </a:r>
            <a:r>
              <a:rPr sz="2800" spc="-65" dirty="0">
                <a:latin typeface="Arial"/>
                <a:cs typeface="Arial"/>
              </a:rPr>
              <a:t>through </a:t>
            </a:r>
            <a:r>
              <a:rPr sz="2800" spc="-85" dirty="0">
                <a:latin typeface="Arial"/>
                <a:cs typeface="Arial"/>
              </a:rPr>
              <a:t>market</a:t>
            </a:r>
            <a:r>
              <a:rPr sz="2800" spc="-285" dirty="0">
                <a:latin typeface="Arial"/>
                <a:cs typeface="Arial"/>
              </a:rPr>
              <a:t> </a:t>
            </a:r>
            <a:r>
              <a:rPr sz="2800" spc="-145" dirty="0">
                <a:latin typeface="Arial"/>
                <a:cs typeface="Arial"/>
              </a:rPr>
              <a:t>mechanism</a:t>
            </a:r>
            <a:endParaRPr sz="2800">
              <a:latin typeface="Arial"/>
              <a:cs typeface="Arial"/>
            </a:endParaRPr>
          </a:p>
          <a:p>
            <a:pPr marL="447040" indent="-434340">
              <a:lnSpc>
                <a:spcPts val="3829"/>
              </a:lnSpc>
              <a:buChar char="•"/>
              <a:tabLst>
                <a:tab pos="447040" algn="l"/>
                <a:tab pos="447675" algn="l"/>
              </a:tabLst>
            </a:pPr>
            <a:r>
              <a:rPr sz="3200" spc="-100" dirty="0">
                <a:latin typeface="Arial"/>
                <a:cs typeface="Arial"/>
              </a:rPr>
              <a:t>Mixed</a:t>
            </a:r>
            <a:r>
              <a:rPr sz="3200" spc="-170" dirty="0">
                <a:latin typeface="Arial"/>
                <a:cs typeface="Arial"/>
              </a:rPr>
              <a:t> </a:t>
            </a:r>
            <a:r>
              <a:rPr sz="3200" spc="-155" dirty="0">
                <a:latin typeface="Arial"/>
                <a:cs typeface="Arial"/>
              </a:rPr>
              <a:t>economy</a:t>
            </a:r>
            <a:endParaRPr sz="3200">
              <a:latin typeface="Arial"/>
              <a:cs typeface="Arial"/>
            </a:endParaRPr>
          </a:p>
          <a:p>
            <a:pPr marL="756285" marR="458470" lvl="1" indent="-286385">
              <a:lnSpc>
                <a:spcPts val="2690"/>
              </a:lnSpc>
              <a:spcBef>
                <a:spcPts val="665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150" dirty="0">
                <a:latin typeface="Arial"/>
                <a:cs typeface="Arial"/>
              </a:rPr>
              <a:t>resources </a:t>
            </a:r>
            <a:r>
              <a:rPr sz="2800" spc="-100" dirty="0">
                <a:latin typeface="Arial"/>
                <a:cs typeface="Arial"/>
              </a:rPr>
              <a:t>allocated </a:t>
            </a:r>
            <a:r>
              <a:rPr sz="2800" spc="-70" dirty="0">
                <a:latin typeface="Arial"/>
                <a:cs typeface="Arial"/>
              </a:rPr>
              <a:t>through free </a:t>
            </a:r>
            <a:r>
              <a:rPr sz="2800" spc="-85" dirty="0">
                <a:latin typeface="Arial"/>
                <a:cs typeface="Arial"/>
              </a:rPr>
              <a:t>market</a:t>
            </a:r>
            <a:r>
              <a:rPr sz="2800" spc="-310" dirty="0">
                <a:latin typeface="Arial"/>
                <a:cs typeface="Arial"/>
              </a:rPr>
              <a:t> </a:t>
            </a:r>
            <a:r>
              <a:rPr sz="2800" spc="-135" dirty="0">
                <a:latin typeface="Arial"/>
                <a:cs typeface="Arial"/>
              </a:rPr>
              <a:t>and  </a:t>
            </a:r>
            <a:r>
              <a:rPr sz="2800" spc="-105" dirty="0">
                <a:latin typeface="Arial"/>
                <a:cs typeface="Arial"/>
              </a:rPr>
              <a:t>planning</a:t>
            </a:r>
            <a:r>
              <a:rPr sz="2800" spc="-110" dirty="0">
                <a:latin typeface="Arial"/>
                <a:cs typeface="Arial"/>
              </a:rPr>
              <a:t> </a:t>
            </a:r>
            <a:r>
              <a:rPr sz="2800" spc="-55" dirty="0">
                <a:latin typeface="Arial"/>
                <a:cs typeface="Arial"/>
              </a:rPr>
              <a:t>authorities</a:t>
            </a:r>
            <a:endParaRPr sz="2800">
              <a:latin typeface="Arial"/>
              <a:cs typeface="Arial"/>
            </a:endParaRPr>
          </a:p>
          <a:p>
            <a:pPr marL="447040" indent="-434340">
              <a:lnSpc>
                <a:spcPct val="100000"/>
              </a:lnSpc>
              <a:spcBef>
                <a:spcPts val="5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130" dirty="0">
                <a:latin typeface="Arial"/>
                <a:cs typeface="Arial"/>
              </a:rPr>
              <a:t>Transition</a:t>
            </a:r>
            <a:r>
              <a:rPr sz="3200" spc="-145" dirty="0">
                <a:latin typeface="Arial"/>
                <a:cs typeface="Arial"/>
              </a:rPr>
              <a:t> </a:t>
            </a:r>
            <a:r>
              <a:rPr sz="3200" spc="-155" dirty="0">
                <a:latin typeface="Arial"/>
                <a:cs typeface="Arial"/>
              </a:rPr>
              <a:t>economy</a:t>
            </a:r>
            <a:endParaRPr sz="3200">
              <a:latin typeface="Arial"/>
              <a:cs typeface="Arial"/>
            </a:endParaRPr>
          </a:p>
          <a:p>
            <a:pPr marL="756285" marR="374650" lvl="1" indent="-286385">
              <a:lnSpc>
                <a:spcPts val="2690"/>
              </a:lnSpc>
              <a:spcBef>
                <a:spcPts val="665"/>
              </a:spcBef>
              <a:buChar char="–"/>
              <a:tabLst>
                <a:tab pos="836930" algn="l"/>
                <a:tab pos="837565" algn="l"/>
              </a:tabLst>
            </a:pPr>
            <a:r>
              <a:rPr sz="2800" spc="-140" dirty="0">
                <a:latin typeface="Arial"/>
                <a:cs typeface="Arial"/>
              </a:rPr>
              <a:t>economy </a:t>
            </a:r>
            <a:r>
              <a:rPr sz="2800" spc="-110" dirty="0">
                <a:latin typeface="Arial"/>
                <a:cs typeface="Arial"/>
              </a:rPr>
              <a:t>moving </a:t>
            </a:r>
            <a:r>
              <a:rPr sz="2800" spc="-35" dirty="0">
                <a:latin typeface="Arial"/>
                <a:cs typeface="Arial"/>
              </a:rPr>
              <a:t>from </a:t>
            </a:r>
            <a:r>
              <a:rPr sz="2800" spc="-220" dirty="0">
                <a:latin typeface="Arial"/>
                <a:cs typeface="Arial"/>
              </a:rPr>
              <a:t>a </a:t>
            </a:r>
            <a:r>
              <a:rPr sz="2800" spc="-110" dirty="0">
                <a:latin typeface="Arial"/>
                <a:cs typeface="Arial"/>
              </a:rPr>
              <a:t>planned </a:t>
            </a:r>
            <a:r>
              <a:rPr sz="2800" spc="20" dirty="0">
                <a:latin typeface="Arial"/>
                <a:cs typeface="Arial"/>
              </a:rPr>
              <a:t>to </a:t>
            </a:r>
            <a:r>
              <a:rPr sz="2800" spc="-220" dirty="0">
                <a:latin typeface="Arial"/>
                <a:cs typeface="Arial"/>
              </a:rPr>
              <a:t>a</a:t>
            </a:r>
            <a:r>
              <a:rPr sz="2800" spc="-400" dirty="0">
                <a:latin typeface="Arial"/>
                <a:cs typeface="Arial"/>
              </a:rPr>
              <a:t> </a:t>
            </a:r>
            <a:r>
              <a:rPr sz="2800" spc="-85" dirty="0">
                <a:latin typeface="Arial"/>
                <a:cs typeface="Arial"/>
              </a:rPr>
              <a:t>market  </a:t>
            </a:r>
            <a:r>
              <a:rPr sz="2800" spc="-140" dirty="0">
                <a:latin typeface="Arial"/>
                <a:cs typeface="Arial"/>
              </a:rPr>
              <a:t>economy</a:t>
            </a:r>
            <a:endParaRPr sz="2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11971" y="6431686"/>
            <a:ext cx="1962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35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19240" y="1929622"/>
            <a:ext cx="5777825" cy="35468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06018" y="496950"/>
            <a:ext cx="773112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35" dirty="0"/>
              <a:t>Allocative </a:t>
            </a:r>
            <a:r>
              <a:rPr sz="4000" spc="-200" dirty="0"/>
              <a:t>mechanism </a:t>
            </a:r>
            <a:r>
              <a:rPr sz="4000" spc="-50" dirty="0"/>
              <a:t>in </a:t>
            </a:r>
            <a:r>
              <a:rPr sz="4000" spc="-95" dirty="0"/>
              <a:t>free</a:t>
            </a:r>
            <a:r>
              <a:rPr sz="4000" spc="-535" dirty="0"/>
              <a:t> </a:t>
            </a:r>
            <a:r>
              <a:rPr sz="4000" spc="-170" dirty="0"/>
              <a:t>markets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3935729" y="6431686"/>
            <a:ext cx="12706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888888"/>
                </a:solidFill>
                <a:latin typeface="Arial"/>
                <a:cs typeface="Arial"/>
              </a:rPr>
              <a:t>© 2016 </a:t>
            </a: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John</a:t>
            </a:r>
            <a:r>
              <a:rPr sz="1200" spc="-120" dirty="0">
                <a:solidFill>
                  <a:srgbClr val="888888"/>
                </a:solidFill>
                <a:latin typeface="Arial"/>
                <a:cs typeface="Arial"/>
              </a:rPr>
              <a:t> </a:t>
            </a:r>
            <a:r>
              <a:rPr sz="1200" spc="-15" dirty="0">
                <a:solidFill>
                  <a:srgbClr val="888888"/>
                </a:solidFill>
                <a:latin typeface="Arial"/>
                <a:cs typeface="Arial"/>
              </a:rPr>
              <a:t>Tribe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411971" y="6431686"/>
            <a:ext cx="1962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36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73095" marR="5080" indent="-3044190">
              <a:lnSpc>
                <a:spcPct val="100000"/>
              </a:lnSpc>
              <a:spcBef>
                <a:spcPts val="100"/>
              </a:spcBef>
            </a:pPr>
            <a:r>
              <a:rPr spc="-260" dirty="0"/>
              <a:t>The </a:t>
            </a:r>
            <a:r>
              <a:rPr spc="-185" dirty="0"/>
              <a:t>economics </a:t>
            </a:r>
            <a:r>
              <a:rPr spc="-5" dirty="0"/>
              <a:t>of </a:t>
            </a:r>
            <a:r>
              <a:rPr spc="-100" dirty="0"/>
              <a:t>recreation, </a:t>
            </a:r>
            <a:r>
              <a:rPr spc="-125" dirty="0"/>
              <a:t>leisure</a:t>
            </a:r>
            <a:r>
              <a:rPr spc="-480" dirty="0"/>
              <a:t> </a:t>
            </a:r>
            <a:r>
              <a:rPr spc="-170" dirty="0"/>
              <a:t>and  </a:t>
            </a:r>
            <a:r>
              <a:rPr spc="-75" dirty="0"/>
              <a:t>tourism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17116" y="1510703"/>
            <a:ext cx="6076950" cy="4123054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447040" indent="-434340">
              <a:lnSpc>
                <a:spcPct val="100000"/>
              </a:lnSpc>
              <a:spcBef>
                <a:spcPts val="870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175" dirty="0">
                <a:latin typeface="Arial"/>
                <a:cs typeface="Arial"/>
              </a:rPr>
              <a:t>Scarcity </a:t>
            </a:r>
            <a:r>
              <a:rPr sz="3200" spc="-145" dirty="0">
                <a:latin typeface="Arial"/>
                <a:cs typeface="Arial"/>
              </a:rPr>
              <a:t>and</a:t>
            </a:r>
            <a:r>
              <a:rPr sz="3200" spc="-160" dirty="0">
                <a:latin typeface="Arial"/>
                <a:cs typeface="Arial"/>
              </a:rPr>
              <a:t> </a:t>
            </a:r>
            <a:r>
              <a:rPr sz="3200" spc="-140" dirty="0">
                <a:latin typeface="Arial"/>
                <a:cs typeface="Arial"/>
              </a:rPr>
              <a:t>choice</a:t>
            </a:r>
            <a:endParaRPr sz="3200">
              <a:latin typeface="Arial"/>
              <a:cs typeface="Arial"/>
            </a:endParaRPr>
          </a:p>
          <a:p>
            <a:pPr marL="447040" indent="-434340">
              <a:lnSpc>
                <a:spcPct val="100000"/>
              </a:lnSpc>
              <a:spcBef>
                <a:spcPts val="765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170" dirty="0">
                <a:latin typeface="Arial"/>
                <a:cs typeface="Arial"/>
              </a:rPr>
              <a:t>Demand, </a:t>
            </a:r>
            <a:r>
              <a:rPr sz="3200" spc="-135" dirty="0">
                <a:latin typeface="Arial"/>
                <a:cs typeface="Arial"/>
              </a:rPr>
              <a:t>supply </a:t>
            </a:r>
            <a:r>
              <a:rPr sz="3200" spc="-150" dirty="0">
                <a:latin typeface="Arial"/>
                <a:cs typeface="Arial"/>
              </a:rPr>
              <a:t>and</a:t>
            </a:r>
            <a:r>
              <a:rPr sz="3200" spc="-165" dirty="0">
                <a:latin typeface="Arial"/>
                <a:cs typeface="Arial"/>
              </a:rPr>
              <a:t> </a:t>
            </a:r>
            <a:r>
              <a:rPr sz="3200" spc="-135" dirty="0">
                <a:latin typeface="Arial"/>
                <a:cs typeface="Arial"/>
              </a:rPr>
              <a:t>markets</a:t>
            </a:r>
            <a:endParaRPr sz="3200">
              <a:latin typeface="Arial"/>
              <a:cs typeface="Arial"/>
            </a:endParaRPr>
          </a:p>
          <a:p>
            <a:pPr marL="447040" indent="-434340">
              <a:lnSpc>
                <a:spcPct val="100000"/>
              </a:lnSpc>
              <a:spcBef>
                <a:spcPts val="770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125" dirty="0">
                <a:latin typeface="Arial"/>
                <a:cs typeface="Arial"/>
              </a:rPr>
              <a:t>Work </a:t>
            </a:r>
            <a:r>
              <a:rPr sz="3200" spc="-200" dirty="0">
                <a:latin typeface="Arial"/>
                <a:cs typeface="Arial"/>
              </a:rPr>
              <a:t>vs.</a:t>
            </a:r>
            <a:r>
              <a:rPr sz="3200" spc="-245" dirty="0">
                <a:latin typeface="Arial"/>
                <a:cs typeface="Arial"/>
              </a:rPr>
              <a:t> </a:t>
            </a:r>
            <a:r>
              <a:rPr sz="3200" spc="-114" dirty="0">
                <a:latin typeface="Arial"/>
                <a:cs typeface="Arial"/>
              </a:rPr>
              <a:t>leisure</a:t>
            </a:r>
            <a:endParaRPr sz="3200">
              <a:latin typeface="Arial"/>
              <a:cs typeface="Arial"/>
            </a:endParaRPr>
          </a:p>
          <a:p>
            <a:pPr marL="447040" indent="-434340">
              <a:lnSpc>
                <a:spcPct val="100000"/>
              </a:lnSpc>
              <a:spcBef>
                <a:spcPts val="770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125" dirty="0">
                <a:latin typeface="Arial"/>
                <a:cs typeface="Arial"/>
              </a:rPr>
              <a:t>Government</a:t>
            </a:r>
            <a:r>
              <a:rPr sz="3200" spc="-170" dirty="0">
                <a:latin typeface="Arial"/>
                <a:cs typeface="Arial"/>
              </a:rPr>
              <a:t> </a:t>
            </a:r>
            <a:r>
              <a:rPr sz="3200" spc="-50" dirty="0">
                <a:latin typeface="Arial"/>
                <a:cs typeface="Arial"/>
              </a:rPr>
              <a:t>intervention</a:t>
            </a:r>
            <a:endParaRPr sz="3200">
              <a:latin typeface="Arial"/>
              <a:cs typeface="Arial"/>
            </a:endParaRPr>
          </a:p>
          <a:p>
            <a:pPr marL="447040" indent="-434340">
              <a:lnSpc>
                <a:spcPct val="100000"/>
              </a:lnSpc>
              <a:spcBef>
                <a:spcPts val="770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195" dirty="0">
                <a:latin typeface="Arial"/>
                <a:cs typeface="Arial"/>
              </a:rPr>
              <a:t>Economic</a:t>
            </a:r>
            <a:r>
              <a:rPr sz="3200" spc="-175" dirty="0">
                <a:latin typeface="Arial"/>
                <a:cs typeface="Arial"/>
              </a:rPr>
              <a:t> </a:t>
            </a:r>
            <a:r>
              <a:rPr sz="3200" spc="-125" dirty="0">
                <a:latin typeface="Arial"/>
                <a:cs typeface="Arial"/>
              </a:rPr>
              <a:t>impacts</a:t>
            </a:r>
            <a:endParaRPr sz="3200">
              <a:latin typeface="Arial"/>
              <a:cs typeface="Arial"/>
            </a:endParaRPr>
          </a:p>
          <a:p>
            <a:pPr marL="447040" indent="-434340">
              <a:lnSpc>
                <a:spcPct val="100000"/>
              </a:lnSpc>
              <a:spcBef>
                <a:spcPts val="770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85" dirty="0">
                <a:latin typeface="Arial"/>
                <a:cs typeface="Arial"/>
              </a:rPr>
              <a:t>Growth </a:t>
            </a:r>
            <a:r>
              <a:rPr sz="3200" spc="-150" dirty="0">
                <a:latin typeface="Arial"/>
                <a:cs typeface="Arial"/>
              </a:rPr>
              <a:t>and</a:t>
            </a:r>
            <a:r>
              <a:rPr sz="3200" spc="-245" dirty="0">
                <a:latin typeface="Arial"/>
                <a:cs typeface="Arial"/>
              </a:rPr>
              <a:t> </a:t>
            </a:r>
            <a:r>
              <a:rPr sz="3200" spc="-100" dirty="0">
                <a:latin typeface="Arial"/>
                <a:cs typeface="Arial"/>
              </a:rPr>
              <a:t>development</a:t>
            </a:r>
            <a:endParaRPr sz="3200">
              <a:latin typeface="Arial"/>
              <a:cs typeface="Arial"/>
            </a:endParaRPr>
          </a:p>
          <a:p>
            <a:pPr marL="447040" indent="-434340">
              <a:lnSpc>
                <a:spcPct val="100000"/>
              </a:lnSpc>
              <a:spcBef>
                <a:spcPts val="765"/>
              </a:spcBef>
              <a:buChar char="•"/>
              <a:tabLst>
                <a:tab pos="447040" algn="l"/>
                <a:tab pos="447675" algn="l"/>
              </a:tabLst>
            </a:pPr>
            <a:r>
              <a:rPr sz="3200" spc="-110" dirty="0">
                <a:latin typeface="Arial"/>
                <a:cs typeface="Arial"/>
              </a:rPr>
              <a:t>Externalities </a:t>
            </a:r>
            <a:r>
              <a:rPr sz="3200" spc="-150" dirty="0">
                <a:latin typeface="Arial"/>
                <a:cs typeface="Arial"/>
              </a:rPr>
              <a:t>and </a:t>
            </a:r>
            <a:r>
              <a:rPr sz="3200" spc="-35" dirty="0">
                <a:latin typeface="Arial"/>
                <a:cs typeface="Arial"/>
              </a:rPr>
              <a:t>the</a:t>
            </a:r>
            <a:r>
              <a:rPr sz="3200" spc="-250" dirty="0">
                <a:latin typeface="Arial"/>
                <a:cs typeface="Arial"/>
              </a:rPr>
              <a:t> </a:t>
            </a:r>
            <a:r>
              <a:rPr sz="3200" spc="-85" dirty="0">
                <a:latin typeface="Arial"/>
                <a:cs typeface="Arial"/>
              </a:rPr>
              <a:t>environment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11971" y="6431686"/>
            <a:ext cx="1962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37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2189" y="461594"/>
            <a:ext cx="458089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275" dirty="0"/>
              <a:t>Review </a:t>
            </a:r>
            <a:r>
              <a:rPr sz="4400" spc="-5" dirty="0"/>
              <a:t>of </a:t>
            </a:r>
            <a:r>
              <a:rPr sz="4400" spc="-275" dirty="0"/>
              <a:t>key</a:t>
            </a:r>
            <a:r>
              <a:rPr sz="4400" spc="-484" dirty="0"/>
              <a:t> </a:t>
            </a:r>
            <a:r>
              <a:rPr sz="4400" spc="-125" dirty="0"/>
              <a:t>terms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278342"/>
            <a:ext cx="7658100" cy="4271010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424180" indent="-411480">
              <a:lnSpc>
                <a:spcPct val="100000"/>
              </a:lnSpc>
              <a:spcBef>
                <a:spcPts val="415"/>
              </a:spcBef>
              <a:buChar char="•"/>
              <a:tabLst>
                <a:tab pos="424180" algn="l"/>
                <a:tab pos="424815" algn="l"/>
              </a:tabLst>
            </a:pPr>
            <a:r>
              <a:rPr sz="2400" spc="-140" dirty="0">
                <a:latin typeface="Arial"/>
                <a:cs typeface="Arial"/>
              </a:rPr>
              <a:t>Leisure</a:t>
            </a:r>
            <a:endParaRPr sz="2400">
              <a:latin typeface="Arial"/>
              <a:cs typeface="Arial"/>
            </a:endParaRPr>
          </a:p>
          <a:p>
            <a:pPr marL="812800" lvl="1" indent="-342900">
              <a:lnSpc>
                <a:spcPct val="100000"/>
              </a:lnSpc>
              <a:spcBef>
                <a:spcPts val="270"/>
              </a:spcBef>
              <a:buChar char="–"/>
              <a:tabLst>
                <a:tab pos="812800" algn="l"/>
                <a:tab pos="813435" algn="l"/>
              </a:tabLst>
            </a:pPr>
            <a:r>
              <a:rPr sz="2000" spc="-60" dirty="0">
                <a:latin typeface="Arial"/>
                <a:cs typeface="Arial"/>
              </a:rPr>
              <a:t>discretionary</a:t>
            </a:r>
            <a:r>
              <a:rPr sz="2000" spc="-110" dirty="0">
                <a:latin typeface="Arial"/>
                <a:cs typeface="Arial"/>
              </a:rPr>
              <a:t> </a:t>
            </a:r>
            <a:r>
              <a:rPr sz="2000" spc="-15" dirty="0">
                <a:latin typeface="Arial"/>
                <a:cs typeface="Arial"/>
              </a:rPr>
              <a:t>time</a:t>
            </a:r>
            <a:endParaRPr sz="2000">
              <a:latin typeface="Arial"/>
              <a:cs typeface="Arial"/>
            </a:endParaRPr>
          </a:p>
          <a:p>
            <a:pPr marL="424180" indent="-411480">
              <a:lnSpc>
                <a:spcPct val="100000"/>
              </a:lnSpc>
              <a:spcBef>
                <a:spcPts val="260"/>
              </a:spcBef>
              <a:buChar char="•"/>
              <a:tabLst>
                <a:tab pos="424180" algn="l"/>
                <a:tab pos="424815" algn="l"/>
              </a:tabLst>
            </a:pPr>
            <a:r>
              <a:rPr sz="2400" spc="-114" dirty="0">
                <a:latin typeface="Arial"/>
                <a:cs typeface="Arial"/>
              </a:rPr>
              <a:t>Recreation</a:t>
            </a:r>
            <a:endParaRPr sz="2400">
              <a:latin typeface="Arial"/>
              <a:cs typeface="Arial"/>
            </a:endParaRPr>
          </a:p>
          <a:p>
            <a:pPr marL="812800" lvl="1" indent="-342900">
              <a:lnSpc>
                <a:spcPct val="100000"/>
              </a:lnSpc>
              <a:spcBef>
                <a:spcPts val="265"/>
              </a:spcBef>
              <a:buChar char="–"/>
              <a:tabLst>
                <a:tab pos="812800" algn="l"/>
                <a:tab pos="813435" algn="l"/>
              </a:tabLst>
            </a:pPr>
            <a:r>
              <a:rPr sz="2000" spc="-65" dirty="0">
                <a:latin typeface="Arial"/>
                <a:cs typeface="Arial"/>
              </a:rPr>
              <a:t>pursuits </a:t>
            </a:r>
            <a:r>
              <a:rPr sz="2000" spc="-70" dirty="0">
                <a:latin typeface="Arial"/>
                <a:cs typeface="Arial"/>
              </a:rPr>
              <a:t>undertaken </a:t>
            </a:r>
            <a:r>
              <a:rPr sz="2000" spc="-25" dirty="0">
                <a:latin typeface="Arial"/>
                <a:cs typeface="Arial"/>
              </a:rPr>
              <a:t>in </a:t>
            </a:r>
            <a:r>
              <a:rPr sz="2000" spc="-70" dirty="0">
                <a:latin typeface="Arial"/>
                <a:cs typeface="Arial"/>
              </a:rPr>
              <a:t>leisure</a:t>
            </a:r>
            <a:r>
              <a:rPr sz="2000" spc="-250" dirty="0">
                <a:latin typeface="Arial"/>
                <a:cs typeface="Arial"/>
              </a:rPr>
              <a:t> </a:t>
            </a:r>
            <a:r>
              <a:rPr sz="2000" spc="-15" dirty="0">
                <a:latin typeface="Arial"/>
                <a:cs typeface="Arial"/>
              </a:rPr>
              <a:t>time</a:t>
            </a:r>
            <a:endParaRPr sz="2000">
              <a:latin typeface="Arial"/>
              <a:cs typeface="Arial"/>
            </a:endParaRPr>
          </a:p>
          <a:p>
            <a:pPr marL="424180" indent="-411480">
              <a:lnSpc>
                <a:spcPct val="100000"/>
              </a:lnSpc>
              <a:spcBef>
                <a:spcPts val="265"/>
              </a:spcBef>
              <a:buChar char="•"/>
              <a:tabLst>
                <a:tab pos="424180" algn="l"/>
                <a:tab pos="424815" algn="l"/>
              </a:tabLst>
            </a:pPr>
            <a:r>
              <a:rPr sz="2400" spc="-140" dirty="0">
                <a:latin typeface="Arial"/>
                <a:cs typeface="Arial"/>
              </a:rPr>
              <a:t>Tourism</a:t>
            </a:r>
            <a:endParaRPr sz="2400">
              <a:latin typeface="Arial"/>
              <a:cs typeface="Arial"/>
            </a:endParaRPr>
          </a:p>
          <a:p>
            <a:pPr marL="756285" marR="125095" lvl="1" indent="-286385">
              <a:lnSpc>
                <a:spcPts val="2160"/>
              </a:lnSpc>
              <a:spcBef>
                <a:spcPts val="540"/>
              </a:spcBef>
              <a:buChar char="–"/>
              <a:tabLst>
                <a:tab pos="812800" algn="l"/>
                <a:tab pos="813435" algn="l"/>
              </a:tabLst>
            </a:pPr>
            <a:r>
              <a:rPr sz="2000" spc="-55" dirty="0">
                <a:latin typeface="Arial"/>
                <a:cs typeface="Arial"/>
              </a:rPr>
              <a:t>visiting</a:t>
            </a:r>
            <a:r>
              <a:rPr sz="2000" spc="-90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for</a:t>
            </a:r>
            <a:r>
              <a:rPr sz="2000" spc="-114" dirty="0">
                <a:latin typeface="Arial"/>
                <a:cs typeface="Arial"/>
              </a:rPr>
              <a:t> </a:t>
            </a:r>
            <a:r>
              <a:rPr sz="2000" spc="-35" dirty="0">
                <a:latin typeface="Arial"/>
                <a:cs typeface="Arial"/>
              </a:rPr>
              <a:t>at</a:t>
            </a:r>
            <a:r>
              <a:rPr sz="2000" spc="-100" dirty="0">
                <a:latin typeface="Arial"/>
                <a:cs typeface="Arial"/>
              </a:rPr>
              <a:t> </a:t>
            </a:r>
            <a:r>
              <a:rPr sz="2000" spc="-80" dirty="0">
                <a:latin typeface="Arial"/>
                <a:cs typeface="Arial"/>
              </a:rPr>
              <a:t>least</a:t>
            </a:r>
            <a:r>
              <a:rPr sz="2000" spc="-75" dirty="0">
                <a:latin typeface="Arial"/>
                <a:cs typeface="Arial"/>
              </a:rPr>
              <a:t> </a:t>
            </a:r>
            <a:r>
              <a:rPr sz="2000" spc="-80" dirty="0">
                <a:latin typeface="Arial"/>
                <a:cs typeface="Arial"/>
              </a:rPr>
              <a:t>one</a:t>
            </a:r>
            <a:r>
              <a:rPr sz="2000" spc="-114" dirty="0">
                <a:latin typeface="Arial"/>
                <a:cs typeface="Arial"/>
              </a:rPr>
              <a:t> </a:t>
            </a:r>
            <a:r>
              <a:rPr sz="2000" spc="-40" dirty="0">
                <a:latin typeface="Arial"/>
                <a:cs typeface="Arial"/>
              </a:rPr>
              <a:t>night</a:t>
            </a:r>
            <a:r>
              <a:rPr sz="2000" spc="-110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for</a:t>
            </a:r>
            <a:r>
              <a:rPr sz="2000" spc="-114" dirty="0">
                <a:latin typeface="Arial"/>
                <a:cs typeface="Arial"/>
              </a:rPr>
              <a:t> </a:t>
            </a:r>
            <a:r>
              <a:rPr sz="2000" spc="-70" dirty="0">
                <a:latin typeface="Arial"/>
                <a:cs typeface="Arial"/>
              </a:rPr>
              <a:t>leisure</a:t>
            </a:r>
            <a:r>
              <a:rPr sz="2000" spc="-90" dirty="0">
                <a:latin typeface="Arial"/>
                <a:cs typeface="Arial"/>
              </a:rPr>
              <a:t> </a:t>
            </a:r>
            <a:r>
              <a:rPr sz="2000" spc="-95" dirty="0">
                <a:latin typeface="Arial"/>
                <a:cs typeface="Arial"/>
              </a:rPr>
              <a:t>and</a:t>
            </a:r>
            <a:r>
              <a:rPr sz="2000" spc="-100" dirty="0">
                <a:latin typeface="Arial"/>
                <a:cs typeface="Arial"/>
              </a:rPr>
              <a:t> </a:t>
            </a:r>
            <a:r>
              <a:rPr sz="2000" spc="-85" dirty="0">
                <a:latin typeface="Arial"/>
                <a:cs typeface="Arial"/>
              </a:rPr>
              <a:t>holiday,</a:t>
            </a:r>
            <a:r>
              <a:rPr sz="2000" spc="-114" dirty="0">
                <a:latin typeface="Arial"/>
                <a:cs typeface="Arial"/>
              </a:rPr>
              <a:t> </a:t>
            </a:r>
            <a:r>
              <a:rPr sz="2000" spc="-120" dirty="0">
                <a:latin typeface="Arial"/>
                <a:cs typeface="Arial"/>
              </a:rPr>
              <a:t>business</a:t>
            </a:r>
            <a:r>
              <a:rPr sz="2000" spc="-95" dirty="0">
                <a:latin typeface="Arial"/>
                <a:cs typeface="Arial"/>
              </a:rPr>
              <a:t> and  </a:t>
            </a:r>
            <a:r>
              <a:rPr sz="2000" spc="-80" dirty="0">
                <a:latin typeface="Arial"/>
                <a:cs typeface="Arial"/>
              </a:rPr>
              <a:t>professional </a:t>
            </a:r>
            <a:r>
              <a:rPr sz="2000" spc="-15" dirty="0">
                <a:latin typeface="Arial"/>
                <a:cs typeface="Arial"/>
              </a:rPr>
              <a:t>or </a:t>
            </a:r>
            <a:r>
              <a:rPr sz="2000" spc="-25" dirty="0">
                <a:latin typeface="Arial"/>
                <a:cs typeface="Arial"/>
              </a:rPr>
              <a:t>other </a:t>
            </a:r>
            <a:r>
              <a:rPr sz="2000" spc="-45" dirty="0">
                <a:latin typeface="Arial"/>
                <a:cs typeface="Arial"/>
              </a:rPr>
              <a:t>tourism</a:t>
            </a:r>
            <a:r>
              <a:rPr sz="2000" spc="-295" dirty="0">
                <a:latin typeface="Arial"/>
                <a:cs typeface="Arial"/>
              </a:rPr>
              <a:t> </a:t>
            </a:r>
            <a:r>
              <a:rPr sz="2000" spc="-95" dirty="0">
                <a:latin typeface="Arial"/>
                <a:cs typeface="Arial"/>
              </a:rPr>
              <a:t>purposes</a:t>
            </a:r>
            <a:endParaRPr sz="2000">
              <a:latin typeface="Arial"/>
              <a:cs typeface="Arial"/>
            </a:endParaRPr>
          </a:p>
          <a:p>
            <a:pPr marL="424180" indent="-411480">
              <a:lnSpc>
                <a:spcPct val="100000"/>
              </a:lnSpc>
              <a:spcBef>
                <a:spcPts val="229"/>
              </a:spcBef>
              <a:buChar char="•"/>
              <a:tabLst>
                <a:tab pos="424180" algn="l"/>
                <a:tab pos="424815" algn="l"/>
              </a:tabLst>
            </a:pPr>
            <a:r>
              <a:rPr sz="2400" spc="-145" dirty="0">
                <a:latin typeface="Arial"/>
                <a:cs typeface="Arial"/>
              </a:rPr>
              <a:t>Economic</a:t>
            </a:r>
            <a:r>
              <a:rPr sz="2400" spc="-140" dirty="0">
                <a:latin typeface="Arial"/>
                <a:cs typeface="Arial"/>
              </a:rPr>
              <a:t> </a:t>
            </a:r>
            <a:r>
              <a:rPr sz="2400" spc="-65" dirty="0">
                <a:latin typeface="Arial"/>
                <a:cs typeface="Arial"/>
              </a:rPr>
              <a:t>problem</a:t>
            </a:r>
            <a:endParaRPr sz="2400">
              <a:latin typeface="Arial"/>
              <a:cs typeface="Arial"/>
            </a:endParaRPr>
          </a:p>
          <a:p>
            <a:pPr marL="812800" lvl="1" indent="-342900">
              <a:lnSpc>
                <a:spcPct val="100000"/>
              </a:lnSpc>
              <a:spcBef>
                <a:spcPts val="270"/>
              </a:spcBef>
              <a:buChar char="–"/>
              <a:tabLst>
                <a:tab pos="812800" algn="l"/>
                <a:tab pos="813435" algn="l"/>
              </a:tabLst>
            </a:pPr>
            <a:r>
              <a:rPr sz="2000" spc="-85" dirty="0">
                <a:latin typeface="Arial"/>
                <a:cs typeface="Arial"/>
              </a:rPr>
              <a:t>scarcity </a:t>
            </a:r>
            <a:r>
              <a:rPr sz="2000" spc="-90" dirty="0">
                <a:latin typeface="Arial"/>
                <a:cs typeface="Arial"/>
              </a:rPr>
              <a:t>and</a:t>
            </a:r>
            <a:r>
              <a:rPr sz="2000" spc="-145" dirty="0">
                <a:latin typeface="Arial"/>
                <a:cs typeface="Arial"/>
              </a:rPr>
              <a:t> </a:t>
            </a:r>
            <a:r>
              <a:rPr sz="2000" spc="-90" dirty="0">
                <a:latin typeface="Arial"/>
                <a:cs typeface="Arial"/>
              </a:rPr>
              <a:t>choice</a:t>
            </a:r>
            <a:endParaRPr sz="2000">
              <a:latin typeface="Arial"/>
              <a:cs typeface="Arial"/>
            </a:endParaRPr>
          </a:p>
          <a:p>
            <a:pPr marL="424180" indent="-411480">
              <a:lnSpc>
                <a:spcPct val="100000"/>
              </a:lnSpc>
              <a:spcBef>
                <a:spcPts val="259"/>
              </a:spcBef>
              <a:buChar char="•"/>
              <a:tabLst>
                <a:tab pos="424180" algn="l"/>
                <a:tab pos="424815" algn="l"/>
              </a:tabLst>
            </a:pPr>
            <a:r>
              <a:rPr sz="2400" spc="-140" dirty="0">
                <a:latin typeface="Arial"/>
                <a:cs typeface="Arial"/>
              </a:rPr>
              <a:t>Leisure </a:t>
            </a:r>
            <a:r>
              <a:rPr sz="2400" spc="-114" dirty="0">
                <a:latin typeface="Arial"/>
                <a:cs typeface="Arial"/>
              </a:rPr>
              <a:t>and </a:t>
            </a:r>
            <a:r>
              <a:rPr sz="2400" spc="-50" dirty="0">
                <a:latin typeface="Arial"/>
                <a:cs typeface="Arial"/>
              </a:rPr>
              <a:t>tourism </a:t>
            </a:r>
            <a:r>
              <a:rPr sz="2400" spc="-90" dirty="0">
                <a:latin typeface="Arial"/>
                <a:cs typeface="Arial"/>
              </a:rPr>
              <a:t>sector</a:t>
            </a:r>
            <a:r>
              <a:rPr sz="2400" spc="-240" dirty="0">
                <a:latin typeface="Arial"/>
                <a:cs typeface="Arial"/>
              </a:rPr>
              <a:t> </a:t>
            </a:r>
            <a:r>
              <a:rPr sz="2400" spc="-100" dirty="0">
                <a:latin typeface="Arial"/>
                <a:cs typeface="Arial"/>
              </a:rPr>
              <a:t>organisations</a:t>
            </a:r>
            <a:endParaRPr sz="2400">
              <a:latin typeface="Arial"/>
              <a:cs typeface="Arial"/>
            </a:endParaRPr>
          </a:p>
          <a:p>
            <a:pPr marL="812800" lvl="1" indent="-342900">
              <a:lnSpc>
                <a:spcPts val="2280"/>
              </a:lnSpc>
              <a:spcBef>
                <a:spcPts val="265"/>
              </a:spcBef>
              <a:buChar char="–"/>
              <a:tabLst>
                <a:tab pos="812800" algn="l"/>
                <a:tab pos="813435" algn="l"/>
              </a:tabLst>
            </a:pPr>
            <a:r>
              <a:rPr sz="2000" spc="-85" dirty="0">
                <a:latin typeface="Arial"/>
                <a:cs typeface="Arial"/>
              </a:rPr>
              <a:t>organizations </a:t>
            </a:r>
            <a:r>
              <a:rPr sz="2000" spc="-70" dirty="0">
                <a:latin typeface="Arial"/>
                <a:cs typeface="Arial"/>
              </a:rPr>
              <a:t>producing </a:t>
            </a:r>
            <a:r>
              <a:rPr sz="2000" spc="-120" dirty="0">
                <a:latin typeface="Arial"/>
                <a:cs typeface="Arial"/>
              </a:rPr>
              <a:t>goods </a:t>
            </a:r>
            <a:r>
              <a:rPr sz="2000" spc="-95" dirty="0">
                <a:latin typeface="Arial"/>
                <a:cs typeface="Arial"/>
              </a:rPr>
              <a:t>and </a:t>
            </a:r>
            <a:r>
              <a:rPr sz="2000" spc="-110" dirty="0">
                <a:latin typeface="Arial"/>
                <a:cs typeface="Arial"/>
              </a:rPr>
              <a:t>services </a:t>
            </a:r>
            <a:r>
              <a:rPr sz="2000" spc="-5" dirty="0">
                <a:latin typeface="Arial"/>
                <a:cs typeface="Arial"/>
              </a:rPr>
              <a:t>for </a:t>
            </a:r>
            <a:r>
              <a:rPr sz="2000" spc="-135" dirty="0">
                <a:latin typeface="Arial"/>
                <a:cs typeface="Arial"/>
              </a:rPr>
              <a:t>use </a:t>
            </a:r>
            <a:r>
              <a:rPr sz="2000" spc="-25" dirty="0">
                <a:latin typeface="Arial"/>
                <a:cs typeface="Arial"/>
              </a:rPr>
              <a:t>in </a:t>
            </a:r>
            <a:r>
              <a:rPr sz="2000" spc="-70" dirty="0">
                <a:latin typeface="Arial"/>
                <a:cs typeface="Arial"/>
              </a:rPr>
              <a:t>leisure</a:t>
            </a:r>
            <a:r>
              <a:rPr sz="2000" spc="-330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time,</a:t>
            </a:r>
            <a:endParaRPr sz="2000">
              <a:latin typeface="Arial"/>
              <a:cs typeface="Arial"/>
            </a:endParaRPr>
          </a:p>
          <a:p>
            <a:pPr marL="756285">
              <a:lnSpc>
                <a:spcPts val="2280"/>
              </a:lnSpc>
            </a:pPr>
            <a:r>
              <a:rPr sz="2000" spc="-90" dirty="0">
                <a:latin typeface="Arial"/>
                <a:cs typeface="Arial"/>
              </a:rPr>
              <a:t>and </a:t>
            </a:r>
            <a:r>
              <a:rPr sz="2000" spc="-85" dirty="0">
                <a:latin typeface="Arial"/>
                <a:cs typeface="Arial"/>
              </a:rPr>
              <a:t>organisations </a:t>
            </a:r>
            <a:r>
              <a:rPr sz="2000" spc="-114" dirty="0">
                <a:latin typeface="Arial"/>
                <a:cs typeface="Arial"/>
              </a:rPr>
              <a:t>seeking </a:t>
            </a:r>
            <a:r>
              <a:rPr sz="2000" spc="15" dirty="0">
                <a:latin typeface="Arial"/>
                <a:cs typeface="Arial"/>
              </a:rPr>
              <a:t>to </a:t>
            </a:r>
            <a:r>
              <a:rPr sz="2000" spc="-60" dirty="0">
                <a:latin typeface="Arial"/>
                <a:cs typeface="Arial"/>
              </a:rPr>
              <a:t>influence </a:t>
            </a:r>
            <a:r>
              <a:rPr sz="2000" spc="-20" dirty="0">
                <a:latin typeface="Arial"/>
                <a:cs typeface="Arial"/>
              </a:rPr>
              <a:t>the </a:t>
            </a:r>
            <a:r>
              <a:rPr sz="2000" spc="-135" dirty="0">
                <a:latin typeface="Arial"/>
                <a:cs typeface="Arial"/>
              </a:rPr>
              <a:t>use </a:t>
            </a:r>
            <a:r>
              <a:rPr sz="2000" spc="-5" dirty="0">
                <a:latin typeface="Arial"/>
                <a:cs typeface="Arial"/>
              </a:rPr>
              <a:t>of</a:t>
            </a:r>
            <a:r>
              <a:rPr sz="2000" spc="-365" dirty="0">
                <a:latin typeface="Arial"/>
                <a:cs typeface="Arial"/>
              </a:rPr>
              <a:t> </a:t>
            </a:r>
            <a:r>
              <a:rPr sz="2000" spc="-75" dirty="0">
                <a:latin typeface="Arial"/>
                <a:cs typeface="Arial"/>
              </a:rPr>
              <a:t>leisure </a:t>
            </a:r>
            <a:r>
              <a:rPr sz="2000" spc="-15" dirty="0">
                <a:latin typeface="Arial"/>
                <a:cs typeface="Arial"/>
              </a:rPr>
              <a:t>time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11971" y="6431686"/>
            <a:ext cx="1962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38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92501" y="278384"/>
            <a:ext cx="416306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254" dirty="0"/>
              <a:t>Review </a:t>
            </a:r>
            <a:r>
              <a:rPr sz="4000" spc="-10" dirty="0"/>
              <a:t>of </a:t>
            </a:r>
            <a:r>
              <a:rPr sz="4000" spc="-260" dirty="0"/>
              <a:t>key</a:t>
            </a:r>
            <a:r>
              <a:rPr sz="4000" spc="-400" dirty="0"/>
              <a:t> </a:t>
            </a:r>
            <a:r>
              <a:rPr sz="4000" spc="-114" dirty="0"/>
              <a:t>terms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989562"/>
            <a:ext cx="7691120" cy="4733925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424180" indent="-411480">
              <a:lnSpc>
                <a:spcPct val="100000"/>
              </a:lnSpc>
              <a:spcBef>
                <a:spcPts val="415"/>
              </a:spcBef>
              <a:buChar char="•"/>
              <a:tabLst>
                <a:tab pos="424180" algn="l"/>
                <a:tab pos="424815" algn="l"/>
              </a:tabLst>
            </a:pPr>
            <a:r>
              <a:rPr sz="2400" spc="-45" dirty="0">
                <a:latin typeface="Arial"/>
                <a:cs typeface="Arial"/>
              </a:rPr>
              <a:t>Opportunity</a:t>
            </a:r>
            <a:r>
              <a:rPr sz="2400" spc="-130" dirty="0">
                <a:latin typeface="Arial"/>
                <a:cs typeface="Arial"/>
              </a:rPr>
              <a:t> </a:t>
            </a:r>
            <a:r>
              <a:rPr sz="2400" spc="-110" dirty="0">
                <a:latin typeface="Arial"/>
                <a:cs typeface="Arial"/>
              </a:rPr>
              <a:t>cost</a:t>
            </a:r>
            <a:endParaRPr sz="2400">
              <a:latin typeface="Arial"/>
              <a:cs typeface="Arial"/>
            </a:endParaRPr>
          </a:p>
          <a:p>
            <a:pPr marL="756285" marR="5080" lvl="1" indent="-286385">
              <a:lnSpc>
                <a:spcPts val="2160"/>
              </a:lnSpc>
              <a:spcBef>
                <a:spcPts val="540"/>
              </a:spcBef>
              <a:buChar char="–"/>
              <a:tabLst>
                <a:tab pos="812800" algn="l"/>
                <a:tab pos="813435" algn="l"/>
              </a:tabLst>
            </a:pPr>
            <a:r>
              <a:rPr sz="2000" spc="-20" dirty="0">
                <a:latin typeface="Arial"/>
                <a:cs typeface="Arial"/>
              </a:rPr>
              <a:t>the</a:t>
            </a:r>
            <a:r>
              <a:rPr sz="2000" spc="-105" dirty="0">
                <a:latin typeface="Arial"/>
                <a:cs typeface="Arial"/>
              </a:rPr>
              <a:t> </a:t>
            </a:r>
            <a:r>
              <a:rPr sz="2000" spc="-60" dirty="0">
                <a:latin typeface="Arial"/>
                <a:cs typeface="Arial"/>
              </a:rPr>
              <a:t>alternatives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spc="-15" dirty="0">
                <a:latin typeface="Arial"/>
                <a:cs typeface="Arial"/>
              </a:rPr>
              <a:t>or</a:t>
            </a:r>
            <a:r>
              <a:rPr sz="2000" spc="-120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other</a:t>
            </a:r>
            <a:r>
              <a:rPr sz="2000" spc="-100" dirty="0">
                <a:latin typeface="Arial"/>
                <a:cs typeface="Arial"/>
              </a:rPr>
              <a:t> </a:t>
            </a:r>
            <a:r>
              <a:rPr sz="2000" spc="-35" dirty="0">
                <a:latin typeface="Arial"/>
                <a:cs typeface="Arial"/>
              </a:rPr>
              <a:t>opportunities</a:t>
            </a:r>
            <a:r>
              <a:rPr sz="2000" spc="-114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that</a:t>
            </a:r>
            <a:r>
              <a:rPr sz="2000" spc="-105" dirty="0">
                <a:latin typeface="Arial"/>
                <a:cs typeface="Arial"/>
              </a:rPr>
              <a:t> </a:t>
            </a:r>
            <a:r>
              <a:rPr sz="2000" spc="-125" dirty="0">
                <a:latin typeface="Arial"/>
                <a:cs typeface="Arial"/>
              </a:rPr>
              <a:t>have</a:t>
            </a:r>
            <a:r>
              <a:rPr sz="2000" spc="-100" dirty="0">
                <a:latin typeface="Arial"/>
                <a:cs typeface="Arial"/>
              </a:rPr>
              <a:t> </a:t>
            </a:r>
            <a:r>
              <a:rPr sz="2000" spc="15" dirty="0">
                <a:latin typeface="Arial"/>
                <a:cs typeface="Arial"/>
              </a:rPr>
              <a:t>to</a:t>
            </a:r>
            <a:r>
              <a:rPr sz="2000" spc="-100" dirty="0">
                <a:latin typeface="Arial"/>
                <a:cs typeface="Arial"/>
              </a:rPr>
              <a:t> </a:t>
            </a:r>
            <a:r>
              <a:rPr sz="2000" spc="-90" dirty="0">
                <a:latin typeface="Arial"/>
                <a:cs typeface="Arial"/>
              </a:rPr>
              <a:t>be</a:t>
            </a:r>
            <a:r>
              <a:rPr sz="2000" spc="-114" dirty="0">
                <a:latin typeface="Arial"/>
                <a:cs typeface="Arial"/>
              </a:rPr>
              <a:t> </a:t>
            </a:r>
            <a:r>
              <a:rPr sz="2000" spc="-75" dirty="0">
                <a:latin typeface="Arial"/>
                <a:cs typeface="Arial"/>
              </a:rPr>
              <a:t>foregone</a:t>
            </a:r>
            <a:r>
              <a:rPr sz="2000" spc="-120" dirty="0">
                <a:latin typeface="Arial"/>
                <a:cs typeface="Arial"/>
              </a:rPr>
              <a:t> </a:t>
            </a:r>
            <a:r>
              <a:rPr sz="2000" spc="15" dirty="0">
                <a:latin typeface="Arial"/>
                <a:cs typeface="Arial"/>
              </a:rPr>
              <a:t>to  </a:t>
            </a:r>
            <a:r>
              <a:rPr sz="2000" spc="-105" dirty="0">
                <a:latin typeface="Arial"/>
                <a:cs typeface="Arial"/>
              </a:rPr>
              <a:t>achieve </a:t>
            </a:r>
            <a:r>
              <a:rPr sz="2000" spc="-155" dirty="0">
                <a:latin typeface="Arial"/>
                <a:cs typeface="Arial"/>
              </a:rPr>
              <a:t>a </a:t>
            </a:r>
            <a:r>
              <a:rPr sz="2000" spc="-45" dirty="0">
                <a:latin typeface="Arial"/>
                <a:cs typeface="Arial"/>
              </a:rPr>
              <a:t>particular </a:t>
            </a:r>
            <a:r>
              <a:rPr sz="2000" spc="-35" dirty="0">
                <a:latin typeface="Arial"/>
                <a:cs typeface="Arial"/>
              </a:rPr>
              <a:t>thing</a:t>
            </a:r>
            <a:endParaRPr sz="2000">
              <a:latin typeface="Arial"/>
              <a:cs typeface="Arial"/>
            </a:endParaRPr>
          </a:p>
          <a:p>
            <a:pPr marL="424180" indent="-411480">
              <a:lnSpc>
                <a:spcPct val="100000"/>
              </a:lnSpc>
              <a:spcBef>
                <a:spcPts val="229"/>
              </a:spcBef>
              <a:buChar char="•"/>
              <a:tabLst>
                <a:tab pos="424180" algn="l"/>
                <a:tab pos="424815" algn="l"/>
              </a:tabLst>
            </a:pPr>
            <a:r>
              <a:rPr sz="2400" spc="-165" dirty="0">
                <a:latin typeface="Arial"/>
                <a:cs typeface="Arial"/>
              </a:rPr>
              <a:t>Free </a:t>
            </a:r>
            <a:r>
              <a:rPr sz="2400" spc="-70" dirty="0">
                <a:latin typeface="Arial"/>
                <a:cs typeface="Arial"/>
              </a:rPr>
              <a:t>market</a:t>
            </a:r>
            <a:r>
              <a:rPr sz="2400" spc="-135" dirty="0">
                <a:latin typeface="Arial"/>
                <a:cs typeface="Arial"/>
              </a:rPr>
              <a:t> </a:t>
            </a:r>
            <a:r>
              <a:rPr sz="2400" spc="-120" dirty="0">
                <a:latin typeface="Arial"/>
                <a:cs typeface="Arial"/>
              </a:rPr>
              <a:t>economy</a:t>
            </a:r>
            <a:endParaRPr sz="2400">
              <a:latin typeface="Arial"/>
              <a:cs typeface="Arial"/>
            </a:endParaRPr>
          </a:p>
          <a:p>
            <a:pPr marL="812800" lvl="1" indent="-342900">
              <a:lnSpc>
                <a:spcPct val="100000"/>
              </a:lnSpc>
              <a:spcBef>
                <a:spcPts val="270"/>
              </a:spcBef>
              <a:buChar char="–"/>
              <a:tabLst>
                <a:tab pos="812800" algn="l"/>
                <a:tab pos="813435" algn="l"/>
              </a:tabLst>
            </a:pPr>
            <a:r>
              <a:rPr sz="2000" spc="-105" dirty="0">
                <a:latin typeface="Arial"/>
                <a:cs typeface="Arial"/>
              </a:rPr>
              <a:t>resources </a:t>
            </a:r>
            <a:r>
              <a:rPr sz="2000" spc="-70" dirty="0">
                <a:latin typeface="Arial"/>
                <a:cs typeface="Arial"/>
              </a:rPr>
              <a:t>allocated </a:t>
            </a:r>
            <a:r>
              <a:rPr sz="2000" spc="-45" dirty="0">
                <a:latin typeface="Arial"/>
                <a:cs typeface="Arial"/>
              </a:rPr>
              <a:t>through </a:t>
            </a:r>
            <a:r>
              <a:rPr sz="2000" spc="-60" dirty="0">
                <a:latin typeface="Arial"/>
                <a:cs typeface="Arial"/>
              </a:rPr>
              <a:t>price</a:t>
            </a:r>
            <a:r>
              <a:rPr sz="2000" spc="-215" dirty="0">
                <a:latin typeface="Arial"/>
                <a:cs typeface="Arial"/>
              </a:rPr>
              <a:t> </a:t>
            </a:r>
            <a:r>
              <a:rPr sz="2000" spc="-120" dirty="0">
                <a:latin typeface="Arial"/>
                <a:cs typeface="Arial"/>
              </a:rPr>
              <a:t>system</a:t>
            </a:r>
            <a:endParaRPr sz="2000">
              <a:latin typeface="Arial"/>
              <a:cs typeface="Arial"/>
            </a:endParaRPr>
          </a:p>
          <a:p>
            <a:pPr marL="424180" indent="-411480">
              <a:lnSpc>
                <a:spcPct val="100000"/>
              </a:lnSpc>
              <a:spcBef>
                <a:spcPts val="259"/>
              </a:spcBef>
              <a:buChar char="•"/>
              <a:tabLst>
                <a:tab pos="424180" algn="l"/>
                <a:tab pos="424815" algn="l"/>
              </a:tabLst>
            </a:pPr>
            <a:r>
              <a:rPr sz="2400" spc="-95" dirty="0">
                <a:latin typeface="Arial"/>
                <a:cs typeface="Arial"/>
              </a:rPr>
              <a:t>Centrally </a:t>
            </a:r>
            <a:r>
              <a:rPr sz="2400" spc="-90" dirty="0">
                <a:latin typeface="Arial"/>
                <a:cs typeface="Arial"/>
              </a:rPr>
              <a:t>planned</a:t>
            </a:r>
            <a:r>
              <a:rPr sz="2400" spc="-190" dirty="0">
                <a:latin typeface="Arial"/>
                <a:cs typeface="Arial"/>
              </a:rPr>
              <a:t> </a:t>
            </a:r>
            <a:r>
              <a:rPr sz="2400" spc="-120" dirty="0">
                <a:latin typeface="Arial"/>
                <a:cs typeface="Arial"/>
              </a:rPr>
              <a:t>economy</a:t>
            </a:r>
            <a:endParaRPr sz="2400">
              <a:latin typeface="Arial"/>
              <a:cs typeface="Arial"/>
            </a:endParaRPr>
          </a:p>
          <a:p>
            <a:pPr marL="812800" lvl="1" indent="-342900">
              <a:lnSpc>
                <a:spcPct val="100000"/>
              </a:lnSpc>
              <a:spcBef>
                <a:spcPts val="270"/>
              </a:spcBef>
              <a:buChar char="–"/>
              <a:tabLst>
                <a:tab pos="812800" algn="l"/>
                <a:tab pos="813435" algn="l"/>
              </a:tabLst>
            </a:pPr>
            <a:r>
              <a:rPr sz="2000" spc="-105" dirty="0">
                <a:latin typeface="Arial"/>
                <a:cs typeface="Arial"/>
              </a:rPr>
              <a:t>resources </a:t>
            </a:r>
            <a:r>
              <a:rPr sz="2000" spc="-70" dirty="0">
                <a:latin typeface="Arial"/>
                <a:cs typeface="Arial"/>
              </a:rPr>
              <a:t>allocated </a:t>
            </a:r>
            <a:r>
              <a:rPr sz="2000" spc="-80" dirty="0">
                <a:latin typeface="Arial"/>
                <a:cs typeface="Arial"/>
              </a:rPr>
              <a:t>by </a:t>
            </a:r>
            <a:r>
              <a:rPr sz="2000" spc="-70" dirty="0">
                <a:latin typeface="Arial"/>
                <a:cs typeface="Arial"/>
              </a:rPr>
              <a:t>planning</a:t>
            </a:r>
            <a:r>
              <a:rPr sz="2000" spc="-185" dirty="0">
                <a:latin typeface="Arial"/>
                <a:cs typeface="Arial"/>
              </a:rPr>
              <a:t> </a:t>
            </a:r>
            <a:r>
              <a:rPr sz="2000" spc="-55" dirty="0">
                <a:latin typeface="Arial"/>
                <a:cs typeface="Arial"/>
              </a:rPr>
              <a:t>officials</a:t>
            </a:r>
            <a:endParaRPr sz="2000">
              <a:latin typeface="Arial"/>
              <a:cs typeface="Arial"/>
            </a:endParaRPr>
          </a:p>
          <a:p>
            <a:pPr marL="424180" indent="-411480">
              <a:lnSpc>
                <a:spcPct val="100000"/>
              </a:lnSpc>
              <a:spcBef>
                <a:spcPts val="260"/>
              </a:spcBef>
              <a:buChar char="•"/>
              <a:tabLst>
                <a:tab pos="424180" algn="l"/>
                <a:tab pos="424815" algn="l"/>
              </a:tabLst>
            </a:pPr>
            <a:r>
              <a:rPr sz="2400" spc="-75" dirty="0">
                <a:latin typeface="Arial"/>
                <a:cs typeface="Arial"/>
              </a:rPr>
              <a:t>Mixed</a:t>
            </a:r>
            <a:r>
              <a:rPr sz="2400" spc="-140" dirty="0">
                <a:latin typeface="Arial"/>
                <a:cs typeface="Arial"/>
              </a:rPr>
              <a:t> </a:t>
            </a:r>
            <a:r>
              <a:rPr sz="2400" spc="-120" dirty="0">
                <a:latin typeface="Arial"/>
                <a:cs typeface="Arial"/>
              </a:rPr>
              <a:t>economy</a:t>
            </a:r>
            <a:endParaRPr sz="2400">
              <a:latin typeface="Arial"/>
              <a:cs typeface="Arial"/>
            </a:endParaRPr>
          </a:p>
          <a:p>
            <a:pPr marL="812800" lvl="1" indent="-342900">
              <a:lnSpc>
                <a:spcPct val="100000"/>
              </a:lnSpc>
              <a:spcBef>
                <a:spcPts val="265"/>
              </a:spcBef>
              <a:buChar char="–"/>
              <a:tabLst>
                <a:tab pos="812800" algn="l"/>
                <a:tab pos="813435" algn="l"/>
              </a:tabLst>
            </a:pPr>
            <a:r>
              <a:rPr sz="2000" spc="-105" dirty="0">
                <a:latin typeface="Arial"/>
                <a:cs typeface="Arial"/>
              </a:rPr>
              <a:t>resources </a:t>
            </a:r>
            <a:r>
              <a:rPr sz="2000" spc="-70" dirty="0">
                <a:latin typeface="Arial"/>
                <a:cs typeface="Arial"/>
              </a:rPr>
              <a:t>allocated </a:t>
            </a:r>
            <a:r>
              <a:rPr sz="2000" spc="-45" dirty="0">
                <a:latin typeface="Arial"/>
                <a:cs typeface="Arial"/>
              </a:rPr>
              <a:t>through free </a:t>
            </a:r>
            <a:r>
              <a:rPr sz="2000" spc="-65" dirty="0">
                <a:latin typeface="Arial"/>
                <a:cs typeface="Arial"/>
              </a:rPr>
              <a:t>market </a:t>
            </a:r>
            <a:r>
              <a:rPr sz="2000" spc="-95" dirty="0">
                <a:latin typeface="Arial"/>
                <a:cs typeface="Arial"/>
              </a:rPr>
              <a:t>and </a:t>
            </a:r>
            <a:r>
              <a:rPr sz="2000" spc="-70" dirty="0">
                <a:latin typeface="Arial"/>
                <a:cs typeface="Arial"/>
              </a:rPr>
              <a:t>planning</a:t>
            </a:r>
            <a:r>
              <a:rPr sz="2000" spc="-280" dirty="0">
                <a:latin typeface="Arial"/>
                <a:cs typeface="Arial"/>
              </a:rPr>
              <a:t> </a:t>
            </a:r>
            <a:r>
              <a:rPr sz="2000" spc="-40" dirty="0">
                <a:latin typeface="Arial"/>
                <a:cs typeface="Arial"/>
              </a:rPr>
              <a:t>authorities</a:t>
            </a:r>
            <a:endParaRPr sz="2000">
              <a:latin typeface="Arial"/>
              <a:cs typeface="Arial"/>
            </a:endParaRPr>
          </a:p>
          <a:p>
            <a:pPr marL="424180" indent="-411480">
              <a:lnSpc>
                <a:spcPct val="100000"/>
              </a:lnSpc>
              <a:spcBef>
                <a:spcPts val="265"/>
              </a:spcBef>
              <a:buChar char="•"/>
              <a:tabLst>
                <a:tab pos="424180" algn="l"/>
                <a:tab pos="424815" algn="l"/>
              </a:tabLst>
            </a:pPr>
            <a:r>
              <a:rPr sz="2400" spc="-95" dirty="0">
                <a:latin typeface="Arial"/>
                <a:cs typeface="Arial"/>
              </a:rPr>
              <a:t>Microeconomics</a:t>
            </a:r>
            <a:endParaRPr sz="2400">
              <a:latin typeface="Arial"/>
              <a:cs typeface="Arial"/>
            </a:endParaRPr>
          </a:p>
          <a:p>
            <a:pPr marL="812800" lvl="1" indent="-342900">
              <a:lnSpc>
                <a:spcPct val="100000"/>
              </a:lnSpc>
              <a:spcBef>
                <a:spcPts val="265"/>
              </a:spcBef>
              <a:buChar char="–"/>
              <a:tabLst>
                <a:tab pos="812800" algn="l"/>
                <a:tab pos="813435" algn="l"/>
              </a:tabLst>
            </a:pPr>
            <a:r>
              <a:rPr sz="2000" spc="-70" dirty="0">
                <a:latin typeface="Arial"/>
                <a:cs typeface="Arial"/>
              </a:rPr>
              <a:t>study </a:t>
            </a:r>
            <a:r>
              <a:rPr sz="2000" spc="-5" dirty="0">
                <a:latin typeface="Arial"/>
                <a:cs typeface="Arial"/>
              </a:rPr>
              <a:t>of </a:t>
            </a:r>
            <a:r>
              <a:rPr sz="2000" spc="-80" dirty="0">
                <a:latin typeface="Arial"/>
                <a:cs typeface="Arial"/>
              </a:rPr>
              <a:t>household </a:t>
            </a:r>
            <a:r>
              <a:rPr sz="2000" spc="-95" dirty="0">
                <a:latin typeface="Arial"/>
                <a:cs typeface="Arial"/>
              </a:rPr>
              <a:t>and </a:t>
            </a:r>
            <a:r>
              <a:rPr sz="2000" spc="-45" dirty="0">
                <a:latin typeface="Arial"/>
                <a:cs typeface="Arial"/>
              </a:rPr>
              <a:t>firm’s</a:t>
            </a:r>
            <a:r>
              <a:rPr sz="2000" spc="-305" dirty="0">
                <a:latin typeface="Arial"/>
                <a:cs typeface="Arial"/>
              </a:rPr>
              <a:t> </a:t>
            </a:r>
            <a:r>
              <a:rPr sz="2000" spc="-70" dirty="0">
                <a:latin typeface="Arial"/>
                <a:cs typeface="Arial"/>
              </a:rPr>
              <a:t>behaviour</a:t>
            </a:r>
            <a:endParaRPr sz="20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60"/>
              </a:spcBef>
              <a:buChar char="•"/>
              <a:tabLst>
                <a:tab pos="355600" algn="l"/>
                <a:tab pos="356235" algn="l"/>
              </a:tabLst>
            </a:pPr>
            <a:r>
              <a:rPr sz="2400" spc="-110" dirty="0">
                <a:latin typeface="Arial"/>
                <a:cs typeface="Arial"/>
              </a:rPr>
              <a:t>Macroeconomics</a:t>
            </a:r>
            <a:endParaRPr sz="24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270"/>
              </a:spcBef>
              <a:buChar char="–"/>
              <a:tabLst>
                <a:tab pos="756285" algn="l"/>
                <a:tab pos="756920" algn="l"/>
              </a:tabLst>
            </a:pPr>
            <a:r>
              <a:rPr sz="2000" spc="-70" dirty="0">
                <a:latin typeface="Arial"/>
                <a:cs typeface="Arial"/>
              </a:rPr>
              <a:t>study </a:t>
            </a:r>
            <a:r>
              <a:rPr sz="2000" spc="-5" dirty="0">
                <a:latin typeface="Arial"/>
                <a:cs typeface="Arial"/>
              </a:rPr>
              <a:t>of </a:t>
            </a:r>
            <a:r>
              <a:rPr sz="2000" spc="-50" dirty="0">
                <a:latin typeface="Arial"/>
                <a:cs typeface="Arial"/>
              </a:rPr>
              <a:t>whole</a:t>
            </a:r>
            <a:r>
              <a:rPr sz="2000" spc="-275" dirty="0">
                <a:latin typeface="Arial"/>
                <a:cs typeface="Arial"/>
              </a:rPr>
              <a:t> </a:t>
            </a:r>
            <a:r>
              <a:rPr sz="2000" spc="-95" dirty="0">
                <a:latin typeface="Arial"/>
                <a:cs typeface="Arial"/>
              </a:rPr>
              <a:t>economy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11971" y="6431686"/>
            <a:ext cx="1962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888888"/>
                </a:solidFill>
                <a:latin typeface="Arial"/>
                <a:cs typeface="Arial"/>
              </a:rPr>
              <a:t>39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6913" y="50820"/>
            <a:ext cx="8654415" cy="664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90"/>
              </a:lnSpc>
            </a:pPr>
            <a:r>
              <a:rPr sz="800" dirty="0">
                <a:latin typeface="Arial"/>
                <a:cs typeface="Arial"/>
              </a:rPr>
              <a:t>Slide</a:t>
            </a:r>
            <a:r>
              <a:rPr sz="800" spc="-5" dirty="0">
                <a:latin typeface="Arial"/>
                <a:cs typeface="Arial"/>
              </a:rPr>
              <a:t> 12.41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4644390">
              <a:lnSpc>
                <a:spcPct val="100000"/>
              </a:lnSpc>
              <a:spcBef>
                <a:spcPts val="765"/>
              </a:spcBef>
            </a:pPr>
            <a:r>
              <a:rPr sz="800" spc="-5" dirty="0">
                <a:latin typeface="Arial"/>
                <a:cs typeface="Arial"/>
              </a:rPr>
              <a:t>Mullins, </a:t>
            </a:r>
            <a:r>
              <a:rPr sz="800" i="1" spc="-5" dirty="0">
                <a:latin typeface="Arial"/>
                <a:cs typeface="Arial"/>
              </a:rPr>
              <a:t>Management and Organisational </a:t>
            </a:r>
            <a:r>
              <a:rPr sz="800" i="1" dirty="0">
                <a:latin typeface="Arial"/>
                <a:cs typeface="Arial"/>
              </a:rPr>
              <a:t>Behaviour</a:t>
            </a:r>
            <a:r>
              <a:rPr sz="800" dirty="0">
                <a:latin typeface="Arial"/>
                <a:cs typeface="Arial"/>
              </a:rPr>
              <a:t>, </a:t>
            </a:r>
            <a:r>
              <a:rPr sz="800" spc="5" dirty="0">
                <a:latin typeface="Arial"/>
                <a:cs typeface="Arial"/>
              </a:rPr>
              <a:t>8</a:t>
            </a:r>
            <a:r>
              <a:rPr sz="750" spc="7" baseline="27777" dirty="0">
                <a:latin typeface="Arial"/>
                <a:cs typeface="Arial"/>
              </a:rPr>
              <a:t>th </a:t>
            </a:r>
            <a:r>
              <a:rPr sz="800" dirty="0">
                <a:latin typeface="Arial"/>
                <a:cs typeface="Arial"/>
              </a:rPr>
              <a:t>Edition, © </a:t>
            </a:r>
            <a:r>
              <a:rPr sz="800" spc="-5" dirty="0">
                <a:latin typeface="Arial"/>
                <a:cs typeface="Arial"/>
              </a:rPr>
              <a:t>Laurie </a:t>
            </a:r>
            <a:r>
              <a:rPr sz="800" dirty="0">
                <a:latin typeface="Arial"/>
                <a:cs typeface="Arial"/>
              </a:rPr>
              <a:t>J. </a:t>
            </a:r>
            <a:r>
              <a:rPr sz="800" spc="-5" dirty="0">
                <a:latin typeface="Arial"/>
                <a:cs typeface="Arial"/>
              </a:rPr>
              <a:t>Mullins</a:t>
            </a:r>
            <a:r>
              <a:rPr sz="800" spc="160" dirty="0">
                <a:latin typeface="Arial"/>
                <a:cs typeface="Arial"/>
              </a:rPr>
              <a:t> </a:t>
            </a:r>
            <a:r>
              <a:rPr sz="800" spc="-5" dirty="0">
                <a:latin typeface="Arial"/>
                <a:cs typeface="Arial"/>
              </a:rPr>
              <a:t>2007</a:t>
            </a:r>
            <a:endParaRPr sz="8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9143999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88392"/>
            <a:ext cx="2510028" cy="100888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912620" y="88392"/>
            <a:ext cx="701040" cy="100888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90500" y="705612"/>
            <a:ext cx="2045208" cy="7924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637031"/>
            <a:ext cx="617220" cy="100888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0" y="1185672"/>
            <a:ext cx="4927092" cy="100888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329684" y="1185672"/>
            <a:ext cx="701039" cy="100888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1734311"/>
            <a:ext cx="3572255" cy="1008888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974848" y="1734311"/>
            <a:ext cx="701039" cy="100888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0" y="2282951"/>
            <a:ext cx="617220" cy="100888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0" y="2831592"/>
            <a:ext cx="617220" cy="1008887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0" y="3380232"/>
            <a:ext cx="617220" cy="100888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0" y="3928871"/>
            <a:ext cx="617220" cy="100888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0" y="4477511"/>
            <a:ext cx="617220" cy="100888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20" dirty="0"/>
              <a:t>Next</a:t>
            </a:r>
            <a:r>
              <a:rPr spc="-345" dirty="0"/>
              <a:t> </a:t>
            </a:r>
            <a:r>
              <a:rPr spc="-225" dirty="0"/>
              <a:t>time: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186334" y="1290320"/>
            <a:ext cx="443547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 spc="-280" dirty="0">
                <a:solidFill>
                  <a:srgbClr val="FFFF00"/>
                </a:solidFill>
                <a:latin typeface="Trebuchet MS"/>
                <a:cs typeface="Trebuchet MS"/>
              </a:rPr>
              <a:t>Key </a:t>
            </a:r>
            <a:r>
              <a:rPr sz="3600" b="1" spc="-220" dirty="0">
                <a:solidFill>
                  <a:srgbClr val="FFFF00"/>
                </a:solidFill>
                <a:latin typeface="Trebuchet MS"/>
                <a:cs typeface="Trebuchet MS"/>
              </a:rPr>
              <a:t>economic</a:t>
            </a:r>
            <a:r>
              <a:rPr sz="3600" b="1" spc="-290" dirty="0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sz="3600" b="1" spc="-220" dirty="0">
                <a:solidFill>
                  <a:srgbClr val="FFFF00"/>
                </a:solidFill>
                <a:latin typeface="Trebuchet MS"/>
                <a:cs typeface="Trebuchet MS"/>
              </a:rPr>
              <a:t>concepts  </a:t>
            </a:r>
            <a:r>
              <a:rPr sz="3600" b="1" spc="-125" dirty="0">
                <a:solidFill>
                  <a:srgbClr val="FFFF00"/>
                </a:solidFill>
                <a:latin typeface="Trebuchet MS"/>
                <a:cs typeface="Trebuchet MS"/>
              </a:rPr>
              <a:t>What </a:t>
            </a:r>
            <a:r>
              <a:rPr sz="3600" b="1" spc="-155" dirty="0">
                <a:solidFill>
                  <a:srgbClr val="FFFF00"/>
                </a:solidFill>
                <a:latin typeface="Trebuchet MS"/>
                <a:cs typeface="Trebuchet MS"/>
              </a:rPr>
              <a:t>is</a:t>
            </a:r>
            <a:r>
              <a:rPr sz="3600" b="1" spc="-430" dirty="0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sz="3600" b="1" spc="-150" dirty="0">
                <a:solidFill>
                  <a:srgbClr val="FFFF00"/>
                </a:solidFill>
                <a:latin typeface="Trebuchet MS"/>
                <a:cs typeface="Trebuchet MS"/>
              </a:rPr>
              <a:t>money?</a:t>
            </a:r>
            <a:endParaRPr sz="360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1177</Words>
  <Application>Microsoft Office PowerPoint</Application>
  <PresentationFormat>On-screen Show (4:3)</PresentationFormat>
  <Paragraphs>280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Arial</vt:lpstr>
      <vt:lpstr>Calibri</vt:lpstr>
      <vt:lpstr>Times New Roman</vt:lpstr>
      <vt:lpstr>Trebuchet MS</vt:lpstr>
      <vt:lpstr>Verdana</vt:lpstr>
      <vt:lpstr>Wingdings</vt:lpstr>
      <vt:lpstr>Office Theme</vt:lpstr>
      <vt:lpstr>PowerPoint Presentation</vt:lpstr>
      <vt:lpstr>Today’s Objectives</vt:lpstr>
      <vt:lpstr>3 main themes: Economics &amp; the business environment</vt:lpstr>
      <vt:lpstr>Human Resources Management (HR)</vt:lpstr>
      <vt:lpstr>Financial Management</vt:lpstr>
      <vt:lpstr>Big questions</vt:lpstr>
      <vt:lpstr>What is a dashboard?</vt:lpstr>
      <vt:lpstr>What do managers need to know?</vt:lpstr>
      <vt:lpstr>This module’s aims and objectives</vt:lpstr>
      <vt:lpstr>PowerPoint Presentation</vt:lpstr>
      <vt:lpstr>PowerPoint Presentation</vt:lpstr>
      <vt:lpstr>Learning outcomes</vt:lpstr>
      <vt:lpstr>How?</vt:lpstr>
      <vt:lpstr>Case studies 2018-19</vt:lpstr>
      <vt:lpstr>Task:</vt:lpstr>
      <vt:lpstr>On your marks…….</vt:lpstr>
      <vt:lpstr>Answers please</vt:lpstr>
      <vt:lpstr>PowerPoint Presentation</vt:lpstr>
      <vt:lpstr>Task:</vt:lpstr>
      <vt:lpstr>A few for starters…..</vt:lpstr>
      <vt:lpstr>Recap – why do organisations exist?</vt:lpstr>
      <vt:lpstr>PowerPoint Presentation</vt:lpstr>
      <vt:lpstr>Managerial effectiveness</vt:lpstr>
      <vt:lpstr>Management Standards Centre 2008</vt:lpstr>
      <vt:lpstr>What is organisational  effectiveness?</vt:lpstr>
      <vt:lpstr>PowerPoint Presentation</vt:lpstr>
      <vt:lpstr>PowerPoint Presentation</vt:lpstr>
      <vt:lpstr>Definition and scope of recreation, leisure  and tourism</vt:lpstr>
      <vt:lpstr>Definition, scope and methodology of  economics 1</vt:lpstr>
      <vt:lpstr>Basic terms</vt:lpstr>
      <vt:lpstr>Basic terms</vt:lpstr>
      <vt:lpstr>Microeconomics, macroeconomics &amp;  business</vt:lpstr>
      <vt:lpstr>Why are we here doing MIP?</vt:lpstr>
      <vt:lpstr>Task: Opportunity Cost</vt:lpstr>
      <vt:lpstr>Economic systems</vt:lpstr>
      <vt:lpstr>Allocative mechanism in free markets</vt:lpstr>
      <vt:lpstr>The economics of recreation, leisure and  tourism</vt:lpstr>
      <vt:lpstr>Review of key terms</vt:lpstr>
      <vt:lpstr>Review of key terms</vt:lpstr>
      <vt:lpstr>Next time: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</dc:title>
  <dc:creator>MD</dc:creator>
  <cp:lastModifiedBy>Sandra Dettmer</cp:lastModifiedBy>
  <cp:revision>4</cp:revision>
  <dcterms:created xsi:type="dcterms:W3CDTF">2019-01-27T21:10:33Z</dcterms:created>
  <dcterms:modified xsi:type="dcterms:W3CDTF">2019-01-28T12:52:06Z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2018-02-03T00:00:00Z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2019-01-27T00:00:00Z</vt:filetime>
  </property>
</Properties>
</file>