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4"/>
  </p:notesMasterIdLst>
  <p:sldIdLst>
    <p:sldId id="258" r:id="rId5"/>
    <p:sldId id="413" r:id="rId6"/>
    <p:sldId id="297" r:id="rId7"/>
    <p:sldId id="384" r:id="rId8"/>
    <p:sldId id="389" r:id="rId9"/>
    <p:sldId id="388" r:id="rId10"/>
    <p:sldId id="390" r:id="rId11"/>
    <p:sldId id="395" r:id="rId12"/>
    <p:sldId id="394" r:id="rId13"/>
    <p:sldId id="391" r:id="rId14"/>
    <p:sldId id="414" r:id="rId15"/>
    <p:sldId id="393" r:id="rId16"/>
    <p:sldId id="346" r:id="rId17"/>
    <p:sldId id="347" r:id="rId18"/>
    <p:sldId id="349" r:id="rId19"/>
    <p:sldId id="348" r:id="rId20"/>
    <p:sldId id="350" r:id="rId21"/>
    <p:sldId id="351" r:id="rId22"/>
    <p:sldId id="352" r:id="rId23"/>
    <p:sldId id="353" r:id="rId24"/>
    <p:sldId id="355" r:id="rId25"/>
    <p:sldId id="354" r:id="rId26"/>
    <p:sldId id="356" r:id="rId27"/>
    <p:sldId id="360" r:id="rId28"/>
    <p:sldId id="279" r:id="rId29"/>
    <p:sldId id="361" r:id="rId30"/>
    <p:sldId id="300" r:id="rId31"/>
    <p:sldId id="363" r:id="rId32"/>
    <p:sldId id="362" r:id="rId33"/>
    <p:sldId id="381" r:id="rId34"/>
    <p:sldId id="365" r:id="rId35"/>
    <p:sldId id="370" r:id="rId36"/>
    <p:sldId id="415" r:id="rId37"/>
    <p:sldId id="371" r:id="rId38"/>
    <p:sldId id="368" r:id="rId39"/>
    <p:sldId id="372" r:id="rId40"/>
    <p:sldId id="382" r:id="rId41"/>
    <p:sldId id="366" r:id="rId42"/>
    <p:sldId id="367" r:id="rId43"/>
    <p:sldId id="373" r:id="rId44"/>
    <p:sldId id="385" r:id="rId45"/>
    <p:sldId id="375" r:id="rId46"/>
    <p:sldId id="376" r:id="rId47"/>
    <p:sldId id="295" r:id="rId48"/>
    <p:sldId id="377" r:id="rId49"/>
    <p:sldId id="345" r:id="rId50"/>
    <p:sldId id="379" r:id="rId51"/>
    <p:sldId id="262" r:id="rId52"/>
    <p:sldId id="396" r:id="rId5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9B1092-E4AF-4D4F-819C-60FBFCDADF19}" v="4" dt="2022-01-18T09:39:51.8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75" autoAdjust="0"/>
    <p:restoredTop sz="82789" autoAdjust="0"/>
  </p:normalViewPr>
  <p:slideViewPr>
    <p:cSldViewPr>
      <p:cViewPr varScale="1">
        <p:scale>
          <a:sx n="70" d="100"/>
          <a:sy n="70" d="100"/>
        </p:scale>
        <p:origin x="1464" y="72"/>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379B1092-E4AF-4D4F-819C-60FBFCDADF19}"/>
    <pc:docChg chg="undo custSel addSld delSld modSld sldOrd modNotesMaster">
      <pc:chgData name="Alexander Scott" userId="60900361-c968-457a-be84-5b7d7c948694" providerId="ADAL" clId="{379B1092-E4AF-4D4F-819C-60FBFCDADF19}" dt="2022-01-18T09:40:56.540" v="168" actId="114"/>
      <pc:docMkLst>
        <pc:docMk/>
      </pc:docMkLst>
      <pc:sldChg chg="modSp mod">
        <pc:chgData name="Alexander Scott" userId="60900361-c968-457a-be84-5b7d7c948694" providerId="ADAL" clId="{379B1092-E4AF-4D4F-819C-60FBFCDADF19}" dt="2022-01-18T09:18:38.198" v="59" actId="6549"/>
        <pc:sldMkLst>
          <pc:docMk/>
          <pc:sldMk cId="424111568" sldId="258"/>
        </pc:sldMkLst>
        <pc:spChg chg="mod">
          <ac:chgData name="Alexander Scott" userId="60900361-c968-457a-be84-5b7d7c948694" providerId="ADAL" clId="{379B1092-E4AF-4D4F-819C-60FBFCDADF19}" dt="2022-01-18T09:18:38.198" v="59" actId="6549"/>
          <ac:spMkLst>
            <pc:docMk/>
            <pc:sldMk cId="424111568" sldId="258"/>
            <ac:spMk id="2" creationId="{00000000-0000-0000-0000-000000000000}"/>
          </ac:spMkLst>
        </pc:spChg>
        <pc:spChg chg="mod">
          <ac:chgData name="Alexander Scott" userId="60900361-c968-457a-be84-5b7d7c948694" providerId="ADAL" clId="{379B1092-E4AF-4D4F-819C-60FBFCDADF19}" dt="2022-01-18T09:18:31.813" v="57" actId="404"/>
          <ac:spMkLst>
            <pc:docMk/>
            <pc:sldMk cId="424111568" sldId="258"/>
            <ac:spMk id="4" creationId="{00000000-0000-0000-0000-000000000000}"/>
          </ac:spMkLst>
        </pc:spChg>
      </pc:sldChg>
      <pc:sldChg chg="add del">
        <pc:chgData name="Alexander Scott" userId="60900361-c968-457a-be84-5b7d7c948694" providerId="ADAL" clId="{379B1092-E4AF-4D4F-819C-60FBFCDADF19}" dt="2022-01-18T09:35:01.990" v="69" actId="47"/>
        <pc:sldMkLst>
          <pc:docMk/>
          <pc:sldMk cId="2868682630" sldId="259"/>
        </pc:sldMkLst>
      </pc:sldChg>
      <pc:sldChg chg="del">
        <pc:chgData name="Alexander Scott" userId="60900361-c968-457a-be84-5b7d7c948694" providerId="ADAL" clId="{379B1092-E4AF-4D4F-819C-60FBFCDADF19}" dt="2022-01-18T09:35:20.257" v="72" actId="47"/>
        <pc:sldMkLst>
          <pc:docMk/>
          <pc:sldMk cId="3137403758" sldId="274"/>
        </pc:sldMkLst>
      </pc:sldChg>
      <pc:sldChg chg="ord">
        <pc:chgData name="Alexander Scott" userId="60900361-c968-457a-be84-5b7d7c948694" providerId="ADAL" clId="{379B1092-E4AF-4D4F-819C-60FBFCDADF19}" dt="2022-01-18T09:36:21.240" v="114"/>
        <pc:sldMkLst>
          <pc:docMk/>
          <pc:sldMk cId="1228528031" sldId="297"/>
        </pc:sldMkLst>
      </pc:sldChg>
      <pc:sldChg chg="modSp mod">
        <pc:chgData name="Alexander Scott" userId="60900361-c968-457a-be84-5b7d7c948694" providerId="ADAL" clId="{379B1092-E4AF-4D4F-819C-60FBFCDADF19}" dt="2022-01-18T09:40:48.152" v="167" actId="113"/>
        <pc:sldMkLst>
          <pc:docMk/>
          <pc:sldMk cId="3317586846" sldId="368"/>
        </pc:sldMkLst>
        <pc:spChg chg="mod">
          <ac:chgData name="Alexander Scott" userId="60900361-c968-457a-be84-5b7d7c948694" providerId="ADAL" clId="{379B1092-E4AF-4D4F-819C-60FBFCDADF19}" dt="2022-01-18T09:40:48.152" v="167" actId="113"/>
          <ac:spMkLst>
            <pc:docMk/>
            <pc:sldMk cId="3317586846" sldId="368"/>
            <ac:spMk id="3" creationId="{37F81CFE-71D4-4825-98C8-D6A6CB68D3E5}"/>
          </ac:spMkLst>
        </pc:spChg>
      </pc:sldChg>
      <pc:sldChg chg="modSp mod">
        <pc:chgData name="Alexander Scott" userId="60900361-c968-457a-be84-5b7d7c948694" providerId="ADAL" clId="{379B1092-E4AF-4D4F-819C-60FBFCDADF19}" dt="2022-01-18T09:40:56.540" v="168" actId="114"/>
        <pc:sldMkLst>
          <pc:docMk/>
          <pc:sldMk cId="3588117203" sldId="372"/>
        </pc:sldMkLst>
        <pc:spChg chg="mod">
          <ac:chgData name="Alexander Scott" userId="60900361-c968-457a-be84-5b7d7c948694" providerId="ADAL" clId="{379B1092-E4AF-4D4F-819C-60FBFCDADF19}" dt="2022-01-18T09:40:56.540" v="168" actId="114"/>
          <ac:spMkLst>
            <pc:docMk/>
            <pc:sldMk cId="3588117203" sldId="372"/>
            <ac:spMk id="3" creationId="{24F3346D-A979-4325-B859-5F8D5BBA8EA2}"/>
          </ac:spMkLst>
        </pc:spChg>
      </pc:sldChg>
      <pc:sldChg chg="del">
        <pc:chgData name="Alexander Scott" userId="60900361-c968-457a-be84-5b7d7c948694" providerId="ADAL" clId="{379B1092-E4AF-4D4F-819C-60FBFCDADF19}" dt="2022-01-18T09:36:05.087" v="112" actId="47"/>
        <pc:sldMkLst>
          <pc:docMk/>
          <pc:sldMk cId="1873703286" sldId="383"/>
        </pc:sldMkLst>
      </pc:sldChg>
      <pc:sldChg chg="modSp mod">
        <pc:chgData name="Alexander Scott" userId="60900361-c968-457a-be84-5b7d7c948694" providerId="ADAL" clId="{379B1092-E4AF-4D4F-819C-60FBFCDADF19}" dt="2022-01-18T09:37:01.548" v="122" actId="113"/>
        <pc:sldMkLst>
          <pc:docMk/>
          <pc:sldMk cId="1287754419" sldId="388"/>
        </pc:sldMkLst>
        <pc:spChg chg="mod">
          <ac:chgData name="Alexander Scott" userId="60900361-c968-457a-be84-5b7d7c948694" providerId="ADAL" clId="{379B1092-E4AF-4D4F-819C-60FBFCDADF19}" dt="2022-01-18T09:37:01.548" v="122" actId="113"/>
          <ac:spMkLst>
            <pc:docMk/>
            <pc:sldMk cId="1287754419" sldId="388"/>
            <ac:spMk id="3" creationId="{2C70EDDE-ED5A-4436-B63F-F9A47BDE69B2}"/>
          </ac:spMkLst>
        </pc:spChg>
      </pc:sldChg>
      <pc:sldChg chg="modSp mod">
        <pc:chgData name="Alexander Scott" userId="60900361-c968-457a-be84-5b7d7c948694" providerId="ADAL" clId="{379B1092-E4AF-4D4F-819C-60FBFCDADF19}" dt="2022-01-18T09:37:08.812" v="123" actId="113"/>
        <pc:sldMkLst>
          <pc:docMk/>
          <pc:sldMk cId="4052027073" sldId="390"/>
        </pc:sldMkLst>
        <pc:spChg chg="mod">
          <ac:chgData name="Alexander Scott" userId="60900361-c968-457a-be84-5b7d7c948694" providerId="ADAL" clId="{379B1092-E4AF-4D4F-819C-60FBFCDADF19}" dt="2022-01-18T09:37:08.812" v="123" actId="113"/>
          <ac:spMkLst>
            <pc:docMk/>
            <pc:sldMk cId="4052027073" sldId="390"/>
            <ac:spMk id="3" creationId="{9DF670CA-452D-4CFD-8D19-B3D5019FA109}"/>
          </ac:spMkLst>
        </pc:spChg>
      </pc:sldChg>
      <pc:sldChg chg="modSp mod">
        <pc:chgData name="Alexander Scott" userId="60900361-c968-457a-be84-5b7d7c948694" providerId="ADAL" clId="{379B1092-E4AF-4D4F-819C-60FBFCDADF19}" dt="2022-01-18T09:39:08.709" v="141" actId="403"/>
        <pc:sldMkLst>
          <pc:docMk/>
          <pc:sldMk cId="1989131874" sldId="391"/>
        </pc:sldMkLst>
        <pc:spChg chg="mod">
          <ac:chgData name="Alexander Scott" userId="60900361-c968-457a-be84-5b7d7c948694" providerId="ADAL" clId="{379B1092-E4AF-4D4F-819C-60FBFCDADF19}" dt="2022-01-18T09:39:08.709" v="141" actId="403"/>
          <ac:spMkLst>
            <pc:docMk/>
            <pc:sldMk cId="1989131874" sldId="391"/>
            <ac:spMk id="3" creationId="{9D6F3F2D-C128-473C-B935-5582881A64FC}"/>
          </ac:spMkLst>
        </pc:spChg>
      </pc:sldChg>
      <pc:sldChg chg="modSp mod">
        <pc:chgData name="Alexander Scott" userId="60900361-c968-457a-be84-5b7d7c948694" providerId="ADAL" clId="{379B1092-E4AF-4D4F-819C-60FBFCDADF19}" dt="2022-01-18T09:39:25.770" v="151" actId="113"/>
        <pc:sldMkLst>
          <pc:docMk/>
          <pc:sldMk cId="3485761545" sldId="393"/>
        </pc:sldMkLst>
        <pc:spChg chg="mod">
          <ac:chgData name="Alexander Scott" userId="60900361-c968-457a-be84-5b7d7c948694" providerId="ADAL" clId="{379B1092-E4AF-4D4F-819C-60FBFCDADF19}" dt="2022-01-18T09:39:25.770" v="151" actId="113"/>
          <ac:spMkLst>
            <pc:docMk/>
            <pc:sldMk cId="3485761545" sldId="393"/>
            <ac:spMk id="3" creationId="{9D6F3F2D-C128-473C-B935-5582881A64FC}"/>
          </ac:spMkLst>
        </pc:spChg>
      </pc:sldChg>
      <pc:sldChg chg="modSp mod">
        <pc:chgData name="Alexander Scott" userId="60900361-c968-457a-be84-5b7d7c948694" providerId="ADAL" clId="{379B1092-E4AF-4D4F-819C-60FBFCDADF19}" dt="2022-01-18T09:39:13.332" v="143" actId="20577"/>
        <pc:sldMkLst>
          <pc:docMk/>
          <pc:sldMk cId="709616319" sldId="394"/>
        </pc:sldMkLst>
        <pc:spChg chg="mod">
          <ac:chgData name="Alexander Scott" userId="60900361-c968-457a-be84-5b7d7c948694" providerId="ADAL" clId="{379B1092-E4AF-4D4F-819C-60FBFCDADF19}" dt="2022-01-18T09:39:13.332" v="143" actId="20577"/>
          <ac:spMkLst>
            <pc:docMk/>
            <pc:sldMk cId="709616319" sldId="394"/>
            <ac:spMk id="3" creationId="{9C7E28DA-C348-414D-A808-6374ADE14F1A}"/>
          </ac:spMkLst>
        </pc:spChg>
      </pc:sldChg>
      <pc:sldChg chg="modSp mod">
        <pc:chgData name="Alexander Scott" userId="60900361-c968-457a-be84-5b7d7c948694" providerId="ADAL" clId="{379B1092-E4AF-4D4F-819C-60FBFCDADF19}" dt="2022-01-18T09:22:08.605" v="62" actId="20577"/>
        <pc:sldMkLst>
          <pc:docMk/>
          <pc:sldMk cId="3045150590" sldId="396"/>
        </pc:sldMkLst>
        <pc:spChg chg="mod">
          <ac:chgData name="Alexander Scott" userId="60900361-c968-457a-be84-5b7d7c948694" providerId="ADAL" clId="{379B1092-E4AF-4D4F-819C-60FBFCDADF19}" dt="2022-01-18T09:22:08.605" v="62" actId="20577"/>
          <ac:spMkLst>
            <pc:docMk/>
            <pc:sldMk cId="3045150590" sldId="396"/>
            <ac:spMk id="6" creationId="{00000000-0000-0000-0000-000000000000}"/>
          </ac:spMkLst>
        </pc:spChg>
      </pc:sldChg>
      <pc:sldChg chg="modSp mod">
        <pc:chgData name="Alexander Scott" userId="60900361-c968-457a-be84-5b7d7c948694" providerId="ADAL" clId="{379B1092-E4AF-4D4F-819C-60FBFCDADF19}" dt="2022-01-18T09:35:57.752" v="111" actId="20577"/>
        <pc:sldMkLst>
          <pc:docMk/>
          <pc:sldMk cId="1036415212" sldId="413"/>
        </pc:sldMkLst>
        <pc:spChg chg="mod">
          <ac:chgData name="Alexander Scott" userId="60900361-c968-457a-be84-5b7d7c948694" providerId="ADAL" clId="{379B1092-E4AF-4D4F-819C-60FBFCDADF19}" dt="2022-01-18T09:35:57.752" v="111" actId="20577"/>
          <ac:spMkLst>
            <pc:docMk/>
            <pc:sldMk cId="1036415212" sldId="413"/>
            <ac:spMk id="6" creationId="{00000000-0000-0000-0000-000000000000}"/>
          </ac:spMkLst>
        </pc:spChg>
      </pc:sldChg>
      <pc:sldChg chg="modSp mod">
        <pc:chgData name="Alexander Scott" userId="60900361-c968-457a-be84-5b7d7c948694" providerId="ADAL" clId="{379B1092-E4AF-4D4F-819C-60FBFCDADF19}" dt="2022-01-18T09:39:18.261" v="147" actId="403"/>
        <pc:sldMkLst>
          <pc:docMk/>
          <pc:sldMk cId="3508298724" sldId="414"/>
        </pc:sldMkLst>
        <pc:spChg chg="mod">
          <ac:chgData name="Alexander Scott" userId="60900361-c968-457a-be84-5b7d7c948694" providerId="ADAL" clId="{379B1092-E4AF-4D4F-819C-60FBFCDADF19}" dt="2022-01-18T09:39:18.261" v="147" actId="403"/>
          <ac:spMkLst>
            <pc:docMk/>
            <pc:sldMk cId="3508298724" sldId="414"/>
            <ac:spMk id="3" creationId="{2B178D4B-61C6-4140-96F9-6BCDE9FC466A}"/>
          </ac:spMkLst>
        </pc:spChg>
      </pc:sldChg>
      <pc:sldChg chg="add del">
        <pc:chgData name="Alexander Scott" userId="60900361-c968-457a-be84-5b7d7c948694" providerId="ADAL" clId="{379B1092-E4AF-4D4F-819C-60FBFCDADF19}" dt="2022-01-18T09:21:38.901" v="61"/>
        <pc:sldMkLst>
          <pc:docMk/>
          <pc:sldMk cId="153209880" sldId="415"/>
        </pc:sldMkLst>
      </pc:sldChg>
      <pc:sldChg chg="modSp add mod">
        <pc:chgData name="Alexander Scott" userId="60900361-c968-457a-be84-5b7d7c948694" providerId="ADAL" clId="{379B1092-E4AF-4D4F-819C-60FBFCDADF19}" dt="2022-01-18T09:39:57.293" v="153" actId="20577"/>
        <pc:sldMkLst>
          <pc:docMk/>
          <pc:sldMk cId="4273583672" sldId="415"/>
        </pc:sldMkLst>
        <pc:spChg chg="mod">
          <ac:chgData name="Alexander Scott" userId="60900361-c968-457a-be84-5b7d7c948694" providerId="ADAL" clId="{379B1092-E4AF-4D4F-819C-60FBFCDADF19}" dt="2022-01-18T09:39:57.293" v="153" actId="20577"/>
          <ac:spMkLst>
            <pc:docMk/>
            <pc:sldMk cId="4273583672" sldId="415"/>
            <ac:spMk id="3" creationId="{82A6A41D-B707-4994-BC04-2AED6F58942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8" y="0"/>
            <a:ext cx="2889938" cy="487680"/>
          </a:xfrm>
          <a:prstGeom prst="rect">
            <a:avLst/>
          </a:prstGeom>
        </p:spPr>
        <p:txBody>
          <a:bodyPr vert="horz" lIns="91440" tIns="45720" rIns="91440" bIns="45720" rtlCol="0"/>
          <a:lstStyle>
            <a:lvl1pPr algn="r">
              <a:defRPr sz="1200"/>
            </a:lvl1pPr>
          </a:lstStyle>
          <a:p>
            <a:fld id="{F3357849-CBBC-4F6B-8B0F-DB73B2CC6B62}" type="datetimeFigureOut">
              <a:rPr lang="en-GB" smtClean="0"/>
              <a:t>18/01/2022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I’m</a:t>
            </a:r>
            <a:r>
              <a:rPr lang="en-GB" baseline="0" dirty="0"/>
              <a:t> no military historian – so it’s with only a small apology that I’ll gloss completely over the combat of the War of Independence, and head straight to its political outcomes, and the process which led to the passing of the US constitution – an event some historians date as the true end of the American Revolution.</a:t>
            </a:r>
          </a:p>
          <a:p>
            <a:pPr marL="171450" indent="-171450">
              <a:buFont typeface="Arial" panose="020B0604020202020204" pitchFamily="34" charset="0"/>
              <a:buChar char="•"/>
            </a:pPr>
            <a:r>
              <a:rPr lang="en-GB" baseline="0" dirty="0"/>
              <a:t>Before the US constitution, there was an interim period when the new United States were governed by a looser </a:t>
            </a:r>
            <a:r>
              <a:rPr lang="en-GB" baseline="0" dirty="0" err="1"/>
              <a:t>constition-esque</a:t>
            </a:r>
            <a:r>
              <a:rPr lang="en-GB" baseline="0" dirty="0"/>
              <a:t> document: the Articles of Confederation, passed by the Continental Congress in 1781.</a:t>
            </a:r>
          </a:p>
          <a:p>
            <a:pPr marL="171450" indent="-171450">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Crevecoeur’s biography</a:t>
            </a:r>
            <a:r>
              <a:rPr lang="en-GB" baseline="0" dirty="0"/>
              <a:t> is worth concentrating on, though, for the additional reason that it sheds light on the Revolutionary era.</a:t>
            </a:r>
          </a:p>
          <a:p>
            <a:pPr marL="171450" indent="-171450">
              <a:buFont typeface="Arial" panose="020B0604020202020204" pitchFamily="34" charset="0"/>
              <a:buChar char="•"/>
            </a:pPr>
            <a:r>
              <a:rPr lang="en-GB" baseline="0" dirty="0"/>
              <a:t>His was a life lived in the midst of some of the momentous events and phenomena of the eighteenth-century.</a:t>
            </a:r>
          </a:p>
          <a:p>
            <a:pPr marL="171450" indent="-171450">
              <a:buFont typeface="Arial" panose="020B0604020202020204" pitchFamily="34" charset="0"/>
              <a:buChar char="•"/>
            </a:pPr>
            <a:r>
              <a:rPr lang="en-GB" baseline="0" dirty="0"/>
              <a:t>With the American Revolution underway, Crevecoeur decided to emigrate  back to France to visit his ailing father.</a:t>
            </a:r>
          </a:p>
          <a:p>
            <a:pPr marL="171450" indent="-171450">
              <a:buFont typeface="Arial" panose="020B0604020202020204" pitchFamily="34" charset="0"/>
              <a:buChar char="•"/>
            </a:pPr>
            <a:r>
              <a:rPr lang="en-GB" baseline="0" dirty="0"/>
              <a:t>This was complicated by the wider military-political situation of the War of Independence</a:t>
            </a:r>
          </a:p>
          <a:p>
            <a:pPr marL="171450" indent="-171450">
              <a:buFont typeface="Arial" panose="020B0604020202020204" pitchFamily="34" charset="0"/>
              <a:buChar char="•"/>
            </a:pPr>
            <a:r>
              <a:rPr lang="en-GB" baseline="0" dirty="0"/>
              <a:t>Travelling to British-occupied New York City to board a transatlantic ship, Crevecoeur was arrested and detained under suspicion of being an American spy.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baseline="0" dirty="0"/>
              <a:t>After lengthy detention, Crevecoeur was released and travelled onwards to London, where he spent much of the war years. Indeed, it was whilst in Britain that the first edition of </a:t>
            </a:r>
            <a:r>
              <a:rPr lang="en-GB" i="1" baseline="0" dirty="0"/>
              <a:t>Letters From an American Farmer </a:t>
            </a:r>
            <a:r>
              <a:rPr lang="en-GB" i="0" baseline="0" dirty="0"/>
              <a:t>was published in 1782.</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baseline="0" dirty="0"/>
              <a:t>Note full title: </a:t>
            </a:r>
            <a:r>
              <a:rPr lang="en-GB" b="0" i="0" baseline="0" dirty="0"/>
              <a:t>sense of cusp of change – </a:t>
            </a:r>
            <a:r>
              <a:rPr lang="en-GB" b="0" i="1" baseline="0" dirty="0"/>
              <a:t>American Farmer </a:t>
            </a:r>
            <a:r>
              <a:rPr lang="en-GB" b="0" i="0" baseline="0" dirty="0"/>
              <a:t>yet “provincial manners” of “British colonies”</a:t>
            </a:r>
            <a:r>
              <a:rPr lang="en-GB" i="0" baseline="0" dirty="0"/>
              <a:t> </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810078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4</a:t>
            </a:fld>
            <a:endParaRPr lang="en-GB"/>
          </a:p>
        </p:txBody>
      </p:sp>
    </p:spTree>
    <p:extLst>
      <p:ext uri="{BB962C8B-B14F-4D97-AF65-F5344CB8AC3E}">
        <p14:creationId xmlns:p14="http://schemas.microsoft.com/office/powerpoint/2010/main" val="3183432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5</a:t>
            </a:fld>
            <a:endParaRPr lang="en-GB"/>
          </a:p>
        </p:txBody>
      </p:sp>
    </p:spTree>
    <p:extLst>
      <p:ext uri="{BB962C8B-B14F-4D97-AF65-F5344CB8AC3E}">
        <p14:creationId xmlns:p14="http://schemas.microsoft.com/office/powerpoint/2010/main" val="28114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6</a:t>
            </a:fld>
            <a:endParaRPr lang="en-GB"/>
          </a:p>
        </p:txBody>
      </p:sp>
    </p:spTree>
    <p:extLst>
      <p:ext uri="{BB962C8B-B14F-4D97-AF65-F5344CB8AC3E}">
        <p14:creationId xmlns:p14="http://schemas.microsoft.com/office/powerpoint/2010/main" val="2256401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7</a:t>
            </a:fld>
            <a:endParaRPr lang="en-GB"/>
          </a:p>
        </p:txBody>
      </p:sp>
    </p:spTree>
    <p:extLst>
      <p:ext uri="{BB962C8B-B14F-4D97-AF65-F5344CB8AC3E}">
        <p14:creationId xmlns:p14="http://schemas.microsoft.com/office/powerpoint/2010/main" val="2508581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8</a:t>
            </a:fld>
            <a:endParaRPr lang="en-GB"/>
          </a:p>
        </p:txBody>
      </p:sp>
    </p:spTree>
    <p:extLst>
      <p:ext uri="{BB962C8B-B14F-4D97-AF65-F5344CB8AC3E}">
        <p14:creationId xmlns:p14="http://schemas.microsoft.com/office/powerpoint/2010/main" val="17688388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9</a:t>
            </a:fld>
            <a:endParaRPr lang="en-GB"/>
          </a:p>
        </p:txBody>
      </p:sp>
    </p:spTree>
    <p:extLst>
      <p:ext uri="{BB962C8B-B14F-4D97-AF65-F5344CB8AC3E}">
        <p14:creationId xmlns:p14="http://schemas.microsoft.com/office/powerpoint/2010/main" val="1000033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10</a:t>
            </a:fld>
            <a:endParaRPr lang="en-GB"/>
          </a:p>
        </p:txBody>
      </p:sp>
    </p:spTree>
    <p:extLst>
      <p:ext uri="{BB962C8B-B14F-4D97-AF65-F5344CB8AC3E}">
        <p14:creationId xmlns:p14="http://schemas.microsoft.com/office/powerpoint/2010/main" val="4202129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11</a:t>
            </a:fld>
            <a:endParaRPr lang="en-GB"/>
          </a:p>
        </p:txBody>
      </p:sp>
    </p:spTree>
    <p:extLst>
      <p:ext uri="{BB962C8B-B14F-4D97-AF65-F5344CB8AC3E}">
        <p14:creationId xmlns:p14="http://schemas.microsoft.com/office/powerpoint/2010/main" val="3079634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12</a:t>
            </a:fld>
            <a:endParaRPr lang="en-GB"/>
          </a:p>
        </p:txBody>
      </p:sp>
    </p:spTree>
    <p:extLst>
      <p:ext uri="{BB962C8B-B14F-4D97-AF65-F5344CB8AC3E}">
        <p14:creationId xmlns:p14="http://schemas.microsoft.com/office/powerpoint/2010/main" val="916905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13</a:t>
            </a:fld>
            <a:endParaRPr lang="en-GB"/>
          </a:p>
        </p:txBody>
      </p:sp>
    </p:spTree>
    <p:extLst>
      <p:ext uri="{BB962C8B-B14F-4D97-AF65-F5344CB8AC3E}">
        <p14:creationId xmlns:p14="http://schemas.microsoft.com/office/powerpoint/2010/main" val="3958454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14</a:t>
            </a:fld>
            <a:endParaRPr lang="en-GB"/>
          </a:p>
        </p:txBody>
      </p:sp>
    </p:spTree>
    <p:extLst>
      <p:ext uri="{BB962C8B-B14F-4D97-AF65-F5344CB8AC3E}">
        <p14:creationId xmlns:p14="http://schemas.microsoft.com/office/powerpoint/2010/main" val="8637706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15</a:t>
            </a:fld>
            <a:endParaRPr lang="en-GB"/>
          </a:p>
        </p:txBody>
      </p:sp>
    </p:spTree>
    <p:extLst>
      <p:ext uri="{BB962C8B-B14F-4D97-AF65-F5344CB8AC3E}">
        <p14:creationId xmlns:p14="http://schemas.microsoft.com/office/powerpoint/2010/main" val="2125520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16</a:t>
            </a:fld>
            <a:endParaRPr lang="en-GB"/>
          </a:p>
        </p:txBody>
      </p:sp>
    </p:spTree>
    <p:extLst>
      <p:ext uri="{BB962C8B-B14F-4D97-AF65-F5344CB8AC3E}">
        <p14:creationId xmlns:p14="http://schemas.microsoft.com/office/powerpoint/2010/main" val="1698359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17</a:t>
            </a:fld>
            <a:endParaRPr lang="en-GB"/>
          </a:p>
        </p:txBody>
      </p:sp>
    </p:spTree>
    <p:extLst>
      <p:ext uri="{BB962C8B-B14F-4D97-AF65-F5344CB8AC3E}">
        <p14:creationId xmlns:p14="http://schemas.microsoft.com/office/powerpoint/2010/main" val="275680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18</a:t>
            </a:fld>
            <a:endParaRPr lang="en-GB"/>
          </a:p>
        </p:txBody>
      </p:sp>
    </p:spTree>
    <p:extLst>
      <p:ext uri="{BB962C8B-B14F-4D97-AF65-F5344CB8AC3E}">
        <p14:creationId xmlns:p14="http://schemas.microsoft.com/office/powerpoint/2010/main" val="1896670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19</a:t>
            </a:fld>
            <a:endParaRPr lang="en-GB"/>
          </a:p>
        </p:txBody>
      </p:sp>
    </p:spTree>
    <p:extLst>
      <p:ext uri="{BB962C8B-B14F-4D97-AF65-F5344CB8AC3E}">
        <p14:creationId xmlns:p14="http://schemas.microsoft.com/office/powerpoint/2010/main" val="3068116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20</a:t>
            </a:fld>
            <a:endParaRPr lang="en-GB"/>
          </a:p>
        </p:txBody>
      </p:sp>
    </p:spTree>
    <p:extLst>
      <p:ext uri="{BB962C8B-B14F-4D97-AF65-F5344CB8AC3E}">
        <p14:creationId xmlns:p14="http://schemas.microsoft.com/office/powerpoint/2010/main" val="2575774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21</a:t>
            </a:fld>
            <a:endParaRPr lang="en-GB"/>
          </a:p>
        </p:txBody>
      </p:sp>
    </p:spTree>
    <p:extLst>
      <p:ext uri="{BB962C8B-B14F-4D97-AF65-F5344CB8AC3E}">
        <p14:creationId xmlns:p14="http://schemas.microsoft.com/office/powerpoint/2010/main" val="5317383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22</a:t>
            </a:fld>
            <a:endParaRPr lang="en-GB"/>
          </a:p>
        </p:txBody>
      </p:sp>
    </p:spTree>
    <p:extLst>
      <p:ext uri="{BB962C8B-B14F-4D97-AF65-F5344CB8AC3E}">
        <p14:creationId xmlns:p14="http://schemas.microsoft.com/office/powerpoint/2010/main" val="2006991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23</a:t>
            </a:fld>
            <a:endParaRPr lang="en-GB"/>
          </a:p>
        </p:txBody>
      </p:sp>
    </p:spTree>
    <p:extLst>
      <p:ext uri="{BB962C8B-B14F-4D97-AF65-F5344CB8AC3E}">
        <p14:creationId xmlns:p14="http://schemas.microsoft.com/office/powerpoint/2010/main" val="2183342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24</a:t>
            </a:fld>
            <a:endParaRPr lang="en-US"/>
          </a:p>
        </p:txBody>
      </p:sp>
    </p:spTree>
    <p:extLst>
      <p:ext uri="{BB962C8B-B14F-4D97-AF65-F5344CB8AC3E}">
        <p14:creationId xmlns:p14="http://schemas.microsoft.com/office/powerpoint/2010/main" val="7261458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Demonstrating how practical politics such as this coexisted with philosophical and intellectual prowess, Benjamin Franklin gained renown as an experimental scientist, carrying out ground-breaking experiments that harnessed the power of natural electricity, proving that lightning was in fact composed of electrical currents.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Likewise, another leading figure in the American Revolution, Thomas Paine – an English émigré – penned some of the most widely-read and influential political texts of the Revolutionary era, namely </a:t>
            </a:r>
            <a:r>
              <a:rPr lang="en-GB" i="1" baseline="0" dirty="0"/>
              <a:t>Common Sense </a:t>
            </a:r>
            <a:r>
              <a:rPr lang="en-GB" i="0" baseline="0" dirty="0"/>
              <a:t>and </a:t>
            </a:r>
            <a:r>
              <a:rPr lang="en-GB" i="1" baseline="0" dirty="0"/>
              <a:t>Rights of Man</a:t>
            </a:r>
            <a:r>
              <a:rPr lang="en-GB" i="0" baseline="0" dirty="0"/>
              <a:t>, also authored a title virtually synonymous with the Enlightenment, </a:t>
            </a:r>
            <a:r>
              <a:rPr lang="en-GB" i="1" baseline="0" dirty="0"/>
              <a:t>The Age of Reason </a:t>
            </a:r>
            <a:r>
              <a:rPr lang="en-GB" i="0" baseline="0" dirty="0"/>
              <a:t>– an </a:t>
            </a:r>
            <a:r>
              <a:rPr lang="en-GB" i="0" baseline="0" dirty="0" err="1"/>
              <a:t>athiestic</a:t>
            </a:r>
            <a:r>
              <a:rPr lang="en-GB" i="0" baseline="0" dirty="0"/>
              <a:t> text so incendiary that it would later lose him favour in the new United States.</a:t>
            </a:r>
          </a:p>
          <a:p>
            <a:pPr marL="171450" indent="-171450">
              <a:buFont typeface="Arial" panose="020B0604020202020204" pitchFamily="34" charset="0"/>
              <a:buChar char="•"/>
            </a:pPr>
            <a:r>
              <a:rPr lang="en-GB" baseline="0" dirty="0"/>
              <a:t>Underscoring how the American revolutionaries were very much part of the international movement of Enlightenment thinkers, </a:t>
            </a:r>
            <a:r>
              <a:rPr lang="en-GB" dirty="0"/>
              <a:t>Thomas Jefferson’s Declaration</a:t>
            </a:r>
            <a:r>
              <a:rPr lang="en-GB" baseline="0" dirty="0"/>
              <a:t> of Independence anticipated many of the ideals expressed by the French Revolution, and itself echoed the political theories of the likes of Jean-Jacques Rousseau, Denis Diderot and, most influentially, the political theories perhaps England’s leading Enlightenment thinker.</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7372953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leads us, circuitously,</a:t>
            </a:r>
            <a:r>
              <a:rPr lang="en-GB" baseline="0" dirty="0"/>
              <a:t> back to Crevecoeur, who himself was a man of the Enlightenment.</a:t>
            </a:r>
          </a:p>
          <a:p>
            <a:pPr marL="171450" indent="-171450">
              <a:buFont typeface="Arial" panose="020B0604020202020204" pitchFamily="34" charset="0"/>
              <a:buChar char="•"/>
            </a:pPr>
            <a:r>
              <a:rPr lang="en-GB" baseline="0" dirty="0"/>
              <a:t>He was well-versed in the major philosophical and intellectual currents which characterised Euro-American society in the eighteenth century – to the extent that </a:t>
            </a:r>
            <a:r>
              <a:rPr lang="en-GB" i="1" baseline="0" dirty="0"/>
              <a:t>Letters From an American Farmer </a:t>
            </a:r>
            <a:r>
              <a:rPr lang="en-GB" i="0" baseline="0" dirty="0"/>
              <a:t>consciously borrowed from Enlightenment classics, mimicking the form and style of Voltaire’s </a:t>
            </a:r>
            <a:r>
              <a:rPr lang="en-GB" i="1" baseline="0" dirty="0"/>
              <a:t>Letters on the English </a:t>
            </a:r>
            <a:r>
              <a:rPr lang="en-GB" i="0" baseline="0" dirty="0"/>
              <a:t>and Montesquieu’s </a:t>
            </a:r>
            <a:r>
              <a:rPr lang="en-GB" i="1" baseline="0" dirty="0"/>
              <a:t>Persian Letters</a:t>
            </a:r>
            <a:r>
              <a:rPr lang="en-GB" i="0" baseline="0" dirty="0"/>
              <a:t>. The authors of these texts were two of the philosophes who influenced the French Revolution.</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28</a:t>
            </a:fld>
            <a:endParaRPr lang="en-GB"/>
          </a:p>
        </p:txBody>
      </p:sp>
    </p:spTree>
    <p:extLst>
      <p:ext uri="{BB962C8B-B14F-4D97-AF65-F5344CB8AC3E}">
        <p14:creationId xmlns:p14="http://schemas.microsoft.com/office/powerpoint/2010/main" val="5554182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29</a:t>
            </a:fld>
            <a:endParaRPr lang="en-GB"/>
          </a:p>
        </p:txBody>
      </p:sp>
    </p:spTree>
    <p:extLst>
      <p:ext uri="{BB962C8B-B14F-4D97-AF65-F5344CB8AC3E}">
        <p14:creationId xmlns:p14="http://schemas.microsoft.com/office/powerpoint/2010/main" val="37331317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30</a:t>
            </a:fld>
            <a:endParaRPr lang="en-GB"/>
          </a:p>
        </p:txBody>
      </p:sp>
    </p:spTree>
    <p:extLst>
      <p:ext uri="{BB962C8B-B14F-4D97-AF65-F5344CB8AC3E}">
        <p14:creationId xmlns:p14="http://schemas.microsoft.com/office/powerpoint/2010/main" val="3399936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31</a:t>
            </a:fld>
            <a:endParaRPr lang="en-GB"/>
          </a:p>
        </p:txBody>
      </p:sp>
    </p:spTree>
    <p:extLst>
      <p:ext uri="{BB962C8B-B14F-4D97-AF65-F5344CB8AC3E}">
        <p14:creationId xmlns:p14="http://schemas.microsoft.com/office/powerpoint/2010/main" val="3914140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32</a:t>
            </a:fld>
            <a:endParaRPr lang="en-GB"/>
          </a:p>
        </p:txBody>
      </p:sp>
    </p:spTree>
    <p:extLst>
      <p:ext uri="{BB962C8B-B14F-4D97-AF65-F5344CB8AC3E}">
        <p14:creationId xmlns:p14="http://schemas.microsoft.com/office/powerpoint/2010/main" val="15542127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33</a:t>
            </a:fld>
            <a:endParaRPr lang="en-GB"/>
          </a:p>
        </p:txBody>
      </p:sp>
    </p:spTree>
    <p:extLst>
      <p:ext uri="{BB962C8B-B14F-4D97-AF65-F5344CB8AC3E}">
        <p14:creationId xmlns:p14="http://schemas.microsoft.com/office/powerpoint/2010/main" val="36517029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34</a:t>
            </a:fld>
            <a:endParaRPr lang="en-GB"/>
          </a:p>
        </p:txBody>
      </p:sp>
    </p:spTree>
    <p:extLst>
      <p:ext uri="{BB962C8B-B14F-4D97-AF65-F5344CB8AC3E}">
        <p14:creationId xmlns:p14="http://schemas.microsoft.com/office/powerpoint/2010/main" val="23041996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35</a:t>
            </a:fld>
            <a:endParaRPr lang="en-GB"/>
          </a:p>
        </p:txBody>
      </p:sp>
    </p:spTree>
    <p:extLst>
      <p:ext uri="{BB962C8B-B14F-4D97-AF65-F5344CB8AC3E}">
        <p14:creationId xmlns:p14="http://schemas.microsoft.com/office/powerpoint/2010/main" val="41454511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36</a:t>
            </a:fld>
            <a:endParaRPr lang="en-GB"/>
          </a:p>
        </p:txBody>
      </p:sp>
    </p:spTree>
    <p:extLst>
      <p:ext uri="{BB962C8B-B14F-4D97-AF65-F5344CB8AC3E}">
        <p14:creationId xmlns:p14="http://schemas.microsoft.com/office/powerpoint/2010/main" val="13473641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37</a:t>
            </a:fld>
            <a:endParaRPr lang="en-GB"/>
          </a:p>
        </p:txBody>
      </p:sp>
    </p:spTree>
    <p:extLst>
      <p:ext uri="{BB962C8B-B14F-4D97-AF65-F5344CB8AC3E}">
        <p14:creationId xmlns:p14="http://schemas.microsoft.com/office/powerpoint/2010/main" val="13061509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38</a:t>
            </a:fld>
            <a:endParaRPr lang="en-GB"/>
          </a:p>
        </p:txBody>
      </p:sp>
    </p:spTree>
    <p:extLst>
      <p:ext uri="{BB962C8B-B14F-4D97-AF65-F5344CB8AC3E}">
        <p14:creationId xmlns:p14="http://schemas.microsoft.com/office/powerpoint/2010/main" val="3854280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39</a:t>
            </a:fld>
            <a:endParaRPr lang="en-GB"/>
          </a:p>
        </p:txBody>
      </p:sp>
    </p:spTree>
    <p:extLst>
      <p:ext uri="{BB962C8B-B14F-4D97-AF65-F5344CB8AC3E}">
        <p14:creationId xmlns:p14="http://schemas.microsoft.com/office/powerpoint/2010/main" val="37553595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40</a:t>
            </a:fld>
            <a:endParaRPr lang="en-GB"/>
          </a:p>
        </p:txBody>
      </p:sp>
    </p:spTree>
    <p:extLst>
      <p:ext uri="{BB962C8B-B14F-4D97-AF65-F5344CB8AC3E}">
        <p14:creationId xmlns:p14="http://schemas.microsoft.com/office/powerpoint/2010/main" val="36127276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41</a:t>
            </a:fld>
            <a:endParaRPr lang="en-GB"/>
          </a:p>
        </p:txBody>
      </p:sp>
    </p:spTree>
    <p:extLst>
      <p:ext uri="{BB962C8B-B14F-4D97-AF65-F5344CB8AC3E}">
        <p14:creationId xmlns:p14="http://schemas.microsoft.com/office/powerpoint/2010/main" val="11231120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this regard, we can regard the</a:t>
            </a:r>
            <a:r>
              <a:rPr lang="en-GB" baseline="0" dirty="0"/>
              <a:t> conviviality between the likes of Jefferson and Lafayette as another contributor to events in France, since their shared ideals exposed the discrepancy between the monarchical, aristocratic governance of France and its alliance with a new nation that had declared independence – as we’ll see later on in this lecture – from a supposedly “tyrannical king” on the basis that “all men are created equal, and blessed with certain inalienable rights.”</a:t>
            </a:r>
          </a:p>
          <a:p>
            <a:pPr marL="171450" indent="-171450">
              <a:buFont typeface="Arial" panose="020B0604020202020204" pitchFamily="34" charset="0"/>
              <a:buChar char="•"/>
            </a:pPr>
            <a:r>
              <a:rPr lang="en-GB" baseline="0" dirty="0"/>
              <a:t>Jefferson, for his part, was a celebrated figure in France, serving a term as US Minister there from 1785–1789, as was his predecessor Benjamin Franklin.</a:t>
            </a:r>
          </a:p>
          <a:p>
            <a:pPr marL="171450" indent="-171450">
              <a:buFont typeface="Arial" panose="020B0604020202020204" pitchFamily="34" charset="0"/>
              <a:buChar char="•"/>
            </a:pPr>
            <a:r>
              <a:rPr lang="en-GB" baseline="0" dirty="0"/>
              <a:t>Franklin, who we can see being somewhat patronisingly entertained in the French court, is – alongside Washington, Jefferson et al – regarded as one of the Founding Fathers of the United States, and who also acted as progenitor of a classic American archetype.</a:t>
            </a:r>
          </a:p>
          <a:p>
            <a:pPr marL="171450" indent="-171450">
              <a:buFont typeface="Arial" panose="020B0604020202020204" pitchFamily="34" charset="0"/>
              <a:buChar char="•"/>
            </a:pPr>
            <a:r>
              <a:rPr lang="en-GB" baseline="0" dirty="0"/>
              <a:t>He is the original, epoch-defining self-made-man who rose from humble beginnings to become the new United States’ first minister to France, playing a crucial role in the diplomacy in securing the rebels an alliance with France.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187573706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a:t>
            </a:r>
            <a:r>
              <a:rPr lang="en-GB" baseline="0" dirty="0"/>
              <a:t> Crevecoeur's status of a Frenchman counted against him – and all the more so given that, in 1778, France had entered an alliance with the rebellious states</a:t>
            </a:r>
          </a:p>
          <a:p>
            <a:pPr marL="171450" indent="-171450">
              <a:buFont typeface="Arial" panose="020B0604020202020204" pitchFamily="34" charset="0"/>
              <a:buChar char="•"/>
            </a:pPr>
            <a:r>
              <a:rPr lang="en-GB" baseline="0" dirty="0"/>
              <a:t>France formally recognised the United States, and provided arms, loans and direct military support in its conflict with Britain.</a:t>
            </a:r>
          </a:p>
          <a:p>
            <a:pPr marL="171450" indent="-171450">
              <a:buFont typeface="Arial" panose="020B0604020202020204" pitchFamily="34" charset="0"/>
              <a:buChar char="•"/>
            </a:pPr>
            <a:r>
              <a:rPr lang="en-GB" baseline="0" dirty="0"/>
              <a:t>This would prove strategically successful, with France gaining a measure of revenge for the loss of Canada by helping the United States to victory over Britain. Crucial contribution: necessary support for the breakaway colonies; military effort in campaign – culminating with French and American victory at the Battle of Yorktown, 1781 (</a:t>
            </a:r>
            <a:r>
              <a:rPr lang="en-GB" b="1" baseline="0" dirty="0"/>
              <a:t>note: </a:t>
            </a:r>
            <a:r>
              <a:rPr lang="en-GB" b="0" baseline="0" dirty="0"/>
              <a:t>it took until 1783 for final resolution, and British recognition of the USA).</a:t>
            </a:r>
            <a:r>
              <a:rPr lang="en-GB" baseline="0" dirty="0"/>
              <a:t> </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43</a:t>
            </a:fld>
            <a:endParaRPr lang="en-US">
              <a:solidFill>
                <a:prstClr val="black"/>
              </a:solidFill>
            </a:endParaRPr>
          </a:p>
        </p:txBody>
      </p:sp>
    </p:spTree>
    <p:extLst>
      <p:ext uri="{BB962C8B-B14F-4D97-AF65-F5344CB8AC3E}">
        <p14:creationId xmlns:p14="http://schemas.microsoft.com/office/powerpoint/2010/main" val="4983131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alerts us</a:t>
            </a:r>
            <a:r>
              <a:rPr lang="en-GB" baseline="0" dirty="0"/>
              <a:t> to another important detail about the early history of the independent United States: its alliance with France, and the mutual influence French and American culture and society had on one another.</a:t>
            </a:r>
          </a:p>
          <a:p>
            <a:pPr marL="171450" indent="-171450">
              <a:buFont typeface="Arial" panose="020B0604020202020204" pitchFamily="34" charset="0"/>
              <a:buChar char="•"/>
            </a:pPr>
            <a:r>
              <a:rPr lang="en-GB" baseline="0" dirty="0"/>
              <a:t>Perhaps the most lasting testament to this can be found in the US capital, Washington: its distinctive grid-outline, with large public thoroughfares and parks, was the brainchild Pierre L’Enfant, an architect trained in the French Royal Academy.</a:t>
            </a:r>
          </a:p>
          <a:p>
            <a:pPr marL="171450" indent="-171450">
              <a:buFont typeface="Arial" panose="020B0604020202020204" pitchFamily="34" charset="0"/>
              <a:buChar char="•"/>
            </a:pPr>
            <a:r>
              <a:rPr lang="en-GB" baseline="0" dirty="0"/>
              <a:t>In addition, French soldiers who had served in the War of </a:t>
            </a:r>
            <a:r>
              <a:rPr lang="en-GB" baseline="0" dirty="0" err="1"/>
              <a:t>Indepence</a:t>
            </a:r>
            <a:r>
              <a:rPr lang="en-GB" baseline="0" dirty="0"/>
              <a:t> were regarded as Revolutionary heroes in the United States – perhaps most notably the individual onscreen the Marquis de Lafayette, who had served as the general of the French forces in North America: you can see him shaking hands with George Washington, the commander of the </a:t>
            </a:r>
            <a:r>
              <a:rPr lang="en-GB" baseline="0" dirty="0" err="1"/>
              <a:t>Americab</a:t>
            </a:r>
            <a:r>
              <a:rPr lang="en-GB" baseline="0" dirty="0"/>
              <a:t> Continental Army and, of course, the first president of the independent United States.</a:t>
            </a:r>
          </a:p>
          <a:p>
            <a:pPr marL="171450" indent="-171450">
              <a:buFont typeface="Arial" panose="020B0604020202020204" pitchFamily="34" charset="0"/>
              <a:buChar char="•"/>
            </a:pPr>
            <a:r>
              <a:rPr lang="en-GB" baseline="0" dirty="0"/>
              <a:t>Lafayette widely commemorated in United States: parks, towns, university</a:t>
            </a:r>
          </a:p>
          <a:p>
            <a:pPr marL="171450" indent="-171450">
              <a:buFont typeface="Arial" panose="020B0604020202020204" pitchFamily="34" charset="0"/>
              <a:buChar char="•"/>
            </a:pPr>
            <a:r>
              <a:rPr lang="en-GB" baseline="0" dirty="0"/>
              <a:t>More significantly for our purposes, Lafayette’s biography flags up how the American Revolution was one contributor to a much broader era of change across the world</a:t>
            </a:r>
          </a:p>
          <a:p>
            <a:pPr marL="171450" indent="-171450">
              <a:buFont typeface="Arial" panose="020B0604020202020204" pitchFamily="34" charset="0"/>
              <a:buChar char="•"/>
            </a:pPr>
            <a:r>
              <a:rPr lang="en-GB" baseline="0" dirty="0"/>
              <a:t>Lafayette would go on to play a leading role in the French Revolution of 1789, to the extent that he designed France’s </a:t>
            </a:r>
            <a:r>
              <a:rPr lang="en-GB" baseline="0" dirty="0" err="1"/>
              <a:t>tricolore</a:t>
            </a:r>
            <a:r>
              <a:rPr lang="en-GB" baseline="0" dirty="0"/>
              <a:t> flag </a:t>
            </a:r>
            <a:r>
              <a:rPr lang="en-GB" b="1" baseline="0" dirty="0"/>
              <a:t>– go back to previous slide</a:t>
            </a:r>
            <a:r>
              <a:rPr lang="en-GB" b="0" baseline="0" dirty="0"/>
              <a:t>.</a:t>
            </a:r>
          </a:p>
          <a:p>
            <a:pPr marL="171450" indent="-171450">
              <a:buFont typeface="Arial" panose="020B0604020202020204" pitchFamily="34" charset="0"/>
              <a:buChar char="•"/>
            </a:pPr>
            <a:r>
              <a:rPr lang="en-GB" b="0" baseline="0" dirty="0"/>
              <a:t>In fact, it’s also worth noting that France’s participation in the American War of Independence was a causal factor of the French Revolution, with spiralling war debts being a particular bone of contention amongst the Third Estates who led the overthrow of the </a:t>
            </a:r>
            <a:r>
              <a:rPr lang="en-GB" b="0" baseline="0" dirty="0" err="1"/>
              <a:t>Ancien</a:t>
            </a:r>
            <a:r>
              <a:rPr lang="en-GB" b="0" baseline="0" dirty="0"/>
              <a:t> Regime.</a:t>
            </a:r>
          </a:p>
          <a:p>
            <a:pPr marL="171450" indent="-171450">
              <a:buFont typeface="Arial" panose="020B0604020202020204" pitchFamily="34" charset="0"/>
              <a:buChar char="•"/>
            </a:pPr>
            <a:r>
              <a:rPr lang="en-GB" b="0" baseline="0" dirty="0"/>
              <a:t>Indeed, there was much cross pollination between the French and American revolutions.</a:t>
            </a:r>
          </a:p>
          <a:p>
            <a:pPr marL="171450" indent="-171450">
              <a:buFont typeface="Arial" panose="020B0604020202020204" pitchFamily="34" charset="0"/>
              <a:buChar char="•"/>
            </a:pPr>
            <a:r>
              <a:rPr lang="en-GB" b="0" baseline="0" dirty="0"/>
              <a:t>Lafayette was a close personal friend of Thomas Jefferson, the third president of the United States and author of the US Declaration of Independence, and they shared many of the same political, intellectual and philosophic inclinations.</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44</a:t>
            </a:fld>
            <a:endParaRPr lang="en-US">
              <a:solidFill>
                <a:prstClr val="black"/>
              </a:solidFill>
            </a:endParaRPr>
          </a:p>
        </p:txBody>
      </p:sp>
    </p:spTree>
    <p:extLst>
      <p:ext uri="{BB962C8B-B14F-4D97-AF65-F5344CB8AC3E}">
        <p14:creationId xmlns:p14="http://schemas.microsoft.com/office/powerpoint/2010/main" val="24132606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45</a:t>
            </a:fld>
            <a:endParaRPr lang="en-US" dirty="0"/>
          </a:p>
        </p:txBody>
      </p:sp>
    </p:spTree>
    <p:extLst>
      <p:ext uri="{BB962C8B-B14F-4D97-AF65-F5344CB8AC3E}">
        <p14:creationId xmlns:p14="http://schemas.microsoft.com/office/powerpoint/2010/main" val="25935704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46D3B7-14C0-4841-A439-1008A67C6F48}" type="slidenum">
              <a:rPr lang="en-GB" smtClean="0"/>
              <a:t>46</a:t>
            </a:fld>
            <a:endParaRPr lang="en-GB"/>
          </a:p>
        </p:txBody>
      </p:sp>
    </p:spTree>
    <p:extLst>
      <p:ext uri="{BB962C8B-B14F-4D97-AF65-F5344CB8AC3E}">
        <p14:creationId xmlns:p14="http://schemas.microsoft.com/office/powerpoint/2010/main" val="245617112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baseline="0" dirty="0"/>
              <a:t>For his part, though, Crevecoeur was not part of the Revolution; indeed, after American independence he gained office as a civil servant to the French monarchy, acting as France’s consul to New York, New Jersey and Connecticut</a:t>
            </a:r>
          </a:p>
          <a:p>
            <a:pPr marL="171450" indent="-171450">
              <a:buFont typeface="Arial" panose="020B0604020202020204" pitchFamily="34" charset="0"/>
              <a:buChar char="•"/>
            </a:pPr>
            <a:r>
              <a:rPr lang="en-GB" i="0" baseline="0" dirty="0"/>
              <a:t>A man short on luck, Crevecoeur would be adversely effected personally by the outbreak of the French Revolution. Visiting his homeland in 1789, he was prevented from returning to the United States due to the political strife surrounding the revolution – his name now </a:t>
            </a:r>
            <a:r>
              <a:rPr lang="en-GB" i="1" baseline="0" dirty="0"/>
              <a:t>declassee </a:t>
            </a:r>
            <a:r>
              <a:rPr lang="en-GB" i="0" baseline="0" dirty="0"/>
              <a:t>having been a servant of the old royal regime</a:t>
            </a:r>
          </a:p>
          <a:p>
            <a:pPr marL="171450" indent="-171450">
              <a:buFont typeface="Arial" panose="020B0604020202020204" pitchFamily="34" charset="0"/>
              <a:buChar char="•"/>
            </a:pPr>
            <a:r>
              <a:rPr lang="en-GB" i="0" baseline="0" dirty="0"/>
              <a:t>He thus saw out the rest of his life in obscurity in France.</a:t>
            </a:r>
            <a:endParaRPr lang="en-GB" baseline="0"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3802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powers</a:t>
            </a:r>
            <a:r>
              <a:rPr lang="en-GB" baseline="0" dirty="0"/>
              <a:t> delegated to the Continental Congress were, however, pronouncedly limited in scope.</a:t>
            </a:r>
          </a:p>
          <a:p>
            <a:pPr marL="171450" indent="-171450">
              <a:buFont typeface="Arial" panose="020B0604020202020204" pitchFamily="34" charset="0"/>
              <a:buChar char="•"/>
            </a:pPr>
            <a:r>
              <a:rPr lang="en-GB" baseline="0" dirty="0"/>
              <a:t>In the first instance, the Congress has responsibility for overseeing diplomatic relations with overseas powers, with it alone retaining the power to declare war on external foes.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a:solidFill>
                <a:prstClr val="black"/>
              </a:solidFill>
            </a:endParaRPr>
          </a:p>
        </p:txBody>
      </p:sp>
    </p:spTree>
    <p:extLst>
      <p:ext uri="{BB962C8B-B14F-4D97-AF65-F5344CB8AC3E}">
        <p14:creationId xmlns:p14="http://schemas.microsoft.com/office/powerpoint/2010/main" val="3952483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18/01/2022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Rectangle 1"/>
          <p:cNvSpPr/>
          <p:nvPr/>
        </p:nvSpPr>
        <p:spPr>
          <a:xfrm>
            <a:off x="0" y="618647"/>
            <a:ext cx="9143999" cy="6239353"/>
          </a:xfrm>
          <a:prstGeom prst="rect">
            <a:avLst/>
          </a:prstGeom>
        </p:spPr>
        <p:txBody>
          <a:bodyPr wrap="square" lIns="540000" tIns="360000" rIns="540000" bIns="360000" numCol="2" spcCol="360000">
            <a:normAutofit/>
          </a:bodyPr>
          <a:lstStyle/>
          <a:p>
            <a:r>
              <a:rPr lang="en-GB" b="1" u="sng" dirty="0">
                <a:solidFill>
                  <a:prstClr val="black"/>
                </a:solidFill>
              </a:rPr>
              <a:t>1. Causes of Revolutionary War</a:t>
            </a:r>
          </a:p>
          <a:p>
            <a:pPr marL="285750" indent="-285750">
              <a:buFontTx/>
              <a:buChar char="-"/>
            </a:pPr>
            <a:r>
              <a:rPr lang="en-GB" dirty="0">
                <a:solidFill>
                  <a:prstClr val="black"/>
                </a:solidFill>
              </a:rPr>
              <a:t>Timeline</a:t>
            </a:r>
          </a:p>
          <a:p>
            <a:pPr marL="285750" indent="-285750">
              <a:buFontTx/>
              <a:buChar char="-"/>
            </a:pPr>
            <a:r>
              <a:rPr lang="en-GB" dirty="0">
                <a:solidFill>
                  <a:prstClr val="black"/>
                </a:solidFill>
              </a:rPr>
              <a:t>Grievances</a:t>
            </a:r>
          </a:p>
          <a:p>
            <a:pPr marL="742950" lvl="1" indent="-285750">
              <a:buFont typeface="Courier New" panose="02070309020205020404" pitchFamily="49" charset="0"/>
              <a:buChar char="o"/>
            </a:pPr>
            <a:r>
              <a:rPr lang="en-GB" dirty="0">
                <a:solidFill>
                  <a:prstClr val="black"/>
                </a:solidFill>
              </a:rPr>
              <a:t>George III</a:t>
            </a:r>
          </a:p>
          <a:p>
            <a:pPr marL="742950" lvl="1" indent="-285750">
              <a:buFont typeface="Courier New" panose="02070309020205020404" pitchFamily="49" charset="0"/>
              <a:buChar char="o"/>
            </a:pPr>
            <a:r>
              <a:rPr lang="en-GB" dirty="0">
                <a:solidFill>
                  <a:prstClr val="black"/>
                </a:solidFill>
              </a:rPr>
              <a:t>Obstructions of legislatures</a:t>
            </a:r>
          </a:p>
          <a:p>
            <a:pPr marL="742950" lvl="1" indent="-285750">
              <a:buFont typeface="Courier New" panose="02070309020205020404" pitchFamily="49" charset="0"/>
              <a:buChar char="o"/>
            </a:pPr>
            <a:r>
              <a:rPr lang="en-GB" dirty="0">
                <a:solidFill>
                  <a:prstClr val="black"/>
                </a:solidFill>
              </a:rPr>
              <a:t>Obstructions of expansion</a:t>
            </a:r>
          </a:p>
          <a:p>
            <a:pPr marL="742950" lvl="1" indent="-285750">
              <a:buFont typeface="Courier New" panose="02070309020205020404" pitchFamily="49" charset="0"/>
              <a:buChar char="o"/>
            </a:pPr>
            <a:r>
              <a:rPr lang="en-GB" dirty="0">
                <a:solidFill>
                  <a:prstClr val="black"/>
                </a:solidFill>
              </a:rPr>
              <a:t>Obstructions of trade</a:t>
            </a:r>
          </a:p>
          <a:p>
            <a:pPr marL="742950" lvl="1" indent="-285750">
              <a:buFont typeface="Courier New" panose="02070309020205020404" pitchFamily="49" charset="0"/>
              <a:buChar char="o"/>
            </a:pPr>
            <a:r>
              <a:rPr lang="en-GB" dirty="0">
                <a:solidFill>
                  <a:prstClr val="black"/>
                </a:solidFill>
              </a:rPr>
              <a:t>Obstructions of law</a:t>
            </a:r>
          </a:p>
          <a:p>
            <a:pPr marL="742950" lvl="1" indent="-285750">
              <a:buFont typeface="Courier New" panose="02070309020205020404" pitchFamily="49" charset="0"/>
              <a:buChar char="o"/>
            </a:pPr>
            <a:r>
              <a:rPr lang="en-GB" dirty="0">
                <a:solidFill>
                  <a:prstClr val="black"/>
                </a:solidFill>
              </a:rPr>
              <a:t>Taxation without representation</a:t>
            </a:r>
          </a:p>
          <a:p>
            <a:pPr marL="742950" lvl="1" indent="-285750">
              <a:buFont typeface="Courier New" panose="02070309020205020404" pitchFamily="49" charset="0"/>
              <a:buChar char="o"/>
            </a:pPr>
            <a:r>
              <a:rPr lang="en-GB" dirty="0">
                <a:solidFill>
                  <a:prstClr val="black"/>
                </a:solidFill>
              </a:rPr>
              <a:t>Use of standing armies</a:t>
            </a:r>
          </a:p>
          <a:p>
            <a:endParaRPr lang="en-GB" dirty="0">
              <a:solidFill>
                <a:prstClr val="black"/>
              </a:solidFill>
            </a:endParaRPr>
          </a:p>
          <a:p>
            <a:r>
              <a:rPr lang="en-US" b="1" u="sng" dirty="0">
                <a:solidFill>
                  <a:prstClr val="black"/>
                </a:solidFill>
              </a:rPr>
              <a:t>2. Revolutionary War and the Declaration </a:t>
            </a:r>
          </a:p>
          <a:p>
            <a:pPr marL="285750" indent="-285750">
              <a:buFontTx/>
              <a:buChar char="-"/>
            </a:pPr>
            <a:r>
              <a:rPr lang="en-US" dirty="0">
                <a:solidFill>
                  <a:prstClr val="black"/>
                </a:solidFill>
              </a:rPr>
              <a:t>Crevecoeur and the Age of Revolution</a:t>
            </a:r>
          </a:p>
          <a:p>
            <a:pPr marL="285750" indent="-285750">
              <a:buFontTx/>
              <a:buChar char="-"/>
            </a:pPr>
            <a:r>
              <a:rPr lang="en-US" dirty="0">
                <a:solidFill>
                  <a:prstClr val="black"/>
                </a:solidFill>
              </a:rPr>
              <a:t>Historical context</a:t>
            </a:r>
          </a:p>
          <a:p>
            <a:pPr marL="285750" indent="-285750">
              <a:buFontTx/>
              <a:buChar char="-"/>
            </a:pPr>
            <a:r>
              <a:rPr lang="en-US" dirty="0">
                <a:solidFill>
                  <a:prstClr val="black"/>
                </a:solidFill>
              </a:rPr>
              <a:t>Language and rhetoric</a:t>
            </a:r>
          </a:p>
          <a:p>
            <a:pPr marL="285750" indent="-285750">
              <a:buFontTx/>
              <a:buChar char="-"/>
            </a:pPr>
            <a:r>
              <a:rPr lang="en-US" dirty="0">
                <a:solidFill>
                  <a:prstClr val="black"/>
                </a:solidFill>
              </a:rPr>
              <a:t>Spirituality</a:t>
            </a:r>
          </a:p>
          <a:p>
            <a:pPr marL="285750" indent="-285750">
              <a:buFontTx/>
              <a:buChar char="-"/>
            </a:pPr>
            <a:r>
              <a:rPr lang="en-GB" dirty="0">
                <a:solidFill>
                  <a:prstClr val="black"/>
                </a:solidFill>
              </a:rPr>
              <a:t>Enlightenment</a:t>
            </a:r>
          </a:p>
          <a:p>
            <a:pPr marL="285750" indent="-285750">
              <a:buFontTx/>
              <a:buChar char="-"/>
            </a:pPr>
            <a:r>
              <a:rPr lang="en-GB" dirty="0">
                <a:solidFill>
                  <a:prstClr val="black"/>
                </a:solidFill>
              </a:rPr>
              <a:t>Sources and influences</a:t>
            </a:r>
          </a:p>
          <a:p>
            <a:pPr marL="742950" lvl="1" indent="-285750">
              <a:buFont typeface="Courier New" panose="02070309020205020404" pitchFamily="49" charset="0"/>
              <a:buChar char="o"/>
            </a:pPr>
            <a:r>
              <a:rPr lang="en-GB" dirty="0">
                <a:solidFill>
                  <a:prstClr val="black"/>
                </a:solidFill>
              </a:rPr>
              <a:t>Locke</a:t>
            </a:r>
          </a:p>
          <a:p>
            <a:pPr marL="742950" lvl="1" indent="-285750">
              <a:buFont typeface="Courier New" panose="02070309020205020404" pitchFamily="49" charset="0"/>
              <a:buChar char="o"/>
            </a:pPr>
            <a:r>
              <a:rPr lang="en-GB" dirty="0">
                <a:solidFill>
                  <a:prstClr val="black"/>
                </a:solidFill>
              </a:rPr>
              <a:t>Epicureanism</a:t>
            </a:r>
          </a:p>
          <a:p>
            <a:pPr marL="742950" lvl="1" indent="-285750">
              <a:buFont typeface="Courier New" panose="02070309020205020404" pitchFamily="49" charset="0"/>
              <a:buChar char="o"/>
            </a:pPr>
            <a:r>
              <a:rPr lang="en-GB" dirty="0">
                <a:solidFill>
                  <a:prstClr val="black"/>
                </a:solidFill>
              </a:rPr>
              <a:t>Letters archetype</a:t>
            </a:r>
          </a:p>
          <a:p>
            <a:pPr marL="285750" indent="-285750">
              <a:buFontTx/>
              <a:buChar char="-"/>
            </a:pPr>
            <a:r>
              <a:rPr lang="en-GB" dirty="0">
                <a:solidFill>
                  <a:prstClr val="black"/>
                </a:solidFill>
              </a:rPr>
              <a:t>Property</a:t>
            </a:r>
          </a:p>
          <a:p>
            <a:pPr marL="285750" indent="-285750">
              <a:buFontTx/>
              <a:buChar char="-"/>
            </a:pPr>
            <a:r>
              <a:rPr lang="en-GB" dirty="0">
                <a:solidFill>
                  <a:prstClr val="black"/>
                </a:solidFill>
              </a:rPr>
              <a:t>Pursuit of Happiness</a:t>
            </a:r>
          </a:p>
          <a:p>
            <a:pPr marL="285750" indent="-285750">
              <a:buFontTx/>
              <a:buChar char="-"/>
            </a:pPr>
            <a:r>
              <a:rPr lang="en-GB" dirty="0">
                <a:solidFill>
                  <a:prstClr val="black"/>
                </a:solidFill>
              </a:rPr>
              <a:t>Thomas Jefferson</a:t>
            </a:r>
          </a:p>
          <a:p>
            <a:pPr marL="285750" indent="-285750">
              <a:buFontTx/>
              <a:buChar char="-"/>
            </a:pPr>
            <a:r>
              <a:rPr lang="en-GB" dirty="0">
                <a:solidFill>
                  <a:prstClr val="black"/>
                </a:solidFill>
              </a:rPr>
              <a:t>France and the American Revolution</a:t>
            </a:r>
          </a:p>
          <a:p>
            <a:pPr marL="285750" indent="-285750">
              <a:buFontTx/>
              <a:buChar char="-"/>
            </a:pPr>
            <a:r>
              <a:rPr lang="en-GB" dirty="0">
                <a:solidFill>
                  <a:prstClr val="black"/>
                </a:solidFill>
              </a:rPr>
              <a:t>French Revolution</a:t>
            </a:r>
          </a:p>
          <a:p>
            <a:pPr marL="285750" indent="-285750">
              <a:buFontTx/>
              <a:buChar char="-"/>
            </a:pPr>
            <a:endParaRPr lang="en-GB" dirty="0">
              <a:solidFill>
                <a:prstClr val="black"/>
              </a:solidFill>
            </a:endParaRPr>
          </a:p>
          <a:p>
            <a:pPr marL="285750" indent="-285750">
              <a:buFontTx/>
              <a:buChar char="-"/>
            </a:pPr>
            <a:endParaRPr lang="en-GB" dirty="0">
              <a:solidFill>
                <a:prstClr val="black"/>
              </a:solidFill>
            </a:endParaRPr>
          </a:p>
          <a:p>
            <a:pPr marL="285750" indent="-285750">
              <a:buFontTx/>
              <a:buChar char="-"/>
            </a:pPr>
            <a:endParaRPr lang="en-GB" dirty="0">
              <a:solidFill>
                <a:prstClr val="black"/>
              </a:solidFill>
            </a:endParaRPr>
          </a:p>
          <a:p>
            <a:pPr algn="r"/>
            <a:r>
              <a:rPr lang="en-GB" b="1" u="sng" dirty="0">
                <a:solidFill>
                  <a:srgbClr val="FF0000"/>
                </a:solidFill>
              </a:rPr>
              <a:t>AIMS</a:t>
            </a:r>
          </a:p>
          <a:p>
            <a:pPr marL="285750" indent="-285750" algn="r">
              <a:buFont typeface="Arial" panose="020B0604020202020204" pitchFamily="34" charset="0"/>
              <a:buChar char="•"/>
            </a:pPr>
            <a:r>
              <a:rPr lang="en-GB" b="1" dirty="0">
                <a:solidFill>
                  <a:srgbClr val="FF0000"/>
                </a:solidFill>
              </a:rPr>
              <a:t>Subject Declaration of Independence to textual and historical analysis</a:t>
            </a:r>
          </a:p>
          <a:p>
            <a:pPr marL="285750" indent="-285750" algn="r">
              <a:buFont typeface="Arial" panose="020B0604020202020204" pitchFamily="34" charset="0"/>
              <a:buChar char="•"/>
            </a:pPr>
            <a:r>
              <a:rPr lang="en-GB" b="1" dirty="0">
                <a:solidFill>
                  <a:srgbClr val="FF0000"/>
                </a:solidFill>
              </a:rPr>
              <a:t>Outline grievances of revolutionaries</a:t>
            </a:r>
          </a:p>
          <a:p>
            <a:pPr marL="285750" indent="-285750" algn="r">
              <a:buFont typeface="Arial" panose="020B0604020202020204" pitchFamily="34" charset="0"/>
              <a:buChar char="•"/>
            </a:pPr>
            <a:r>
              <a:rPr lang="en-GB" b="1" dirty="0">
                <a:solidFill>
                  <a:srgbClr val="FF0000"/>
                </a:solidFill>
              </a:rPr>
              <a:t>Examine intellectual underpinnings and influences on Declaration</a:t>
            </a:r>
          </a:p>
        </p:txBody>
      </p:sp>
      <p:sp>
        <p:nvSpPr>
          <p:cNvPr id="4" name="Rectangle 3"/>
          <p:cNvSpPr/>
          <p:nvPr/>
        </p:nvSpPr>
        <p:spPr>
          <a:xfrm>
            <a:off x="-1" y="0"/>
            <a:ext cx="9144000" cy="1034808"/>
          </a:xfrm>
          <a:prstGeom prst="rect">
            <a:avLst/>
          </a:prstGeom>
        </p:spPr>
        <p:txBody>
          <a:bodyPr wrap="square" lIns="540000" tIns="360000" rIns="540000" bIns="360000">
            <a:spAutoFit/>
          </a:bodyPr>
          <a:lstStyle/>
          <a:p>
            <a:r>
              <a:rPr lang="en-GB" sz="2000" b="1" i="0" dirty="0">
                <a:solidFill>
                  <a:srgbClr val="FF0000"/>
                </a:solidFill>
                <a:effectLst/>
                <a:latin typeface="-apple-system"/>
              </a:rPr>
              <a:t>‘Dissolving the Political Bands’: Analysing the Declaration of Independence </a:t>
            </a:r>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411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589294" y="0"/>
            <a:ext cx="3554706" cy="1650361"/>
          </a:xfrm>
          <a:prstGeom prst="rect">
            <a:avLst/>
          </a:prstGeom>
        </p:spPr>
        <p:txBody>
          <a:bodyPr wrap="square" lIns="540000" tIns="360000" rIns="540000" bIns="360000">
            <a:spAutoFit/>
          </a:bodyPr>
          <a:lstStyle/>
          <a:p>
            <a:r>
              <a:rPr lang="en-US" sz="2000" b="1" u="sng" dirty="0">
                <a:solidFill>
                  <a:prstClr val="black"/>
                </a:solidFill>
              </a:rPr>
              <a:t>Revolutionary War and Aftermath</a:t>
            </a:r>
            <a:r>
              <a:rPr lang="en-GB" sz="2000" b="1" u="sng" dirty="0">
                <a:solidFill>
                  <a:prstClr val="black"/>
                </a:solidFill>
              </a:rPr>
              <a:t>: Timeline</a:t>
            </a:r>
          </a:p>
          <a:p>
            <a:pPr marL="457200" indent="-457200">
              <a:buFont typeface="+mj-lt"/>
              <a:buAutoNum type="arabicPeriod"/>
            </a:pPr>
            <a:endParaRPr lang="en-GB" sz="2000" b="1"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5278" y="1340768"/>
            <a:ext cx="3554706" cy="3562274"/>
          </a:xfrm>
          <a:prstGeom prst="rect">
            <a:avLst/>
          </a:prstGeom>
        </p:spPr>
      </p:pic>
      <p:sp>
        <p:nvSpPr>
          <p:cNvPr id="6" name="Rectangle 5"/>
          <p:cNvSpPr/>
          <p:nvPr/>
        </p:nvSpPr>
        <p:spPr>
          <a:xfrm>
            <a:off x="1" y="9056"/>
            <a:ext cx="5940152" cy="7476571"/>
          </a:xfrm>
          <a:prstGeom prst="rect">
            <a:avLst/>
          </a:prstGeom>
        </p:spPr>
        <p:txBody>
          <a:bodyPr wrap="square" lIns="540000" tIns="360000" rIns="540000" bIns="360000">
            <a:spAutoFit/>
          </a:bodyPr>
          <a:lstStyle/>
          <a:p>
            <a:pPr lvl="0" indent="-457200">
              <a:lnSpc>
                <a:spcPct val="115000"/>
              </a:lnSpc>
              <a:spcAft>
                <a:spcPts val="0"/>
              </a:spcAft>
            </a:pPr>
            <a:r>
              <a:rPr lang="en-GB" sz="2000" b="1" dirty="0">
                <a:solidFill>
                  <a:prstClr val="black"/>
                </a:solidFill>
              </a:rPr>
              <a:t>1774 – First Continental Congress</a:t>
            </a:r>
          </a:p>
          <a:p>
            <a:pPr lvl="0" indent="-457200">
              <a:lnSpc>
                <a:spcPct val="115000"/>
              </a:lnSpc>
              <a:spcAft>
                <a:spcPts val="0"/>
              </a:spcAft>
            </a:pPr>
            <a:endParaRPr lang="en-GB" sz="2000" b="1" dirty="0">
              <a:solidFill>
                <a:prstClr val="black"/>
              </a:solidFill>
            </a:endParaRPr>
          </a:p>
          <a:p>
            <a:pPr lvl="0" indent="-457200">
              <a:lnSpc>
                <a:spcPct val="115000"/>
              </a:lnSpc>
              <a:spcAft>
                <a:spcPts val="0"/>
              </a:spcAft>
            </a:pPr>
            <a:r>
              <a:rPr lang="en-GB" sz="2000" b="1" dirty="0">
                <a:solidFill>
                  <a:prstClr val="black"/>
                </a:solidFill>
              </a:rPr>
              <a:t>1775 – first battles of revolutionary war</a:t>
            </a:r>
          </a:p>
          <a:p>
            <a:pPr lvl="0" indent="-457200">
              <a:lnSpc>
                <a:spcPct val="115000"/>
              </a:lnSpc>
              <a:spcAft>
                <a:spcPts val="0"/>
              </a:spcAft>
            </a:pPr>
            <a:endParaRPr lang="en-GB" sz="1000" b="1" dirty="0">
              <a:solidFill>
                <a:prstClr val="black"/>
              </a:solidFill>
            </a:endParaRPr>
          </a:p>
          <a:p>
            <a:pPr lvl="0" indent="-457200">
              <a:lnSpc>
                <a:spcPct val="115000"/>
              </a:lnSpc>
              <a:spcAft>
                <a:spcPts val="0"/>
              </a:spcAft>
            </a:pPr>
            <a:r>
              <a:rPr lang="en-GB" sz="2000" b="1" dirty="0">
                <a:solidFill>
                  <a:prstClr val="black"/>
                </a:solidFill>
              </a:rPr>
              <a:t>1776 – </a:t>
            </a:r>
            <a:r>
              <a:rPr lang="en-GB" sz="2000" b="1" dirty="0"/>
              <a:t>Declaration of Independence</a:t>
            </a:r>
          </a:p>
          <a:p>
            <a:pPr lvl="0" indent="-457200">
              <a:lnSpc>
                <a:spcPct val="115000"/>
              </a:lnSpc>
              <a:spcAft>
                <a:spcPts val="0"/>
              </a:spcAft>
            </a:pPr>
            <a:endParaRPr lang="en-GB" sz="1000" b="1" dirty="0"/>
          </a:p>
          <a:p>
            <a:pPr lvl="0" indent="-457200">
              <a:lnSpc>
                <a:spcPct val="115000"/>
              </a:lnSpc>
              <a:spcAft>
                <a:spcPts val="0"/>
              </a:spcAft>
            </a:pPr>
            <a:r>
              <a:rPr lang="en-GB" sz="2000" b="1" dirty="0"/>
              <a:t>1777 – Articles of Confederation agreed</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1778 – </a:t>
            </a:r>
            <a:r>
              <a:rPr lang="en-GB" sz="2000" b="1" dirty="0"/>
              <a:t>France recognises US Independence</a:t>
            </a:r>
          </a:p>
          <a:p>
            <a:pPr lvl="0" indent="-457200">
              <a:lnSpc>
                <a:spcPct val="115000"/>
              </a:lnSpc>
              <a:spcAft>
                <a:spcPts val="0"/>
              </a:spcAft>
            </a:pPr>
            <a:endParaRPr lang="en-GB" sz="1000" b="1" dirty="0">
              <a:ea typeface="Calibri"/>
              <a:cs typeface="Times New Roman"/>
            </a:endParaRPr>
          </a:p>
          <a:p>
            <a:pPr lvl="0" indent="-457200">
              <a:lnSpc>
                <a:spcPct val="115000"/>
              </a:lnSpc>
              <a:spcAft>
                <a:spcPts val="0"/>
              </a:spcAft>
            </a:pPr>
            <a:r>
              <a:rPr lang="en-GB" sz="2000" b="1" dirty="0">
                <a:ea typeface="Calibri"/>
                <a:cs typeface="Times New Roman"/>
              </a:rPr>
              <a:t>1781 – </a:t>
            </a:r>
            <a:r>
              <a:rPr lang="en-GB" sz="2000" b="1" dirty="0"/>
              <a:t>Articles of Confederation ratified </a:t>
            </a:r>
            <a:r>
              <a:rPr lang="en-GB" sz="2000" dirty="0"/>
              <a:t>(March); </a:t>
            </a:r>
            <a:r>
              <a:rPr lang="en-GB" sz="2000" b="1" dirty="0"/>
              <a:t>Decisive Battle of Yorktown = surrender of British troops; peace negotiations initiated </a:t>
            </a:r>
            <a:r>
              <a:rPr lang="en-GB" sz="2000" dirty="0"/>
              <a:t>(October)</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1783 – Treaty of Paris formally ends Revolutionary War </a:t>
            </a:r>
            <a:r>
              <a:rPr lang="en-GB" sz="2000" dirty="0"/>
              <a:t>(see map)</a:t>
            </a:r>
            <a:endParaRPr lang="en-GB" sz="2000" b="1" dirty="0"/>
          </a:p>
          <a:p>
            <a:pPr lvl="0" indent="-457200">
              <a:lnSpc>
                <a:spcPct val="115000"/>
              </a:lnSpc>
              <a:spcAft>
                <a:spcPts val="0"/>
              </a:spcAft>
            </a:pPr>
            <a:endParaRPr lang="en-GB" sz="1000" b="1" dirty="0"/>
          </a:p>
          <a:p>
            <a:pPr lvl="0" indent="-457200">
              <a:lnSpc>
                <a:spcPct val="115000"/>
              </a:lnSpc>
              <a:spcAft>
                <a:spcPts val="0"/>
              </a:spcAft>
            </a:pPr>
            <a:r>
              <a:rPr lang="en-GB" sz="2000" b="1" dirty="0"/>
              <a:t>1788 – Constitutional Convention</a:t>
            </a:r>
          </a:p>
          <a:p>
            <a:pPr lvl="0" indent="-457200">
              <a:lnSpc>
                <a:spcPct val="115000"/>
              </a:lnSpc>
              <a:spcAft>
                <a:spcPts val="0"/>
              </a:spcAft>
            </a:pPr>
            <a:endParaRPr lang="en-GB" sz="1000" b="1" dirty="0"/>
          </a:p>
          <a:p>
            <a:pPr lvl="0" indent="-457200">
              <a:lnSpc>
                <a:spcPct val="115000"/>
              </a:lnSpc>
              <a:spcAft>
                <a:spcPts val="0"/>
              </a:spcAft>
            </a:pPr>
            <a:r>
              <a:rPr lang="en-GB" sz="2000" b="1" dirty="0"/>
              <a:t>1789 – Ratification of the Constitution</a:t>
            </a:r>
          </a:p>
          <a:p>
            <a:pPr lvl="0" algn="r">
              <a:lnSpc>
                <a:spcPct val="115000"/>
              </a:lnSpc>
              <a:spcAft>
                <a:spcPts val="0"/>
              </a:spcAft>
            </a:pPr>
            <a:endParaRPr lang="en-GB" sz="1400" b="1" dirty="0"/>
          </a:p>
          <a:p>
            <a:pPr marL="457200" indent="-457200">
              <a:buFont typeface="+mj-lt"/>
              <a:buAutoNum type="arabicPeriod"/>
            </a:pPr>
            <a:endParaRPr lang="en-GB" sz="2000" b="1" dirty="0">
              <a:solidFill>
                <a:prstClr val="black"/>
              </a:solidFill>
            </a:endParaRPr>
          </a:p>
        </p:txBody>
      </p:sp>
      <p:sp>
        <p:nvSpPr>
          <p:cNvPr id="7" name="TextBox 6">
            <a:extLst>
              <a:ext uri="{FF2B5EF4-FFF2-40B4-BE49-F238E27FC236}">
                <a16:creationId xmlns:a16="http://schemas.microsoft.com/office/drawing/2014/main" id="{7BB824A5-BFE9-4AE0-97B9-C6F1C5926AB8}"/>
              </a:ext>
            </a:extLst>
          </p:cNvPr>
          <p:cNvSpPr txBox="1"/>
          <p:nvPr/>
        </p:nvSpPr>
        <p:spPr>
          <a:xfrm>
            <a:off x="5593073" y="5445224"/>
            <a:ext cx="4572000" cy="369332"/>
          </a:xfrm>
          <a:prstGeom prst="rect">
            <a:avLst/>
          </a:prstGeom>
          <a:noFill/>
        </p:spPr>
        <p:txBody>
          <a:bodyPr wrap="square">
            <a:spAutoFit/>
          </a:bodyPr>
          <a:lstStyle/>
          <a:p>
            <a:r>
              <a:rPr lang="en-US" dirty="0"/>
              <a:t>Map shows North America, 1783</a:t>
            </a:r>
          </a:p>
        </p:txBody>
      </p:sp>
    </p:spTree>
    <p:extLst>
      <p:ext uri="{BB962C8B-B14F-4D97-AF65-F5344CB8AC3E}">
        <p14:creationId xmlns:p14="http://schemas.microsoft.com/office/powerpoint/2010/main" val="1036415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7064828" cy="6513231"/>
          </a:xfrm>
          <a:prstGeom prst="rect">
            <a:avLst/>
          </a:prstGeom>
        </p:spPr>
        <p:txBody>
          <a:bodyPr wrap="square" lIns="540000" tIns="360000" rIns="540000" bIns="360000">
            <a:spAutoFit/>
          </a:bodyPr>
          <a:lstStyle/>
          <a:p>
            <a:r>
              <a:rPr lang="en-GB" sz="3200" b="1" dirty="0"/>
              <a:t>Crevecoeur and the Age of Revolutionary</a:t>
            </a:r>
          </a:p>
          <a:p>
            <a:endParaRPr lang="en-GB" sz="2000" b="1" u="sng" dirty="0">
              <a:solidFill>
                <a:prstClr val="black"/>
              </a:solidFill>
            </a:endParaRPr>
          </a:p>
          <a:p>
            <a:pPr marL="285750" indent="-285750" algn="just">
              <a:buFont typeface="Arial" panose="020B0604020202020204" pitchFamily="34" charset="0"/>
              <a:buChar char="•"/>
            </a:pPr>
            <a:r>
              <a:rPr lang="en-GB" sz="2400" b="1" dirty="0" err="1">
                <a:ea typeface="Calibri"/>
                <a:cs typeface="Times New Roman"/>
              </a:rPr>
              <a:t>Crèvecœur</a:t>
            </a:r>
            <a:r>
              <a:rPr lang="en-GB" sz="2400" b="1" dirty="0">
                <a:ea typeface="Calibri"/>
                <a:cs typeface="Times New Roman"/>
              </a:rPr>
              <a:t> decided to emigrate back to France in 1778</a:t>
            </a:r>
            <a:endParaRPr lang="en-GB" sz="2400" b="1" dirty="0">
              <a:solidFill>
                <a:prstClr val="black"/>
              </a:solidFill>
            </a:endParaRPr>
          </a:p>
          <a:p>
            <a:pPr marL="800100" lvl="1" indent="-342900" algn="just">
              <a:buFontTx/>
              <a:buChar char="-"/>
            </a:pPr>
            <a:r>
              <a:rPr lang="en-GB" sz="2400" dirty="0">
                <a:ea typeface="Calibri"/>
                <a:cs typeface="Times New Roman"/>
              </a:rPr>
              <a:t>Imprisoned as suspected American spy in British-occupied New York</a:t>
            </a:r>
          </a:p>
          <a:p>
            <a:pPr marL="800100" lvl="1" indent="-342900" algn="just">
              <a:buFontTx/>
              <a:buChar char="-"/>
            </a:pPr>
            <a:r>
              <a:rPr lang="en-GB" sz="2400" dirty="0">
                <a:ea typeface="Calibri"/>
                <a:cs typeface="Times New Roman"/>
              </a:rPr>
              <a:t>Exiled to London; publishes </a:t>
            </a:r>
            <a:r>
              <a:rPr lang="en-GB" sz="2400" i="1" dirty="0">
                <a:ea typeface="Calibri"/>
                <a:cs typeface="Times New Roman"/>
              </a:rPr>
              <a:t>Letters </a:t>
            </a:r>
            <a:r>
              <a:rPr lang="en-GB" sz="2400" dirty="0">
                <a:ea typeface="Calibri"/>
                <a:cs typeface="Times New Roman"/>
              </a:rPr>
              <a:t>1782</a:t>
            </a:r>
          </a:p>
          <a:p>
            <a:pPr lvl="1" algn="just"/>
            <a:endParaRPr lang="en-GB" sz="2400" dirty="0">
              <a:ea typeface="Calibri"/>
              <a:cs typeface="Times New Roman"/>
            </a:endParaRPr>
          </a:p>
          <a:p>
            <a:pPr marL="171450" indent="-171450">
              <a:buFont typeface="Arial" panose="020B0604020202020204" pitchFamily="34" charset="0"/>
              <a:buChar char="•"/>
            </a:pPr>
            <a:r>
              <a:rPr lang="en-GB" sz="2400" b="1" dirty="0"/>
              <a:t>Crevecoeur r</a:t>
            </a:r>
            <a:r>
              <a:rPr lang="en-GB" sz="2400" b="1" dirty="0">
                <a:ea typeface="Calibri"/>
                <a:cs typeface="Times New Roman"/>
              </a:rPr>
              <a:t>eturned to New York via France after Treaty of Paris ends Revolutionary War</a:t>
            </a:r>
          </a:p>
          <a:p>
            <a:pPr marL="800100" lvl="1" indent="-342900" algn="just">
              <a:buFontTx/>
              <a:buChar char="-"/>
            </a:pPr>
            <a:r>
              <a:rPr lang="en-GB" sz="2400" dirty="0">
                <a:ea typeface="Calibri"/>
                <a:cs typeface="Times New Roman"/>
              </a:rPr>
              <a:t>Published French edition of </a:t>
            </a:r>
            <a:r>
              <a:rPr lang="en-GB" sz="2400" i="1" dirty="0">
                <a:ea typeface="Calibri"/>
                <a:cs typeface="Times New Roman"/>
              </a:rPr>
              <a:t>Letters </a:t>
            </a:r>
            <a:r>
              <a:rPr lang="en-GB" sz="2400" dirty="0">
                <a:ea typeface="Calibri"/>
                <a:cs typeface="Times New Roman"/>
              </a:rPr>
              <a:t>1784</a:t>
            </a:r>
          </a:p>
          <a:p>
            <a:pPr marL="800100" lvl="1" indent="-342900" algn="just">
              <a:buFontTx/>
              <a:buChar char="-"/>
            </a:pPr>
            <a:r>
              <a:rPr lang="en-GB" sz="2400" dirty="0">
                <a:ea typeface="Calibri"/>
                <a:cs typeface="Times New Roman"/>
              </a:rPr>
              <a:t>Appointed French consul for New York, New Jersey and Connecticut</a:t>
            </a:r>
          </a:p>
          <a:p>
            <a:pPr lvl="1" algn="just"/>
            <a:endParaRPr lang="en-GB" sz="2800" dirty="0">
              <a:ea typeface="Calibri"/>
              <a:cs typeface="Times New Roman"/>
            </a:endParaRPr>
          </a:p>
        </p:txBody>
      </p:sp>
      <p:pic>
        <p:nvPicPr>
          <p:cNvPr id="5" name="Picture 2">
            <a:extLst>
              <a:ext uri="{FF2B5EF4-FFF2-40B4-BE49-F238E27FC236}">
                <a16:creationId xmlns:a16="http://schemas.microsoft.com/office/drawing/2014/main" id="{F021BD9B-8008-4968-A07D-FF21014D11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7041344" y="-11637"/>
            <a:ext cx="2102656" cy="3440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a:extLst>
              <a:ext uri="{FF2B5EF4-FFF2-40B4-BE49-F238E27FC236}">
                <a16:creationId xmlns:a16="http://schemas.microsoft.com/office/drawing/2014/main" id="{4295633B-C6A6-4AAD-B2BC-5EEB5C0AEB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8528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4FF47-7A77-4C0A-A8BB-9DFA15D0477E}"/>
              </a:ext>
            </a:extLst>
          </p:cNvPr>
          <p:cNvSpPr>
            <a:spLocks noGrp="1"/>
          </p:cNvSpPr>
          <p:nvPr>
            <p:ph type="title"/>
          </p:nvPr>
        </p:nvSpPr>
        <p:spPr/>
        <p:txBody>
          <a:bodyPr>
            <a:normAutofit fontScale="90000"/>
          </a:bodyPr>
          <a:lstStyle/>
          <a:p>
            <a:r>
              <a:rPr lang="en-US" b="1" dirty="0"/>
              <a:t>Declaration of Independence:</a:t>
            </a:r>
            <a:br>
              <a:rPr lang="en-US" b="1" dirty="0"/>
            </a:br>
            <a:r>
              <a:rPr lang="en-US" b="1" dirty="0"/>
              <a:t>Causes of War</a:t>
            </a:r>
            <a:endParaRPr lang="en-GB" b="1" dirty="0"/>
          </a:p>
        </p:txBody>
      </p:sp>
      <p:sp>
        <p:nvSpPr>
          <p:cNvPr id="3" name="Content Placeholder 2">
            <a:extLst>
              <a:ext uri="{FF2B5EF4-FFF2-40B4-BE49-F238E27FC236}">
                <a16:creationId xmlns:a16="http://schemas.microsoft.com/office/drawing/2014/main" id="{E4A20156-02F5-4E2A-85C4-0F0B3E1BF581}"/>
              </a:ext>
            </a:extLst>
          </p:cNvPr>
          <p:cNvSpPr>
            <a:spLocks noGrp="1"/>
          </p:cNvSpPr>
          <p:nvPr>
            <p:ph idx="1"/>
          </p:nvPr>
        </p:nvSpPr>
        <p:spPr/>
        <p:txBody>
          <a:bodyPr/>
          <a:lstStyle/>
          <a:p>
            <a:r>
              <a:rPr lang="en-US" dirty="0"/>
              <a:t>According to the declaration, why was it necessary for the thirteen colonies to become independent?</a:t>
            </a:r>
          </a:p>
          <a:p>
            <a:endParaRPr lang="en-US" dirty="0"/>
          </a:p>
          <a:p>
            <a:r>
              <a:rPr lang="en-US" dirty="0"/>
              <a:t>What grievances – general and specific – do they address in the declaration and towards who in particular?</a:t>
            </a:r>
            <a:endParaRPr lang="en-GB" dirty="0"/>
          </a:p>
        </p:txBody>
      </p:sp>
    </p:spTree>
    <p:extLst>
      <p:ext uri="{BB962C8B-B14F-4D97-AF65-F5344CB8AC3E}">
        <p14:creationId xmlns:p14="http://schemas.microsoft.com/office/powerpoint/2010/main" val="1655589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5656-F4F0-46B6-855D-A8E78B2E189B}"/>
              </a:ext>
            </a:extLst>
          </p:cNvPr>
          <p:cNvSpPr>
            <a:spLocks noGrp="1"/>
          </p:cNvSpPr>
          <p:nvPr>
            <p:ph type="title"/>
          </p:nvPr>
        </p:nvSpPr>
        <p:spPr/>
        <p:txBody>
          <a:bodyPr>
            <a:normAutofit fontScale="90000"/>
          </a:bodyPr>
          <a:lstStyle/>
          <a:p>
            <a:r>
              <a:rPr lang="en-US" b="1" dirty="0"/>
              <a:t>‘He’ = King George III</a:t>
            </a:r>
            <a:br>
              <a:rPr lang="en-US" b="1" dirty="0"/>
            </a:br>
            <a:r>
              <a:rPr lang="en-US" sz="3100" b="1" dirty="0"/>
              <a:t>(1738–1820; reign 1760--1820)</a:t>
            </a:r>
            <a:endParaRPr lang="en-GB" b="1" dirty="0"/>
          </a:p>
        </p:txBody>
      </p:sp>
      <p:pic>
        <p:nvPicPr>
          <p:cNvPr id="3074" name="Picture 2" descr="George III - Wikipedia">
            <a:extLst>
              <a:ext uri="{FF2B5EF4-FFF2-40B4-BE49-F238E27FC236}">
                <a16:creationId xmlns:a16="http://schemas.microsoft.com/office/drawing/2014/main" id="{D1C885A6-17F7-486A-913B-F306005025A5}"/>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122919" y="1600200"/>
            <a:ext cx="3107664" cy="48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968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B66-6FEC-438F-9577-3F803A975508}"/>
              </a:ext>
            </a:extLst>
          </p:cNvPr>
          <p:cNvSpPr>
            <a:spLocks noGrp="1"/>
          </p:cNvSpPr>
          <p:nvPr>
            <p:ph type="title"/>
          </p:nvPr>
        </p:nvSpPr>
        <p:spPr/>
        <p:txBody>
          <a:bodyPr>
            <a:normAutofit fontScale="90000"/>
          </a:bodyPr>
          <a:lstStyle/>
          <a:p>
            <a:r>
              <a:rPr lang="en-US" b="1" dirty="0"/>
              <a:t>Obstruction (and Dissolution) of Colonial Legislatures</a:t>
            </a:r>
            <a:endParaRPr lang="en-GB" b="1" dirty="0"/>
          </a:p>
        </p:txBody>
      </p:sp>
      <p:sp>
        <p:nvSpPr>
          <p:cNvPr id="3" name="Content Placeholder 2">
            <a:extLst>
              <a:ext uri="{FF2B5EF4-FFF2-40B4-BE49-F238E27FC236}">
                <a16:creationId xmlns:a16="http://schemas.microsoft.com/office/drawing/2014/main" id="{2C70EDDE-ED5A-4436-B63F-F9A47BDE69B2}"/>
              </a:ext>
            </a:extLst>
          </p:cNvPr>
          <p:cNvSpPr>
            <a:spLocks noGrp="1"/>
          </p:cNvSpPr>
          <p:nvPr>
            <p:ph idx="1"/>
          </p:nvPr>
        </p:nvSpPr>
        <p:spPr/>
        <p:txBody>
          <a:bodyPr>
            <a:normAutofit fontScale="92500" lnSpcReduction="10000"/>
          </a:bodyPr>
          <a:lstStyle/>
          <a:p>
            <a:pPr marL="0" indent="0">
              <a:buNone/>
            </a:pPr>
            <a:r>
              <a:rPr lang="en-US" dirty="0"/>
              <a:t>He has refused his Assent to Laws, the most wholesome and necessary for the public good.</a:t>
            </a:r>
          </a:p>
          <a:p>
            <a:pPr marL="0" indent="0">
              <a:buNone/>
            </a:pPr>
            <a:r>
              <a:rPr lang="en-US" dirty="0"/>
              <a:t>	… </a:t>
            </a:r>
            <a:r>
              <a:rPr lang="en-US" b="1" dirty="0"/>
              <a:t>called together legislative bodies at places unusual, uncomfortable, and distant from the depository of their public Records</a:t>
            </a:r>
            <a:r>
              <a:rPr lang="en-US" dirty="0"/>
              <a:t>, for the sole purpose of fatiguing them into compliance with his measures</a:t>
            </a:r>
          </a:p>
          <a:p>
            <a:pPr marL="0" indent="0">
              <a:buNone/>
            </a:pPr>
            <a:r>
              <a:rPr lang="en-US" dirty="0"/>
              <a:t>	… </a:t>
            </a:r>
            <a:r>
              <a:rPr lang="en-US" b="1" dirty="0"/>
              <a:t>dissolved Representative Houses repeatedly, for opposing with manly firmness his invasions on the rights of the people</a:t>
            </a:r>
            <a:r>
              <a:rPr lang="en-US" dirty="0"/>
              <a:t>.</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1287754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4CE99-AF0E-4AC3-98C3-9BB942E466E4}"/>
              </a:ext>
            </a:extLst>
          </p:cNvPr>
          <p:cNvSpPr>
            <a:spLocks noGrp="1"/>
          </p:cNvSpPr>
          <p:nvPr>
            <p:ph type="title"/>
          </p:nvPr>
        </p:nvSpPr>
        <p:spPr/>
        <p:txBody>
          <a:bodyPr/>
          <a:lstStyle/>
          <a:p>
            <a:r>
              <a:rPr lang="en-US" b="1" dirty="0"/>
              <a:t>Obstruction of Expansion</a:t>
            </a:r>
            <a:endParaRPr lang="en-GB" b="1" dirty="0"/>
          </a:p>
        </p:txBody>
      </p:sp>
      <p:sp>
        <p:nvSpPr>
          <p:cNvPr id="3" name="Content Placeholder 2">
            <a:extLst>
              <a:ext uri="{FF2B5EF4-FFF2-40B4-BE49-F238E27FC236}">
                <a16:creationId xmlns:a16="http://schemas.microsoft.com/office/drawing/2014/main" id="{9DF670CA-452D-4CFD-8D19-B3D5019FA109}"/>
              </a:ext>
            </a:extLst>
          </p:cNvPr>
          <p:cNvSpPr>
            <a:spLocks noGrp="1"/>
          </p:cNvSpPr>
          <p:nvPr>
            <p:ph idx="1"/>
          </p:nvPr>
        </p:nvSpPr>
        <p:spPr/>
        <p:txBody>
          <a:bodyPr/>
          <a:lstStyle/>
          <a:p>
            <a:pPr marL="0" indent="0">
              <a:buNone/>
            </a:pPr>
            <a:r>
              <a:rPr lang="en-US" b="1" dirty="0"/>
              <a:t>He has </a:t>
            </a:r>
            <a:r>
              <a:rPr lang="en-US" b="1" dirty="0" err="1"/>
              <a:t>endeavoured</a:t>
            </a:r>
            <a:r>
              <a:rPr lang="en-US" b="1" dirty="0"/>
              <a:t> to prevent the population of these States ... refusing to … encourage … migrations hither, and raising the conditions of new Appropriations of Land</a:t>
            </a:r>
            <a:endParaRPr lang="en-GB" b="1" dirty="0"/>
          </a:p>
        </p:txBody>
      </p:sp>
    </p:spTree>
    <p:extLst>
      <p:ext uri="{BB962C8B-B14F-4D97-AF65-F5344CB8AC3E}">
        <p14:creationId xmlns:p14="http://schemas.microsoft.com/office/powerpoint/2010/main" val="4052027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9575F-6C47-4035-8992-2AE5257137F7}"/>
              </a:ext>
            </a:extLst>
          </p:cNvPr>
          <p:cNvSpPr>
            <a:spLocks noGrp="1"/>
          </p:cNvSpPr>
          <p:nvPr>
            <p:ph type="title"/>
          </p:nvPr>
        </p:nvSpPr>
        <p:spPr/>
        <p:txBody>
          <a:bodyPr/>
          <a:lstStyle/>
          <a:p>
            <a:r>
              <a:rPr lang="en-GB" b="1" dirty="0"/>
              <a:t>Obstruction of Expansion</a:t>
            </a:r>
          </a:p>
        </p:txBody>
      </p:sp>
      <p:sp>
        <p:nvSpPr>
          <p:cNvPr id="3" name="Content Placeholder 2">
            <a:extLst>
              <a:ext uri="{FF2B5EF4-FFF2-40B4-BE49-F238E27FC236}">
                <a16:creationId xmlns:a16="http://schemas.microsoft.com/office/drawing/2014/main" id="{43757B24-744F-49E6-BF74-C67049556C97}"/>
              </a:ext>
            </a:extLst>
          </p:cNvPr>
          <p:cNvSpPr>
            <a:spLocks noGrp="1"/>
          </p:cNvSpPr>
          <p:nvPr>
            <p:ph idx="1"/>
          </p:nvPr>
        </p:nvSpPr>
        <p:spPr/>
        <p:txBody>
          <a:bodyPr>
            <a:normAutofit fontScale="92500" lnSpcReduction="20000"/>
          </a:bodyPr>
          <a:lstStyle/>
          <a:p>
            <a:pPr marL="0" indent="0">
              <a:buNone/>
            </a:pPr>
            <a:r>
              <a:rPr lang="en-US" dirty="0"/>
              <a:t>He has combined with others to subject us to a jurisdiction foreign to our constitution, and unacknowledged by our laws; giving his Assent to their Acts of pretended Legislation:</a:t>
            </a:r>
          </a:p>
          <a:p>
            <a:pPr marL="0" indent="0">
              <a:buNone/>
            </a:pPr>
            <a:endParaRPr lang="en-US" dirty="0"/>
          </a:p>
          <a:p>
            <a:pPr marL="0" indent="0">
              <a:buNone/>
            </a:pPr>
            <a:r>
              <a:rPr lang="en-US" dirty="0"/>
              <a:t>For abolishing the free System of English Laws in a </a:t>
            </a:r>
            <a:r>
              <a:rPr lang="en-US" dirty="0" err="1"/>
              <a:t>neighbouring</a:t>
            </a:r>
            <a:r>
              <a:rPr lang="en-US" dirty="0"/>
              <a:t> Province, establishing therein an Arbitrary government, and enlarging its Boundaries so as to render it at once an example and fit instrument for introducing the same absolute rule into these Colonies.</a:t>
            </a:r>
            <a:endParaRPr lang="en-GB" dirty="0"/>
          </a:p>
        </p:txBody>
      </p:sp>
    </p:spTree>
    <p:extLst>
      <p:ext uri="{BB962C8B-B14F-4D97-AF65-F5344CB8AC3E}">
        <p14:creationId xmlns:p14="http://schemas.microsoft.com/office/powerpoint/2010/main" val="2293433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6D89C-7444-4924-A129-4365C01697A8}"/>
              </a:ext>
            </a:extLst>
          </p:cNvPr>
          <p:cNvSpPr>
            <a:spLocks noGrp="1"/>
          </p:cNvSpPr>
          <p:nvPr>
            <p:ph type="title"/>
          </p:nvPr>
        </p:nvSpPr>
        <p:spPr/>
        <p:txBody>
          <a:bodyPr/>
          <a:lstStyle/>
          <a:p>
            <a:r>
              <a:rPr lang="en-US" b="1" dirty="0"/>
              <a:t>Obstruction of Law</a:t>
            </a:r>
            <a:endParaRPr lang="en-GB" b="1" dirty="0"/>
          </a:p>
        </p:txBody>
      </p:sp>
      <p:sp>
        <p:nvSpPr>
          <p:cNvPr id="3" name="Content Placeholder 2">
            <a:extLst>
              <a:ext uri="{FF2B5EF4-FFF2-40B4-BE49-F238E27FC236}">
                <a16:creationId xmlns:a16="http://schemas.microsoft.com/office/drawing/2014/main" id="{9C7E28DA-C348-414D-A808-6374ADE14F1A}"/>
              </a:ext>
            </a:extLst>
          </p:cNvPr>
          <p:cNvSpPr>
            <a:spLocks noGrp="1"/>
          </p:cNvSpPr>
          <p:nvPr>
            <p:ph idx="1"/>
          </p:nvPr>
        </p:nvSpPr>
        <p:spPr/>
        <p:txBody>
          <a:bodyPr>
            <a:normAutofit/>
          </a:bodyPr>
          <a:lstStyle/>
          <a:p>
            <a:pPr marL="0" indent="0">
              <a:buNone/>
            </a:pPr>
            <a:r>
              <a:rPr lang="en-US" sz="4000" b="1" dirty="0"/>
              <a:t>For depriving us in many cases, of the benefits of Trial by Jury.</a:t>
            </a:r>
            <a:endParaRPr lang="en-GB" sz="4000" b="1" dirty="0"/>
          </a:p>
        </p:txBody>
      </p:sp>
    </p:spTree>
    <p:extLst>
      <p:ext uri="{BB962C8B-B14F-4D97-AF65-F5344CB8AC3E}">
        <p14:creationId xmlns:p14="http://schemas.microsoft.com/office/powerpoint/2010/main" val="709616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580D-7851-4E87-A17D-EA9A2A81246D}"/>
              </a:ext>
            </a:extLst>
          </p:cNvPr>
          <p:cNvSpPr>
            <a:spLocks noGrp="1"/>
          </p:cNvSpPr>
          <p:nvPr>
            <p:ph type="title"/>
          </p:nvPr>
        </p:nvSpPr>
        <p:spPr/>
        <p:txBody>
          <a:bodyPr/>
          <a:lstStyle/>
          <a:p>
            <a:r>
              <a:rPr lang="en-US" b="1" dirty="0"/>
              <a:t>Obstruction of Trade</a:t>
            </a:r>
            <a:endParaRPr lang="en-GB" b="1" dirty="0"/>
          </a:p>
        </p:txBody>
      </p:sp>
      <p:sp>
        <p:nvSpPr>
          <p:cNvPr id="3" name="Content Placeholder 2">
            <a:extLst>
              <a:ext uri="{FF2B5EF4-FFF2-40B4-BE49-F238E27FC236}">
                <a16:creationId xmlns:a16="http://schemas.microsoft.com/office/drawing/2014/main" id="{9D6F3F2D-C128-473C-B935-5582881A64FC}"/>
              </a:ext>
            </a:extLst>
          </p:cNvPr>
          <p:cNvSpPr>
            <a:spLocks noGrp="1"/>
          </p:cNvSpPr>
          <p:nvPr>
            <p:ph idx="1"/>
          </p:nvPr>
        </p:nvSpPr>
        <p:spPr/>
        <p:txBody>
          <a:bodyPr>
            <a:normAutofit/>
          </a:bodyPr>
          <a:lstStyle/>
          <a:p>
            <a:pPr marL="0" indent="0">
              <a:buNone/>
            </a:pPr>
            <a:r>
              <a:rPr lang="en-US" sz="4400" dirty="0"/>
              <a:t>… </a:t>
            </a:r>
            <a:r>
              <a:rPr lang="en-US" sz="4400" b="1" dirty="0"/>
              <a:t>For cutting off our Trade with all parts of the world.</a:t>
            </a:r>
          </a:p>
          <a:p>
            <a:pPr marL="0" indent="0">
              <a:buNone/>
            </a:pPr>
            <a:endParaRPr lang="en-US" dirty="0"/>
          </a:p>
          <a:p>
            <a:pPr marL="0" indent="0">
              <a:buNone/>
            </a:pPr>
            <a:r>
              <a:rPr lang="en-US" i="1" dirty="0"/>
              <a:t>(NOTE: PORT OF BOSTON CLOSED AFTER TEA PARTY, 1774)</a:t>
            </a:r>
            <a:endParaRPr lang="en-GB" i="1" dirty="0"/>
          </a:p>
        </p:txBody>
      </p:sp>
    </p:spTree>
    <p:extLst>
      <p:ext uri="{BB962C8B-B14F-4D97-AF65-F5344CB8AC3E}">
        <p14:creationId xmlns:p14="http://schemas.microsoft.com/office/powerpoint/2010/main" val="1989131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12A3D-B8D2-4EAD-B1CF-696A1F2CC1CF}"/>
              </a:ext>
            </a:extLst>
          </p:cNvPr>
          <p:cNvSpPr>
            <a:spLocks noGrp="1"/>
          </p:cNvSpPr>
          <p:nvPr>
            <p:ph type="title"/>
          </p:nvPr>
        </p:nvSpPr>
        <p:spPr/>
        <p:txBody>
          <a:bodyPr/>
          <a:lstStyle/>
          <a:p>
            <a:r>
              <a:rPr lang="en-US" b="1" dirty="0"/>
              <a:t>Taxation without Representation</a:t>
            </a:r>
            <a:endParaRPr lang="en-GB" b="1" dirty="0"/>
          </a:p>
        </p:txBody>
      </p:sp>
      <p:sp>
        <p:nvSpPr>
          <p:cNvPr id="3" name="Content Placeholder 2">
            <a:extLst>
              <a:ext uri="{FF2B5EF4-FFF2-40B4-BE49-F238E27FC236}">
                <a16:creationId xmlns:a16="http://schemas.microsoft.com/office/drawing/2014/main" id="{2B178D4B-61C6-4140-96F9-6BCDE9FC466A}"/>
              </a:ext>
            </a:extLst>
          </p:cNvPr>
          <p:cNvSpPr>
            <a:spLocks noGrp="1"/>
          </p:cNvSpPr>
          <p:nvPr>
            <p:ph idx="1"/>
          </p:nvPr>
        </p:nvSpPr>
        <p:spPr/>
        <p:txBody>
          <a:bodyPr/>
          <a:lstStyle/>
          <a:p>
            <a:pPr marL="0" indent="0">
              <a:buNone/>
            </a:pPr>
            <a:r>
              <a:rPr lang="en-US" sz="4400" b="1" dirty="0"/>
              <a:t>For imposing Taxes on us without our Consent</a:t>
            </a:r>
            <a:r>
              <a:rPr lang="en-US" b="1" dirty="0"/>
              <a:t>.</a:t>
            </a:r>
            <a:endParaRPr lang="en-GB" b="1" dirty="0"/>
          </a:p>
        </p:txBody>
      </p:sp>
    </p:spTree>
    <p:extLst>
      <p:ext uri="{BB962C8B-B14F-4D97-AF65-F5344CB8AC3E}">
        <p14:creationId xmlns:p14="http://schemas.microsoft.com/office/powerpoint/2010/main" val="3508298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580D-7851-4E87-A17D-EA9A2A81246D}"/>
              </a:ext>
            </a:extLst>
          </p:cNvPr>
          <p:cNvSpPr>
            <a:spLocks noGrp="1"/>
          </p:cNvSpPr>
          <p:nvPr>
            <p:ph type="title"/>
          </p:nvPr>
        </p:nvSpPr>
        <p:spPr/>
        <p:txBody>
          <a:bodyPr/>
          <a:lstStyle/>
          <a:p>
            <a:r>
              <a:rPr lang="en-US" b="1" dirty="0"/>
              <a:t>Use of Standing Armies</a:t>
            </a:r>
            <a:endParaRPr lang="en-GB" b="1" dirty="0"/>
          </a:p>
        </p:txBody>
      </p:sp>
      <p:sp>
        <p:nvSpPr>
          <p:cNvPr id="3" name="Content Placeholder 2">
            <a:extLst>
              <a:ext uri="{FF2B5EF4-FFF2-40B4-BE49-F238E27FC236}">
                <a16:creationId xmlns:a16="http://schemas.microsoft.com/office/drawing/2014/main" id="{9D6F3F2D-C128-473C-B935-5582881A64FC}"/>
              </a:ext>
            </a:extLst>
          </p:cNvPr>
          <p:cNvSpPr>
            <a:spLocks noGrp="1"/>
          </p:cNvSpPr>
          <p:nvPr>
            <p:ph idx="1"/>
          </p:nvPr>
        </p:nvSpPr>
        <p:spPr/>
        <p:txBody>
          <a:bodyPr>
            <a:normAutofit/>
          </a:bodyPr>
          <a:lstStyle/>
          <a:p>
            <a:pPr marL="0" indent="0">
              <a:buNone/>
            </a:pPr>
            <a:r>
              <a:rPr lang="en-US" sz="4000" b="1" dirty="0"/>
              <a:t>… For Quartering large bodies of armed troops among us.</a:t>
            </a:r>
            <a:endParaRPr lang="en-GB" sz="4000" b="1" dirty="0"/>
          </a:p>
        </p:txBody>
      </p:sp>
    </p:spTree>
    <p:extLst>
      <p:ext uri="{BB962C8B-B14F-4D97-AF65-F5344CB8AC3E}">
        <p14:creationId xmlns:p14="http://schemas.microsoft.com/office/powerpoint/2010/main" val="348576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F5223-1549-4D82-A587-D8FBD5893957}"/>
              </a:ext>
            </a:extLst>
          </p:cNvPr>
          <p:cNvSpPr>
            <a:spLocks noGrp="1"/>
          </p:cNvSpPr>
          <p:nvPr>
            <p:ph type="title"/>
          </p:nvPr>
        </p:nvSpPr>
        <p:spPr/>
        <p:txBody>
          <a:bodyPr>
            <a:normAutofit fontScale="90000"/>
          </a:bodyPr>
          <a:lstStyle/>
          <a:p>
            <a:r>
              <a:rPr lang="en-US" b="1" dirty="0"/>
              <a:t>Declaration of Independence: Context</a:t>
            </a:r>
            <a:endParaRPr lang="en-GB" b="1" dirty="0"/>
          </a:p>
        </p:txBody>
      </p:sp>
      <p:sp>
        <p:nvSpPr>
          <p:cNvPr id="3" name="Content Placeholder 2">
            <a:extLst>
              <a:ext uri="{FF2B5EF4-FFF2-40B4-BE49-F238E27FC236}">
                <a16:creationId xmlns:a16="http://schemas.microsoft.com/office/drawing/2014/main" id="{5AA1097D-B501-4711-B4DD-514A6D5117BC}"/>
              </a:ext>
            </a:extLst>
          </p:cNvPr>
          <p:cNvSpPr>
            <a:spLocks noGrp="1"/>
          </p:cNvSpPr>
          <p:nvPr>
            <p:ph idx="1"/>
          </p:nvPr>
        </p:nvSpPr>
        <p:spPr/>
        <p:txBody>
          <a:bodyPr/>
          <a:lstStyle/>
          <a:p>
            <a:r>
              <a:rPr lang="en-US" dirty="0"/>
              <a:t>The declaration was issued in July 1776. What might this tell us about its intentions and the immediate context in which it was issued? </a:t>
            </a:r>
            <a:endParaRPr lang="en-GB" dirty="0"/>
          </a:p>
        </p:txBody>
      </p:sp>
    </p:spTree>
    <p:extLst>
      <p:ext uri="{BB962C8B-B14F-4D97-AF65-F5344CB8AC3E}">
        <p14:creationId xmlns:p14="http://schemas.microsoft.com/office/powerpoint/2010/main" val="3314580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F5223-1549-4D82-A587-D8FBD5893957}"/>
              </a:ext>
            </a:extLst>
          </p:cNvPr>
          <p:cNvSpPr>
            <a:spLocks noGrp="1"/>
          </p:cNvSpPr>
          <p:nvPr>
            <p:ph type="title"/>
          </p:nvPr>
        </p:nvSpPr>
        <p:spPr/>
        <p:txBody>
          <a:bodyPr>
            <a:normAutofit fontScale="90000"/>
          </a:bodyPr>
          <a:lstStyle/>
          <a:p>
            <a:r>
              <a:rPr lang="en-US" b="1" dirty="0"/>
              <a:t>Declaration of Independence: Context</a:t>
            </a:r>
            <a:endParaRPr lang="en-GB" b="1" dirty="0"/>
          </a:p>
        </p:txBody>
      </p:sp>
      <p:sp>
        <p:nvSpPr>
          <p:cNvPr id="3" name="Content Placeholder 2">
            <a:extLst>
              <a:ext uri="{FF2B5EF4-FFF2-40B4-BE49-F238E27FC236}">
                <a16:creationId xmlns:a16="http://schemas.microsoft.com/office/drawing/2014/main" id="{5AA1097D-B501-4711-B4DD-514A6D5117BC}"/>
              </a:ext>
            </a:extLst>
          </p:cNvPr>
          <p:cNvSpPr>
            <a:spLocks noGrp="1"/>
          </p:cNvSpPr>
          <p:nvPr>
            <p:ph idx="1"/>
          </p:nvPr>
        </p:nvSpPr>
        <p:spPr/>
        <p:txBody>
          <a:bodyPr/>
          <a:lstStyle/>
          <a:p>
            <a:r>
              <a:rPr lang="en-US" dirty="0"/>
              <a:t>The declaration was issued in July 1776. What might this tell us about its intentions and the immediate context in which it was issued?</a:t>
            </a:r>
          </a:p>
          <a:p>
            <a:endParaRPr lang="en-US" dirty="0"/>
          </a:p>
          <a:p>
            <a:pPr>
              <a:buFontTx/>
              <a:buChar char="-"/>
            </a:pPr>
            <a:r>
              <a:rPr lang="en-US" dirty="0"/>
              <a:t>War already began</a:t>
            </a:r>
          </a:p>
        </p:txBody>
      </p:sp>
    </p:spTree>
    <p:extLst>
      <p:ext uri="{BB962C8B-B14F-4D97-AF65-F5344CB8AC3E}">
        <p14:creationId xmlns:p14="http://schemas.microsoft.com/office/powerpoint/2010/main" val="3319800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F5223-1549-4D82-A587-D8FBD5893957}"/>
              </a:ext>
            </a:extLst>
          </p:cNvPr>
          <p:cNvSpPr>
            <a:spLocks noGrp="1"/>
          </p:cNvSpPr>
          <p:nvPr>
            <p:ph type="title"/>
          </p:nvPr>
        </p:nvSpPr>
        <p:spPr/>
        <p:txBody>
          <a:bodyPr>
            <a:normAutofit fontScale="90000"/>
          </a:bodyPr>
          <a:lstStyle/>
          <a:p>
            <a:r>
              <a:rPr lang="en-US" b="1" dirty="0"/>
              <a:t>Declaration of Independence: Context</a:t>
            </a:r>
            <a:endParaRPr lang="en-GB" b="1" dirty="0"/>
          </a:p>
        </p:txBody>
      </p:sp>
      <p:sp>
        <p:nvSpPr>
          <p:cNvPr id="3" name="Content Placeholder 2">
            <a:extLst>
              <a:ext uri="{FF2B5EF4-FFF2-40B4-BE49-F238E27FC236}">
                <a16:creationId xmlns:a16="http://schemas.microsoft.com/office/drawing/2014/main" id="{5AA1097D-B501-4711-B4DD-514A6D5117BC}"/>
              </a:ext>
            </a:extLst>
          </p:cNvPr>
          <p:cNvSpPr>
            <a:spLocks noGrp="1"/>
          </p:cNvSpPr>
          <p:nvPr>
            <p:ph idx="1"/>
          </p:nvPr>
        </p:nvSpPr>
        <p:spPr/>
        <p:txBody>
          <a:bodyPr/>
          <a:lstStyle/>
          <a:p>
            <a:r>
              <a:rPr lang="en-US" dirty="0"/>
              <a:t>The declaration was issued in July 1776. What might this tell us about its intentions and the immediate context in which it was issued?</a:t>
            </a:r>
          </a:p>
          <a:p>
            <a:endParaRPr lang="en-US" dirty="0"/>
          </a:p>
          <a:p>
            <a:pPr>
              <a:buFontTx/>
              <a:buChar char="-"/>
            </a:pPr>
            <a:r>
              <a:rPr lang="en-US" dirty="0"/>
              <a:t>War already began</a:t>
            </a:r>
          </a:p>
          <a:p>
            <a:pPr>
              <a:buFontTx/>
              <a:buChar char="-"/>
            </a:pPr>
            <a:r>
              <a:rPr lang="en-US" dirty="0"/>
              <a:t>Expression of situation as it already existed</a:t>
            </a:r>
          </a:p>
          <a:p>
            <a:pPr>
              <a:buFontTx/>
              <a:buChar char="-"/>
            </a:pPr>
            <a:r>
              <a:rPr lang="en-US" dirty="0"/>
              <a:t>(Conversely) desire to foster more support – and to be read and heard</a:t>
            </a:r>
          </a:p>
          <a:p>
            <a:pPr marL="0" indent="0">
              <a:buNone/>
            </a:pPr>
            <a:endParaRPr lang="en-GB" dirty="0"/>
          </a:p>
        </p:txBody>
      </p:sp>
    </p:spTree>
    <p:extLst>
      <p:ext uri="{BB962C8B-B14F-4D97-AF65-F5344CB8AC3E}">
        <p14:creationId xmlns:p14="http://schemas.microsoft.com/office/powerpoint/2010/main" val="1972053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BD8B6-0805-4A50-BB49-06862AA1EBA5}"/>
              </a:ext>
            </a:extLst>
          </p:cNvPr>
          <p:cNvSpPr>
            <a:spLocks noGrp="1"/>
          </p:cNvSpPr>
          <p:nvPr>
            <p:ph type="title"/>
          </p:nvPr>
        </p:nvSpPr>
        <p:spPr/>
        <p:txBody>
          <a:bodyPr>
            <a:noAutofit/>
          </a:bodyPr>
          <a:lstStyle/>
          <a:p>
            <a:r>
              <a:rPr lang="en-US" sz="3200" dirty="0"/>
              <a:t>Toppling statue of King George III, New York, 9 July 1776 – provoked by reading of declaration</a:t>
            </a:r>
            <a:endParaRPr lang="en-GB" sz="3200" dirty="0"/>
          </a:p>
        </p:txBody>
      </p:sp>
      <p:pic>
        <p:nvPicPr>
          <p:cNvPr id="7" name="Content Placeholder 6">
            <a:extLst>
              <a:ext uri="{FF2B5EF4-FFF2-40B4-BE49-F238E27FC236}">
                <a16:creationId xmlns:a16="http://schemas.microsoft.com/office/drawing/2014/main" id="{7E8AD8A2-603F-455F-AFAF-07AEAEEF3825}"/>
              </a:ext>
            </a:extLst>
          </p:cNvPr>
          <p:cNvPicPr>
            <a:picLocks noGrp="1" noChangeAspect="1"/>
          </p:cNvPicPr>
          <p:nvPr>
            <p:ph idx="1"/>
          </p:nvPr>
        </p:nvPicPr>
        <p:blipFill>
          <a:blip r:embed="rId3"/>
          <a:stretch>
            <a:fillRect/>
          </a:stretch>
        </p:blipFill>
        <p:spPr>
          <a:xfrm>
            <a:off x="179512" y="1504625"/>
            <a:ext cx="4810187" cy="3661867"/>
          </a:xfrm>
        </p:spPr>
      </p:pic>
      <p:pic>
        <p:nvPicPr>
          <p:cNvPr id="5" name="Picture 4">
            <a:extLst>
              <a:ext uri="{FF2B5EF4-FFF2-40B4-BE49-F238E27FC236}">
                <a16:creationId xmlns:a16="http://schemas.microsoft.com/office/drawing/2014/main" id="{3B26E7CA-2940-4D0D-9631-FD17EFAD6779}"/>
              </a:ext>
            </a:extLst>
          </p:cNvPr>
          <p:cNvPicPr>
            <a:picLocks noChangeAspect="1"/>
          </p:cNvPicPr>
          <p:nvPr/>
        </p:nvPicPr>
        <p:blipFill>
          <a:blip r:embed="rId4"/>
          <a:stretch>
            <a:fillRect/>
          </a:stretch>
        </p:blipFill>
        <p:spPr>
          <a:xfrm>
            <a:off x="5308848" y="1436464"/>
            <a:ext cx="3377952" cy="2533464"/>
          </a:xfrm>
          <a:prstGeom prst="rect">
            <a:avLst/>
          </a:prstGeom>
        </p:spPr>
      </p:pic>
      <p:pic>
        <p:nvPicPr>
          <p:cNvPr id="9" name="Picture 8">
            <a:extLst>
              <a:ext uri="{FF2B5EF4-FFF2-40B4-BE49-F238E27FC236}">
                <a16:creationId xmlns:a16="http://schemas.microsoft.com/office/drawing/2014/main" id="{CE3603CE-1675-4571-9373-99DCD308DC0B}"/>
              </a:ext>
            </a:extLst>
          </p:cNvPr>
          <p:cNvPicPr>
            <a:picLocks noChangeAspect="1"/>
          </p:cNvPicPr>
          <p:nvPr/>
        </p:nvPicPr>
        <p:blipFill>
          <a:blip r:embed="rId5"/>
          <a:stretch>
            <a:fillRect/>
          </a:stretch>
        </p:blipFill>
        <p:spPr>
          <a:xfrm>
            <a:off x="6856884" y="3429000"/>
            <a:ext cx="2287116" cy="3429000"/>
          </a:xfrm>
          <a:prstGeom prst="rect">
            <a:avLst/>
          </a:prstGeom>
        </p:spPr>
      </p:pic>
      <p:pic>
        <p:nvPicPr>
          <p:cNvPr id="11" name="Picture 10">
            <a:extLst>
              <a:ext uri="{FF2B5EF4-FFF2-40B4-BE49-F238E27FC236}">
                <a16:creationId xmlns:a16="http://schemas.microsoft.com/office/drawing/2014/main" id="{8B939728-D841-4CB9-9F06-958B3FCB6AAD}"/>
              </a:ext>
            </a:extLst>
          </p:cNvPr>
          <p:cNvPicPr>
            <a:picLocks noChangeAspect="1"/>
          </p:cNvPicPr>
          <p:nvPr/>
        </p:nvPicPr>
        <p:blipFill>
          <a:blip r:embed="rId6"/>
          <a:stretch>
            <a:fillRect/>
          </a:stretch>
        </p:blipFill>
        <p:spPr>
          <a:xfrm>
            <a:off x="3846155" y="4849867"/>
            <a:ext cx="3010729" cy="2008133"/>
          </a:xfrm>
          <a:prstGeom prst="rect">
            <a:avLst/>
          </a:prstGeom>
        </p:spPr>
      </p:pic>
      <p:sp>
        <p:nvSpPr>
          <p:cNvPr id="12" name="Rectangle 11">
            <a:extLst>
              <a:ext uri="{FF2B5EF4-FFF2-40B4-BE49-F238E27FC236}">
                <a16:creationId xmlns:a16="http://schemas.microsoft.com/office/drawing/2014/main" id="{9339DB09-1819-4407-B0B1-AFB8B3AB0200}"/>
              </a:ext>
            </a:extLst>
          </p:cNvPr>
          <p:cNvSpPr/>
          <p:nvPr/>
        </p:nvSpPr>
        <p:spPr>
          <a:xfrm>
            <a:off x="638565" y="5366858"/>
            <a:ext cx="1840947" cy="1338828"/>
          </a:xfrm>
          <a:prstGeom prst="rect">
            <a:avLst/>
          </a:prstGeom>
        </p:spPr>
        <p:txBody>
          <a:bodyPr wrap="square">
            <a:spAutoFit/>
          </a:bodyPr>
          <a:lstStyle/>
          <a:p>
            <a:r>
              <a:rPr lang="en-US" sz="1350" dirty="0"/>
              <a:t>Remnants of statue (originally dedicated 1770) and recreation for Museum of American Revolution, Philadelphia</a:t>
            </a:r>
          </a:p>
        </p:txBody>
      </p:sp>
    </p:spTree>
    <p:extLst>
      <p:ext uri="{BB962C8B-B14F-4D97-AF65-F5344CB8AC3E}">
        <p14:creationId xmlns:p14="http://schemas.microsoft.com/office/powerpoint/2010/main" val="1529974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92C2-AB65-48DA-AA4D-CF038CBA471B}"/>
              </a:ext>
            </a:extLst>
          </p:cNvPr>
          <p:cNvSpPr>
            <a:spLocks noGrp="1"/>
          </p:cNvSpPr>
          <p:nvPr>
            <p:ph type="title"/>
          </p:nvPr>
        </p:nvSpPr>
        <p:spPr/>
        <p:txBody>
          <a:bodyPr>
            <a:normAutofit fontScale="90000"/>
          </a:bodyPr>
          <a:lstStyle/>
          <a:p>
            <a:r>
              <a:rPr lang="en-US" dirty="0"/>
              <a:t>Declaration of Independence: Language and Rhetoric</a:t>
            </a:r>
            <a:endParaRPr lang="en-GB" dirty="0"/>
          </a:p>
        </p:txBody>
      </p:sp>
      <p:sp>
        <p:nvSpPr>
          <p:cNvPr id="3" name="Content Placeholder 2">
            <a:extLst>
              <a:ext uri="{FF2B5EF4-FFF2-40B4-BE49-F238E27FC236}">
                <a16:creationId xmlns:a16="http://schemas.microsoft.com/office/drawing/2014/main" id="{2CE8EF3D-4AA6-4310-A47B-B68B8730B5CF}"/>
              </a:ext>
            </a:extLst>
          </p:cNvPr>
          <p:cNvSpPr>
            <a:spLocks noGrp="1"/>
          </p:cNvSpPr>
          <p:nvPr>
            <p:ph idx="1"/>
          </p:nvPr>
        </p:nvSpPr>
        <p:spPr/>
        <p:txBody>
          <a:bodyPr>
            <a:normAutofit fontScale="77500" lnSpcReduction="20000"/>
          </a:bodyPr>
          <a:lstStyle/>
          <a:p>
            <a:r>
              <a:rPr lang="en-US" dirty="0"/>
              <a:t>Why might the declaration have generated such reactions from New Yorkers? What in the text might be read as an incitement or rallying cry?</a:t>
            </a:r>
          </a:p>
          <a:p>
            <a:endParaRPr lang="en-US" dirty="0"/>
          </a:p>
          <a:p>
            <a:r>
              <a:rPr lang="en-US" dirty="0"/>
              <a:t>How does the text work ‘as a text’? What type of language have been used? What are some of its literary effects? </a:t>
            </a:r>
          </a:p>
          <a:p>
            <a:endParaRPr lang="en-US" dirty="0"/>
          </a:p>
          <a:p>
            <a:r>
              <a:rPr lang="en-US" dirty="0"/>
              <a:t>How might the declaration have worked as oration as well as text? How might it have sounded to New Yorkers in July 1776?</a:t>
            </a:r>
          </a:p>
          <a:p>
            <a:endParaRPr lang="en-US" dirty="0"/>
          </a:p>
          <a:p>
            <a:r>
              <a:rPr lang="en-GB" dirty="0"/>
              <a:t>Are there elements of the declaration that are democratic in character?</a:t>
            </a:r>
            <a:endParaRPr lang="en-US" dirty="0"/>
          </a:p>
        </p:txBody>
      </p:sp>
    </p:spTree>
    <p:extLst>
      <p:ext uri="{BB962C8B-B14F-4D97-AF65-F5344CB8AC3E}">
        <p14:creationId xmlns:p14="http://schemas.microsoft.com/office/powerpoint/2010/main" val="1067593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92F92-5627-466F-A249-3EC8FEC25090}"/>
              </a:ext>
            </a:extLst>
          </p:cNvPr>
          <p:cNvSpPr>
            <a:spLocks noGrp="1"/>
          </p:cNvSpPr>
          <p:nvPr>
            <p:ph type="title"/>
          </p:nvPr>
        </p:nvSpPr>
        <p:spPr/>
        <p:txBody>
          <a:bodyPr>
            <a:normAutofit fontScale="90000"/>
          </a:bodyPr>
          <a:lstStyle/>
          <a:p>
            <a:r>
              <a:rPr lang="en-US" dirty="0"/>
              <a:t>Declaration of Independence: Language and Rhetoric</a:t>
            </a:r>
            <a:endParaRPr lang="en-GB" dirty="0"/>
          </a:p>
        </p:txBody>
      </p:sp>
      <p:sp>
        <p:nvSpPr>
          <p:cNvPr id="3" name="Content Placeholder 2">
            <a:extLst>
              <a:ext uri="{FF2B5EF4-FFF2-40B4-BE49-F238E27FC236}">
                <a16:creationId xmlns:a16="http://schemas.microsoft.com/office/drawing/2014/main" id="{8F1377D1-B907-4E46-A8F8-A007101CA683}"/>
              </a:ext>
            </a:extLst>
          </p:cNvPr>
          <p:cNvSpPr>
            <a:spLocks noGrp="1"/>
          </p:cNvSpPr>
          <p:nvPr>
            <p:ph idx="1"/>
          </p:nvPr>
        </p:nvSpPr>
        <p:spPr/>
        <p:txBody>
          <a:bodyPr>
            <a:normAutofit/>
          </a:bodyPr>
          <a:lstStyle/>
          <a:p>
            <a:pPr marL="0" indent="0">
              <a:buNone/>
            </a:pPr>
            <a:r>
              <a:rPr lang="en-US" dirty="0"/>
              <a:t>When in the Course of human events, it becomes necessary for one people to dissolve the political bands which have connected them with another, and to assume among the powers of the earth, the separate and equal station to which the Laws of Nature and of Nature’s God entitle them, a decent respect to the opinions of mankind requires that they should declare the causes which impel them to the separation</a:t>
            </a:r>
            <a:endParaRPr lang="en-GB" dirty="0"/>
          </a:p>
        </p:txBody>
      </p:sp>
    </p:spTree>
    <p:extLst>
      <p:ext uri="{BB962C8B-B14F-4D97-AF65-F5344CB8AC3E}">
        <p14:creationId xmlns:p14="http://schemas.microsoft.com/office/powerpoint/2010/main" val="3575873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15A4C-5DB4-4F64-8EDA-8F5D1DC19A3F}"/>
              </a:ext>
            </a:extLst>
          </p:cNvPr>
          <p:cNvSpPr>
            <a:spLocks noGrp="1"/>
          </p:cNvSpPr>
          <p:nvPr>
            <p:ph type="title"/>
          </p:nvPr>
        </p:nvSpPr>
        <p:spPr/>
        <p:txBody>
          <a:bodyPr>
            <a:normAutofit fontScale="90000"/>
          </a:bodyPr>
          <a:lstStyle/>
          <a:p>
            <a:r>
              <a:rPr lang="en-US" dirty="0"/>
              <a:t>Declaration of Independence: Language and Rhetoric</a:t>
            </a:r>
            <a:endParaRPr lang="en-GB" dirty="0"/>
          </a:p>
        </p:txBody>
      </p:sp>
      <p:sp>
        <p:nvSpPr>
          <p:cNvPr id="3" name="Content Placeholder 2">
            <a:extLst>
              <a:ext uri="{FF2B5EF4-FFF2-40B4-BE49-F238E27FC236}">
                <a16:creationId xmlns:a16="http://schemas.microsoft.com/office/drawing/2014/main" id="{D941C336-7BA4-41F0-899C-ED74FE1C1962}"/>
              </a:ext>
            </a:extLst>
          </p:cNvPr>
          <p:cNvSpPr>
            <a:spLocks noGrp="1"/>
          </p:cNvSpPr>
          <p:nvPr>
            <p:ph idx="1"/>
          </p:nvPr>
        </p:nvSpPr>
        <p:spPr>
          <a:xfrm>
            <a:off x="457200" y="1600200"/>
            <a:ext cx="8229600" cy="4983162"/>
          </a:xfrm>
        </p:spPr>
        <p:txBody>
          <a:bodyPr>
            <a:normAutofit/>
          </a:bodyPr>
          <a:lstStyle/>
          <a:p>
            <a:pPr marL="0" indent="0">
              <a:buNone/>
            </a:pPr>
            <a:r>
              <a:rPr lang="en-US" dirty="0"/>
              <a:t>We hold these truths to be self-evident, that all men are created equal, that they are endowed by their Creator with certain unalienable Rights, that among these are Life, Liberty and the pursuit of Happiness. </a:t>
            </a:r>
          </a:p>
        </p:txBody>
      </p:sp>
    </p:spTree>
    <p:extLst>
      <p:ext uri="{BB962C8B-B14F-4D97-AF65-F5344CB8AC3E}">
        <p14:creationId xmlns:p14="http://schemas.microsoft.com/office/powerpoint/2010/main" val="3773300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0C50-B771-430A-ABC4-3810C0035376}"/>
              </a:ext>
            </a:extLst>
          </p:cNvPr>
          <p:cNvSpPr>
            <a:spLocks noGrp="1"/>
          </p:cNvSpPr>
          <p:nvPr>
            <p:ph type="title"/>
          </p:nvPr>
        </p:nvSpPr>
        <p:spPr/>
        <p:txBody>
          <a:bodyPr/>
          <a:lstStyle/>
          <a:p>
            <a:r>
              <a:rPr lang="en-US" dirty="0"/>
              <a:t>Declaration and Spirituality</a:t>
            </a:r>
            <a:endParaRPr lang="en-GB" dirty="0"/>
          </a:p>
        </p:txBody>
      </p:sp>
      <p:sp>
        <p:nvSpPr>
          <p:cNvPr id="3" name="Content Placeholder 2">
            <a:extLst>
              <a:ext uri="{FF2B5EF4-FFF2-40B4-BE49-F238E27FC236}">
                <a16:creationId xmlns:a16="http://schemas.microsoft.com/office/drawing/2014/main" id="{F29BD8C4-3A82-4E5A-A4C8-7F6C9659F0E4}"/>
              </a:ext>
            </a:extLst>
          </p:cNvPr>
          <p:cNvSpPr>
            <a:spLocks noGrp="1"/>
          </p:cNvSpPr>
          <p:nvPr>
            <p:ph idx="1"/>
          </p:nvPr>
        </p:nvSpPr>
        <p:spPr/>
        <p:txBody>
          <a:bodyPr/>
          <a:lstStyle/>
          <a:p>
            <a:pPr marL="0" indent="0">
              <a:buNone/>
            </a:pPr>
            <a:r>
              <a:rPr lang="en-US" dirty="0"/>
              <a:t>What do you note about these phrases:</a:t>
            </a:r>
          </a:p>
          <a:p>
            <a:pPr marL="0" indent="0">
              <a:buNone/>
            </a:pPr>
            <a:endParaRPr lang="en-US" dirty="0"/>
          </a:p>
          <a:p>
            <a:r>
              <a:rPr lang="en-US" dirty="0"/>
              <a:t>Laws of Nature and of Nature’s God</a:t>
            </a:r>
          </a:p>
          <a:p>
            <a:r>
              <a:rPr lang="en-US" dirty="0"/>
              <a:t>Their Creator?</a:t>
            </a:r>
            <a:endParaRPr lang="en-GB" dirty="0"/>
          </a:p>
        </p:txBody>
      </p:sp>
    </p:spTree>
    <p:extLst>
      <p:ext uri="{BB962C8B-B14F-4D97-AF65-F5344CB8AC3E}">
        <p14:creationId xmlns:p14="http://schemas.microsoft.com/office/powerpoint/2010/main" val="699695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0C50-B771-430A-ABC4-3810C0035376}"/>
              </a:ext>
            </a:extLst>
          </p:cNvPr>
          <p:cNvSpPr>
            <a:spLocks noGrp="1"/>
          </p:cNvSpPr>
          <p:nvPr>
            <p:ph type="title"/>
          </p:nvPr>
        </p:nvSpPr>
        <p:spPr/>
        <p:txBody>
          <a:bodyPr/>
          <a:lstStyle/>
          <a:p>
            <a:r>
              <a:rPr lang="en-US" dirty="0"/>
              <a:t>Declaration and Spirituality</a:t>
            </a:r>
            <a:endParaRPr lang="en-GB" dirty="0"/>
          </a:p>
        </p:txBody>
      </p:sp>
      <p:sp>
        <p:nvSpPr>
          <p:cNvPr id="3" name="Content Placeholder 2">
            <a:extLst>
              <a:ext uri="{FF2B5EF4-FFF2-40B4-BE49-F238E27FC236}">
                <a16:creationId xmlns:a16="http://schemas.microsoft.com/office/drawing/2014/main" id="{F29BD8C4-3A82-4E5A-A4C8-7F6C9659F0E4}"/>
              </a:ext>
            </a:extLst>
          </p:cNvPr>
          <p:cNvSpPr>
            <a:spLocks noGrp="1"/>
          </p:cNvSpPr>
          <p:nvPr>
            <p:ph idx="1"/>
          </p:nvPr>
        </p:nvSpPr>
        <p:spPr/>
        <p:txBody>
          <a:bodyPr>
            <a:normAutofit/>
          </a:bodyPr>
          <a:lstStyle/>
          <a:p>
            <a:pPr marL="0" indent="0">
              <a:buNone/>
            </a:pPr>
            <a:r>
              <a:rPr lang="en-US" dirty="0"/>
              <a:t>What do you note about these phrases:</a:t>
            </a:r>
          </a:p>
          <a:p>
            <a:r>
              <a:rPr lang="en-US" dirty="0"/>
              <a:t>Laws of Nature and of Nature’s </a:t>
            </a:r>
            <a:r>
              <a:rPr lang="en-US" b="1" dirty="0"/>
              <a:t>God</a:t>
            </a:r>
          </a:p>
          <a:p>
            <a:r>
              <a:rPr lang="en-US" dirty="0"/>
              <a:t>… Their </a:t>
            </a:r>
            <a:r>
              <a:rPr lang="en-US" b="1" dirty="0"/>
              <a:t>Creator</a:t>
            </a:r>
            <a:r>
              <a:rPr lang="en-US" dirty="0"/>
              <a:t>?</a:t>
            </a:r>
          </a:p>
          <a:p>
            <a:endParaRPr lang="en-US" dirty="0"/>
          </a:p>
          <a:p>
            <a:r>
              <a:rPr lang="en-US" b="1" dirty="0"/>
              <a:t>Expression of religious tolerance? (men’s ideas endowed by </a:t>
            </a:r>
            <a:r>
              <a:rPr lang="en-US" b="1" i="1" dirty="0"/>
              <a:t>their own </a:t>
            </a:r>
            <a:r>
              <a:rPr lang="en-US" b="1" dirty="0"/>
              <a:t>creator)</a:t>
            </a:r>
          </a:p>
          <a:p>
            <a:r>
              <a:rPr lang="en-US" b="1" dirty="0"/>
              <a:t>Expression of spirituality – but not necessarily Christian or theistic</a:t>
            </a:r>
          </a:p>
        </p:txBody>
      </p:sp>
    </p:spTree>
    <p:extLst>
      <p:ext uri="{BB962C8B-B14F-4D97-AF65-F5344CB8AC3E}">
        <p14:creationId xmlns:p14="http://schemas.microsoft.com/office/powerpoint/2010/main" val="3233766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0C50-B771-430A-ABC4-3810C0035376}"/>
              </a:ext>
            </a:extLst>
          </p:cNvPr>
          <p:cNvSpPr>
            <a:spLocks noGrp="1"/>
          </p:cNvSpPr>
          <p:nvPr>
            <p:ph type="title"/>
          </p:nvPr>
        </p:nvSpPr>
        <p:spPr/>
        <p:txBody>
          <a:bodyPr/>
          <a:lstStyle/>
          <a:p>
            <a:r>
              <a:rPr lang="en-US" dirty="0"/>
              <a:t>Deism vs Theism</a:t>
            </a:r>
            <a:endParaRPr lang="en-GB" dirty="0"/>
          </a:p>
        </p:txBody>
      </p:sp>
      <p:pic>
        <p:nvPicPr>
          <p:cNvPr id="5" name="Content Placeholder 4">
            <a:extLst>
              <a:ext uri="{FF2B5EF4-FFF2-40B4-BE49-F238E27FC236}">
                <a16:creationId xmlns:a16="http://schemas.microsoft.com/office/drawing/2014/main" id="{C3C3AFFA-CD6A-4025-AE6D-9743BF62E0AB}"/>
              </a:ext>
            </a:extLst>
          </p:cNvPr>
          <p:cNvPicPr>
            <a:picLocks noGrp="1" noChangeAspect="1"/>
          </p:cNvPicPr>
          <p:nvPr>
            <p:ph idx="1"/>
          </p:nvPr>
        </p:nvPicPr>
        <p:blipFill rotWithShape="1">
          <a:blip r:embed="rId3"/>
          <a:srcRect l="1" r="-2622" b="21409"/>
          <a:stretch/>
        </p:blipFill>
        <p:spPr>
          <a:xfrm>
            <a:off x="2218141" y="1398786"/>
            <a:ext cx="4707718" cy="5184576"/>
          </a:xfrm>
        </p:spPr>
      </p:pic>
    </p:spTree>
    <p:extLst>
      <p:ext uri="{BB962C8B-B14F-4D97-AF65-F5344CB8AC3E}">
        <p14:creationId xmlns:p14="http://schemas.microsoft.com/office/powerpoint/2010/main" val="3182182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0C50-B771-430A-ABC4-3810C0035376}"/>
              </a:ext>
            </a:extLst>
          </p:cNvPr>
          <p:cNvSpPr>
            <a:spLocks noGrp="1"/>
          </p:cNvSpPr>
          <p:nvPr>
            <p:ph type="title"/>
          </p:nvPr>
        </p:nvSpPr>
        <p:spPr/>
        <p:txBody>
          <a:bodyPr/>
          <a:lstStyle/>
          <a:p>
            <a:r>
              <a:rPr lang="en-US" dirty="0"/>
              <a:t>Declaration and Spirituality</a:t>
            </a:r>
            <a:endParaRPr lang="en-GB" dirty="0"/>
          </a:p>
        </p:txBody>
      </p:sp>
      <p:sp>
        <p:nvSpPr>
          <p:cNvPr id="3" name="Content Placeholder 2">
            <a:extLst>
              <a:ext uri="{FF2B5EF4-FFF2-40B4-BE49-F238E27FC236}">
                <a16:creationId xmlns:a16="http://schemas.microsoft.com/office/drawing/2014/main" id="{F29BD8C4-3A82-4E5A-A4C8-7F6C9659F0E4}"/>
              </a:ext>
            </a:extLst>
          </p:cNvPr>
          <p:cNvSpPr>
            <a:spLocks noGrp="1"/>
          </p:cNvSpPr>
          <p:nvPr>
            <p:ph idx="1"/>
          </p:nvPr>
        </p:nvSpPr>
        <p:spPr/>
        <p:txBody>
          <a:bodyPr>
            <a:normAutofit fontScale="92500" lnSpcReduction="10000"/>
          </a:bodyPr>
          <a:lstStyle/>
          <a:p>
            <a:pPr marL="0" indent="0">
              <a:buNone/>
            </a:pPr>
            <a:r>
              <a:rPr lang="en-US" dirty="0"/>
              <a:t>What do you note about these phrases:</a:t>
            </a:r>
          </a:p>
          <a:p>
            <a:r>
              <a:rPr lang="en-US" dirty="0"/>
              <a:t>Laws of </a:t>
            </a:r>
            <a:r>
              <a:rPr lang="en-US" b="1" dirty="0"/>
              <a:t>Nature</a:t>
            </a:r>
            <a:r>
              <a:rPr lang="en-US" dirty="0"/>
              <a:t> and of </a:t>
            </a:r>
            <a:r>
              <a:rPr lang="en-US" b="1" dirty="0"/>
              <a:t>Nature’s God</a:t>
            </a:r>
          </a:p>
          <a:p>
            <a:r>
              <a:rPr lang="en-US" dirty="0"/>
              <a:t>Their Creator?</a:t>
            </a:r>
          </a:p>
          <a:p>
            <a:endParaRPr lang="en-US" dirty="0"/>
          </a:p>
          <a:p>
            <a:r>
              <a:rPr lang="en-US" b="1" dirty="0"/>
              <a:t>Expression of religious tolerance? (men’s ideas endowed by </a:t>
            </a:r>
            <a:r>
              <a:rPr lang="en-US" b="1" i="1" dirty="0"/>
              <a:t>their </a:t>
            </a:r>
            <a:r>
              <a:rPr lang="en-US" b="1" dirty="0"/>
              <a:t>creator)</a:t>
            </a:r>
          </a:p>
          <a:p>
            <a:r>
              <a:rPr lang="en-US" b="1" dirty="0"/>
              <a:t>Expression of spirituality – but not necessarily Christian or theistic</a:t>
            </a:r>
          </a:p>
          <a:p>
            <a:r>
              <a:rPr lang="en-GB" b="1" dirty="0"/>
              <a:t>Emphasis on the natural world</a:t>
            </a:r>
          </a:p>
        </p:txBody>
      </p:sp>
    </p:spTree>
    <p:extLst>
      <p:ext uri="{BB962C8B-B14F-4D97-AF65-F5344CB8AC3E}">
        <p14:creationId xmlns:p14="http://schemas.microsoft.com/office/powerpoint/2010/main" val="3488938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251520" y="1196752"/>
            <a:ext cx="5184576" cy="5544616"/>
          </a:xfrm>
        </p:spPr>
        <p:txBody>
          <a:bodyPr>
            <a:normAutofit fontScale="70000" lnSpcReduction="20000"/>
          </a:bodyPr>
          <a:lstStyle/>
          <a:p>
            <a:r>
              <a:rPr lang="en-GB" sz="2800" dirty="0"/>
              <a:t>Nicolas Copernicus (1478-1543): Polish founder of modern astronomy; developed theory on heavenly bodies (planets move around the sun) </a:t>
            </a:r>
            <a:r>
              <a:rPr lang="en-GB" sz="2800" b="1" dirty="0"/>
              <a:t>HELIOCENTRIC UNIVERSE REPLACES THE GEOCENTRIC WORLD-VIEW</a:t>
            </a:r>
          </a:p>
          <a:p>
            <a:endParaRPr lang="en-GB" sz="2800" b="1" dirty="0"/>
          </a:p>
          <a:p>
            <a:r>
              <a:rPr lang="en-GB" sz="2800" dirty="0"/>
              <a:t>Rene Descartes (, pictured 1576-1650); French polymath: mathematician, scientist (experiments with ocular perception and working of human brain), philosopher. Epistemological approach to truth and knowledge. Move away from scholastic or theological dogma. Cartesian premise: </a:t>
            </a:r>
            <a:r>
              <a:rPr lang="en-GB" sz="2800" b="1" dirty="0"/>
              <a:t>‘COGITO ERGO SUM’</a:t>
            </a:r>
            <a:endParaRPr lang="en-GB" sz="2800" dirty="0"/>
          </a:p>
          <a:p>
            <a:endParaRPr lang="en-GB" dirty="0"/>
          </a:p>
          <a:p>
            <a:r>
              <a:rPr lang="en-GB" dirty="0"/>
              <a:t>Isaac Newton (1642-1727) </a:t>
            </a:r>
            <a:r>
              <a:rPr lang="en-GB" b="1" dirty="0"/>
              <a:t>scientific method: </a:t>
            </a:r>
            <a:r>
              <a:rPr lang="en-GB" dirty="0"/>
              <a:t>used calculus to investigate the </a:t>
            </a:r>
            <a:r>
              <a:rPr lang="en-GB" b="1" dirty="0"/>
              <a:t>forces of nature </a:t>
            </a:r>
            <a:r>
              <a:rPr lang="en-GB" dirty="0"/>
              <a:t>– theory of gravitation (universal attraction); the universe is governed by universal laws</a:t>
            </a:r>
          </a:p>
          <a:p>
            <a:endParaRPr lang="en-GB" dirty="0"/>
          </a:p>
          <a:p>
            <a:endParaRPr lang="en-GB" sz="2800" dirty="0"/>
          </a:p>
          <a:p>
            <a:endParaRPr lang="en-GB" dirty="0"/>
          </a:p>
          <a:p>
            <a:pPr marL="34290" indent="0">
              <a:buNone/>
            </a:pPr>
            <a:endParaRPr lang="en-GB" dirty="0"/>
          </a:p>
        </p:txBody>
      </p:sp>
      <p:sp>
        <p:nvSpPr>
          <p:cNvPr id="7" name="Title 1"/>
          <p:cNvSpPr>
            <a:spLocks noGrp="1"/>
          </p:cNvSpPr>
          <p:nvPr>
            <p:ph type="title"/>
          </p:nvPr>
        </p:nvSpPr>
        <p:spPr>
          <a:xfrm>
            <a:off x="611560" y="260648"/>
            <a:ext cx="8151070" cy="790796"/>
          </a:xfrm>
        </p:spPr>
        <p:txBody>
          <a:bodyPr>
            <a:normAutofit/>
          </a:bodyPr>
          <a:lstStyle/>
          <a:p>
            <a:pPr algn="l"/>
            <a:r>
              <a:rPr lang="en-GB" dirty="0"/>
              <a:t>Scientific Revolution</a:t>
            </a:r>
            <a:endParaRPr lang="en-GB" i="1" dirty="0"/>
          </a:p>
        </p:txBody>
      </p:sp>
      <p:pic>
        <p:nvPicPr>
          <p:cNvPr id="9" name="Content Placeholder 5" descr="newton.jpg">
            <a:extLst>
              <a:ext uri="{FF2B5EF4-FFF2-40B4-BE49-F238E27FC236}">
                <a16:creationId xmlns:a16="http://schemas.microsoft.com/office/drawing/2014/main" id="{D53DFEF3-DE1D-4713-899D-788F122405D4}"/>
              </a:ext>
            </a:extLst>
          </p:cNvPr>
          <p:cNvPicPr>
            <a:picLocks noChangeAspect="1"/>
          </p:cNvPicPr>
          <p:nvPr/>
        </p:nvPicPr>
        <p:blipFill>
          <a:blip r:embed="rId3" cstate="print"/>
          <a:stretch>
            <a:fillRect/>
          </a:stretch>
        </p:blipFill>
        <p:spPr>
          <a:xfrm>
            <a:off x="7304555" y="3933930"/>
            <a:ext cx="1878383" cy="2911494"/>
          </a:xfrm>
          <a:prstGeom prst="rect">
            <a:avLst/>
          </a:prstGeom>
        </p:spPr>
      </p:pic>
      <p:pic>
        <p:nvPicPr>
          <p:cNvPr id="11" name="Picture 10">
            <a:extLst>
              <a:ext uri="{FF2B5EF4-FFF2-40B4-BE49-F238E27FC236}">
                <a16:creationId xmlns:a16="http://schemas.microsoft.com/office/drawing/2014/main" id="{D4DEFC5E-A41F-4221-9258-B1B876E36745}"/>
              </a:ext>
            </a:extLst>
          </p:cNvPr>
          <p:cNvPicPr>
            <a:picLocks noChangeAspect="1"/>
          </p:cNvPicPr>
          <p:nvPr/>
        </p:nvPicPr>
        <p:blipFill>
          <a:blip r:embed="rId4"/>
          <a:stretch>
            <a:fillRect/>
          </a:stretch>
        </p:blipFill>
        <p:spPr>
          <a:xfrm>
            <a:off x="6958689" y="12576"/>
            <a:ext cx="2204360" cy="2741498"/>
          </a:xfrm>
          <a:prstGeom prst="rect">
            <a:avLst/>
          </a:prstGeom>
        </p:spPr>
      </p:pic>
      <p:pic>
        <p:nvPicPr>
          <p:cNvPr id="12" name="Picture 11">
            <a:extLst>
              <a:ext uri="{FF2B5EF4-FFF2-40B4-BE49-F238E27FC236}">
                <a16:creationId xmlns:a16="http://schemas.microsoft.com/office/drawing/2014/main" id="{6123B2B6-8E6A-4E89-8AE0-02A81D113C95}"/>
              </a:ext>
            </a:extLst>
          </p:cNvPr>
          <p:cNvPicPr>
            <a:picLocks noChangeAspect="1"/>
          </p:cNvPicPr>
          <p:nvPr/>
        </p:nvPicPr>
        <p:blipFill>
          <a:blip r:embed="rId5"/>
          <a:stretch>
            <a:fillRect/>
          </a:stretch>
        </p:blipFill>
        <p:spPr>
          <a:xfrm>
            <a:off x="5436096" y="2420888"/>
            <a:ext cx="2012972" cy="2463858"/>
          </a:xfrm>
          <a:prstGeom prst="rect">
            <a:avLst/>
          </a:prstGeom>
        </p:spPr>
      </p:pic>
    </p:spTree>
    <p:extLst>
      <p:ext uri="{BB962C8B-B14F-4D97-AF65-F5344CB8AC3E}">
        <p14:creationId xmlns:p14="http://schemas.microsoft.com/office/powerpoint/2010/main" val="3976676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1773472"/>
          </a:xfrm>
          <a:prstGeom prst="rect">
            <a:avLst/>
          </a:prstGeom>
        </p:spPr>
        <p:txBody>
          <a:bodyPr wrap="square" lIns="540000" tIns="360000" rIns="540000" bIns="360000">
            <a:spAutoFit/>
          </a:bodyPr>
          <a:lstStyle/>
          <a:p>
            <a:pPr algn="ctr"/>
            <a:r>
              <a:rPr lang="en-GB" sz="3200" b="1" dirty="0">
                <a:solidFill>
                  <a:prstClr val="black"/>
                </a:solidFill>
              </a:rPr>
              <a:t>DECLARATION AND ENLIGHTENMENT</a:t>
            </a:r>
          </a:p>
          <a:p>
            <a:pPr marL="457200" indent="-457200">
              <a:buAutoNum type="arabicPeriod"/>
            </a:pPr>
            <a:endParaRPr lang="en-GB" sz="2000" b="1" u="sng" dirty="0">
              <a:solidFill>
                <a:prstClr val="black"/>
              </a:solidFill>
            </a:endParaRPr>
          </a:p>
          <a:p>
            <a:pPr algn="just"/>
            <a:endParaRPr lang="en-GB" sz="16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5727" y="1380615"/>
            <a:ext cx="3783895" cy="505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975" y="1412776"/>
            <a:ext cx="3168352" cy="5110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8" descr="https://upload.wikimedia.org/wikipedia/commons/a/aa/Thomas_Paine_rev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7832905" y="1310262"/>
            <a:ext cx="1154071" cy="2585323"/>
          </a:xfrm>
          <a:prstGeom prst="rect">
            <a:avLst/>
          </a:prstGeom>
        </p:spPr>
        <p:txBody>
          <a:bodyPr wrap="square">
            <a:spAutoFit/>
          </a:bodyPr>
          <a:lstStyle/>
          <a:p>
            <a:pPr algn="r"/>
            <a:r>
              <a:rPr lang="en-GB" dirty="0"/>
              <a:t>‘Benjamin Franklin Drawing Electricity from the Sky,’ Benjamin West (c. 1816)</a:t>
            </a:r>
          </a:p>
        </p:txBody>
      </p:sp>
    </p:spTree>
    <p:extLst>
      <p:ext uri="{BB962C8B-B14F-4D97-AF65-F5344CB8AC3E}">
        <p14:creationId xmlns:p14="http://schemas.microsoft.com/office/powerpoint/2010/main" val="1499335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3393"/>
            <a:ext cx="8229600" cy="1143000"/>
          </a:xfrm>
        </p:spPr>
        <p:txBody>
          <a:bodyPr>
            <a:normAutofit/>
          </a:bodyPr>
          <a:lstStyle/>
          <a:p>
            <a:r>
              <a:rPr lang="en-GB" dirty="0"/>
              <a:t> </a:t>
            </a:r>
            <a:r>
              <a:rPr lang="en-GB" b="1" dirty="0"/>
              <a:t>Enlightenment</a:t>
            </a:r>
            <a:endParaRPr lang="en-US" b="1" i="1" dirty="0"/>
          </a:p>
        </p:txBody>
      </p:sp>
      <p:sp>
        <p:nvSpPr>
          <p:cNvPr id="7" name="Title 2"/>
          <p:cNvSpPr txBox="1">
            <a:spLocks/>
          </p:cNvSpPr>
          <p:nvPr/>
        </p:nvSpPr>
        <p:spPr>
          <a:xfrm>
            <a:off x="381370" y="1022241"/>
            <a:ext cx="8381260" cy="790796"/>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sz="2400" dirty="0">
                <a:solidFill>
                  <a:schemeClr val="accent6">
                    <a:lumMod val="75000"/>
                  </a:schemeClr>
                </a:solidFill>
              </a:rPr>
              <a:t>The </a:t>
            </a:r>
            <a:r>
              <a:rPr lang="en-GB" sz="2400" i="1" dirty="0">
                <a:solidFill>
                  <a:schemeClr val="accent6">
                    <a:lumMod val="75000"/>
                  </a:schemeClr>
                </a:solidFill>
              </a:rPr>
              <a:t>PHilosophes</a:t>
            </a:r>
            <a:endParaRPr lang="en-US" sz="2400" i="1" dirty="0">
              <a:solidFill>
                <a:schemeClr val="accent6">
                  <a:lumMod val="75000"/>
                </a:schemeClr>
              </a:solidFill>
            </a:endParaRPr>
          </a:p>
        </p:txBody>
      </p:sp>
      <p:pic>
        <p:nvPicPr>
          <p:cNvPr id="4" name="Picture 3"/>
          <p:cNvPicPr>
            <a:picLocks noChangeAspect="1"/>
          </p:cNvPicPr>
          <p:nvPr/>
        </p:nvPicPr>
        <p:blipFill>
          <a:blip r:embed="rId3"/>
          <a:stretch>
            <a:fillRect/>
          </a:stretch>
        </p:blipFill>
        <p:spPr>
          <a:xfrm>
            <a:off x="151147" y="2062626"/>
            <a:ext cx="1793898" cy="2497583"/>
          </a:xfrm>
          <a:prstGeom prst="rect">
            <a:avLst/>
          </a:prstGeom>
        </p:spPr>
      </p:pic>
      <p:pic>
        <p:nvPicPr>
          <p:cNvPr id="11" name="Picture 10"/>
          <p:cNvPicPr>
            <a:picLocks noChangeAspect="1"/>
          </p:cNvPicPr>
          <p:nvPr/>
        </p:nvPicPr>
        <p:blipFill rotWithShape="1">
          <a:blip r:embed="rId4"/>
          <a:srcRect l="11284"/>
          <a:stretch/>
        </p:blipFill>
        <p:spPr>
          <a:xfrm>
            <a:off x="2046769" y="2937107"/>
            <a:ext cx="2258104" cy="3081176"/>
          </a:xfrm>
          <a:prstGeom prst="rect">
            <a:avLst/>
          </a:prstGeom>
        </p:spPr>
      </p:pic>
      <p:pic>
        <p:nvPicPr>
          <p:cNvPr id="12" name="Picture 11"/>
          <p:cNvPicPr>
            <a:picLocks noChangeAspect="1"/>
          </p:cNvPicPr>
          <p:nvPr/>
        </p:nvPicPr>
        <p:blipFill>
          <a:blip r:embed="rId5"/>
          <a:stretch>
            <a:fillRect/>
          </a:stretch>
        </p:blipFill>
        <p:spPr>
          <a:xfrm>
            <a:off x="6732692" y="1400648"/>
            <a:ext cx="2335502" cy="2900999"/>
          </a:xfrm>
          <a:prstGeom prst="rect">
            <a:avLst/>
          </a:prstGeom>
        </p:spPr>
      </p:pic>
      <p:sp>
        <p:nvSpPr>
          <p:cNvPr id="13" name="Rectangle 12"/>
          <p:cNvSpPr/>
          <p:nvPr/>
        </p:nvSpPr>
        <p:spPr>
          <a:xfrm>
            <a:off x="202103" y="4560209"/>
            <a:ext cx="946406" cy="715581"/>
          </a:xfrm>
          <a:prstGeom prst="rect">
            <a:avLst/>
          </a:prstGeom>
        </p:spPr>
        <p:txBody>
          <a:bodyPr wrap="square">
            <a:spAutoFit/>
          </a:bodyPr>
          <a:lstStyle/>
          <a:p>
            <a:r>
              <a:rPr lang="en-US" sz="1350" dirty="0"/>
              <a:t>Jean-Jacques Rousseau</a:t>
            </a:r>
          </a:p>
        </p:txBody>
      </p:sp>
      <p:sp>
        <p:nvSpPr>
          <p:cNvPr id="14" name="Rectangle 13"/>
          <p:cNvSpPr/>
          <p:nvPr/>
        </p:nvSpPr>
        <p:spPr>
          <a:xfrm>
            <a:off x="2250609" y="2174073"/>
            <a:ext cx="1300698" cy="300082"/>
          </a:xfrm>
          <a:prstGeom prst="rect">
            <a:avLst/>
          </a:prstGeom>
        </p:spPr>
        <p:txBody>
          <a:bodyPr wrap="square">
            <a:spAutoFit/>
          </a:bodyPr>
          <a:lstStyle/>
          <a:p>
            <a:pPr algn="ctr"/>
            <a:r>
              <a:rPr lang="en-US" sz="1350" dirty="0"/>
              <a:t>Voltaire</a:t>
            </a:r>
          </a:p>
        </p:txBody>
      </p:sp>
      <p:sp>
        <p:nvSpPr>
          <p:cNvPr id="15" name="Rectangle 14"/>
          <p:cNvSpPr/>
          <p:nvPr/>
        </p:nvSpPr>
        <p:spPr>
          <a:xfrm>
            <a:off x="4452680" y="2159755"/>
            <a:ext cx="1912694" cy="300082"/>
          </a:xfrm>
          <a:prstGeom prst="rect">
            <a:avLst/>
          </a:prstGeom>
        </p:spPr>
        <p:txBody>
          <a:bodyPr wrap="square">
            <a:spAutoFit/>
          </a:bodyPr>
          <a:lstStyle/>
          <a:p>
            <a:pPr algn="ctr"/>
            <a:r>
              <a:rPr lang="en-US" sz="1350" dirty="0"/>
              <a:t>Montesquieu  </a:t>
            </a:r>
          </a:p>
        </p:txBody>
      </p:sp>
      <p:sp>
        <p:nvSpPr>
          <p:cNvPr id="16" name="Rectangle 15"/>
          <p:cNvSpPr/>
          <p:nvPr/>
        </p:nvSpPr>
        <p:spPr>
          <a:xfrm>
            <a:off x="7818439" y="5002003"/>
            <a:ext cx="1145250" cy="300082"/>
          </a:xfrm>
          <a:prstGeom prst="rect">
            <a:avLst/>
          </a:prstGeom>
        </p:spPr>
        <p:txBody>
          <a:bodyPr wrap="none">
            <a:spAutoFit/>
          </a:bodyPr>
          <a:lstStyle/>
          <a:p>
            <a:r>
              <a:rPr lang="en-US" sz="1350" dirty="0"/>
              <a:t>Denis Diderot</a:t>
            </a:r>
          </a:p>
        </p:txBody>
      </p:sp>
      <p:pic>
        <p:nvPicPr>
          <p:cNvPr id="17" name="Picture 16"/>
          <p:cNvPicPr>
            <a:picLocks noChangeAspect="1"/>
          </p:cNvPicPr>
          <p:nvPr/>
        </p:nvPicPr>
        <p:blipFill>
          <a:blip r:embed="rId6"/>
          <a:stretch>
            <a:fillRect/>
          </a:stretch>
        </p:blipFill>
        <p:spPr>
          <a:xfrm>
            <a:off x="4406597" y="2937108"/>
            <a:ext cx="2492197" cy="3049662"/>
          </a:xfrm>
          <a:prstGeom prst="rect">
            <a:avLst/>
          </a:prstGeom>
        </p:spPr>
      </p:pic>
    </p:spTree>
    <p:extLst>
      <p:ext uri="{BB962C8B-B14F-4D97-AF65-F5344CB8AC3E}">
        <p14:creationId xmlns:p14="http://schemas.microsoft.com/office/powerpoint/2010/main" val="1634543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3743242"/>
          </a:xfrm>
          <a:prstGeom prst="rect">
            <a:avLst/>
          </a:prstGeom>
        </p:spPr>
        <p:txBody>
          <a:bodyPr wrap="square" lIns="540000" tIns="360000" rIns="540000" bIns="360000">
            <a:spAutoFit/>
          </a:bodyPr>
          <a:lstStyle/>
          <a:p>
            <a:pPr algn="ctr"/>
            <a:r>
              <a:rPr lang="en-GB" sz="3600" b="1" dirty="0">
                <a:solidFill>
                  <a:prstClr val="black"/>
                </a:solidFill>
              </a:rPr>
              <a:t>Enlightenment</a:t>
            </a:r>
          </a:p>
          <a:p>
            <a:pPr marL="342900" indent="-342900" algn="just">
              <a:buFont typeface="Arial" panose="020B0604020202020204" pitchFamily="34" charset="0"/>
              <a:buChar char="•"/>
            </a:pPr>
            <a:endParaRPr lang="en-GB" sz="2400" b="1" dirty="0">
              <a:ea typeface="Calibri"/>
              <a:cs typeface="Times New Roman"/>
            </a:endParaRPr>
          </a:p>
          <a:p>
            <a:pPr marL="285750" lvl="0" indent="-285750" algn="just">
              <a:spcAft>
                <a:spcPts val="0"/>
              </a:spcAft>
              <a:buFont typeface="Arial" panose="020B0604020202020204" pitchFamily="34" charset="0"/>
              <a:buChar char="•"/>
            </a:pPr>
            <a:r>
              <a:rPr lang="en-GB" sz="2400" b="1" dirty="0">
                <a:ea typeface="Calibri"/>
                <a:cs typeface="Times New Roman"/>
              </a:rPr>
              <a:t>Enlightenment: form &amp; style mimicked </a:t>
            </a:r>
            <a:r>
              <a:rPr lang="en-GB" sz="2400" b="1" i="1" dirty="0">
                <a:ea typeface="Calibri"/>
                <a:cs typeface="Times New Roman"/>
              </a:rPr>
              <a:t>philosophes</a:t>
            </a:r>
            <a:r>
              <a:rPr lang="en-GB" sz="2400" b="1" dirty="0">
                <a:ea typeface="Calibri"/>
                <a:cs typeface="Times New Roman"/>
              </a:rPr>
              <a:t>’</a:t>
            </a:r>
          </a:p>
          <a:p>
            <a:pPr marL="800100" lvl="1" indent="-342900" algn="just">
              <a:buFontTx/>
              <a:buChar char="-"/>
            </a:pPr>
            <a:r>
              <a:rPr lang="en-GB" sz="2400" dirty="0">
                <a:ea typeface="Calibri"/>
                <a:cs typeface="Times New Roman"/>
              </a:rPr>
              <a:t>Voltaire, </a:t>
            </a:r>
            <a:r>
              <a:rPr lang="en-GB" sz="2400" i="1" dirty="0">
                <a:ea typeface="Calibri"/>
                <a:cs typeface="Times New Roman"/>
              </a:rPr>
              <a:t>Letters on the English </a:t>
            </a:r>
            <a:r>
              <a:rPr lang="en-GB" sz="2400" dirty="0">
                <a:ea typeface="Calibri"/>
                <a:cs typeface="Times New Roman"/>
              </a:rPr>
              <a:t>(1726–1729)</a:t>
            </a:r>
          </a:p>
          <a:p>
            <a:pPr marL="800100" lvl="1" indent="-342900" algn="just">
              <a:buFontTx/>
              <a:buChar char="-"/>
            </a:pPr>
            <a:r>
              <a:rPr lang="en-GB" sz="2400" dirty="0">
                <a:ea typeface="Calibri"/>
                <a:cs typeface="Times New Roman"/>
              </a:rPr>
              <a:t>Montesquieu, </a:t>
            </a:r>
            <a:r>
              <a:rPr lang="en-GB" sz="2400" i="1" dirty="0">
                <a:ea typeface="Calibri"/>
                <a:cs typeface="Times New Roman"/>
              </a:rPr>
              <a:t>Persian Letters </a:t>
            </a:r>
            <a:r>
              <a:rPr lang="en-GB" sz="2400" dirty="0">
                <a:ea typeface="Calibri"/>
                <a:cs typeface="Times New Roman"/>
              </a:rPr>
              <a:t>(1721) </a:t>
            </a:r>
          </a:p>
          <a:p>
            <a:pPr algn="just"/>
            <a:endParaRPr lang="en-GB" sz="16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5116" y="3212976"/>
            <a:ext cx="1865884" cy="32128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6902" y="3212976"/>
            <a:ext cx="2008998" cy="3212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A328A4EF-1ADE-4A9B-9E17-5C65547AD1F3}"/>
              </a:ext>
            </a:extLst>
          </p:cNvPr>
          <p:cNvPicPr>
            <a:picLocks noChangeAspect="1"/>
          </p:cNvPicPr>
          <p:nvPr/>
        </p:nvPicPr>
        <p:blipFill rotWithShape="1">
          <a:blip r:embed="rId6"/>
          <a:srcRect l="11284"/>
          <a:stretch/>
        </p:blipFill>
        <p:spPr>
          <a:xfrm>
            <a:off x="6800747" y="3201763"/>
            <a:ext cx="2258104" cy="3081176"/>
          </a:xfrm>
          <a:prstGeom prst="rect">
            <a:avLst/>
          </a:prstGeom>
        </p:spPr>
      </p:pic>
      <p:pic>
        <p:nvPicPr>
          <p:cNvPr id="7" name="Picture 6">
            <a:extLst>
              <a:ext uri="{FF2B5EF4-FFF2-40B4-BE49-F238E27FC236}">
                <a16:creationId xmlns:a16="http://schemas.microsoft.com/office/drawing/2014/main" id="{B5DC54DF-459E-4578-86AC-E37AAABD94A8}"/>
              </a:ext>
            </a:extLst>
          </p:cNvPr>
          <p:cNvPicPr>
            <a:picLocks noChangeAspect="1"/>
          </p:cNvPicPr>
          <p:nvPr/>
        </p:nvPicPr>
        <p:blipFill>
          <a:blip r:embed="rId7"/>
          <a:stretch>
            <a:fillRect/>
          </a:stretch>
        </p:blipFill>
        <p:spPr>
          <a:xfrm>
            <a:off x="75489" y="3241686"/>
            <a:ext cx="2492197" cy="3049662"/>
          </a:xfrm>
          <a:prstGeom prst="rect">
            <a:avLst/>
          </a:prstGeom>
        </p:spPr>
      </p:pic>
    </p:spTree>
    <p:extLst>
      <p:ext uri="{BB962C8B-B14F-4D97-AF65-F5344CB8AC3E}">
        <p14:creationId xmlns:p14="http://schemas.microsoft.com/office/powerpoint/2010/main" val="1114493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64B647-376D-40AB-9D3C-0252820744E0}"/>
              </a:ext>
            </a:extLst>
          </p:cNvPr>
          <p:cNvPicPr>
            <a:picLocks noChangeAspect="1"/>
          </p:cNvPicPr>
          <p:nvPr/>
        </p:nvPicPr>
        <p:blipFill rotWithShape="1">
          <a:blip r:embed="rId3"/>
          <a:srcRect l="50000" t="47200" r="34250" b="5200"/>
          <a:stretch/>
        </p:blipFill>
        <p:spPr>
          <a:xfrm>
            <a:off x="251520" y="2896573"/>
            <a:ext cx="2313562" cy="3933056"/>
          </a:xfrm>
          <a:prstGeom prst="rect">
            <a:avLst/>
          </a:prstGeom>
        </p:spPr>
      </p:pic>
      <p:pic>
        <p:nvPicPr>
          <p:cNvPr id="5" name="Picture 4">
            <a:extLst>
              <a:ext uri="{FF2B5EF4-FFF2-40B4-BE49-F238E27FC236}">
                <a16:creationId xmlns:a16="http://schemas.microsoft.com/office/drawing/2014/main" id="{BE6116F3-9676-4A15-A4CB-8A2693B94DBA}"/>
              </a:ext>
            </a:extLst>
          </p:cNvPr>
          <p:cNvPicPr>
            <a:picLocks noChangeAspect="1"/>
          </p:cNvPicPr>
          <p:nvPr/>
        </p:nvPicPr>
        <p:blipFill>
          <a:blip r:embed="rId4"/>
          <a:stretch>
            <a:fillRect/>
          </a:stretch>
        </p:blipFill>
        <p:spPr>
          <a:xfrm>
            <a:off x="3023707" y="1556792"/>
            <a:ext cx="3300451" cy="4303120"/>
          </a:xfrm>
          <a:prstGeom prst="rect">
            <a:avLst/>
          </a:prstGeom>
        </p:spPr>
      </p:pic>
      <p:sp>
        <p:nvSpPr>
          <p:cNvPr id="6" name="Title 5">
            <a:extLst>
              <a:ext uri="{FF2B5EF4-FFF2-40B4-BE49-F238E27FC236}">
                <a16:creationId xmlns:a16="http://schemas.microsoft.com/office/drawing/2014/main" id="{18965AAE-8A1F-4540-9312-D6056874AD9B}"/>
              </a:ext>
            </a:extLst>
          </p:cNvPr>
          <p:cNvSpPr>
            <a:spLocks noGrp="1"/>
          </p:cNvSpPr>
          <p:nvPr>
            <p:ph type="title"/>
          </p:nvPr>
        </p:nvSpPr>
        <p:spPr/>
        <p:txBody>
          <a:bodyPr/>
          <a:lstStyle/>
          <a:p>
            <a:r>
              <a:rPr lang="en-US" b="1" dirty="0"/>
              <a:t>Letters Archetype</a:t>
            </a:r>
            <a:endParaRPr lang="en-GB" b="1" dirty="0"/>
          </a:p>
        </p:txBody>
      </p:sp>
      <p:sp>
        <p:nvSpPr>
          <p:cNvPr id="7" name="Content Placeholder 6">
            <a:extLst>
              <a:ext uri="{FF2B5EF4-FFF2-40B4-BE49-F238E27FC236}">
                <a16:creationId xmlns:a16="http://schemas.microsoft.com/office/drawing/2014/main" id="{B41F04D8-2CA3-443D-9BB9-1C4EA324BF82}"/>
              </a:ext>
            </a:extLst>
          </p:cNvPr>
          <p:cNvSpPr>
            <a:spLocks noGrp="1"/>
          </p:cNvSpPr>
          <p:nvPr>
            <p:ph idx="1"/>
          </p:nvPr>
        </p:nvSpPr>
        <p:spPr>
          <a:xfrm>
            <a:off x="368622" y="1166018"/>
            <a:ext cx="2551847" cy="4525963"/>
          </a:xfrm>
        </p:spPr>
        <p:txBody>
          <a:bodyPr/>
          <a:lstStyle/>
          <a:p>
            <a:pPr marL="0" indent="0">
              <a:buNone/>
            </a:pPr>
            <a:r>
              <a:rPr lang="en-GB" dirty="0"/>
              <a:t>George </a:t>
            </a:r>
            <a:r>
              <a:rPr lang="en-GB" dirty="0" err="1"/>
              <a:t>Lyttelton</a:t>
            </a:r>
            <a:r>
              <a:rPr lang="en-GB" dirty="0"/>
              <a:t> (</a:t>
            </a:r>
            <a:r>
              <a:rPr lang="en-US" dirty="0"/>
              <a:t>1709–1773)</a:t>
            </a:r>
            <a:endParaRPr lang="en-GB" dirty="0"/>
          </a:p>
        </p:txBody>
      </p:sp>
      <p:pic>
        <p:nvPicPr>
          <p:cNvPr id="8" name="Picture 7">
            <a:extLst>
              <a:ext uri="{FF2B5EF4-FFF2-40B4-BE49-F238E27FC236}">
                <a16:creationId xmlns:a16="http://schemas.microsoft.com/office/drawing/2014/main" id="{0AABF68B-3255-4994-86AF-D4F527708065}"/>
              </a:ext>
            </a:extLst>
          </p:cNvPr>
          <p:cNvPicPr>
            <a:picLocks noChangeAspect="1"/>
          </p:cNvPicPr>
          <p:nvPr/>
        </p:nvPicPr>
        <p:blipFill rotWithShape="1">
          <a:blip r:embed="rId5"/>
          <a:srcRect l="6459" t="4983" r="20492" b="4777"/>
          <a:stretch/>
        </p:blipFill>
        <p:spPr>
          <a:xfrm>
            <a:off x="6578920" y="2794338"/>
            <a:ext cx="2207096" cy="4137526"/>
          </a:xfrm>
          <a:prstGeom prst="rect">
            <a:avLst/>
          </a:prstGeom>
        </p:spPr>
      </p:pic>
    </p:spTree>
    <p:extLst>
      <p:ext uri="{BB962C8B-B14F-4D97-AF65-F5344CB8AC3E}">
        <p14:creationId xmlns:p14="http://schemas.microsoft.com/office/powerpoint/2010/main" val="3777631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C583-F38A-454E-8EFF-E62ECE2A0195}"/>
              </a:ext>
            </a:extLst>
          </p:cNvPr>
          <p:cNvSpPr>
            <a:spLocks noGrp="1"/>
          </p:cNvSpPr>
          <p:nvPr>
            <p:ph type="title"/>
          </p:nvPr>
        </p:nvSpPr>
        <p:spPr/>
        <p:txBody>
          <a:bodyPr/>
          <a:lstStyle/>
          <a:p>
            <a:r>
              <a:rPr lang="en-US" b="1" dirty="0"/>
              <a:t>Sources for Declaration(?)</a:t>
            </a:r>
            <a:endParaRPr lang="en-GB" b="1" dirty="0"/>
          </a:p>
        </p:txBody>
      </p:sp>
      <p:sp>
        <p:nvSpPr>
          <p:cNvPr id="3" name="Content Placeholder 2">
            <a:extLst>
              <a:ext uri="{FF2B5EF4-FFF2-40B4-BE49-F238E27FC236}">
                <a16:creationId xmlns:a16="http://schemas.microsoft.com/office/drawing/2014/main" id="{00E91CB4-1916-4091-B0B7-EFFF514ECAF7}"/>
              </a:ext>
            </a:extLst>
          </p:cNvPr>
          <p:cNvSpPr>
            <a:spLocks noGrp="1"/>
          </p:cNvSpPr>
          <p:nvPr>
            <p:ph idx="1"/>
          </p:nvPr>
        </p:nvSpPr>
        <p:spPr>
          <a:xfrm>
            <a:off x="457200" y="1600200"/>
            <a:ext cx="5122912" cy="5257800"/>
          </a:xfrm>
        </p:spPr>
        <p:txBody>
          <a:bodyPr>
            <a:normAutofit fontScale="85000" lnSpcReduction="20000"/>
          </a:bodyPr>
          <a:lstStyle/>
          <a:p>
            <a:pPr algn="l"/>
            <a:r>
              <a:rPr lang="en-US" b="0" i="1" dirty="0">
                <a:solidFill>
                  <a:srgbClr val="000000"/>
                </a:solidFill>
                <a:effectLst/>
              </a:rPr>
              <a:t>Servius Tullius</a:t>
            </a:r>
            <a:r>
              <a:rPr lang="en-US" b="0" i="0" dirty="0">
                <a:solidFill>
                  <a:srgbClr val="000000"/>
                </a:solidFill>
                <a:effectLst/>
              </a:rPr>
              <a:t>.—Can any length of establishment make despotism lawful? </a:t>
            </a:r>
            <a:r>
              <a:rPr lang="en-US" b="1" i="0" dirty="0">
                <a:solidFill>
                  <a:srgbClr val="000000"/>
                </a:solidFill>
                <a:effectLst/>
              </a:rPr>
              <a:t>Is not liberty an inherent, inalienable right of mankind</a:t>
            </a:r>
            <a:r>
              <a:rPr lang="en-US" b="0" i="0" dirty="0">
                <a:solidFill>
                  <a:srgbClr val="000000"/>
                </a:solidFill>
                <a:effectLst/>
              </a:rPr>
              <a:t>?</a:t>
            </a:r>
          </a:p>
          <a:p>
            <a:pPr algn="l"/>
            <a:r>
              <a:rPr lang="en-US" b="0" i="1" dirty="0">
                <a:solidFill>
                  <a:srgbClr val="000000"/>
                </a:solidFill>
                <a:effectLst/>
              </a:rPr>
              <a:t>Marcus Aurelius</a:t>
            </a:r>
            <a:r>
              <a:rPr lang="en-US" b="0" i="0" dirty="0">
                <a:solidFill>
                  <a:srgbClr val="000000"/>
                </a:solidFill>
                <a:effectLst/>
              </a:rPr>
              <a:t>.—They have an </a:t>
            </a:r>
            <a:r>
              <a:rPr lang="en-US" b="1" i="0" dirty="0">
                <a:solidFill>
                  <a:srgbClr val="000000"/>
                </a:solidFill>
                <a:effectLst/>
              </a:rPr>
              <a:t>inherent right to be governed by laws, not by arbitrary will</a:t>
            </a:r>
            <a:r>
              <a:rPr lang="en-US" b="0" i="0" dirty="0">
                <a:solidFill>
                  <a:srgbClr val="000000"/>
                </a:solidFill>
                <a:effectLst/>
              </a:rPr>
              <a:t>.  But </a:t>
            </a:r>
            <a:r>
              <a:rPr lang="en-US" b="1" i="0" dirty="0">
                <a:solidFill>
                  <a:srgbClr val="000000"/>
                </a:solidFill>
                <a:effectLst/>
              </a:rPr>
              <a:t>forms of government may, and must, be occasionally changed</a:t>
            </a:r>
            <a:r>
              <a:rPr lang="en-US" b="0" i="0" dirty="0">
                <a:solidFill>
                  <a:srgbClr val="000000"/>
                </a:solidFill>
                <a:effectLst/>
              </a:rPr>
              <a:t>, with the </a:t>
            </a:r>
            <a:r>
              <a:rPr lang="en-US" b="1" i="0" dirty="0">
                <a:solidFill>
                  <a:srgbClr val="000000"/>
                </a:solidFill>
                <a:effectLst/>
              </a:rPr>
              <a:t>consent of the people</a:t>
            </a:r>
            <a:r>
              <a:rPr lang="en-US" b="0" i="0" dirty="0">
                <a:solidFill>
                  <a:srgbClr val="000000"/>
                </a:solidFill>
                <a:effectLst/>
              </a:rPr>
              <a:t>.  When I reigned over them the Romans were governed by laws.</a:t>
            </a:r>
          </a:p>
          <a:p>
            <a:pPr marL="0" indent="0">
              <a:buNone/>
            </a:pPr>
            <a:endParaRPr lang="en-GB" dirty="0"/>
          </a:p>
        </p:txBody>
      </p:sp>
      <p:pic>
        <p:nvPicPr>
          <p:cNvPr id="5" name="Picture 4">
            <a:extLst>
              <a:ext uri="{FF2B5EF4-FFF2-40B4-BE49-F238E27FC236}">
                <a16:creationId xmlns:a16="http://schemas.microsoft.com/office/drawing/2014/main" id="{A63C5628-4358-4A66-9403-0B952B1171D4}"/>
              </a:ext>
            </a:extLst>
          </p:cNvPr>
          <p:cNvPicPr>
            <a:picLocks noChangeAspect="1"/>
          </p:cNvPicPr>
          <p:nvPr/>
        </p:nvPicPr>
        <p:blipFill rotWithShape="1">
          <a:blip r:embed="rId3"/>
          <a:srcRect l="6459" t="4983" r="20492" b="4777"/>
          <a:stretch/>
        </p:blipFill>
        <p:spPr>
          <a:xfrm>
            <a:off x="5903640" y="1417638"/>
            <a:ext cx="2783160" cy="5217443"/>
          </a:xfrm>
          <a:prstGeom prst="rect">
            <a:avLst/>
          </a:prstGeom>
        </p:spPr>
      </p:pic>
    </p:spTree>
    <p:extLst>
      <p:ext uri="{BB962C8B-B14F-4D97-AF65-F5344CB8AC3E}">
        <p14:creationId xmlns:p14="http://schemas.microsoft.com/office/powerpoint/2010/main" val="1990245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947F3-D24B-41CE-AC3F-3AE64CE6150E}"/>
              </a:ext>
            </a:extLst>
          </p:cNvPr>
          <p:cNvSpPr>
            <a:spLocks noGrp="1"/>
          </p:cNvSpPr>
          <p:nvPr>
            <p:ph type="title"/>
          </p:nvPr>
        </p:nvSpPr>
        <p:spPr>
          <a:xfrm>
            <a:off x="457200" y="457200"/>
            <a:ext cx="8229600" cy="1143000"/>
          </a:xfrm>
        </p:spPr>
        <p:txBody>
          <a:bodyPr>
            <a:noAutofit/>
          </a:bodyPr>
          <a:lstStyle/>
          <a:p>
            <a:r>
              <a:rPr lang="en-US" sz="3200" b="1" dirty="0"/>
              <a:t>Sources for Declaration: </a:t>
            </a:r>
            <a:br>
              <a:rPr lang="en-US" sz="3200" b="1" dirty="0"/>
            </a:br>
            <a:r>
              <a:rPr lang="en-US" sz="3200" b="1" dirty="0"/>
              <a:t>John Locke (1632—1704)</a:t>
            </a:r>
            <a:br>
              <a:rPr lang="en-US" sz="3200" b="1" dirty="0"/>
            </a:br>
            <a:r>
              <a:rPr lang="en-US" sz="3200" b="1" dirty="0"/>
              <a:t> Second Treatise of Government (1690) </a:t>
            </a:r>
            <a:endParaRPr lang="en-GB" sz="3200" b="1" dirty="0"/>
          </a:p>
        </p:txBody>
      </p:sp>
      <p:sp>
        <p:nvSpPr>
          <p:cNvPr id="3" name="Content Placeholder 2">
            <a:extLst>
              <a:ext uri="{FF2B5EF4-FFF2-40B4-BE49-F238E27FC236}">
                <a16:creationId xmlns:a16="http://schemas.microsoft.com/office/drawing/2014/main" id="{59D708F3-EFB0-4D35-A130-79D237B69BA0}"/>
              </a:ext>
            </a:extLst>
          </p:cNvPr>
          <p:cNvSpPr>
            <a:spLocks noGrp="1"/>
          </p:cNvSpPr>
          <p:nvPr>
            <p:ph idx="1"/>
          </p:nvPr>
        </p:nvSpPr>
        <p:spPr/>
        <p:txBody>
          <a:bodyPr>
            <a:normAutofit fontScale="92500" lnSpcReduction="10000"/>
          </a:bodyPr>
          <a:lstStyle/>
          <a:p>
            <a:pPr marL="0" indent="0">
              <a:buNone/>
            </a:pPr>
            <a:endParaRPr lang="en-US" dirty="0"/>
          </a:p>
          <a:p>
            <a:pPr marL="0" indent="0">
              <a:buNone/>
            </a:pPr>
            <a:r>
              <a:rPr lang="en-US" dirty="0"/>
              <a:t> Man being born, as has been proved, with a title to perfect </a:t>
            </a:r>
            <a:r>
              <a:rPr lang="en-US" b="1" dirty="0"/>
              <a:t>freedom</a:t>
            </a:r>
            <a:r>
              <a:rPr lang="en-US" dirty="0"/>
              <a:t>, and an </a:t>
            </a:r>
            <a:r>
              <a:rPr lang="en-US" dirty="0" err="1"/>
              <a:t>uncontrouled</a:t>
            </a:r>
            <a:r>
              <a:rPr lang="en-US" dirty="0"/>
              <a:t> enjoyment of all the </a:t>
            </a:r>
            <a:r>
              <a:rPr lang="en-US" b="1" dirty="0"/>
              <a:t>rights</a:t>
            </a:r>
            <a:r>
              <a:rPr lang="en-US" dirty="0"/>
              <a:t> and privileges of the law of nature, </a:t>
            </a:r>
            <a:r>
              <a:rPr lang="en-US" b="1" dirty="0"/>
              <a:t>equally</a:t>
            </a:r>
            <a:r>
              <a:rPr lang="en-US" dirty="0"/>
              <a:t> with any other man, or number of men in the world, hath by nature a power, not only to </a:t>
            </a:r>
            <a:r>
              <a:rPr lang="en-US" b="1" dirty="0"/>
              <a:t>preserve his </a:t>
            </a:r>
            <a:r>
              <a:rPr lang="en-US" b="1" dirty="0">
                <a:solidFill>
                  <a:srgbClr val="002060"/>
                </a:solidFill>
              </a:rPr>
              <a:t>property</a:t>
            </a:r>
            <a:r>
              <a:rPr lang="en-US" dirty="0"/>
              <a:t>, that is, his </a:t>
            </a:r>
            <a:r>
              <a:rPr lang="en-US" b="1" dirty="0">
                <a:solidFill>
                  <a:srgbClr val="002060"/>
                </a:solidFill>
              </a:rPr>
              <a:t>life, liberty and estate</a:t>
            </a:r>
            <a:r>
              <a:rPr lang="en-US" dirty="0"/>
              <a:t>, against the injuries and attempts of other men</a:t>
            </a:r>
          </a:p>
          <a:p>
            <a:pPr marL="0" indent="0" algn="r">
              <a:buNone/>
            </a:pPr>
            <a:r>
              <a:rPr lang="en-US" dirty="0"/>
              <a:t>-</a:t>
            </a:r>
            <a:endParaRPr lang="en-GB" dirty="0">
              <a:solidFill>
                <a:srgbClr val="FF0000"/>
              </a:solidFill>
            </a:endParaRPr>
          </a:p>
        </p:txBody>
      </p:sp>
    </p:spTree>
    <p:extLst>
      <p:ext uri="{BB962C8B-B14F-4D97-AF65-F5344CB8AC3E}">
        <p14:creationId xmlns:p14="http://schemas.microsoft.com/office/powerpoint/2010/main" val="1923659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947F3-D24B-41CE-AC3F-3AE64CE6150E}"/>
              </a:ext>
            </a:extLst>
          </p:cNvPr>
          <p:cNvSpPr>
            <a:spLocks noGrp="1"/>
          </p:cNvSpPr>
          <p:nvPr>
            <p:ph type="title"/>
          </p:nvPr>
        </p:nvSpPr>
        <p:spPr>
          <a:xfrm>
            <a:off x="457200" y="404664"/>
            <a:ext cx="8229600" cy="1143000"/>
          </a:xfrm>
        </p:spPr>
        <p:txBody>
          <a:bodyPr>
            <a:noAutofit/>
          </a:bodyPr>
          <a:lstStyle/>
          <a:p>
            <a:r>
              <a:rPr lang="en-US" sz="3200" b="1" dirty="0"/>
              <a:t>Sources for Declaration: </a:t>
            </a:r>
            <a:br>
              <a:rPr lang="en-US" sz="3200" b="1" dirty="0"/>
            </a:br>
            <a:r>
              <a:rPr lang="en-US" sz="3200" b="1" dirty="0"/>
              <a:t>John Locke (1632—1704)</a:t>
            </a:r>
            <a:br>
              <a:rPr lang="en-US" sz="3200" b="1" dirty="0"/>
            </a:br>
            <a:r>
              <a:rPr lang="en-US" sz="3200" b="1" dirty="0"/>
              <a:t> Second Treatise of Government (1690) </a:t>
            </a:r>
            <a:endParaRPr lang="en-GB" sz="3200" b="1" dirty="0"/>
          </a:p>
        </p:txBody>
      </p:sp>
      <p:sp>
        <p:nvSpPr>
          <p:cNvPr id="3" name="Content Placeholder 2">
            <a:extLst>
              <a:ext uri="{FF2B5EF4-FFF2-40B4-BE49-F238E27FC236}">
                <a16:creationId xmlns:a16="http://schemas.microsoft.com/office/drawing/2014/main" id="{59D708F3-EFB0-4D35-A130-79D237B69BA0}"/>
              </a:ext>
            </a:extLst>
          </p:cNvPr>
          <p:cNvSpPr>
            <a:spLocks noGrp="1"/>
          </p:cNvSpPr>
          <p:nvPr>
            <p:ph idx="1"/>
          </p:nvPr>
        </p:nvSpPr>
        <p:spPr/>
        <p:txBody>
          <a:bodyPr>
            <a:normAutofit fontScale="92500" lnSpcReduction="10000"/>
          </a:bodyPr>
          <a:lstStyle/>
          <a:p>
            <a:pPr marL="0" indent="0">
              <a:buNone/>
            </a:pPr>
            <a:endParaRPr lang="en-US" dirty="0"/>
          </a:p>
          <a:p>
            <a:pPr marL="0" indent="0">
              <a:buNone/>
            </a:pPr>
            <a:r>
              <a:rPr lang="en-US" dirty="0"/>
              <a:t> Man being born, as has been proved, with a title to perfect </a:t>
            </a:r>
            <a:r>
              <a:rPr lang="en-US" b="1" dirty="0"/>
              <a:t>freedom</a:t>
            </a:r>
            <a:r>
              <a:rPr lang="en-US" dirty="0"/>
              <a:t>, and an </a:t>
            </a:r>
            <a:r>
              <a:rPr lang="en-US" dirty="0" err="1"/>
              <a:t>uncontrouled</a:t>
            </a:r>
            <a:r>
              <a:rPr lang="en-US" dirty="0"/>
              <a:t> enjoyment of all the </a:t>
            </a:r>
            <a:r>
              <a:rPr lang="en-US" b="1" dirty="0"/>
              <a:t>rights</a:t>
            </a:r>
            <a:r>
              <a:rPr lang="en-US" dirty="0"/>
              <a:t> and privileges of the law of nature, </a:t>
            </a:r>
            <a:r>
              <a:rPr lang="en-US" b="1" dirty="0"/>
              <a:t>equally</a:t>
            </a:r>
            <a:r>
              <a:rPr lang="en-US" dirty="0"/>
              <a:t> with any other man, or number of men in the world, hath by nature a power, not only to </a:t>
            </a:r>
            <a:r>
              <a:rPr lang="en-US" b="1" dirty="0"/>
              <a:t>preserve his </a:t>
            </a:r>
            <a:r>
              <a:rPr lang="en-US" b="1" dirty="0">
                <a:solidFill>
                  <a:srgbClr val="002060"/>
                </a:solidFill>
              </a:rPr>
              <a:t>property</a:t>
            </a:r>
            <a:r>
              <a:rPr lang="en-US" dirty="0"/>
              <a:t>, that is, his </a:t>
            </a:r>
            <a:r>
              <a:rPr lang="en-US" b="1" dirty="0">
                <a:solidFill>
                  <a:srgbClr val="002060"/>
                </a:solidFill>
              </a:rPr>
              <a:t>life, liberty and estate</a:t>
            </a:r>
            <a:r>
              <a:rPr lang="en-US" dirty="0"/>
              <a:t>, against the injuries and attempts of other men</a:t>
            </a:r>
          </a:p>
          <a:p>
            <a:pPr marL="0" indent="0" algn="r">
              <a:buNone/>
            </a:pPr>
            <a:r>
              <a:rPr lang="en-US" dirty="0"/>
              <a:t>- vs. Life, Liberty and </a:t>
            </a:r>
            <a:r>
              <a:rPr lang="en-US" dirty="0">
                <a:solidFill>
                  <a:srgbClr val="FF0000"/>
                </a:solidFill>
              </a:rPr>
              <a:t>Pursuit of Happiness</a:t>
            </a:r>
            <a:endParaRPr lang="en-GB" dirty="0">
              <a:solidFill>
                <a:srgbClr val="FF0000"/>
              </a:solidFill>
            </a:endParaRPr>
          </a:p>
        </p:txBody>
      </p:sp>
    </p:spTree>
    <p:extLst>
      <p:ext uri="{BB962C8B-B14F-4D97-AF65-F5344CB8AC3E}">
        <p14:creationId xmlns:p14="http://schemas.microsoft.com/office/powerpoint/2010/main" val="2978607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E667-27E4-4276-92A4-2D8B58E58827}"/>
              </a:ext>
            </a:extLst>
          </p:cNvPr>
          <p:cNvSpPr>
            <a:spLocks noGrp="1"/>
          </p:cNvSpPr>
          <p:nvPr>
            <p:ph type="title"/>
          </p:nvPr>
        </p:nvSpPr>
        <p:spPr/>
        <p:txBody>
          <a:bodyPr/>
          <a:lstStyle/>
          <a:p>
            <a:r>
              <a:rPr lang="en-US" b="1" dirty="0"/>
              <a:t>Declaration and Property</a:t>
            </a:r>
            <a:endParaRPr lang="en-GB" b="1" dirty="0"/>
          </a:p>
        </p:txBody>
      </p:sp>
      <p:sp>
        <p:nvSpPr>
          <p:cNvPr id="3" name="Content Placeholder 2">
            <a:extLst>
              <a:ext uri="{FF2B5EF4-FFF2-40B4-BE49-F238E27FC236}">
                <a16:creationId xmlns:a16="http://schemas.microsoft.com/office/drawing/2014/main" id="{82A6A41D-B707-4994-BC04-2AED6F58942B}"/>
              </a:ext>
            </a:extLst>
          </p:cNvPr>
          <p:cNvSpPr>
            <a:spLocks noGrp="1"/>
          </p:cNvSpPr>
          <p:nvPr>
            <p:ph idx="1"/>
          </p:nvPr>
        </p:nvSpPr>
        <p:spPr/>
        <p:txBody>
          <a:bodyPr/>
          <a:lstStyle/>
          <a:p>
            <a:r>
              <a:rPr lang="en-US" dirty="0"/>
              <a:t>Why might Jefferson and his fellow drafters felt it was important to extricate references to property?</a:t>
            </a:r>
            <a:endParaRPr lang="en-GB" dirty="0"/>
          </a:p>
          <a:p>
            <a:endParaRPr lang="en-US" dirty="0"/>
          </a:p>
          <a:p>
            <a:pPr>
              <a:buFontTx/>
              <a:buChar char="-"/>
            </a:pPr>
            <a:r>
              <a:rPr lang="en-US" dirty="0"/>
              <a:t>Unequal distribution</a:t>
            </a:r>
            <a:r>
              <a:rPr lang="en-GB" dirty="0"/>
              <a:t> of property</a:t>
            </a:r>
          </a:p>
          <a:p>
            <a:pPr>
              <a:buFontTx/>
              <a:buChar char="-"/>
            </a:pPr>
            <a:r>
              <a:rPr lang="en-GB" dirty="0"/>
              <a:t>Estate associated with wealth and aristocracy</a:t>
            </a:r>
            <a:endParaRPr lang="en-US" dirty="0"/>
          </a:p>
        </p:txBody>
      </p:sp>
    </p:spTree>
    <p:extLst>
      <p:ext uri="{BB962C8B-B14F-4D97-AF65-F5344CB8AC3E}">
        <p14:creationId xmlns:p14="http://schemas.microsoft.com/office/powerpoint/2010/main" val="17034466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E667-27E4-4276-92A4-2D8B58E58827}"/>
              </a:ext>
            </a:extLst>
          </p:cNvPr>
          <p:cNvSpPr>
            <a:spLocks noGrp="1"/>
          </p:cNvSpPr>
          <p:nvPr>
            <p:ph type="title"/>
          </p:nvPr>
        </p:nvSpPr>
        <p:spPr/>
        <p:txBody>
          <a:bodyPr/>
          <a:lstStyle/>
          <a:p>
            <a:r>
              <a:rPr lang="en-US" b="1" dirty="0"/>
              <a:t>Declaration and Property</a:t>
            </a:r>
            <a:endParaRPr lang="en-GB" b="1" dirty="0"/>
          </a:p>
        </p:txBody>
      </p:sp>
      <p:sp>
        <p:nvSpPr>
          <p:cNvPr id="3" name="Content Placeholder 2">
            <a:extLst>
              <a:ext uri="{FF2B5EF4-FFF2-40B4-BE49-F238E27FC236}">
                <a16:creationId xmlns:a16="http://schemas.microsoft.com/office/drawing/2014/main" id="{82A6A41D-B707-4994-BC04-2AED6F58942B}"/>
              </a:ext>
            </a:extLst>
          </p:cNvPr>
          <p:cNvSpPr>
            <a:spLocks noGrp="1"/>
          </p:cNvSpPr>
          <p:nvPr>
            <p:ph idx="1"/>
          </p:nvPr>
        </p:nvSpPr>
        <p:spPr/>
        <p:txBody>
          <a:bodyPr/>
          <a:lstStyle/>
          <a:p>
            <a:r>
              <a:rPr lang="en-US" dirty="0"/>
              <a:t>Why might Jefferson and his fellow drafters felt it was important to extricate references to property?</a:t>
            </a:r>
            <a:endParaRPr lang="en-GB" dirty="0"/>
          </a:p>
          <a:p>
            <a:endParaRPr lang="en-US" dirty="0"/>
          </a:p>
        </p:txBody>
      </p:sp>
    </p:spTree>
    <p:extLst>
      <p:ext uri="{BB962C8B-B14F-4D97-AF65-F5344CB8AC3E}">
        <p14:creationId xmlns:p14="http://schemas.microsoft.com/office/powerpoint/2010/main" val="42735836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AE667-27E4-4276-92A4-2D8B58E5882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2A6A41D-B707-4994-BC04-2AED6F58942B}"/>
              </a:ext>
            </a:extLst>
          </p:cNvPr>
          <p:cNvSpPr>
            <a:spLocks noGrp="1"/>
          </p:cNvSpPr>
          <p:nvPr>
            <p:ph idx="1"/>
          </p:nvPr>
        </p:nvSpPr>
        <p:spPr/>
        <p:txBody>
          <a:bodyPr/>
          <a:lstStyle/>
          <a:p>
            <a:r>
              <a:rPr lang="en-US" dirty="0"/>
              <a:t>Why might Jefferson and his fellow drafters felt it was important to extricate references to property?</a:t>
            </a:r>
            <a:endParaRPr lang="en-GB" dirty="0"/>
          </a:p>
          <a:p>
            <a:endParaRPr lang="en-US" dirty="0"/>
          </a:p>
          <a:p>
            <a:pPr>
              <a:buFontTx/>
              <a:buChar char="-"/>
            </a:pPr>
            <a:r>
              <a:rPr lang="en-US" dirty="0"/>
              <a:t>Unequal distribution</a:t>
            </a:r>
            <a:r>
              <a:rPr lang="en-GB" dirty="0"/>
              <a:t> of property</a:t>
            </a:r>
          </a:p>
          <a:p>
            <a:pPr>
              <a:buFontTx/>
              <a:buChar char="-"/>
            </a:pPr>
            <a:r>
              <a:rPr lang="en-GB" dirty="0"/>
              <a:t>Estate associated with wealth and aristocracy</a:t>
            </a:r>
          </a:p>
          <a:p>
            <a:pPr>
              <a:buFontTx/>
              <a:buChar char="-"/>
            </a:pPr>
            <a:r>
              <a:rPr lang="en-GB" dirty="0"/>
              <a:t>Issue of slavery</a:t>
            </a:r>
            <a:endParaRPr lang="en-US" dirty="0"/>
          </a:p>
        </p:txBody>
      </p:sp>
      <p:sp>
        <p:nvSpPr>
          <p:cNvPr id="4" name="Title 1">
            <a:extLst>
              <a:ext uri="{FF2B5EF4-FFF2-40B4-BE49-F238E27FC236}">
                <a16:creationId xmlns:a16="http://schemas.microsoft.com/office/drawing/2014/main" id="{2F445616-76D9-4669-9F39-8AFA10F6C83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Declaration and Property</a:t>
            </a:r>
            <a:endParaRPr lang="en-GB" b="1" dirty="0"/>
          </a:p>
        </p:txBody>
      </p:sp>
    </p:spTree>
    <p:extLst>
      <p:ext uri="{BB962C8B-B14F-4D97-AF65-F5344CB8AC3E}">
        <p14:creationId xmlns:p14="http://schemas.microsoft.com/office/powerpoint/2010/main" val="24476035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1681-7BDE-4A51-AF98-309589CCAE5A}"/>
              </a:ext>
            </a:extLst>
          </p:cNvPr>
          <p:cNvSpPr>
            <a:spLocks noGrp="1"/>
          </p:cNvSpPr>
          <p:nvPr>
            <p:ph type="title"/>
          </p:nvPr>
        </p:nvSpPr>
        <p:spPr/>
        <p:txBody>
          <a:bodyPr>
            <a:normAutofit fontScale="90000"/>
          </a:bodyPr>
          <a:lstStyle/>
          <a:p>
            <a:r>
              <a:rPr lang="en-US" b="1" dirty="0"/>
              <a:t>Edits from Jefferson’s Earlier Drafts</a:t>
            </a:r>
            <a:endParaRPr lang="en-GB" b="1" dirty="0"/>
          </a:p>
        </p:txBody>
      </p:sp>
      <p:sp>
        <p:nvSpPr>
          <p:cNvPr id="3" name="Content Placeholder 2">
            <a:extLst>
              <a:ext uri="{FF2B5EF4-FFF2-40B4-BE49-F238E27FC236}">
                <a16:creationId xmlns:a16="http://schemas.microsoft.com/office/drawing/2014/main" id="{37F81CFE-71D4-4825-98C8-D6A6CB68D3E5}"/>
              </a:ext>
            </a:extLst>
          </p:cNvPr>
          <p:cNvSpPr>
            <a:spLocks noGrp="1"/>
          </p:cNvSpPr>
          <p:nvPr>
            <p:ph idx="1"/>
          </p:nvPr>
        </p:nvSpPr>
        <p:spPr>
          <a:xfrm>
            <a:off x="457200" y="1391290"/>
            <a:ext cx="8229600" cy="5141168"/>
          </a:xfrm>
        </p:spPr>
        <p:txBody>
          <a:bodyPr>
            <a:normAutofit fontScale="92500"/>
          </a:bodyPr>
          <a:lstStyle/>
          <a:p>
            <a:pPr marL="0" indent="0">
              <a:buNone/>
            </a:pPr>
            <a:r>
              <a:rPr lang="en-US" sz="2400" dirty="0"/>
              <a:t>He has waged cruel war against human nature itself, violating its most sacred rights of life &amp; liberty in the persons of a distant people who never offended him, </a:t>
            </a:r>
            <a:r>
              <a:rPr lang="en-US" sz="2400" b="1" dirty="0"/>
              <a:t>captivating &amp; carrying them into slavery in another hemisphere</a:t>
            </a:r>
            <a:r>
              <a:rPr lang="en-US" sz="2400" dirty="0"/>
              <a:t>, or </a:t>
            </a:r>
            <a:r>
              <a:rPr lang="en-US" sz="2400" b="1" dirty="0"/>
              <a:t>to incur miserable death in their transportation thither, this piratical warfare, the opprobrium of infidel powers</a:t>
            </a:r>
            <a:r>
              <a:rPr lang="en-US" sz="2400" dirty="0"/>
              <a:t>, is the warfare of the CHRISTIAN king of Great Britain. </a:t>
            </a:r>
            <a:r>
              <a:rPr lang="en-US" sz="2400" b="1" dirty="0"/>
              <a:t>determined to keep open a market where MEN should be bought &amp; sold</a:t>
            </a:r>
            <a:r>
              <a:rPr lang="en-US" sz="2400" dirty="0"/>
              <a:t>, he has prostituted his negative for suppressing every legislative attempt to prohibit or to restrain this execrable commerce: and that this assemblage of horrors might want no fact of distinguished die, he is now exciting those very people to rise in arms among us, and to purchase that liberty of which he has deprived them, &amp; murdering the people upon whom he also obtruded them; thus </a:t>
            </a:r>
            <a:r>
              <a:rPr lang="en-US" sz="2400" b="1" dirty="0"/>
              <a:t>paying off former crimes committed against the liberties of one people, with crimes which he urges them to commit against the lives of another</a:t>
            </a:r>
            <a:r>
              <a:rPr lang="en-US" sz="2400" dirty="0"/>
              <a:t>.</a:t>
            </a:r>
            <a:endParaRPr lang="en-GB" sz="2400" dirty="0"/>
          </a:p>
        </p:txBody>
      </p:sp>
    </p:spTree>
    <p:extLst>
      <p:ext uri="{BB962C8B-B14F-4D97-AF65-F5344CB8AC3E}">
        <p14:creationId xmlns:p14="http://schemas.microsoft.com/office/powerpoint/2010/main" val="33175868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E6855-E213-4D2E-B9C6-A558DC9D12A7}"/>
              </a:ext>
            </a:extLst>
          </p:cNvPr>
          <p:cNvSpPr>
            <a:spLocks noGrp="1"/>
          </p:cNvSpPr>
          <p:nvPr>
            <p:ph type="title"/>
          </p:nvPr>
        </p:nvSpPr>
        <p:spPr/>
        <p:txBody>
          <a:bodyPr/>
          <a:lstStyle/>
          <a:p>
            <a:r>
              <a:rPr lang="en-US" b="1" dirty="0"/>
              <a:t>Oblique Reference to Slavery</a:t>
            </a:r>
            <a:endParaRPr lang="en-GB" b="1" dirty="0"/>
          </a:p>
        </p:txBody>
      </p:sp>
      <p:sp>
        <p:nvSpPr>
          <p:cNvPr id="3" name="Content Placeholder 2">
            <a:extLst>
              <a:ext uri="{FF2B5EF4-FFF2-40B4-BE49-F238E27FC236}">
                <a16:creationId xmlns:a16="http://schemas.microsoft.com/office/drawing/2014/main" id="{24F3346D-A979-4325-B859-5F8D5BBA8EA2}"/>
              </a:ext>
            </a:extLst>
          </p:cNvPr>
          <p:cNvSpPr>
            <a:spLocks noGrp="1"/>
          </p:cNvSpPr>
          <p:nvPr>
            <p:ph idx="1"/>
          </p:nvPr>
        </p:nvSpPr>
        <p:spPr/>
        <p:txBody>
          <a:bodyPr>
            <a:normAutofit fontScale="92500"/>
          </a:bodyPr>
          <a:lstStyle/>
          <a:p>
            <a:pPr marL="0" indent="0">
              <a:buNone/>
            </a:pPr>
            <a:r>
              <a:rPr lang="en-US" dirty="0"/>
              <a:t>He has excited </a:t>
            </a:r>
            <a:r>
              <a:rPr lang="en-US" b="1" dirty="0"/>
              <a:t>domestic insurrections </a:t>
            </a:r>
            <a:r>
              <a:rPr lang="en-US" dirty="0"/>
              <a:t>amongst us, and has </a:t>
            </a:r>
            <a:r>
              <a:rPr lang="en-US" dirty="0" err="1"/>
              <a:t>endeavoured</a:t>
            </a:r>
            <a:r>
              <a:rPr lang="en-US" dirty="0"/>
              <a:t> to bring on the inhabitants of our frontiers, the merciless Indian Savages, whose known rule of warfare, is an undistinguished destruction of all ages, sexes and conditions.</a:t>
            </a:r>
          </a:p>
          <a:p>
            <a:pPr marL="0" indent="0">
              <a:buNone/>
            </a:pPr>
            <a:endParaRPr lang="en-GB" dirty="0"/>
          </a:p>
          <a:p>
            <a:pPr>
              <a:buFontTx/>
              <a:buChar char="-"/>
            </a:pPr>
            <a:r>
              <a:rPr lang="en-GB" i="1" dirty="0"/>
              <a:t>Allusion to Dunmore’s Proclamation, 1775, in which colonial governor of Virginia promised freedom to slaves who fought for British loyalists</a:t>
            </a:r>
          </a:p>
          <a:p>
            <a:pPr marL="0" indent="0">
              <a:buNone/>
            </a:pPr>
            <a:endParaRPr lang="en-GB" dirty="0"/>
          </a:p>
        </p:txBody>
      </p:sp>
    </p:spTree>
    <p:extLst>
      <p:ext uri="{BB962C8B-B14F-4D97-AF65-F5344CB8AC3E}">
        <p14:creationId xmlns:p14="http://schemas.microsoft.com/office/powerpoint/2010/main" val="3588117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947F3-D24B-41CE-AC3F-3AE64CE6150E}"/>
              </a:ext>
            </a:extLst>
          </p:cNvPr>
          <p:cNvSpPr>
            <a:spLocks noGrp="1"/>
          </p:cNvSpPr>
          <p:nvPr>
            <p:ph type="title"/>
          </p:nvPr>
        </p:nvSpPr>
        <p:spPr/>
        <p:txBody>
          <a:bodyPr>
            <a:noAutofit/>
          </a:bodyPr>
          <a:lstStyle/>
          <a:p>
            <a:r>
              <a:rPr lang="en-US" b="1" dirty="0"/>
              <a:t>PURSUIT OF HAPPINESS</a:t>
            </a:r>
            <a:endParaRPr lang="en-GB" b="1" dirty="0"/>
          </a:p>
        </p:txBody>
      </p:sp>
      <p:sp>
        <p:nvSpPr>
          <p:cNvPr id="3" name="Content Placeholder 2">
            <a:extLst>
              <a:ext uri="{FF2B5EF4-FFF2-40B4-BE49-F238E27FC236}">
                <a16:creationId xmlns:a16="http://schemas.microsoft.com/office/drawing/2014/main" id="{59D708F3-EFB0-4D35-A130-79D237B69BA0}"/>
              </a:ext>
            </a:extLst>
          </p:cNvPr>
          <p:cNvSpPr>
            <a:spLocks noGrp="1"/>
          </p:cNvSpPr>
          <p:nvPr>
            <p:ph idx="1"/>
          </p:nvPr>
        </p:nvSpPr>
        <p:spPr/>
        <p:txBody>
          <a:bodyPr>
            <a:normAutofit/>
          </a:bodyPr>
          <a:lstStyle/>
          <a:p>
            <a:r>
              <a:rPr lang="en-US" dirty="0"/>
              <a:t> What do you think is mean by this phrase?</a:t>
            </a:r>
            <a:endParaRPr lang="en-GB" dirty="0">
              <a:solidFill>
                <a:srgbClr val="FF0000"/>
              </a:solidFill>
            </a:endParaRPr>
          </a:p>
        </p:txBody>
      </p:sp>
    </p:spTree>
    <p:extLst>
      <p:ext uri="{BB962C8B-B14F-4D97-AF65-F5344CB8AC3E}">
        <p14:creationId xmlns:p14="http://schemas.microsoft.com/office/powerpoint/2010/main" val="7690928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A82BF-DEB8-4AF9-8E20-9D8FA14D6581}"/>
              </a:ext>
            </a:extLst>
          </p:cNvPr>
          <p:cNvSpPr>
            <a:spLocks noGrp="1"/>
          </p:cNvSpPr>
          <p:nvPr>
            <p:ph type="title"/>
          </p:nvPr>
        </p:nvSpPr>
        <p:spPr/>
        <p:txBody>
          <a:bodyPr/>
          <a:lstStyle/>
          <a:p>
            <a:r>
              <a:rPr lang="en-US" b="1" dirty="0"/>
              <a:t>Pursuit of Happiness</a:t>
            </a:r>
            <a:endParaRPr lang="en-GB" b="1" dirty="0"/>
          </a:p>
        </p:txBody>
      </p:sp>
      <p:sp>
        <p:nvSpPr>
          <p:cNvPr id="3" name="Content Placeholder 2">
            <a:extLst>
              <a:ext uri="{FF2B5EF4-FFF2-40B4-BE49-F238E27FC236}">
                <a16:creationId xmlns:a16="http://schemas.microsoft.com/office/drawing/2014/main" id="{DB7984F4-BE71-4ECB-B5F1-5C7F436ECC81}"/>
              </a:ext>
            </a:extLst>
          </p:cNvPr>
          <p:cNvSpPr>
            <a:spLocks noGrp="1"/>
          </p:cNvSpPr>
          <p:nvPr>
            <p:ph idx="1"/>
          </p:nvPr>
        </p:nvSpPr>
        <p:spPr>
          <a:xfrm>
            <a:off x="457200" y="1600200"/>
            <a:ext cx="5519464" cy="4525963"/>
          </a:xfrm>
        </p:spPr>
        <p:txBody>
          <a:bodyPr/>
          <a:lstStyle/>
          <a:p>
            <a:pPr marL="0" indent="0">
              <a:buNone/>
            </a:pPr>
            <a:r>
              <a:rPr lang="en-GB" dirty="0"/>
              <a:t>Epicureanism =</a:t>
            </a:r>
          </a:p>
          <a:p>
            <a:pPr marL="0" indent="0">
              <a:buNone/>
            </a:pPr>
            <a:endParaRPr lang="en-GB" dirty="0"/>
          </a:p>
          <a:p>
            <a:pPr marL="0" indent="0">
              <a:buNone/>
            </a:pPr>
            <a:r>
              <a:rPr lang="en-GB" dirty="0"/>
              <a:t>Happiness and worldly pleasure chief source of good in life</a:t>
            </a:r>
          </a:p>
          <a:p>
            <a:pPr marL="0" indent="0">
              <a:buNone/>
            </a:pPr>
            <a:endParaRPr lang="en-GB" dirty="0"/>
          </a:p>
        </p:txBody>
      </p:sp>
      <p:pic>
        <p:nvPicPr>
          <p:cNvPr id="1026" name="Picture 2" descr="Epicurus - Wikipedia">
            <a:extLst>
              <a:ext uri="{FF2B5EF4-FFF2-40B4-BE49-F238E27FC236}">
                <a16:creationId xmlns:a16="http://schemas.microsoft.com/office/drawing/2014/main" id="{B7EAF4D4-098E-4D9F-A8A1-4E24EAFD17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1479327"/>
            <a:ext cx="2987824" cy="448173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E244C7C-7523-4AE6-8715-721BB4D7204A}"/>
              </a:ext>
            </a:extLst>
          </p:cNvPr>
          <p:cNvSpPr txBox="1"/>
          <p:nvPr/>
        </p:nvSpPr>
        <p:spPr>
          <a:xfrm>
            <a:off x="6156176" y="5958958"/>
            <a:ext cx="2808312" cy="369332"/>
          </a:xfrm>
          <a:prstGeom prst="rect">
            <a:avLst/>
          </a:prstGeom>
          <a:noFill/>
        </p:spPr>
        <p:txBody>
          <a:bodyPr wrap="square">
            <a:spAutoFit/>
          </a:bodyPr>
          <a:lstStyle/>
          <a:p>
            <a:pPr algn="ctr"/>
            <a:r>
              <a:rPr lang="en-GB" dirty="0"/>
              <a:t>Epicurus (341–270 BC)</a:t>
            </a:r>
          </a:p>
        </p:txBody>
      </p:sp>
    </p:spTree>
    <p:extLst>
      <p:ext uri="{BB962C8B-B14F-4D97-AF65-F5344CB8AC3E}">
        <p14:creationId xmlns:p14="http://schemas.microsoft.com/office/powerpoint/2010/main" val="2036087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D0F6-7193-4E44-9814-E5F8A655A5EA}"/>
              </a:ext>
            </a:extLst>
          </p:cNvPr>
          <p:cNvSpPr>
            <a:spLocks noGrp="1"/>
          </p:cNvSpPr>
          <p:nvPr>
            <p:ph type="title"/>
          </p:nvPr>
        </p:nvSpPr>
        <p:spPr/>
        <p:txBody>
          <a:bodyPr>
            <a:normAutofit fontScale="90000"/>
          </a:bodyPr>
          <a:lstStyle/>
          <a:p>
            <a:br>
              <a:rPr lang="en-US" dirty="0"/>
            </a:br>
            <a:r>
              <a:rPr lang="en-US" b="1" dirty="0"/>
              <a:t>Jefferson note on the Doctrine of Epicurus (c. 1799)</a:t>
            </a:r>
            <a:br>
              <a:rPr lang="en-US" dirty="0"/>
            </a:br>
            <a:endParaRPr lang="en-GB" dirty="0"/>
          </a:p>
        </p:txBody>
      </p:sp>
      <p:sp>
        <p:nvSpPr>
          <p:cNvPr id="3" name="Content Placeholder 2">
            <a:extLst>
              <a:ext uri="{FF2B5EF4-FFF2-40B4-BE49-F238E27FC236}">
                <a16:creationId xmlns:a16="http://schemas.microsoft.com/office/drawing/2014/main" id="{9D39C605-7A00-4D8A-9C4B-78A57E2CBB39}"/>
              </a:ext>
            </a:extLst>
          </p:cNvPr>
          <p:cNvSpPr>
            <a:spLocks noGrp="1"/>
          </p:cNvSpPr>
          <p:nvPr>
            <p:ph idx="1"/>
          </p:nvPr>
        </p:nvSpPr>
        <p:spPr>
          <a:xfrm>
            <a:off x="611560" y="1700808"/>
            <a:ext cx="8229601" cy="4752528"/>
          </a:xfrm>
        </p:spPr>
        <p:txBody>
          <a:bodyPr numCol="2" spcCol="360000">
            <a:normAutofit fontScale="77500" lnSpcReduction="20000"/>
          </a:bodyPr>
          <a:lstStyle/>
          <a:p>
            <a:pPr marL="0" indent="0">
              <a:buNone/>
            </a:pPr>
            <a:r>
              <a:rPr lang="en-US" sz="2800" dirty="0"/>
              <a:t>The Universe eternal</a:t>
            </a:r>
          </a:p>
          <a:p>
            <a:pPr marL="0" indent="0">
              <a:buNone/>
            </a:pPr>
            <a:r>
              <a:rPr lang="en-US" sz="2800" dirty="0"/>
              <a:t>Its parts great &amp; small interchangeable</a:t>
            </a:r>
          </a:p>
          <a:p>
            <a:pPr marL="0" indent="0">
              <a:buNone/>
            </a:pPr>
            <a:r>
              <a:rPr lang="en-US" sz="2800" dirty="0"/>
              <a:t>… Gods, neither creators nor preservers of the universe</a:t>
            </a:r>
          </a:p>
          <a:p>
            <a:pPr marL="0" indent="0">
              <a:buNone/>
            </a:pPr>
            <a:r>
              <a:rPr lang="en-US" sz="2800" b="1" dirty="0"/>
              <a:t>Happiness the aim life</a:t>
            </a:r>
          </a:p>
          <a:p>
            <a:pPr marL="0" indent="0">
              <a:buNone/>
            </a:pPr>
            <a:r>
              <a:rPr lang="en-US" sz="2800" b="1" dirty="0"/>
              <a:t>Virtue the foundation of happiness.</a:t>
            </a:r>
          </a:p>
          <a:p>
            <a:pPr marL="0" indent="0">
              <a:buNone/>
            </a:pPr>
            <a:r>
              <a:rPr lang="en-US" sz="2800" b="1" dirty="0"/>
              <a:t>Utility the test of virtue</a:t>
            </a:r>
          </a:p>
          <a:p>
            <a:pPr marL="0" indent="0">
              <a:buNone/>
            </a:pPr>
            <a:r>
              <a:rPr lang="en-US" sz="2800" b="1" dirty="0"/>
              <a:t>Pleasure active &amp; indolent</a:t>
            </a:r>
          </a:p>
          <a:p>
            <a:pPr marL="0" indent="0">
              <a:buNone/>
            </a:pPr>
            <a:r>
              <a:rPr lang="en-US" sz="2800" dirty="0"/>
              <a:t>… </a:t>
            </a:r>
          </a:p>
          <a:p>
            <a:pPr marL="0" indent="0">
              <a:buNone/>
            </a:pPr>
            <a:r>
              <a:rPr lang="en-US" sz="2800" dirty="0"/>
              <a:t>to procure tranquility of mind we must avoid desire &amp; fear the two</a:t>
            </a:r>
          </a:p>
          <a:p>
            <a:pPr marL="0" indent="0">
              <a:buNone/>
            </a:pPr>
            <a:r>
              <a:rPr lang="en-US" sz="2800" dirty="0"/>
              <a:t>principal diseases of the mind.</a:t>
            </a:r>
          </a:p>
          <a:p>
            <a:pPr marL="0" indent="0">
              <a:buNone/>
            </a:pPr>
            <a:r>
              <a:rPr lang="en-US" sz="2800" b="1" dirty="0"/>
              <a:t>Man is a free-agent.</a:t>
            </a:r>
          </a:p>
          <a:p>
            <a:pPr marL="0" indent="0">
              <a:buNone/>
            </a:pPr>
            <a:endParaRPr lang="en-US" sz="2800" dirty="0"/>
          </a:p>
          <a:p>
            <a:pPr marL="0" indent="0">
              <a:buNone/>
            </a:pPr>
            <a:r>
              <a:rPr lang="en-US" sz="2800" dirty="0"/>
              <a:t>Virtue consists in</a:t>
            </a:r>
          </a:p>
          <a:p>
            <a:pPr marL="514350" indent="-514350">
              <a:buAutoNum type="arabicPeriod"/>
            </a:pPr>
            <a:r>
              <a:rPr lang="en-US" sz="2800" dirty="0"/>
              <a:t>Prudence</a:t>
            </a:r>
          </a:p>
          <a:p>
            <a:pPr marL="514350" indent="-514350">
              <a:buAutoNum type="arabicPeriod"/>
            </a:pPr>
            <a:r>
              <a:rPr lang="en-US" sz="2800" dirty="0"/>
              <a:t>Temperance,</a:t>
            </a:r>
          </a:p>
          <a:p>
            <a:pPr marL="514350" indent="-514350">
              <a:buAutoNum type="arabicPeriod"/>
            </a:pPr>
            <a:r>
              <a:rPr lang="en-US" sz="2800" dirty="0"/>
              <a:t>Fortitude</a:t>
            </a:r>
          </a:p>
          <a:p>
            <a:pPr marL="514350" indent="-514350">
              <a:buAutoNum type="arabicPeriod"/>
            </a:pPr>
            <a:r>
              <a:rPr lang="en-US" sz="2800" dirty="0"/>
              <a:t>Justice</a:t>
            </a:r>
          </a:p>
          <a:p>
            <a:pPr marL="514350" indent="-514350">
              <a:buAutoNum type="arabicPeriod"/>
            </a:pPr>
            <a:endParaRPr lang="en-US" sz="2800" dirty="0"/>
          </a:p>
          <a:p>
            <a:pPr marL="0" indent="0">
              <a:buNone/>
            </a:pPr>
            <a:r>
              <a:rPr lang="en-US" sz="2800" dirty="0"/>
              <a:t>which are opposed to </a:t>
            </a:r>
          </a:p>
          <a:p>
            <a:pPr marL="514350" indent="-514350">
              <a:buAutoNum type="arabicPeriod"/>
            </a:pPr>
            <a:r>
              <a:rPr lang="en-US" sz="2800" dirty="0"/>
              <a:t>Folly	</a:t>
            </a:r>
          </a:p>
          <a:p>
            <a:pPr marL="514350" indent="-514350">
              <a:buAutoNum type="arabicPeriod"/>
            </a:pPr>
            <a:r>
              <a:rPr lang="en-US" sz="2800" dirty="0"/>
              <a:t>Desire</a:t>
            </a:r>
          </a:p>
          <a:p>
            <a:pPr marL="514350" indent="-514350">
              <a:buAutoNum type="arabicPeriod"/>
            </a:pPr>
            <a:r>
              <a:rPr lang="en-US" sz="2800" dirty="0"/>
              <a:t>Fear.</a:t>
            </a:r>
          </a:p>
          <a:p>
            <a:pPr marL="514350" indent="-514350">
              <a:buAutoNum type="arabicPeriod"/>
            </a:pPr>
            <a:r>
              <a:rPr lang="en-US" sz="2800" dirty="0" err="1"/>
              <a:t>Deceipt</a:t>
            </a:r>
            <a:endParaRPr lang="en-GB" sz="2800" dirty="0"/>
          </a:p>
        </p:txBody>
      </p:sp>
    </p:spTree>
    <p:extLst>
      <p:ext uri="{BB962C8B-B14F-4D97-AF65-F5344CB8AC3E}">
        <p14:creationId xmlns:p14="http://schemas.microsoft.com/office/powerpoint/2010/main" val="37203258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F4CE9-1D03-4EC4-955F-C011DBFF9D70}"/>
              </a:ext>
            </a:extLst>
          </p:cNvPr>
          <p:cNvSpPr>
            <a:spLocks noGrp="1"/>
          </p:cNvSpPr>
          <p:nvPr>
            <p:ph type="title"/>
          </p:nvPr>
        </p:nvSpPr>
        <p:spPr/>
        <p:txBody>
          <a:bodyPr>
            <a:normAutofit/>
          </a:bodyPr>
          <a:lstStyle/>
          <a:p>
            <a:r>
              <a:rPr lang="en-US" b="1" dirty="0"/>
              <a:t>Thomas Jefferson (1743–1826)</a:t>
            </a:r>
            <a:endParaRPr lang="en-GB" b="1" dirty="0"/>
          </a:p>
        </p:txBody>
      </p:sp>
      <p:sp>
        <p:nvSpPr>
          <p:cNvPr id="3" name="Content Placeholder 2">
            <a:extLst>
              <a:ext uri="{FF2B5EF4-FFF2-40B4-BE49-F238E27FC236}">
                <a16:creationId xmlns:a16="http://schemas.microsoft.com/office/drawing/2014/main" id="{BDDBF49D-1C4D-4DF4-9AA7-B2C03050CCA0}"/>
              </a:ext>
            </a:extLst>
          </p:cNvPr>
          <p:cNvSpPr>
            <a:spLocks noGrp="1"/>
          </p:cNvSpPr>
          <p:nvPr>
            <p:ph idx="1"/>
          </p:nvPr>
        </p:nvSpPr>
        <p:spPr>
          <a:xfrm>
            <a:off x="457200" y="1600200"/>
            <a:ext cx="5698976" cy="4983161"/>
          </a:xfrm>
        </p:spPr>
        <p:txBody>
          <a:bodyPr>
            <a:normAutofit fontScale="92500" lnSpcReduction="10000"/>
          </a:bodyPr>
          <a:lstStyle/>
          <a:p>
            <a:r>
              <a:rPr lang="en-US" dirty="0"/>
              <a:t>Writer of Constitution</a:t>
            </a:r>
          </a:p>
          <a:p>
            <a:r>
              <a:rPr lang="en-US" dirty="0"/>
              <a:t>3</a:t>
            </a:r>
            <a:r>
              <a:rPr lang="en-US" baseline="30000" dirty="0"/>
              <a:t>rd</a:t>
            </a:r>
            <a:r>
              <a:rPr lang="en-US" dirty="0"/>
              <a:t> President (1801—1809)</a:t>
            </a:r>
          </a:p>
          <a:p>
            <a:r>
              <a:rPr lang="en-US" dirty="0"/>
              <a:t>Virginia planter</a:t>
            </a:r>
          </a:p>
          <a:p>
            <a:r>
              <a:rPr lang="en-GB" dirty="0"/>
              <a:t>Private tutor James Maury, son of French Huguenot</a:t>
            </a:r>
          </a:p>
          <a:p>
            <a:r>
              <a:rPr lang="en-GB" dirty="0"/>
              <a:t>Higher education at College of William and Mary, Williamsburg, VA (est. 1693) – tutored by William Small, graduate of University of Aberdeen</a:t>
            </a:r>
          </a:p>
          <a:p>
            <a:endParaRPr lang="en-GB" dirty="0"/>
          </a:p>
        </p:txBody>
      </p:sp>
      <p:pic>
        <p:nvPicPr>
          <p:cNvPr id="9" name="Picture 8">
            <a:extLst>
              <a:ext uri="{FF2B5EF4-FFF2-40B4-BE49-F238E27FC236}">
                <a16:creationId xmlns:a16="http://schemas.microsoft.com/office/drawing/2014/main" id="{FE05662B-D0DC-44CE-B718-5B3300D0425E}"/>
              </a:ext>
            </a:extLst>
          </p:cNvPr>
          <p:cNvPicPr>
            <a:picLocks noChangeAspect="1"/>
          </p:cNvPicPr>
          <p:nvPr/>
        </p:nvPicPr>
        <p:blipFill>
          <a:blip r:embed="rId3"/>
          <a:stretch>
            <a:fillRect/>
          </a:stretch>
        </p:blipFill>
        <p:spPr>
          <a:xfrm>
            <a:off x="6418283" y="1689652"/>
            <a:ext cx="2725717" cy="3478696"/>
          </a:xfrm>
          <a:prstGeom prst="rect">
            <a:avLst/>
          </a:prstGeom>
        </p:spPr>
      </p:pic>
    </p:spTree>
    <p:extLst>
      <p:ext uri="{BB962C8B-B14F-4D97-AF65-F5344CB8AC3E}">
        <p14:creationId xmlns:p14="http://schemas.microsoft.com/office/powerpoint/2010/main" val="39244606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680D-C813-4EB5-AEE1-2B4291641CA1}"/>
              </a:ext>
            </a:extLst>
          </p:cNvPr>
          <p:cNvSpPr>
            <a:spLocks noGrp="1"/>
          </p:cNvSpPr>
          <p:nvPr>
            <p:ph type="title"/>
          </p:nvPr>
        </p:nvSpPr>
        <p:spPr/>
        <p:txBody>
          <a:bodyPr>
            <a:normAutofit fontScale="90000"/>
          </a:bodyPr>
          <a:lstStyle/>
          <a:p>
            <a:r>
              <a:rPr lang="en-US" b="1" dirty="0"/>
              <a:t>Scottish Enlightenment and American Revolution</a:t>
            </a:r>
            <a:endParaRPr lang="en-GB" b="1" dirty="0"/>
          </a:p>
        </p:txBody>
      </p:sp>
      <p:sp>
        <p:nvSpPr>
          <p:cNvPr id="3" name="Content Placeholder 2">
            <a:extLst>
              <a:ext uri="{FF2B5EF4-FFF2-40B4-BE49-F238E27FC236}">
                <a16:creationId xmlns:a16="http://schemas.microsoft.com/office/drawing/2014/main" id="{06B28FDD-E85F-47D9-B7AA-39DEEF7FE5E6}"/>
              </a:ext>
            </a:extLst>
          </p:cNvPr>
          <p:cNvSpPr>
            <a:spLocks noGrp="1"/>
          </p:cNvSpPr>
          <p:nvPr>
            <p:ph idx="1"/>
          </p:nvPr>
        </p:nvSpPr>
        <p:spPr>
          <a:xfrm>
            <a:off x="243112" y="1844824"/>
            <a:ext cx="5697039" cy="4525963"/>
          </a:xfrm>
        </p:spPr>
        <p:txBody>
          <a:bodyPr>
            <a:normAutofit/>
          </a:bodyPr>
          <a:lstStyle/>
          <a:p>
            <a:pPr marL="0" indent="0">
              <a:buNone/>
            </a:pPr>
            <a:r>
              <a:rPr lang="en-US" sz="2000" i="1" dirty="0"/>
              <a:t>Influence of scholars from Scottish universities in the colonies:</a:t>
            </a:r>
          </a:p>
          <a:p>
            <a:r>
              <a:rPr lang="en-US" sz="2000" dirty="0"/>
              <a:t>St Andrews (est. 1413), Glasgow (est. 1451), Aberdeen (est. 1495), Edinburgh (est. 1583)</a:t>
            </a:r>
          </a:p>
          <a:p>
            <a:endParaRPr lang="en-US" sz="2000" dirty="0"/>
          </a:p>
          <a:p>
            <a:pPr marL="0" indent="0">
              <a:buNone/>
            </a:pPr>
            <a:r>
              <a:rPr lang="en-US" sz="2000" b="1" dirty="0"/>
              <a:t>John Witherspoon (1723–1794)</a:t>
            </a:r>
          </a:p>
          <a:p>
            <a:pPr marL="285750" indent="-285750">
              <a:buFont typeface="Arial" panose="020B0604020202020204" pitchFamily="34" charset="0"/>
              <a:buChar char="•"/>
            </a:pPr>
            <a:r>
              <a:rPr lang="en-US" sz="2000" dirty="0"/>
              <a:t>Scottish cleric</a:t>
            </a:r>
          </a:p>
          <a:p>
            <a:pPr marL="285750" indent="-285750">
              <a:buFont typeface="Arial" panose="020B0604020202020204" pitchFamily="34" charset="0"/>
              <a:buChar char="•"/>
            </a:pPr>
            <a:r>
              <a:rPr lang="en-US" sz="2000" dirty="0"/>
              <a:t>Principal of College of New Jersey (1768–1794; now Princeton University), est. 1746</a:t>
            </a:r>
          </a:p>
          <a:p>
            <a:pPr marL="285750" indent="-285750">
              <a:buFont typeface="Arial" panose="020B0604020202020204" pitchFamily="34" charset="0"/>
              <a:buChar char="•"/>
            </a:pPr>
            <a:r>
              <a:rPr lang="en-US" sz="2000" dirty="0"/>
              <a:t>Influence on Madison</a:t>
            </a:r>
          </a:p>
          <a:p>
            <a:pPr marL="285750" indent="-285750">
              <a:buFont typeface="Arial" panose="020B0604020202020204" pitchFamily="34" charset="0"/>
              <a:buChar char="•"/>
            </a:pPr>
            <a:r>
              <a:rPr lang="en-US" sz="2000" dirty="0"/>
              <a:t>Signatory of the Declaration of Independence as New Jersey delegate to constitutional convention </a:t>
            </a: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38FC32ED-4504-445F-8400-AD1591497516}"/>
              </a:ext>
            </a:extLst>
          </p:cNvPr>
          <p:cNvPicPr>
            <a:picLocks noChangeAspect="1"/>
          </p:cNvPicPr>
          <p:nvPr/>
        </p:nvPicPr>
        <p:blipFill>
          <a:blip r:embed="rId3"/>
          <a:stretch>
            <a:fillRect/>
          </a:stretch>
        </p:blipFill>
        <p:spPr>
          <a:xfrm>
            <a:off x="6444208" y="3873641"/>
            <a:ext cx="2508310" cy="3028784"/>
          </a:xfrm>
          <a:prstGeom prst="rect">
            <a:avLst/>
          </a:prstGeom>
        </p:spPr>
      </p:pic>
      <p:pic>
        <p:nvPicPr>
          <p:cNvPr id="6" name="Picture 5">
            <a:extLst>
              <a:ext uri="{FF2B5EF4-FFF2-40B4-BE49-F238E27FC236}">
                <a16:creationId xmlns:a16="http://schemas.microsoft.com/office/drawing/2014/main" id="{DFE5F2FA-7E80-4DD7-B3F3-6E1F6189171B}"/>
              </a:ext>
            </a:extLst>
          </p:cNvPr>
          <p:cNvPicPr>
            <a:picLocks noChangeAspect="1"/>
          </p:cNvPicPr>
          <p:nvPr/>
        </p:nvPicPr>
        <p:blipFill>
          <a:blip r:embed="rId4"/>
          <a:stretch>
            <a:fillRect/>
          </a:stretch>
        </p:blipFill>
        <p:spPr>
          <a:xfrm>
            <a:off x="6536027" y="931854"/>
            <a:ext cx="2150773" cy="2941787"/>
          </a:xfrm>
          <a:prstGeom prst="rect">
            <a:avLst/>
          </a:prstGeom>
        </p:spPr>
      </p:pic>
    </p:spTree>
    <p:extLst>
      <p:ext uri="{BB962C8B-B14F-4D97-AF65-F5344CB8AC3E}">
        <p14:creationId xmlns:p14="http://schemas.microsoft.com/office/powerpoint/2010/main" val="36204480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229810" y="1124744"/>
            <a:ext cx="3664848" cy="5877272"/>
          </a:xfrm>
          <a:prstGeom prst="rect">
            <a:avLst/>
          </a:prstGeom>
        </p:spPr>
        <p:txBody>
          <a:bodyPr vert="horz" lIns="68580" tIns="34290" rIns="68580" bIns="34290" rtlCol="0">
            <a:normAutofit fontScale="70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4400" dirty="0">
                <a:solidFill>
                  <a:schemeClr val="tx1"/>
                </a:solidFill>
              </a:rPr>
              <a:t>American revolutionaries became high-profile public figures in France: Benjamin Franklin (1776–1785) and Thomas Jefferson (1785–1789) each served as US Minister to France; John Adams envoy (1777—1779)</a:t>
            </a:r>
            <a:endParaRPr lang="en-GB" sz="2200" dirty="0">
              <a:solidFill>
                <a:srgbClr val="FF0000"/>
              </a:solidFill>
            </a:endParaRPr>
          </a:p>
          <a:p>
            <a:pPr>
              <a:buClr>
                <a:srgbClr val="C66951"/>
              </a:buClr>
            </a:pPr>
            <a:endParaRPr lang="en-GB" sz="3600" dirty="0">
              <a:solidFill>
                <a:srgbClr val="FF0000"/>
              </a:solidFill>
            </a:endParaRPr>
          </a:p>
        </p:txBody>
      </p:sp>
      <p:pic>
        <p:nvPicPr>
          <p:cNvPr id="2" name="Picture 1"/>
          <p:cNvPicPr>
            <a:picLocks noChangeAspect="1"/>
          </p:cNvPicPr>
          <p:nvPr/>
        </p:nvPicPr>
        <p:blipFill>
          <a:blip r:embed="rId3"/>
          <a:stretch>
            <a:fillRect/>
          </a:stretch>
        </p:blipFill>
        <p:spPr>
          <a:xfrm>
            <a:off x="4121903" y="1247942"/>
            <a:ext cx="5022096" cy="3672408"/>
          </a:xfrm>
          <a:prstGeom prst="rect">
            <a:avLst/>
          </a:prstGeom>
        </p:spPr>
      </p:pic>
      <p:sp>
        <p:nvSpPr>
          <p:cNvPr id="7" name="Rectangle 6"/>
          <p:cNvSpPr/>
          <p:nvPr/>
        </p:nvSpPr>
        <p:spPr>
          <a:xfrm>
            <a:off x="5315806" y="5229200"/>
            <a:ext cx="3613874" cy="507831"/>
          </a:xfrm>
          <a:prstGeom prst="rect">
            <a:avLst/>
          </a:prstGeom>
        </p:spPr>
        <p:txBody>
          <a:bodyPr wrap="none">
            <a:spAutoFit/>
          </a:bodyPr>
          <a:lstStyle/>
          <a:p>
            <a:pPr algn="r"/>
            <a:r>
              <a:rPr lang="en-US" sz="1350" dirty="0"/>
              <a:t>Franklin's Reception at the Court of France, 1778</a:t>
            </a:r>
          </a:p>
          <a:p>
            <a:pPr algn="r"/>
            <a:r>
              <a:rPr lang="en-US" sz="1350" dirty="0"/>
              <a:t>Anton </a:t>
            </a:r>
            <a:r>
              <a:rPr lang="en-US" sz="1350" dirty="0" err="1"/>
              <a:t>Hohenstein</a:t>
            </a:r>
            <a:r>
              <a:rPr lang="en-US" sz="1350" dirty="0"/>
              <a:t>, 19</a:t>
            </a:r>
            <a:r>
              <a:rPr lang="en-US" sz="1350" baseline="30000" dirty="0"/>
              <a:t>th</a:t>
            </a:r>
            <a:r>
              <a:rPr lang="en-US" sz="1350" dirty="0"/>
              <a:t> century</a:t>
            </a:r>
          </a:p>
        </p:txBody>
      </p:sp>
      <p:sp>
        <p:nvSpPr>
          <p:cNvPr id="9" name="Title 2">
            <a:extLst>
              <a:ext uri="{FF2B5EF4-FFF2-40B4-BE49-F238E27FC236}">
                <a16:creationId xmlns:a16="http://schemas.microsoft.com/office/drawing/2014/main" id="{B361886F-06EF-452A-A4CC-C7D7351050E6}"/>
              </a:ext>
            </a:extLst>
          </p:cNvPr>
          <p:cNvSpPr txBox="1">
            <a:spLocks/>
          </p:cNvSpPr>
          <p:nvPr/>
        </p:nvSpPr>
        <p:spPr>
          <a:xfrm>
            <a:off x="0" y="-22472"/>
            <a:ext cx="9143999" cy="1301210"/>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656903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0" y="1301210"/>
            <a:ext cx="3059831" cy="3999998"/>
          </a:xfrm>
          <a:prstGeom prst="rect">
            <a:avLst/>
          </a:prstGeom>
        </p:spPr>
        <p:txBody>
          <a:bodyPr vert="horz" lIns="457200" tIns="34290" rIns="457200" bIns="3429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US" dirty="0">
                <a:solidFill>
                  <a:schemeClr val="tx1"/>
                </a:solidFill>
              </a:rPr>
              <a:t>In 1778, France </a:t>
            </a:r>
            <a:r>
              <a:rPr lang="en-US" dirty="0" err="1">
                <a:solidFill>
                  <a:schemeClr val="tx1"/>
                </a:solidFill>
              </a:rPr>
              <a:t>recognised</a:t>
            </a:r>
            <a:r>
              <a:rPr lang="en-US" dirty="0">
                <a:solidFill>
                  <a:schemeClr val="tx1"/>
                </a:solidFill>
              </a:rPr>
              <a:t> USA sovereign nation, signed a military alliance and entered war with Britain</a:t>
            </a:r>
          </a:p>
          <a:p>
            <a:pPr>
              <a:buClr>
                <a:srgbClr val="C66951"/>
              </a:buClr>
            </a:pPr>
            <a:r>
              <a:rPr lang="en-GB" dirty="0">
                <a:solidFill>
                  <a:schemeClr val="tx1"/>
                </a:solidFill>
              </a:rPr>
              <a:t>Strategically successful, but created huge debt (one cause of French Revolution, 1789)</a:t>
            </a:r>
          </a:p>
        </p:txBody>
      </p:sp>
      <p:pic>
        <p:nvPicPr>
          <p:cNvPr id="4" name="Picture 3"/>
          <p:cNvPicPr>
            <a:picLocks noChangeAspect="1"/>
          </p:cNvPicPr>
          <p:nvPr/>
        </p:nvPicPr>
        <p:blipFill>
          <a:blip r:embed="rId3"/>
          <a:stretch>
            <a:fillRect/>
          </a:stretch>
        </p:blipFill>
        <p:spPr>
          <a:xfrm>
            <a:off x="3059831" y="1070289"/>
            <a:ext cx="6089605" cy="4704096"/>
          </a:xfrm>
          <a:prstGeom prst="rect">
            <a:avLst/>
          </a:prstGeom>
        </p:spPr>
      </p:pic>
      <p:sp>
        <p:nvSpPr>
          <p:cNvPr id="5" name="Rectangle 4"/>
          <p:cNvSpPr/>
          <p:nvPr/>
        </p:nvSpPr>
        <p:spPr>
          <a:xfrm>
            <a:off x="6129202" y="5805264"/>
            <a:ext cx="2984289" cy="715581"/>
          </a:xfrm>
          <a:prstGeom prst="rect">
            <a:avLst/>
          </a:prstGeom>
        </p:spPr>
        <p:txBody>
          <a:bodyPr wrap="square">
            <a:spAutoFit/>
          </a:bodyPr>
          <a:lstStyle/>
          <a:p>
            <a:r>
              <a:rPr lang="en-US" sz="1350" dirty="0"/>
              <a:t>The British (center) surrender to French (left) and American (right) troops, at the Battle of Yorktown in 1781.</a:t>
            </a:r>
          </a:p>
        </p:txBody>
      </p:sp>
      <p:sp>
        <p:nvSpPr>
          <p:cNvPr id="7" name="Title 2"/>
          <p:cNvSpPr txBox="1">
            <a:spLocks/>
          </p:cNvSpPr>
          <p:nvPr/>
        </p:nvSpPr>
        <p:spPr>
          <a:xfrm>
            <a:off x="0" y="-22472"/>
            <a:ext cx="9143999" cy="1301210"/>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8316023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178053" y="1884159"/>
            <a:ext cx="3312369" cy="4759363"/>
          </a:xfrm>
          <a:prstGeom prst="rect">
            <a:avLst/>
          </a:prstGeom>
        </p:spPr>
        <p:txBody>
          <a:bodyPr vert="horz" lIns="68580" tIns="34290" rIns="68580" bIns="34290" rtlCol="0">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1800" dirty="0">
                <a:solidFill>
                  <a:schemeClr val="tx1"/>
                </a:solidFill>
                <a:latin typeface="+mj-lt"/>
              </a:rPr>
              <a:t>Many French soldiers treated as revolutionary heroes in the new United States – </a:t>
            </a:r>
            <a:r>
              <a:rPr lang="en-GB" sz="1800" dirty="0" err="1">
                <a:solidFill>
                  <a:schemeClr val="tx1"/>
                </a:solidFill>
                <a:latin typeface="+mj-lt"/>
              </a:rPr>
              <a:t>inc.</a:t>
            </a:r>
            <a:r>
              <a:rPr lang="en-GB" sz="1800" dirty="0">
                <a:solidFill>
                  <a:schemeClr val="tx1"/>
                </a:solidFill>
                <a:latin typeface="+mj-lt"/>
              </a:rPr>
              <a:t> General </a:t>
            </a:r>
            <a:r>
              <a:rPr lang="fr-FR" sz="1800" dirty="0">
                <a:solidFill>
                  <a:schemeClr val="tx1"/>
                </a:solidFill>
                <a:latin typeface="+mj-lt"/>
              </a:rPr>
              <a:t>Gilbert du </a:t>
            </a:r>
            <a:r>
              <a:rPr lang="fr-FR" sz="1800" dirty="0" err="1">
                <a:solidFill>
                  <a:schemeClr val="tx1"/>
                </a:solidFill>
                <a:latin typeface="+mj-lt"/>
              </a:rPr>
              <a:t>Motier</a:t>
            </a:r>
            <a:r>
              <a:rPr lang="fr-FR" sz="1800" dirty="0">
                <a:solidFill>
                  <a:schemeClr val="tx1"/>
                </a:solidFill>
                <a:latin typeface="+mj-lt"/>
              </a:rPr>
              <a:t>, Marquis de Lafayette</a:t>
            </a:r>
            <a:r>
              <a:rPr lang="en-US" sz="1800" dirty="0">
                <a:solidFill>
                  <a:schemeClr val="tx1"/>
                </a:solidFill>
                <a:latin typeface="+mj-lt"/>
              </a:rPr>
              <a:t> (pictured)</a:t>
            </a:r>
            <a:endParaRPr lang="en-GB" sz="1800" dirty="0">
              <a:solidFill>
                <a:schemeClr val="tx1"/>
              </a:solidFill>
              <a:latin typeface="+mj-lt"/>
            </a:endParaRPr>
          </a:p>
          <a:p>
            <a:pPr>
              <a:buClr>
                <a:srgbClr val="C66951"/>
              </a:buClr>
            </a:pPr>
            <a:r>
              <a:rPr lang="en-GB" sz="1800" dirty="0">
                <a:solidFill>
                  <a:schemeClr val="tx1"/>
                </a:solidFill>
                <a:latin typeface="+mj-lt"/>
              </a:rPr>
              <a:t>Shared social and intellectual circles: Jefferson and Lafayette (later leading French revolutionary) were personal friends</a:t>
            </a:r>
          </a:p>
          <a:p>
            <a:pPr>
              <a:buClr>
                <a:srgbClr val="C66951"/>
              </a:buClr>
            </a:pPr>
            <a:r>
              <a:rPr lang="en-GB" sz="1800" dirty="0">
                <a:solidFill>
                  <a:schemeClr val="tx1"/>
                </a:solidFill>
                <a:latin typeface="+mj-lt"/>
              </a:rPr>
              <a:t>Strong French influence on early American republic – e.g. Pierre L’Enfant’s design for Washington DC, 1791</a:t>
            </a:r>
          </a:p>
          <a:p>
            <a:pPr>
              <a:buClr>
                <a:srgbClr val="C66951"/>
              </a:buClr>
            </a:pPr>
            <a:endParaRPr lang="en-GB" sz="1800" dirty="0">
              <a:solidFill>
                <a:schemeClr val="accent6">
                  <a:lumMod val="75000"/>
                </a:schemeClr>
              </a:solidFill>
            </a:endParaRPr>
          </a:p>
          <a:p>
            <a:pPr>
              <a:buClr>
                <a:srgbClr val="C66951"/>
              </a:buClr>
            </a:pPr>
            <a:endParaRPr lang="en-GB" sz="1950" dirty="0">
              <a:solidFill>
                <a:schemeClr val="accent6">
                  <a:lumMod val="75000"/>
                </a:schemeClr>
              </a:solidFill>
            </a:endParaRPr>
          </a:p>
          <a:p>
            <a:pPr>
              <a:buClr>
                <a:srgbClr val="C66951"/>
              </a:buClr>
            </a:pPr>
            <a:endParaRPr lang="en-GB" sz="1950" dirty="0">
              <a:solidFill>
                <a:schemeClr val="accent6">
                  <a:lumMod val="75000"/>
                </a:schemeClr>
              </a:solidFill>
            </a:endParaRPr>
          </a:p>
          <a:p>
            <a:pPr marL="34290" indent="0">
              <a:buClr>
                <a:srgbClr val="C66951"/>
              </a:buClr>
              <a:buNone/>
            </a:pPr>
            <a:endParaRPr lang="en-GB" sz="1950" dirty="0">
              <a:solidFill>
                <a:schemeClr val="accent6">
                  <a:lumMod val="75000"/>
                </a:schemeClr>
              </a:solidFill>
            </a:endParaRPr>
          </a:p>
          <a:p>
            <a:pPr marL="34290" indent="0">
              <a:buClr>
                <a:srgbClr val="C66951"/>
              </a:buClr>
              <a:buNone/>
            </a:pPr>
            <a:endParaRPr lang="en-GB" sz="1950" dirty="0">
              <a:solidFill>
                <a:srgbClr val="FF0000"/>
              </a:solidFill>
            </a:endParaRPr>
          </a:p>
          <a:p>
            <a:pPr>
              <a:buClr>
                <a:srgbClr val="C66951"/>
              </a:buClr>
              <a:buFontTx/>
              <a:buChar char="-"/>
            </a:pPr>
            <a:endParaRPr lang="en-GB" sz="1950" dirty="0">
              <a:solidFill>
                <a:srgbClr val="FF0000"/>
              </a:solidFill>
            </a:endParaRPr>
          </a:p>
          <a:p>
            <a:pPr>
              <a:buClr>
                <a:srgbClr val="C66951"/>
              </a:buClr>
              <a:buFontTx/>
              <a:buChar char="-"/>
            </a:pPr>
            <a:endParaRPr lang="en-GB" sz="1950" dirty="0">
              <a:solidFill>
                <a:srgbClr val="FF0000"/>
              </a:solidFill>
            </a:endParaRPr>
          </a:p>
          <a:p>
            <a:pPr marL="34290" indent="0">
              <a:buClr>
                <a:srgbClr val="C66951"/>
              </a:buClr>
              <a:buNone/>
            </a:pPr>
            <a:endParaRPr lang="en-GB" sz="1950" dirty="0">
              <a:solidFill>
                <a:srgbClr val="FF0000"/>
              </a:solidFill>
            </a:endParaRPr>
          </a:p>
        </p:txBody>
      </p:sp>
      <p:pic>
        <p:nvPicPr>
          <p:cNvPr id="5" name="Picture 4"/>
          <p:cNvPicPr>
            <a:picLocks noChangeAspect="1"/>
          </p:cNvPicPr>
          <p:nvPr/>
        </p:nvPicPr>
        <p:blipFill>
          <a:blip r:embed="rId3"/>
          <a:stretch>
            <a:fillRect/>
          </a:stretch>
        </p:blipFill>
        <p:spPr>
          <a:xfrm>
            <a:off x="3647301" y="-171400"/>
            <a:ext cx="3156947" cy="4450091"/>
          </a:xfrm>
          <a:prstGeom prst="rect">
            <a:avLst/>
          </a:prstGeom>
        </p:spPr>
      </p:pic>
      <p:pic>
        <p:nvPicPr>
          <p:cNvPr id="8" name="Picture 7"/>
          <p:cNvPicPr>
            <a:picLocks noChangeAspect="1"/>
          </p:cNvPicPr>
          <p:nvPr/>
        </p:nvPicPr>
        <p:blipFill>
          <a:blip r:embed="rId4"/>
          <a:stretch>
            <a:fillRect/>
          </a:stretch>
        </p:blipFill>
        <p:spPr>
          <a:xfrm>
            <a:off x="5972626" y="332656"/>
            <a:ext cx="3171374" cy="2324659"/>
          </a:xfrm>
          <a:prstGeom prst="rect">
            <a:avLst/>
          </a:prstGeom>
        </p:spPr>
      </p:pic>
      <p:sp>
        <p:nvSpPr>
          <p:cNvPr id="7" name="Title 2"/>
          <p:cNvSpPr txBox="1">
            <a:spLocks/>
          </p:cNvSpPr>
          <p:nvPr/>
        </p:nvSpPr>
        <p:spPr>
          <a:xfrm>
            <a:off x="36728" y="28772"/>
            <a:ext cx="9107272" cy="1143000"/>
          </a:xfrm>
          <a:prstGeom prst="rect">
            <a:avLst/>
          </a:prstGeom>
        </p:spPr>
        <p:txBody>
          <a:bodyPr vert="horz" lIns="457200" tIns="45720" rIns="45720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400" b="1" u="sng" dirty="0">
              <a:solidFill>
                <a:prstClr val="black"/>
              </a:solidFill>
            </a:endParaRPr>
          </a:p>
        </p:txBody>
      </p:sp>
      <p:pic>
        <p:nvPicPr>
          <p:cNvPr id="9" name="Picture 8"/>
          <p:cNvPicPr>
            <a:picLocks noChangeAspect="1"/>
          </p:cNvPicPr>
          <p:nvPr/>
        </p:nvPicPr>
        <p:blipFill>
          <a:blip r:embed="rId5"/>
          <a:stretch>
            <a:fillRect/>
          </a:stretch>
        </p:blipFill>
        <p:spPr>
          <a:xfrm>
            <a:off x="3647301" y="4121876"/>
            <a:ext cx="1864709" cy="1686714"/>
          </a:xfrm>
          <a:prstGeom prst="rect">
            <a:avLst/>
          </a:prstGeom>
        </p:spPr>
      </p:pic>
      <p:pic>
        <p:nvPicPr>
          <p:cNvPr id="10" name="Picture 9"/>
          <p:cNvPicPr>
            <a:picLocks noChangeAspect="1"/>
          </p:cNvPicPr>
          <p:nvPr/>
        </p:nvPicPr>
        <p:blipFill>
          <a:blip r:embed="rId6"/>
          <a:stretch>
            <a:fillRect/>
          </a:stretch>
        </p:blipFill>
        <p:spPr>
          <a:xfrm>
            <a:off x="5355131" y="3854460"/>
            <a:ext cx="3788869" cy="3003540"/>
          </a:xfrm>
          <a:prstGeom prst="rect">
            <a:avLst/>
          </a:prstGeom>
        </p:spPr>
      </p:pic>
      <p:pic>
        <p:nvPicPr>
          <p:cNvPr id="11" name="Picture 10"/>
          <p:cNvPicPr>
            <a:picLocks noChangeAspect="1"/>
          </p:cNvPicPr>
          <p:nvPr/>
        </p:nvPicPr>
        <p:blipFill>
          <a:blip r:embed="rId7"/>
          <a:stretch>
            <a:fillRect/>
          </a:stretch>
        </p:blipFill>
        <p:spPr>
          <a:xfrm>
            <a:off x="3287465" y="5808590"/>
            <a:ext cx="2067666" cy="1033833"/>
          </a:xfrm>
          <a:prstGeom prst="rect">
            <a:avLst/>
          </a:prstGeom>
        </p:spPr>
      </p:pic>
      <p:sp>
        <p:nvSpPr>
          <p:cNvPr id="14" name="Title 2">
            <a:extLst>
              <a:ext uri="{FF2B5EF4-FFF2-40B4-BE49-F238E27FC236}">
                <a16:creationId xmlns:a16="http://schemas.microsoft.com/office/drawing/2014/main" id="{C63AD0D5-93FA-4D2A-A0E8-3BA4F84FF728}"/>
              </a:ext>
            </a:extLst>
          </p:cNvPr>
          <p:cNvSpPr txBox="1">
            <a:spLocks/>
          </p:cNvSpPr>
          <p:nvPr/>
        </p:nvSpPr>
        <p:spPr>
          <a:xfrm>
            <a:off x="0" y="-22472"/>
            <a:ext cx="3647301" cy="2155328"/>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600" b="1" dirty="0">
                <a:solidFill>
                  <a:prstClr val="black"/>
                </a:solidFill>
              </a:rPr>
              <a:t>France and the American Revolution </a:t>
            </a:r>
            <a:endParaRPr lang="en-GB" sz="3600" b="1" dirty="0">
              <a:solidFill>
                <a:prstClr val="black"/>
              </a:solidFill>
            </a:endParaRPr>
          </a:p>
        </p:txBody>
      </p:sp>
    </p:spTree>
    <p:extLst>
      <p:ext uri="{BB962C8B-B14F-4D97-AF65-F5344CB8AC3E}">
        <p14:creationId xmlns:p14="http://schemas.microsoft.com/office/powerpoint/2010/main" val="32549521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5281" y="1133306"/>
            <a:ext cx="4952783" cy="5320030"/>
          </a:xfrm>
        </p:spPr>
        <p:txBody>
          <a:bodyPr>
            <a:normAutofit fontScale="92500"/>
          </a:bodyPr>
          <a:lstStyle/>
          <a:p>
            <a:pPr marL="34290" indent="0">
              <a:buNone/>
            </a:pPr>
            <a:r>
              <a:rPr lang="en-GB" sz="2100" u="sng" dirty="0"/>
              <a:t>Effects: </a:t>
            </a:r>
          </a:p>
          <a:p>
            <a:r>
              <a:rPr lang="en-GB" sz="2100" dirty="0"/>
              <a:t>Overthrow of absolute rule of Bourbon monarchy</a:t>
            </a:r>
          </a:p>
          <a:p>
            <a:endParaRPr lang="en-GB" sz="2100" dirty="0"/>
          </a:p>
          <a:p>
            <a:r>
              <a:rPr lang="en-GB" sz="2100" dirty="0"/>
              <a:t>Overthrow of </a:t>
            </a:r>
            <a:r>
              <a:rPr lang="en-GB" sz="2100" i="1" dirty="0"/>
              <a:t>Ancien Régime </a:t>
            </a:r>
            <a:r>
              <a:rPr lang="en-GB" sz="2100" dirty="0"/>
              <a:t>of aristocratic, ‘feudal rule’</a:t>
            </a:r>
          </a:p>
          <a:p>
            <a:endParaRPr lang="en-GB" sz="2100" dirty="0"/>
          </a:p>
          <a:p>
            <a:r>
              <a:rPr lang="en-GB" sz="2100" dirty="0"/>
              <a:t>Institution of representative of government</a:t>
            </a:r>
          </a:p>
          <a:p>
            <a:endParaRPr lang="en-GB" sz="2100" dirty="0"/>
          </a:p>
          <a:p>
            <a:r>
              <a:rPr lang="en-GB" sz="2100" dirty="0"/>
              <a:t>(Eventual) abolition of Monarchy (1792) and regicide (1793)</a:t>
            </a:r>
          </a:p>
          <a:p>
            <a:endParaRPr lang="en-GB" sz="2100" dirty="0"/>
          </a:p>
          <a:p>
            <a:r>
              <a:rPr lang="en-GB" sz="2100" dirty="0"/>
              <a:t>(Eventual) institution of Republic (1792)</a:t>
            </a:r>
          </a:p>
          <a:p>
            <a:endParaRPr lang="en-GB" sz="2100" dirty="0"/>
          </a:p>
          <a:p>
            <a:r>
              <a:rPr lang="en-GB" sz="2100" dirty="0"/>
              <a:t>Terror (1793—1794)</a:t>
            </a:r>
          </a:p>
          <a:p>
            <a:pPr marL="0" indent="0">
              <a:buNone/>
            </a:pPr>
            <a:endParaRPr lang="en-GB" sz="2100" dirty="0"/>
          </a:p>
          <a:p>
            <a:endParaRPr lang="en-GB" dirty="0"/>
          </a:p>
          <a:p>
            <a:pPr marL="34290" indent="0">
              <a:buNone/>
            </a:pPr>
            <a:endParaRPr lang="en-GB" dirty="0"/>
          </a:p>
        </p:txBody>
      </p:sp>
      <p:sp>
        <p:nvSpPr>
          <p:cNvPr id="3" name="Title 2"/>
          <p:cNvSpPr>
            <a:spLocks noGrp="1"/>
          </p:cNvSpPr>
          <p:nvPr>
            <p:ph type="title"/>
          </p:nvPr>
        </p:nvSpPr>
        <p:spPr>
          <a:xfrm>
            <a:off x="457200" y="29677"/>
            <a:ext cx="8229600" cy="1143000"/>
          </a:xfrm>
        </p:spPr>
        <p:txBody>
          <a:bodyPr>
            <a:normAutofit/>
          </a:bodyPr>
          <a:lstStyle/>
          <a:p>
            <a:r>
              <a:rPr lang="en-GB" sz="3600" b="1" dirty="0"/>
              <a:t>French Revolution (1789–1799)</a:t>
            </a:r>
            <a:endParaRPr lang="en-US" sz="3600" b="1" dirty="0"/>
          </a:p>
        </p:txBody>
      </p:sp>
      <p:pic>
        <p:nvPicPr>
          <p:cNvPr id="5" name="Picture 4">
            <a:extLst>
              <a:ext uri="{FF2B5EF4-FFF2-40B4-BE49-F238E27FC236}">
                <a16:creationId xmlns:a16="http://schemas.microsoft.com/office/drawing/2014/main" id="{3ECCF133-E307-4378-BBAA-29E6D8E89BA6}"/>
              </a:ext>
            </a:extLst>
          </p:cNvPr>
          <p:cNvPicPr>
            <a:picLocks noChangeAspect="1"/>
          </p:cNvPicPr>
          <p:nvPr/>
        </p:nvPicPr>
        <p:blipFill>
          <a:blip r:embed="rId3"/>
          <a:stretch>
            <a:fillRect/>
          </a:stretch>
        </p:blipFill>
        <p:spPr>
          <a:xfrm>
            <a:off x="5364088" y="1124744"/>
            <a:ext cx="3779912" cy="2921872"/>
          </a:xfrm>
          <a:prstGeom prst="rect">
            <a:avLst/>
          </a:prstGeom>
        </p:spPr>
      </p:pic>
      <p:pic>
        <p:nvPicPr>
          <p:cNvPr id="7" name="Picture 6">
            <a:extLst>
              <a:ext uri="{FF2B5EF4-FFF2-40B4-BE49-F238E27FC236}">
                <a16:creationId xmlns:a16="http://schemas.microsoft.com/office/drawing/2014/main" id="{3D37CB32-F1FB-423F-853B-494F7817B822}"/>
              </a:ext>
            </a:extLst>
          </p:cNvPr>
          <p:cNvPicPr>
            <a:picLocks noChangeAspect="1"/>
          </p:cNvPicPr>
          <p:nvPr/>
        </p:nvPicPr>
        <p:blipFill rotWithShape="1">
          <a:blip r:embed="rId4"/>
          <a:srcRect l="30288" t="-3712" r="6116" b="3712"/>
          <a:stretch/>
        </p:blipFill>
        <p:spPr>
          <a:xfrm>
            <a:off x="5364088" y="4129172"/>
            <a:ext cx="3779912" cy="2476500"/>
          </a:xfrm>
          <a:prstGeom prst="rect">
            <a:avLst/>
          </a:prstGeom>
        </p:spPr>
      </p:pic>
    </p:spTree>
    <p:extLst>
      <p:ext uri="{BB962C8B-B14F-4D97-AF65-F5344CB8AC3E}">
        <p14:creationId xmlns:p14="http://schemas.microsoft.com/office/powerpoint/2010/main" val="36396941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D04C6-8030-4EE9-9A60-BDD1661573A4}"/>
              </a:ext>
            </a:extLst>
          </p:cNvPr>
          <p:cNvSpPr>
            <a:spLocks noGrp="1"/>
          </p:cNvSpPr>
          <p:nvPr>
            <p:ph type="title"/>
          </p:nvPr>
        </p:nvSpPr>
        <p:spPr/>
        <p:txBody>
          <a:bodyPr>
            <a:normAutofit fontScale="90000"/>
          </a:bodyPr>
          <a:lstStyle/>
          <a:p>
            <a:r>
              <a:rPr lang="en-US" dirty="0"/>
              <a:t>Bastille key – presented to Washington by Lafayette</a:t>
            </a:r>
            <a:endParaRPr lang="en-GB" dirty="0"/>
          </a:p>
        </p:txBody>
      </p:sp>
      <p:pic>
        <p:nvPicPr>
          <p:cNvPr id="5" name="Content Placeholder 4">
            <a:extLst>
              <a:ext uri="{FF2B5EF4-FFF2-40B4-BE49-F238E27FC236}">
                <a16:creationId xmlns:a16="http://schemas.microsoft.com/office/drawing/2014/main" id="{8C3B22E4-6875-4C4B-8342-6ECEF4B130AF}"/>
              </a:ext>
            </a:extLst>
          </p:cNvPr>
          <p:cNvPicPr>
            <a:picLocks noGrp="1" noChangeAspect="1"/>
          </p:cNvPicPr>
          <p:nvPr>
            <p:ph idx="1"/>
          </p:nvPr>
        </p:nvPicPr>
        <p:blipFill>
          <a:blip r:embed="rId3"/>
          <a:stretch>
            <a:fillRect/>
          </a:stretch>
        </p:blipFill>
        <p:spPr>
          <a:xfrm>
            <a:off x="1043608" y="1772816"/>
            <a:ext cx="3013415" cy="4525963"/>
          </a:xfrm>
        </p:spPr>
      </p:pic>
      <p:pic>
        <p:nvPicPr>
          <p:cNvPr id="6" name="Picture 5">
            <a:extLst>
              <a:ext uri="{FF2B5EF4-FFF2-40B4-BE49-F238E27FC236}">
                <a16:creationId xmlns:a16="http://schemas.microsoft.com/office/drawing/2014/main" id="{C76744F7-FD0C-4D0E-B0DC-0C3D6B4D06B2}"/>
              </a:ext>
            </a:extLst>
          </p:cNvPr>
          <p:cNvPicPr>
            <a:picLocks noChangeAspect="1"/>
          </p:cNvPicPr>
          <p:nvPr/>
        </p:nvPicPr>
        <p:blipFill>
          <a:blip r:embed="rId4"/>
          <a:stretch>
            <a:fillRect/>
          </a:stretch>
        </p:blipFill>
        <p:spPr>
          <a:xfrm>
            <a:off x="4906888" y="1772816"/>
            <a:ext cx="3779912" cy="2921872"/>
          </a:xfrm>
          <a:prstGeom prst="rect">
            <a:avLst/>
          </a:prstGeom>
        </p:spPr>
      </p:pic>
    </p:spTree>
    <p:extLst>
      <p:ext uri="{BB962C8B-B14F-4D97-AF65-F5344CB8AC3E}">
        <p14:creationId xmlns:p14="http://schemas.microsoft.com/office/powerpoint/2010/main" val="36590750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6143899"/>
          </a:xfrm>
          <a:prstGeom prst="rect">
            <a:avLst/>
          </a:prstGeom>
        </p:spPr>
        <p:txBody>
          <a:bodyPr wrap="square" lIns="540000" tIns="360000" rIns="540000" bIns="360000">
            <a:spAutoFit/>
          </a:bodyPr>
          <a:lstStyle/>
          <a:p>
            <a:r>
              <a:rPr lang="en-GB" sz="3600" b="1" dirty="0"/>
              <a:t>Crevecoeur and the Age of Revolutionary</a:t>
            </a:r>
          </a:p>
          <a:p>
            <a:endParaRPr lang="en-GB" sz="2400" b="1" dirty="0">
              <a:ea typeface="Calibri"/>
              <a:cs typeface="Times New Roman"/>
            </a:endParaRPr>
          </a:p>
          <a:p>
            <a:pPr marL="171450" indent="-171450">
              <a:buFont typeface="Arial" panose="020B0604020202020204" pitchFamily="34" charset="0"/>
              <a:buChar char="•"/>
            </a:pPr>
            <a:r>
              <a:rPr lang="en-GB" sz="2400" b="1" dirty="0"/>
              <a:t>Crevecoeur r</a:t>
            </a:r>
            <a:r>
              <a:rPr lang="en-GB" sz="2400" b="1" dirty="0">
                <a:ea typeface="Calibri"/>
                <a:cs typeface="Times New Roman"/>
              </a:rPr>
              <a:t>eturned to New York via France after Treaty of Paris ends Revolutionary War</a:t>
            </a:r>
          </a:p>
          <a:p>
            <a:pPr marL="800100" lvl="1" indent="-342900" algn="just">
              <a:buFontTx/>
              <a:buChar char="-"/>
            </a:pPr>
            <a:r>
              <a:rPr lang="en-GB" sz="2400" dirty="0">
                <a:ea typeface="Calibri"/>
                <a:cs typeface="Times New Roman"/>
              </a:rPr>
              <a:t>Published French edition of </a:t>
            </a:r>
            <a:r>
              <a:rPr lang="en-GB" sz="2400" i="1" dirty="0">
                <a:ea typeface="Calibri"/>
                <a:cs typeface="Times New Roman"/>
              </a:rPr>
              <a:t>Letters </a:t>
            </a:r>
            <a:r>
              <a:rPr lang="en-GB" sz="2400" dirty="0">
                <a:ea typeface="Calibri"/>
                <a:cs typeface="Times New Roman"/>
              </a:rPr>
              <a:t>1784</a:t>
            </a:r>
          </a:p>
          <a:p>
            <a:pPr marL="800100" lvl="1" indent="-342900" algn="just">
              <a:buFontTx/>
              <a:buChar char="-"/>
            </a:pPr>
            <a:r>
              <a:rPr lang="en-GB" sz="2400" dirty="0">
                <a:ea typeface="Calibri"/>
                <a:cs typeface="Times New Roman"/>
              </a:rPr>
              <a:t>Appointed French consul for New York, New Jersey and Connecticut</a:t>
            </a:r>
          </a:p>
          <a:p>
            <a:pPr marL="800100" lvl="1" indent="-342900" algn="just">
              <a:buFontTx/>
              <a:buChar char="-"/>
            </a:pPr>
            <a:r>
              <a:rPr lang="en-GB" sz="2400" dirty="0">
                <a:ea typeface="Calibri"/>
                <a:cs typeface="Times New Roman"/>
              </a:rPr>
              <a:t>Visit to France 1789, caught up in French Revolution (</a:t>
            </a:r>
            <a:r>
              <a:rPr lang="en-GB" sz="2400" b="1" dirty="0">
                <a:ea typeface="Calibri"/>
                <a:cs typeface="Times New Roman"/>
              </a:rPr>
              <a:t>as was Jefferson)</a:t>
            </a:r>
            <a:endParaRPr lang="en-GB" sz="2400" dirty="0">
              <a:ea typeface="Calibri"/>
              <a:cs typeface="Times New Roman"/>
            </a:endParaRPr>
          </a:p>
          <a:p>
            <a:pPr marL="800100" lvl="1" indent="-342900" algn="just">
              <a:buFontTx/>
              <a:buChar char="-"/>
            </a:pPr>
            <a:r>
              <a:rPr lang="en-GB" sz="2400" dirty="0">
                <a:ea typeface="Calibri"/>
                <a:cs typeface="Times New Roman"/>
              </a:rPr>
              <a:t>Denied return to US; died in France 1813</a:t>
            </a:r>
          </a:p>
          <a:p>
            <a:pPr marL="285750" lvl="0" indent="-285750" algn="just">
              <a:spcAft>
                <a:spcPts val="0"/>
              </a:spcAft>
              <a:buFont typeface="Arial" panose="020B0604020202020204" pitchFamily="34" charset="0"/>
              <a:buChar char="•"/>
            </a:pPr>
            <a:endParaRPr lang="en-GB" sz="2400" b="1" dirty="0">
              <a:ea typeface="Calibri"/>
              <a:cs typeface="Times New Roman"/>
            </a:endParaRPr>
          </a:p>
          <a:p>
            <a:pPr algn="just"/>
            <a:endParaRPr lang="en-GB" sz="16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29458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b="1" dirty="0"/>
              <a:t>Chronology of French Revolution(s)</a:t>
            </a:r>
            <a:endParaRPr lang="en-US" dirty="0"/>
          </a:p>
        </p:txBody>
      </p:sp>
      <p:sp>
        <p:nvSpPr>
          <p:cNvPr id="7" name="Content Placeholder 6"/>
          <p:cNvSpPr>
            <a:spLocks noGrp="1"/>
          </p:cNvSpPr>
          <p:nvPr>
            <p:ph sz="half" idx="2"/>
          </p:nvPr>
        </p:nvSpPr>
        <p:spPr>
          <a:xfrm>
            <a:off x="0" y="1196752"/>
            <a:ext cx="8907880" cy="4497125"/>
          </a:xfrm>
          <a:prstGeom prst="rect">
            <a:avLst/>
          </a:prstGeom>
        </p:spPr>
        <p:txBody>
          <a:bodyPr vert="horz" wrap="square" lIns="405000" tIns="270000" rIns="405000" bIns="270000" rtlCol="0">
            <a:spAutoFit/>
          </a:bodyPr>
          <a:lstStyle/>
          <a:p>
            <a:pPr marL="34290" indent="0">
              <a:buNone/>
            </a:pPr>
            <a:r>
              <a:rPr lang="en-GB" dirty="0">
                <a:solidFill>
                  <a:srgbClr val="C00000"/>
                </a:solidFill>
              </a:rPr>
              <a:t>Pre-1789: </a:t>
            </a:r>
            <a:r>
              <a:rPr lang="en-GB" i="1" dirty="0" err="1">
                <a:solidFill>
                  <a:srgbClr val="C00000"/>
                </a:solidFill>
              </a:rPr>
              <a:t>Ancien</a:t>
            </a:r>
            <a:r>
              <a:rPr lang="en-GB" i="1" dirty="0">
                <a:solidFill>
                  <a:srgbClr val="C00000"/>
                </a:solidFill>
              </a:rPr>
              <a:t> </a:t>
            </a:r>
            <a:r>
              <a:rPr lang="en-GB" i="1" dirty="0" err="1">
                <a:solidFill>
                  <a:srgbClr val="C00000"/>
                </a:solidFill>
              </a:rPr>
              <a:t>Régime</a:t>
            </a:r>
            <a:r>
              <a:rPr lang="en-GB" i="1" dirty="0">
                <a:solidFill>
                  <a:srgbClr val="C00000"/>
                </a:solidFill>
              </a:rPr>
              <a:t>  </a:t>
            </a:r>
          </a:p>
          <a:p>
            <a:pPr marL="34290" indent="0">
              <a:buNone/>
            </a:pPr>
            <a:endParaRPr lang="en-GB" sz="1000" dirty="0">
              <a:solidFill>
                <a:srgbClr val="7030A0"/>
              </a:solidFill>
            </a:endParaRPr>
          </a:p>
          <a:p>
            <a:pPr marL="34290" indent="0">
              <a:buNone/>
            </a:pPr>
            <a:r>
              <a:rPr lang="en-GB" dirty="0">
                <a:solidFill>
                  <a:srgbClr val="7030A0"/>
                </a:solidFill>
              </a:rPr>
              <a:t>1789–1792: ‘Moderate’ revolution</a:t>
            </a:r>
          </a:p>
          <a:p>
            <a:pPr marL="34290" indent="0">
              <a:buNone/>
            </a:pPr>
            <a:endParaRPr lang="en-GB" sz="1000" dirty="0">
              <a:solidFill>
                <a:prstClr val="white"/>
              </a:solidFill>
            </a:endParaRPr>
          </a:p>
          <a:p>
            <a:pPr marL="34290" indent="0">
              <a:buNone/>
            </a:pPr>
            <a:r>
              <a:rPr lang="en-GB" dirty="0">
                <a:solidFill>
                  <a:srgbClr val="0070C0"/>
                </a:solidFill>
              </a:rPr>
              <a:t>1792–1794: ‘Radical’ revolution</a:t>
            </a:r>
          </a:p>
          <a:p>
            <a:pPr marL="34290" indent="0">
              <a:buNone/>
            </a:pPr>
            <a:r>
              <a:rPr lang="en-GB" dirty="0">
                <a:solidFill>
                  <a:srgbClr val="0070C0"/>
                </a:solidFill>
              </a:rPr>
              <a:t>		1793–1794 Reign of Terror</a:t>
            </a:r>
          </a:p>
          <a:p>
            <a:pPr marL="34290" indent="0">
              <a:buNone/>
            </a:pPr>
            <a:endParaRPr lang="en-GB" sz="1000" dirty="0">
              <a:solidFill>
                <a:srgbClr val="FFC000"/>
              </a:solidFill>
            </a:endParaRPr>
          </a:p>
          <a:p>
            <a:pPr marL="34290" indent="0">
              <a:buNone/>
            </a:pPr>
            <a:r>
              <a:rPr lang="en-GB" dirty="0">
                <a:solidFill>
                  <a:srgbClr val="00B050"/>
                </a:solidFill>
              </a:rPr>
              <a:t>1794–1799: Thermidorian Settlement </a:t>
            </a:r>
          </a:p>
          <a:p>
            <a:pPr marL="34290" indent="0">
              <a:buNone/>
            </a:pPr>
            <a:endParaRPr lang="en-GB" sz="1000" dirty="0">
              <a:solidFill>
                <a:prstClr val="white"/>
              </a:solidFill>
            </a:endParaRPr>
          </a:p>
          <a:p>
            <a:pPr marL="34290" indent="0">
              <a:buNone/>
            </a:pPr>
            <a:r>
              <a:rPr lang="en-GB" dirty="0">
                <a:solidFill>
                  <a:srgbClr val="002060"/>
                </a:solidFill>
              </a:rPr>
              <a:t>1799–1814, 1815: Napoleonic era</a:t>
            </a:r>
          </a:p>
          <a:p>
            <a:pPr marL="34290" indent="0">
              <a:buNone/>
            </a:pPr>
            <a:endParaRPr lang="en-GB" sz="1000" b="1" dirty="0">
              <a:solidFill>
                <a:srgbClr val="00B050"/>
              </a:solidFill>
              <a:effectLst>
                <a:outerShdw blurRad="38100" dist="38100" dir="2700000" algn="tl">
                  <a:srgbClr val="000000">
                    <a:alpha val="43137"/>
                  </a:srgbClr>
                </a:outerShdw>
              </a:effectLst>
            </a:endParaRPr>
          </a:p>
          <a:p>
            <a:pPr marL="34290" indent="0">
              <a:buNone/>
            </a:pPr>
            <a:r>
              <a:rPr lang="en-GB" dirty="0">
                <a:solidFill>
                  <a:srgbClr val="FF0000"/>
                </a:solidFill>
              </a:rPr>
              <a:t>1815–1830: Bourbon Restoration</a:t>
            </a:r>
          </a:p>
        </p:txBody>
      </p:sp>
    </p:spTree>
    <p:extLst>
      <p:ext uri="{BB962C8B-B14F-4D97-AF65-F5344CB8AC3E}">
        <p14:creationId xmlns:p14="http://schemas.microsoft.com/office/powerpoint/2010/main" val="20503426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2758357"/>
          </a:xfrm>
          <a:prstGeom prst="rect">
            <a:avLst/>
          </a:prstGeom>
        </p:spPr>
        <p:txBody>
          <a:bodyPr wrap="square" lIns="540000" tIns="360000" rIns="540000" bIns="360000">
            <a:spAutoFit/>
          </a:bodyPr>
          <a:lstStyle/>
          <a:p>
            <a:pPr algn="ctr"/>
            <a:r>
              <a:rPr lang="en-GB" sz="3600" b="1" dirty="0">
                <a:solidFill>
                  <a:prstClr val="black"/>
                </a:solidFill>
              </a:rPr>
              <a:t>Aftermath of Revolutionary War:</a:t>
            </a:r>
          </a:p>
          <a:p>
            <a:pPr algn="ctr"/>
            <a:r>
              <a:rPr lang="en-GB" sz="3600" b="1" dirty="0">
                <a:solidFill>
                  <a:prstClr val="black"/>
                </a:solidFill>
              </a:rPr>
              <a:t>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4458" y="1416171"/>
            <a:ext cx="9144000" cy="4033321"/>
          </a:xfrm>
          <a:prstGeom prst="rect">
            <a:avLst/>
          </a:prstGeom>
        </p:spPr>
        <p:txBody>
          <a:bodyPr wrap="square" lIns="540000" tIns="360000" rIns="540000" bIns="360000">
            <a:spAutoFit/>
          </a:bodyPr>
          <a:lstStyle/>
          <a:p>
            <a:pPr lvl="0">
              <a:lnSpc>
                <a:spcPct val="115000"/>
              </a:lnSpc>
              <a:spcAft>
                <a:spcPts val="0"/>
              </a:spcAft>
            </a:pPr>
            <a:r>
              <a:rPr lang="en-GB" sz="2800" b="1" dirty="0">
                <a:solidFill>
                  <a:prstClr val="black"/>
                </a:solidFill>
              </a:rPr>
              <a:t>1776 – </a:t>
            </a:r>
            <a:r>
              <a:rPr lang="en-GB" sz="2800" b="1" dirty="0"/>
              <a:t>Continental Congress issues the Declaration of Independence </a:t>
            </a:r>
          </a:p>
          <a:p>
            <a:pPr lvl="0">
              <a:lnSpc>
                <a:spcPct val="115000"/>
              </a:lnSpc>
              <a:spcAft>
                <a:spcPts val="0"/>
              </a:spcAft>
            </a:pPr>
            <a:r>
              <a:rPr lang="en-GB" sz="2800" b="1" dirty="0"/>
              <a:t>1777 – Continental Congress agrees Articles of Confederation</a:t>
            </a:r>
          </a:p>
          <a:p>
            <a:pPr lvl="0">
              <a:lnSpc>
                <a:spcPct val="115000"/>
              </a:lnSpc>
              <a:spcAft>
                <a:spcPts val="0"/>
              </a:spcAft>
            </a:pPr>
            <a:r>
              <a:rPr lang="en-GB" sz="2800" b="1" dirty="0">
                <a:ea typeface="Calibri"/>
                <a:cs typeface="Times New Roman"/>
              </a:rPr>
              <a:t>1781 – </a:t>
            </a:r>
            <a:r>
              <a:rPr lang="en-GB" sz="2800" b="1" dirty="0"/>
              <a:t>Ratification of the Articles of Confederation</a:t>
            </a:r>
          </a:p>
          <a:p>
            <a:pPr lvl="0">
              <a:lnSpc>
                <a:spcPct val="115000"/>
              </a:lnSpc>
              <a:spcAft>
                <a:spcPts val="0"/>
              </a:spcAft>
            </a:pPr>
            <a:endParaRPr lang="en-GB" sz="2800" b="1" dirty="0"/>
          </a:p>
          <a:p>
            <a:pPr lvl="0">
              <a:lnSpc>
                <a:spcPct val="115000"/>
              </a:lnSpc>
              <a:spcAft>
                <a:spcPts val="0"/>
              </a:spcAft>
            </a:pPr>
            <a:endParaRPr lang="en-GB" sz="2000" b="1" dirty="0"/>
          </a:p>
        </p:txBody>
      </p:sp>
    </p:spTree>
    <p:extLst>
      <p:ext uri="{BB962C8B-B14F-4D97-AF65-F5344CB8AC3E}">
        <p14:creationId xmlns:p14="http://schemas.microsoft.com/office/powerpoint/2010/main" val="30451505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A02970-3B71-40B4-A7A4-591A43C872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130CCC-6835-4C66-B16E-753B059BC01A}">
  <ds:schemaRefs>
    <ds:schemaRef ds:uri="18e00798-69c8-4d73-a841-5247a1895ee0"/>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53eb33a0-f383-4069-9f53-0e79fd56955c"/>
    <ds:schemaRef ds:uri="http://www.w3.org/XML/1998/namespace"/>
  </ds:schemaRefs>
</ds:datastoreItem>
</file>

<file path=customXml/itemProps3.xml><?xml version="1.0" encoding="utf-8"?>
<ds:datastoreItem xmlns:ds="http://schemas.openxmlformats.org/officeDocument/2006/customXml" ds:itemID="{FF2A3899-B6FC-4B8D-A515-D0FF6AE947F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1951</TotalTime>
  <Words>3920</Words>
  <Application>Microsoft Office PowerPoint</Application>
  <PresentationFormat>On-screen Show (4:3)</PresentationFormat>
  <Paragraphs>378</Paragraphs>
  <Slides>49</Slides>
  <Notes>49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-apple-system</vt:lpstr>
      <vt:lpstr>Arial</vt:lpstr>
      <vt:lpstr>Calibri</vt:lpstr>
      <vt:lpstr>Courier New</vt:lpstr>
      <vt:lpstr>Wingdings 2</vt:lpstr>
      <vt:lpstr>1_Office Theme</vt:lpstr>
      <vt:lpstr>PowerPoint Presentation</vt:lpstr>
      <vt:lpstr>PowerPoint Presentation</vt:lpstr>
      <vt:lpstr>PowerPoint Presentation</vt:lpstr>
      <vt:lpstr>Declaration of Independence: Causes of War</vt:lpstr>
      <vt:lpstr>‘He’ = King George III (1738–1820; reign 1760--1820)</vt:lpstr>
      <vt:lpstr>Obstruction (and Dissolution) of Colonial Legislatures</vt:lpstr>
      <vt:lpstr>Obstruction of Expansion</vt:lpstr>
      <vt:lpstr>Obstruction of Expansion</vt:lpstr>
      <vt:lpstr>Obstruction of Law</vt:lpstr>
      <vt:lpstr>Obstruction of Trade</vt:lpstr>
      <vt:lpstr>Taxation without Representation</vt:lpstr>
      <vt:lpstr>Use of Standing Armies</vt:lpstr>
      <vt:lpstr>Declaration of Independence: Context</vt:lpstr>
      <vt:lpstr>Declaration of Independence: Context</vt:lpstr>
      <vt:lpstr>Declaration of Independence: Context</vt:lpstr>
      <vt:lpstr>Toppling statue of King George III, New York, 9 July 1776 – provoked by reading of declaration</vt:lpstr>
      <vt:lpstr>Declaration of Independence: Language and Rhetoric</vt:lpstr>
      <vt:lpstr>Declaration of Independence: Language and Rhetoric</vt:lpstr>
      <vt:lpstr>Declaration of Independence: Language and Rhetoric</vt:lpstr>
      <vt:lpstr>Declaration and Spirituality</vt:lpstr>
      <vt:lpstr>Declaration and Spirituality</vt:lpstr>
      <vt:lpstr>Deism vs Theism</vt:lpstr>
      <vt:lpstr>Declaration and Spirituality</vt:lpstr>
      <vt:lpstr>Scientific Revolution</vt:lpstr>
      <vt:lpstr>PowerPoint Presentation</vt:lpstr>
      <vt:lpstr> Enlightenment</vt:lpstr>
      <vt:lpstr>PowerPoint Presentation</vt:lpstr>
      <vt:lpstr>Letters Archetype</vt:lpstr>
      <vt:lpstr>Sources for Declaration(?)</vt:lpstr>
      <vt:lpstr>Sources for Declaration:  John Locke (1632—1704)  Second Treatise of Government (1690) </vt:lpstr>
      <vt:lpstr>Sources for Declaration:  John Locke (1632—1704)  Second Treatise of Government (1690) </vt:lpstr>
      <vt:lpstr>Declaration and Property</vt:lpstr>
      <vt:lpstr>Declaration and Property</vt:lpstr>
      <vt:lpstr>PowerPoint Presentation</vt:lpstr>
      <vt:lpstr>Edits from Jefferson’s Earlier Drafts</vt:lpstr>
      <vt:lpstr>Oblique Reference to Slavery</vt:lpstr>
      <vt:lpstr>PURSUIT OF HAPPINESS</vt:lpstr>
      <vt:lpstr>Pursuit of Happiness</vt:lpstr>
      <vt:lpstr> Jefferson note on the Doctrine of Epicurus (c. 1799) </vt:lpstr>
      <vt:lpstr>Thomas Jefferson (1743–1826)</vt:lpstr>
      <vt:lpstr>Scottish Enlightenment and American Revolution</vt:lpstr>
      <vt:lpstr>PowerPoint Presentation</vt:lpstr>
      <vt:lpstr>PowerPoint Presentation</vt:lpstr>
      <vt:lpstr>PowerPoint Presentation</vt:lpstr>
      <vt:lpstr>French Revolution (1789–1799)</vt:lpstr>
      <vt:lpstr>Bastille key – presented to Washington by Lafayette</vt:lpstr>
      <vt:lpstr>PowerPoint Presentation</vt:lpstr>
      <vt:lpstr>Chronology of French Revolution(s)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95</cp:revision>
  <cp:lastPrinted>2022-01-18T09:22:47Z</cp:lastPrinted>
  <dcterms:created xsi:type="dcterms:W3CDTF">2016-01-31T21:38:09Z</dcterms:created>
  <dcterms:modified xsi:type="dcterms:W3CDTF">2022-01-18T09:41:00Z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