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sldIdLst>
    <p:sldId id="280" r:id="rId3"/>
    <p:sldId id="340" r:id="rId4"/>
    <p:sldId id="339" r:id="rId5"/>
    <p:sldId id="341" r:id="rId6"/>
    <p:sldId id="342" r:id="rId7"/>
    <p:sldId id="347" r:id="rId8"/>
    <p:sldId id="343" r:id="rId9"/>
    <p:sldId id="344" r:id="rId10"/>
    <p:sldId id="345" r:id="rId11"/>
    <p:sldId id="34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6FBF7C-36D4-41F3-8736-E17CF7C473B3}" type="doc">
      <dgm:prSet loTypeId="urn:microsoft.com/office/officeart/2005/8/layout/arrow2" loCatId="process" qsTypeId="urn:microsoft.com/office/officeart/2005/8/quickstyle/simple1" qsCatId="simple" csTypeId="urn:microsoft.com/office/officeart/2005/8/colors/accent1_2" csCatId="accent1" phldr="1"/>
      <dgm:spPr/>
    </dgm:pt>
    <dgm:pt modelId="{E4295897-6FF8-4ACA-A340-7BB5EE28FDEF}">
      <dgm:prSet phldrT="[Text]"/>
      <dgm:spPr/>
      <dgm:t>
        <a:bodyPr/>
        <a:lstStyle/>
        <a:p>
          <a:r>
            <a:rPr lang="en-GB" dirty="0"/>
            <a:t>Plan &amp; Structure</a:t>
          </a:r>
        </a:p>
      </dgm:t>
    </dgm:pt>
    <dgm:pt modelId="{D642B0F1-E3D1-4CD3-BAB0-947844D36EB1}" type="parTrans" cxnId="{4FBE43ED-15B3-4359-9E09-EB9EE9CB8BAA}">
      <dgm:prSet/>
      <dgm:spPr/>
      <dgm:t>
        <a:bodyPr/>
        <a:lstStyle/>
        <a:p>
          <a:endParaRPr lang="en-GB"/>
        </a:p>
      </dgm:t>
    </dgm:pt>
    <dgm:pt modelId="{7E765CAD-0910-4E8E-A104-2718E174D198}" type="sibTrans" cxnId="{4FBE43ED-15B3-4359-9E09-EB9EE9CB8BAA}">
      <dgm:prSet/>
      <dgm:spPr/>
      <dgm:t>
        <a:bodyPr/>
        <a:lstStyle/>
        <a:p>
          <a:endParaRPr lang="en-GB"/>
        </a:p>
      </dgm:t>
    </dgm:pt>
    <dgm:pt modelId="{72538B25-4D37-4A65-B0CB-977016765CE6}">
      <dgm:prSet phldrT="[Text]"/>
      <dgm:spPr/>
      <dgm:t>
        <a:bodyPr/>
        <a:lstStyle/>
        <a:p>
          <a:r>
            <a:rPr lang="en-GB" dirty="0"/>
            <a:t>Research &amp; Write</a:t>
          </a:r>
        </a:p>
      </dgm:t>
    </dgm:pt>
    <dgm:pt modelId="{FA92DCD3-93DA-4E8B-8962-76FBB4E02190}" type="parTrans" cxnId="{C0C2E0DA-945C-4A18-8E31-F31269360A08}">
      <dgm:prSet/>
      <dgm:spPr/>
      <dgm:t>
        <a:bodyPr/>
        <a:lstStyle/>
        <a:p>
          <a:endParaRPr lang="en-GB"/>
        </a:p>
      </dgm:t>
    </dgm:pt>
    <dgm:pt modelId="{71426A07-863C-41EF-9F3F-D6F1CC2B388A}" type="sibTrans" cxnId="{C0C2E0DA-945C-4A18-8E31-F31269360A08}">
      <dgm:prSet/>
      <dgm:spPr/>
      <dgm:t>
        <a:bodyPr/>
        <a:lstStyle/>
        <a:p>
          <a:endParaRPr lang="en-GB"/>
        </a:p>
      </dgm:t>
    </dgm:pt>
    <dgm:pt modelId="{0BE084F8-5977-4C56-887B-9CC837DA0C81}">
      <dgm:prSet phldrT="[Text]"/>
      <dgm:spPr/>
      <dgm:t>
        <a:bodyPr/>
        <a:lstStyle/>
        <a:p>
          <a:r>
            <a:rPr lang="en-GB" dirty="0"/>
            <a:t>Edit &amp; Submit</a:t>
          </a:r>
        </a:p>
      </dgm:t>
    </dgm:pt>
    <dgm:pt modelId="{378EBD8E-E430-4CD3-BAF8-3ACA9CB74352}" type="parTrans" cxnId="{26E22E1B-D825-450B-91A8-90CEF1F744F2}">
      <dgm:prSet/>
      <dgm:spPr/>
      <dgm:t>
        <a:bodyPr/>
        <a:lstStyle/>
        <a:p>
          <a:endParaRPr lang="en-GB"/>
        </a:p>
      </dgm:t>
    </dgm:pt>
    <dgm:pt modelId="{2C487780-C6B4-4CF6-96F3-6B037541A2A7}" type="sibTrans" cxnId="{26E22E1B-D825-450B-91A8-90CEF1F744F2}">
      <dgm:prSet/>
      <dgm:spPr/>
      <dgm:t>
        <a:bodyPr/>
        <a:lstStyle/>
        <a:p>
          <a:endParaRPr lang="en-GB"/>
        </a:p>
      </dgm:t>
    </dgm:pt>
    <dgm:pt modelId="{E82CDD9D-BC4A-49EE-BF53-1716C1F8AC78}" type="pres">
      <dgm:prSet presAssocID="{FE6FBF7C-36D4-41F3-8736-E17CF7C473B3}" presName="arrowDiagram" presStyleCnt="0">
        <dgm:presLayoutVars>
          <dgm:chMax val="5"/>
          <dgm:dir/>
          <dgm:resizeHandles val="exact"/>
        </dgm:presLayoutVars>
      </dgm:prSet>
      <dgm:spPr/>
    </dgm:pt>
    <dgm:pt modelId="{505686C1-D32A-49B4-A0D0-EED078AFE69E}" type="pres">
      <dgm:prSet presAssocID="{FE6FBF7C-36D4-41F3-8736-E17CF7C473B3}" presName="arrow" presStyleLbl="bgShp" presStyleIdx="0" presStyleCnt="1"/>
      <dgm:spPr/>
    </dgm:pt>
    <dgm:pt modelId="{DA81111B-5179-4B75-9D9D-13BA0096204E}" type="pres">
      <dgm:prSet presAssocID="{FE6FBF7C-36D4-41F3-8736-E17CF7C473B3}" presName="arrowDiagram3" presStyleCnt="0"/>
      <dgm:spPr/>
    </dgm:pt>
    <dgm:pt modelId="{0482E347-3849-49FC-B395-B00DA79210BF}" type="pres">
      <dgm:prSet presAssocID="{E4295897-6FF8-4ACA-A340-7BB5EE28FDEF}" presName="bullet3a" presStyleLbl="node1" presStyleIdx="0" presStyleCnt="3"/>
      <dgm:spPr/>
    </dgm:pt>
    <dgm:pt modelId="{F6D8E771-C7C3-4131-82D6-3B13334D42F3}" type="pres">
      <dgm:prSet presAssocID="{E4295897-6FF8-4ACA-A340-7BB5EE28FDEF}" presName="textBox3a" presStyleLbl="revTx" presStyleIdx="0" presStyleCnt="3">
        <dgm:presLayoutVars>
          <dgm:bulletEnabled val="1"/>
        </dgm:presLayoutVars>
      </dgm:prSet>
      <dgm:spPr/>
    </dgm:pt>
    <dgm:pt modelId="{C6789054-ED45-4C78-B5EF-AB515ED23924}" type="pres">
      <dgm:prSet presAssocID="{72538B25-4D37-4A65-B0CB-977016765CE6}" presName="bullet3b" presStyleLbl="node1" presStyleIdx="1" presStyleCnt="3"/>
      <dgm:spPr/>
    </dgm:pt>
    <dgm:pt modelId="{D55D1CD1-BBB4-40D5-B140-38C1F510B872}" type="pres">
      <dgm:prSet presAssocID="{72538B25-4D37-4A65-B0CB-977016765CE6}" presName="textBox3b" presStyleLbl="revTx" presStyleIdx="1" presStyleCnt="3">
        <dgm:presLayoutVars>
          <dgm:bulletEnabled val="1"/>
        </dgm:presLayoutVars>
      </dgm:prSet>
      <dgm:spPr/>
    </dgm:pt>
    <dgm:pt modelId="{02C71DC0-1972-47F7-A6D2-CF86786B3888}" type="pres">
      <dgm:prSet presAssocID="{0BE084F8-5977-4C56-887B-9CC837DA0C81}" presName="bullet3c" presStyleLbl="node1" presStyleIdx="2" presStyleCnt="3"/>
      <dgm:spPr/>
    </dgm:pt>
    <dgm:pt modelId="{702AE97B-1A3F-4864-8D49-AC312BA6C4AF}" type="pres">
      <dgm:prSet presAssocID="{0BE084F8-5977-4C56-887B-9CC837DA0C81}" presName="textBox3c" presStyleLbl="revTx" presStyleIdx="2" presStyleCnt="3">
        <dgm:presLayoutVars>
          <dgm:bulletEnabled val="1"/>
        </dgm:presLayoutVars>
      </dgm:prSet>
      <dgm:spPr/>
    </dgm:pt>
  </dgm:ptLst>
  <dgm:cxnLst>
    <dgm:cxn modelId="{26E22E1B-D825-450B-91A8-90CEF1F744F2}" srcId="{FE6FBF7C-36D4-41F3-8736-E17CF7C473B3}" destId="{0BE084F8-5977-4C56-887B-9CC837DA0C81}" srcOrd="2" destOrd="0" parTransId="{378EBD8E-E430-4CD3-BAF8-3ACA9CB74352}" sibTransId="{2C487780-C6B4-4CF6-96F3-6B037541A2A7}"/>
    <dgm:cxn modelId="{465BF34C-076A-4DC9-AFB0-3F09B2BAA3AB}" type="presOf" srcId="{72538B25-4D37-4A65-B0CB-977016765CE6}" destId="{D55D1CD1-BBB4-40D5-B140-38C1F510B872}" srcOrd="0" destOrd="0" presId="urn:microsoft.com/office/officeart/2005/8/layout/arrow2"/>
    <dgm:cxn modelId="{2A034D73-2123-44D7-A4F4-989D35DDA6CC}" type="presOf" srcId="{E4295897-6FF8-4ACA-A340-7BB5EE28FDEF}" destId="{F6D8E771-C7C3-4131-82D6-3B13334D42F3}" srcOrd="0" destOrd="0" presId="urn:microsoft.com/office/officeart/2005/8/layout/arrow2"/>
    <dgm:cxn modelId="{B5EC6E9E-6D90-4AA9-92E2-9F834C91A7B9}" type="presOf" srcId="{0BE084F8-5977-4C56-887B-9CC837DA0C81}" destId="{702AE97B-1A3F-4864-8D49-AC312BA6C4AF}" srcOrd="0" destOrd="0" presId="urn:microsoft.com/office/officeart/2005/8/layout/arrow2"/>
    <dgm:cxn modelId="{0DA727B4-FC82-48E8-A315-8B38F0397501}" type="presOf" srcId="{FE6FBF7C-36D4-41F3-8736-E17CF7C473B3}" destId="{E82CDD9D-BC4A-49EE-BF53-1716C1F8AC78}" srcOrd="0" destOrd="0" presId="urn:microsoft.com/office/officeart/2005/8/layout/arrow2"/>
    <dgm:cxn modelId="{C0C2E0DA-945C-4A18-8E31-F31269360A08}" srcId="{FE6FBF7C-36D4-41F3-8736-E17CF7C473B3}" destId="{72538B25-4D37-4A65-B0CB-977016765CE6}" srcOrd="1" destOrd="0" parTransId="{FA92DCD3-93DA-4E8B-8962-76FBB4E02190}" sibTransId="{71426A07-863C-41EF-9F3F-D6F1CC2B388A}"/>
    <dgm:cxn modelId="{4FBE43ED-15B3-4359-9E09-EB9EE9CB8BAA}" srcId="{FE6FBF7C-36D4-41F3-8736-E17CF7C473B3}" destId="{E4295897-6FF8-4ACA-A340-7BB5EE28FDEF}" srcOrd="0" destOrd="0" parTransId="{D642B0F1-E3D1-4CD3-BAB0-947844D36EB1}" sibTransId="{7E765CAD-0910-4E8E-A104-2718E174D198}"/>
    <dgm:cxn modelId="{C3B95852-38A0-47D3-AFE4-09C33E49B3B0}" type="presParOf" srcId="{E82CDD9D-BC4A-49EE-BF53-1716C1F8AC78}" destId="{505686C1-D32A-49B4-A0D0-EED078AFE69E}" srcOrd="0" destOrd="0" presId="urn:microsoft.com/office/officeart/2005/8/layout/arrow2"/>
    <dgm:cxn modelId="{4A75AB80-0BD9-47EF-A238-941CD21F488B}" type="presParOf" srcId="{E82CDD9D-BC4A-49EE-BF53-1716C1F8AC78}" destId="{DA81111B-5179-4B75-9D9D-13BA0096204E}" srcOrd="1" destOrd="0" presId="urn:microsoft.com/office/officeart/2005/8/layout/arrow2"/>
    <dgm:cxn modelId="{1B5021FD-2FEE-4A60-96E6-1F193922C52F}" type="presParOf" srcId="{DA81111B-5179-4B75-9D9D-13BA0096204E}" destId="{0482E347-3849-49FC-B395-B00DA79210BF}" srcOrd="0" destOrd="0" presId="urn:microsoft.com/office/officeart/2005/8/layout/arrow2"/>
    <dgm:cxn modelId="{FEAEF753-83C0-4F1F-8552-D70E855C3836}" type="presParOf" srcId="{DA81111B-5179-4B75-9D9D-13BA0096204E}" destId="{F6D8E771-C7C3-4131-82D6-3B13334D42F3}" srcOrd="1" destOrd="0" presId="urn:microsoft.com/office/officeart/2005/8/layout/arrow2"/>
    <dgm:cxn modelId="{86C867DA-C448-4EC7-9668-EC79D77F3A68}" type="presParOf" srcId="{DA81111B-5179-4B75-9D9D-13BA0096204E}" destId="{C6789054-ED45-4C78-B5EF-AB515ED23924}" srcOrd="2" destOrd="0" presId="urn:microsoft.com/office/officeart/2005/8/layout/arrow2"/>
    <dgm:cxn modelId="{FEDB4874-3FCE-4484-B7FD-E40373871E84}" type="presParOf" srcId="{DA81111B-5179-4B75-9D9D-13BA0096204E}" destId="{D55D1CD1-BBB4-40D5-B140-38C1F510B872}" srcOrd="3" destOrd="0" presId="urn:microsoft.com/office/officeart/2005/8/layout/arrow2"/>
    <dgm:cxn modelId="{A2A36619-D709-4E16-8763-301C087A655F}" type="presParOf" srcId="{DA81111B-5179-4B75-9D9D-13BA0096204E}" destId="{02C71DC0-1972-47F7-A6D2-CF86786B3888}" srcOrd="4" destOrd="0" presId="urn:microsoft.com/office/officeart/2005/8/layout/arrow2"/>
    <dgm:cxn modelId="{8DFB3AFA-E1B7-45BD-8E63-2D06232C01BF}" type="presParOf" srcId="{DA81111B-5179-4B75-9D9D-13BA0096204E}" destId="{702AE97B-1A3F-4864-8D49-AC312BA6C4AF}"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686C1-D32A-49B4-A0D0-EED078AFE69E}">
      <dsp:nvSpPr>
        <dsp:cNvPr id="0" name=""/>
        <dsp:cNvSpPr/>
      </dsp:nvSpPr>
      <dsp:spPr>
        <a:xfrm>
          <a:off x="0" y="237312"/>
          <a:ext cx="7067276" cy="4417047"/>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2E347-3849-49FC-B395-B00DA79210BF}">
      <dsp:nvSpPr>
        <dsp:cNvPr id="0" name=""/>
        <dsp:cNvSpPr/>
      </dsp:nvSpPr>
      <dsp:spPr>
        <a:xfrm>
          <a:off x="897544" y="3285958"/>
          <a:ext cx="183749" cy="1837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D8E771-C7C3-4131-82D6-3B13334D42F3}">
      <dsp:nvSpPr>
        <dsp:cNvPr id="0" name=""/>
        <dsp:cNvSpPr/>
      </dsp:nvSpPr>
      <dsp:spPr>
        <a:xfrm>
          <a:off x="989418" y="3377833"/>
          <a:ext cx="1646675" cy="1276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65" tIns="0" rIns="0" bIns="0" numCol="1" spcCol="1270" anchor="t" anchorCtr="0">
          <a:noAutofit/>
        </a:bodyPr>
        <a:lstStyle/>
        <a:p>
          <a:pPr marL="0" lvl="0" indent="0" algn="l" defTabSz="1333500">
            <a:lnSpc>
              <a:spcPct val="90000"/>
            </a:lnSpc>
            <a:spcBef>
              <a:spcPct val="0"/>
            </a:spcBef>
            <a:spcAft>
              <a:spcPct val="35000"/>
            </a:spcAft>
            <a:buNone/>
          </a:pPr>
          <a:r>
            <a:rPr lang="en-GB" sz="3000" kern="1200" dirty="0"/>
            <a:t>Plan &amp; Structure</a:t>
          </a:r>
        </a:p>
      </dsp:txBody>
      <dsp:txXfrm>
        <a:off x="989418" y="3377833"/>
        <a:ext cx="1646675" cy="1276526"/>
      </dsp:txXfrm>
    </dsp:sp>
    <dsp:sp modelId="{C6789054-ED45-4C78-B5EF-AB515ED23924}">
      <dsp:nvSpPr>
        <dsp:cNvPr id="0" name=""/>
        <dsp:cNvSpPr/>
      </dsp:nvSpPr>
      <dsp:spPr>
        <a:xfrm>
          <a:off x="2519483" y="2085405"/>
          <a:ext cx="332161" cy="33216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5D1CD1-BBB4-40D5-B140-38C1F510B872}">
      <dsp:nvSpPr>
        <dsp:cNvPr id="0" name=""/>
        <dsp:cNvSpPr/>
      </dsp:nvSpPr>
      <dsp:spPr>
        <a:xfrm>
          <a:off x="2685564" y="2251486"/>
          <a:ext cx="1696146" cy="2402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06" tIns="0" rIns="0" bIns="0" numCol="1" spcCol="1270" anchor="t" anchorCtr="0">
          <a:noAutofit/>
        </a:bodyPr>
        <a:lstStyle/>
        <a:p>
          <a:pPr marL="0" lvl="0" indent="0" algn="l" defTabSz="1333500">
            <a:lnSpc>
              <a:spcPct val="90000"/>
            </a:lnSpc>
            <a:spcBef>
              <a:spcPct val="0"/>
            </a:spcBef>
            <a:spcAft>
              <a:spcPct val="35000"/>
            </a:spcAft>
            <a:buNone/>
          </a:pPr>
          <a:r>
            <a:rPr lang="en-GB" sz="3000" kern="1200" dirty="0"/>
            <a:t>Research &amp; Write</a:t>
          </a:r>
        </a:p>
      </dsp:txBody>
      <dsp:txXfrm>
        <a:off x="2685564" y="2251486"/>
        <a:ext cx="1696146" cy="2402873"/>
      </dsp:txXfrm>
    </dsp:sp>
    <dsp:sp modelId="{02C71DC0-1972-47F7-A6D2-CF86786B3888}">
      <dsp:nvSpPr>
        <dsp:cNvPr id="0" name=""/>
        <dsp:cNvSpPr/>
      </dsp:nvSpPr>
      <dsp:spPr>
        <a:xfrm>
          <a:off x="4470052" y="1354825"/>
          <a:ext cx="459372" cy="45937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AE97B-1A3F-4864-8D49-AC312BA6C4AF}">
      <dsp:nvSpPr>
        <dsp:cNvPr id="0" name=""/>
        <dsp:cNvSpPr/>
      </dsp:nvSpPr>
      <dsp:spPr>
        <a:xfrm>
          <a:off x="4699738" y="1584512"/>
          <a:ext cx="1696146" cy="3069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3412" tIns="0" rIns="0" bIns="0" numCol="1" spcCol="1270" anchor="t" anchorCtr="0">
          <a:noAutofit/>
        </a:bodyPr>
        <a:lstStyle/>
        <a:p>
          <a:pPr marL="0" lvl="0" indent="0" algn="l" defTabSz="1333500">
            <a:lnSpc>
              <a:spcPct val="90000"/>
            </a:lnSpc>
            <a:spcBef>
              <a:spcPct val="0"/>
            </a:spcBef>
            <a:spcAft>
              <a:spcPct val="35000"/>
            </a:spcAft>
            <a:buNone/>
          </a:pPr>
          <a:r>
            <a:rPr lang="en-GB" sz="3000" kern="1200" dirty="0"/>
            <a:t>Edit &amp; Submit</a:t>
          </a:r>
        </a:p>
      </dsp:txBody>
      <dsp:txXfrm>
        <a:off x="4699738" y="1584512"/>
        <a:ext cx="1696146" cy="3069848"/>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B60EE10-3554-4DB7-8687-BD40C3733E76}" type="datetime1">
              <a:rPr lang="en-GB" smtClean="0">
                <a:solidFill>
                  <a:prstClr val="black">
                    <a:tint val="75000"/>
                  </a:prstClr>
                </a:solidFill>
              </a:rPr>
              <a:t>12/09/2023</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7845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9E4C25-0E6F-4674-82AB-42C21C15F2B0}" type="datetime1">
              <a:rPr lang="en-GB" smtClean="0">
                <a:solidFill>
                  <a:prstClr val="black">
                    <a:tint val="75000"/>
                  </a:prstClr>
                </a:solidFill>
              </a:rPr>
              <a:t>12/09/2023</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8054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D3AF08-F09C-44F4-9CE7-69942AD01A23}" type="datetime1">
              <a:rPr lang="en-GB" smtClean="0">
                <a:solidFill>
                  <a:prstClr val="black">
                    <a:tint val="75000"/>
                  </a:prstClr>
                </a:solidFill>
              </a:rPr>
              <a:t>12/09/2023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641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E311789-719B-4754-A74F-41BFF83744AB}" type="datetime1">
              <a:rPr lang="en-GB" smtClean="0">
                <a:solidFill>
                  <a:prstClr val="black">
                    <a:tint val="75000"/>
                  </a:prstClr>
                </a:solidFill>
              </a:rPr>
              <a:t>12/09/2023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933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60F60F5-D667-4E9E-995A-2474EDDA5DB2}" type="datetime1">
              <a:rPr lang="en-GB" smtClean="0">
                <a:solidFill>
                  <a:prstClr val="black">
                    <a:tint val="75000"/>
                  </a:prstClr>
                </a:solidFill>
              </a:rPr>
              <a:t>12/09/2023</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5754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B504D6-919F-4AD5-A81B-F2F7A0B9510A}" type="datetime1">
              <a:rPr lang="en-GB" smtClean="0">
                <a:solidFill>
                  <a:prstClr val="black">
                    <a:tint val="75000"/>
                  </a:prstClr>
                </a:solidFill>
              </a:rPr>
              <a:t>12/09/2023</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2395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763B62-64BB-45C9-A9D6-7988E88495A4}" type="datetime1">
              <a:rPr lang="en-GB" smtClean="0">
                <a:solidFill>
                  <a:prstClr val="black">
                    <a:tint val="75000"/>
                  </a:prstClr>
                </a:solidFill>
              </a:rPr>
              <a:t>12/09/2023</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1100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C7E1DB-6691-4C20-A483-8A3FFD0E0FF3}" type="datetime1">
              <a:rPr lang="en-GB" smtClean="0">
                <a:solidFill>
                  <a:prstClr val="black">
                    <a:tint val="75000"/>
                  </a:prstClr>
                </a:solidFill>
              </a:rPr>
              <a:t>12/09/2023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3654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64E879-07FD-4641-8E05-F9FE66390E29}" type="datetime1">
              <a:rPr lang="en-GB" smtClean="0">
                <a:solidFill>
                  <a:prstClr val="black">
                    <a:tint val="75000"/>
                  </a:prstClr>
                </a:solidFill>
              </a:rPr>
              <a:t>12/09/2023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3279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053C01-9CD5-4973-B893-6BFCE7A6D29F}" type="datetime1">
              <a:rPr lang="en-GB" smtClean="0">
                <a:solidFill>
                  <a:prstClr val="black">
                    <a:tint val="75000"/>
                  </a:prstClr>
                </a:solidFill>
              </a:rPr>
              <a:t>12/09/2023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0026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EDB5AE-1AE0-4BB0-822D-65018EE676FF}" type="datetime1">
              <a:rPr lang="en-GB" smtClean="0">
                <a:solidFill>
                  <a:prstClr val="black">
                    <a:tint val="75000"/>
                  </a:prstClr>
                </a:solidFill>
              </a:rPr>
              <a:t>12/09/2023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44951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02A26486-0814-4A28-8881-71828916A19E}" type="datetime1">
              <a:rPr lang="en-GB" smtClean="0">
                <a:solidFill>
                  <a:prstClr val="black">
                    <a:tint val="75000"/>
                  </a:prstClr>
                </a:solidFill>
              </a:rPr>
              <a:t>12/09/2023</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1462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12/09/2023</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7425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12/09/2023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1274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12/09/2023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6013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12/09/2023</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73898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12/09/2023</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18606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12/09/2023</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21701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12/09/2023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7715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12/09/2023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22433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12/09/2023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34492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12/09/2023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428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DA89CD3-6D2C-4578-AD5B-BCEF4FE3C9D3}" type="datetime1">
              <a:rPr lang="en-GB" smtClean="0">
                <a:solidFill>
                  <a:prstClr val="black">
                    <a:tint val="75000"/>
                  </a:prstClr>
                </a:solidFill>
              </a:rPr>
              <a:t>12/09/2023</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190722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CCC24C7-2529-4B5E-B1CF-3154BA8D5642}" type="datetime1">
              <a:rPr lang="en-GB" smtClean="0">
                <a:solidFill>
                  <a:prstClr val="black">
                    <a:tint val="75000"/>
                  </a:prstClr>
                </a:solidFill>
              </a:rPr>
              <a:t>12/09/2023</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1141461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73796" y="1535838"/>
            <a:ext cx="7772400" cy="1821156"/>
          </a:xfrm>
        </p:spPr>
        <p:txBody>
          <a:bodyPr>
            <a:normAutofit/>
          </a:bodyPr>
          <a:lstStyle/>
          <a:p>
            <a:r>
              <a:rPr lang="en-GB" sz="5400" b="1" dirty="0">
                <a:solidFill>
                  <a:schemeClr val="bg1"/>
                </a:solidFill>
              </a:rPr>
              <a:t>BMPL6008</a:t>
            </a:r>
            <a:br>
              <a:rPr lang="en-GB" sz="5400" b="1" dirty="0">
                <a:solidFill>
                  <a:schemeClr val="bg1"/>
                </a:solidFill>
              </a:rPr>
            </a:br>
            <a:r>
              <a:rPr lang="en-GB" sz="5400" b="1" dirty="0">
                <a:solidFill>
                  <a:schemeClr val="bg1"/>
                </a:solidFill>
              </a:rPr>
              <a:t>Independent Project</a:t>
            </a:r>
          </a:p>
        </p:txBody>
      </p:sp>
      <p:sp>
        <p:nvSpPr>
          <p:cNvPr id="4" name="Subtitle 2"/>
          <p:cNvSpPr>
            <a:spLocks noGrp="1"/>
          </p:cNvSpPr>
          <p:nvPr>
            <p:ph type="subTitle" idx="1"/>
          </p:nvPr>
        </p:nvSpPr>
        <p:spPr>
          <a:xfrm>
            <a:off x="1631504" y="3501008"/>
            <a:ext cx="8856984" cy="2592288"/>
          </a:xfrm>
        </p:spPr>
        <p:txBody>
          <a:bodyPr>
            <a:normAutofit fontScale="40000" lnSpcReduction="20000"/>
          </a:bodyPr>
          <a:lstStyle/>
          <a:p>
            <a:r>
              <a:rPr lang="en-GB" sz="10000" b="1" dirty="0">
                <a:solidFill>
                  <a:schemeClr val="bg1"/>
                </a:solidFill>
              </a:rPr>
              <a:t>2023</a:t>
            </a:r>
          </a:p>
          <a:p>
            <a:endParaRPr lang="en-GB" sz="5400" b="1" dirty="0">
              <a:solidFill>
                <a:schemeClr val="bg1"/>
              </a:solidFill>
            </a:endParaRPr>
          </a:p>
          <a:p>
            <a:r>
              <a:rPr lang="en-GB" sz="6000" b="1" dirty="0">
                <a:solidFill>
                  <a:schemeClr val="bg1"/>
                </a:solidFill>
              </a:rPr>
              <a:t>Mike </a:t>
            </a:r>
            <a:r>
              <a:rPr lang="en-GB" sz="6000" b="1" dirty="0" err="1">
                <a:solidFill>
                  <a:schemeClr val="bg1"/>
                </a:solidFill>
              </a:rPr>
              <a:t>Durke</a:t>
            </a:r>
            <a:r>
              <a:rPr lang="en-GB" sz="6000" b="1" dirty="0">
                <a:solidFill>
                  <a:schemeClr val="bg1"/>
                </a:solidFill>
              </a:rPr>
              <a:t> </a:t>
            </a:r>
          </a:p>
          <a:p>
            <a:r>
              <a:rPr lang="en-GB" sz="6000" b="1" dirty="0">
                <a:solidFill>
                  <a:schemeClr val="bg1"/>
                </a:solidFill>
              </a:rPr>
              <a:t>Senior Lecturer</a:t>
            </a:r>
          </a:p>
          <a:p>
            <a:r>
              <a:rPr lang="en-GB" sz="6000" b="1" dirty="0">
                <a:solidFill>
                  <a:schemeClr val="bg1"/>
                </a:solidFill>
              </a:rPr>
              <a:t>MA (Child Welfare), MBA, PGCE (PCET), BA (Hons) </a:t>
            </a:r>
          </a:p>
          <a:p>
            <a:r>
              <a:rPr lang="en-GB" sz="6000" b="1" dirty="0" err="1">
                <a:solidFill>
                  <a:schemeClr val="bg1"/>
                </a:solidFill>
              </a:rPr>
              <a:t>CMgr</a:t>
            </a:r>
            <a:r>
              <a:rPr lang="en-GB" sz="6000" b="1" dirty="0">
                <a:solidFill>
                  <a:schemeClr val="bg1"/>
                </a:solidFill>
              </a:rPr>
              <a:t>, FCMI, FHEA</a:t>
            </a:r>
          </a:p>
        </p:txBody>
      </p:sp>
      <p:sp>
        <p:nvSpPr>
          <p:cNvPr id="3" name="Slide Number Placeholder 2"/>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487E2-96EB-4F5B-9FDC-F1436C0E35FE}"/>
              </a:ext>
            </a:extLst>
          </p:cNvPr>
          <p:cNvSpPr>
            <a:spLocks noGrp="1"/>
          </p:cNvSpPr>
          <p:nvPr>
            <p:ph type="title"/>
          </p:nvPr>
        </p:nvSpPr>
        <p:spPr/>
        <p:txBody>
          <a:bodyPr/>
          <a:lstStyle/>
          <a:p>
            <a:pPr algn="l"/>
            <a:r>
              <a:rPr lang="en-GB" dirty="0"/>
              <a:t>Shape of the Module</a:t>
            </a:r>
          </a:p>
        </p:txBody>
      </p:sp>
      <p:sp>
        <p:nvSpPr>
          <p:cNvPr id="3" name="Content Placeholder 2">
            <a:extLst>
              <a:ext uri="{FF2B5EF4-FFF2-40B4-BE49-F238E27FC236}">
                <a16:creationId xmlns:a16="http://schemas.microsoft.com/office/drawing/2014/main" id="{898C2FDB-64CC-404D-AFD2-8A81E7F721D5}"/>
              </a:ext>
            </a:extLst>
          </p:cNvPr>
          <p:cNvSpPr>
            <a:spLocks noGrp="1"/>
          </p:cNvSpPr>
          <p:nvPr>
            <p:ph idx="1"/>
          </p:nvPr>
        </p:nvSpPr>
        <p:spPr/>
        <p:txBody>
          <a:bodyPr/>
          <a:lstStyle/>
          <a:p>
            <a:r>
              <a:rPr lang="en-GB" dirty="0"/>
              <a:t>Aims</a:t>
            </a:r>
          </a:p>
          <a:p>
            <a:r>
              <a:rPr lang="en-GB" dirty="0"/>
              <a:t>Learning Outcomes</a:t>
            </a:r>
          </a:p>
          <a:p>
            <a:r>
              <a:rPr lang="en-GB" dirty="0"/>
              <a:t>Indicative Content</a:t>
            </a:r>
          </a:p>
          <a:p>
            <a:r>
              <a:rPr lang="en-GB" dirty="0"/>
              <a:t>Study Time </a:t>
            </a:r>
          </a:p>
          <a:p>
            <a:r>
              <a:rPr lang="en-GB" dirty="0"/>
              <a:t>Assessment</a:t>
            </a:r>
          </a:p>
          <a:p>
            <a:r>
              <a:rPr lang="en-GB" dirty="0"/>
              <a:t>Reading List</a:t>
            </a:r>
          </a:p>
        </p:txBody>
      </p:sp>
      <p:sp>
        <p:nvSpPr>
          <p:cNvPr id="4" name="Slide Number Placeholder 3">
            <a:extLst>
              <a:ext uri="{FF2B5EF4-FFF2-40B4-BE49-F238E27FC236}">
                <a16:creationId xmlns:a16="http://schemas.microsoft.com/office/drawing/2014/main" id="{2AE7F153-9AEB-4270-857B-01CB5DA562F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graphicFrame>
        <p:nvGraphicFramePr>
          <p:cNvPr id="5" name="Diagram 4">
            <a:extLst>
              <a:ext uri="{FF2B5EF4-FFF2-40B4-BE49-F238E27FC236}">
                <a16:creationId xmlns:a16="http://schemas.microsoft.com/office/drawing/2014/main" id="{E2974645-F872-4D42-BC0B-36115992F4C0}"/>
              </a:ext>
            </a:extLst>
          </p:cNvPr>
          <p:cNvGraphicFramePr/>
          <p:nvPr>
            <p:extLst>
              <p:ext uri="{D42A27DB-BD31-4B8C-83A1-F6EECF244321}">
                <p14:modId xmlns:p14="http://schemas.microsoft.com/office/powerpoint/2010/main" val="2053405315"/>
              </p:ext>
            </p:extLst>
          </p:nvPr>
        </p:nvGraphicFramePr>
        <p:xfrm>
          <a:off x="4764506" y="274638"/>
          <a:ext cx="7067276" cy="4891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Straight Connector 6">
            <a:extLst>
              <a:ext uri="{FF2B5EF4-FFF2-40B4-BE49-F238E27FC236}">
                <a16:creationId xmlns:a16="http://schemas.microsoft.com/office/drawing/2014/main" id="{D1E1BF9D-C0EC-478E-89F2-A384A41C5BC6}"/>
              </a:ext>
            </a:extLst>
          </p:cNvPr>
          <p:cNvCxnSpPr>
            <a:cxnSpLocks/>
          </p:cNvCxnSpPr>
          <p:nvPr/>
        </p:nvCxnSpPr>
        <p:spPr>
          <a:xfrm>
            <a:off x="7452287" y="475376"/>
            <a:ext cx="0" cy="515488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2398002-8AB0-414B-84B7-D52CE2202D2C}"/>
              </a:ext>
            </a:extLst>
          </p:cNvPr>
          <p:cNvCxnSpPr>
            <a:cxnSpLocks/>
          </p:cNvCxnSpPr>
          <p:nvPr/>
        </p:nvCxnSpPr>
        <p:spPr>
          <a:xfrm>
            <a:off x="9458027" y="543955"/>
            <a:ext cx="0" cy="5154881"/>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6ED4F9B-47F2-4334-AC76-350D113D770C}"/>
              </a:ext>
            </a:extLst>
          </p:cNvPr>
          <p:cNvSpPr txBox="1"/>
          <p:nvPr/>
        </p:nvSpPr>
        <p:spPr>
          <a:xfrm>
            <a:off x="5337879" y="4804145"/>
            <a:ext cx="1976578" cy="646331"/>
          </a:xfrm>
          <a:prstGeom prst="rect">
            <a:avLst/>
          </a:prstGeom>
          <a:noFill/>
          <a:ln w="12700">
            <a:solidFill>
              <a:schemeClr val="accent1">
                <a:shade val="95000"/>
                <a:satMod val="105000"/>
              </a:schemeClr>
            </a:solidFill>
          </a:ln>
        </p:spPr>
        <p:txBody>
          <a:bodyPr wrap="square" rtlCol="0">
            <a:spAutoFit/>
          </a:bodyPr>
          <a:lstStyle/>
          <a:p>
            <a:pPr algn="ctr"/>
            <a:r>
              <a:rPr lang="en-GB" dirty="0"/>
              <a:t>September - October</a:t>
            </a:r>
          </a:p>
        </p:txBody>
      </p:sp>
      <p:sp>
        <p:nvSpPr>
          <p:cNvPr id="13" name="TextBox 12">
            <a:extLst>
              <a:ext uri="{FF2B5EF4-FFF2-40B4-BE49-F238E27FC236}">
                <a16:creationId xmlns:a16="http://schemas.microsoft.com/office/drawing/2014/main" id="{6AA9F54B-FFAB-486F-944F-969646AD22F7}"/>
              </a:ext>
            </a:extLst>
          </p:cNvPr>
          <p:cNvSpPr txBox="1"/>
          <p:nvPr/>
        </p:nvSpPr>
        <p:spPr>
          <a:xfrm>
            <a:off x="7597155" y="3817204"/>
            <a:ext cx="1744209" cy="646331"/>
          </a:xfrm>
          <a:prstGeom prst="rect">
            <a:avLst/>
          </a:prstGeom>
          <a:noFill/>
          <a:ln w="12700">
            <a:solidFill>
              <a:schemeClr val="accent1">
                <a:shade val="95000"/>
                <a:satMod val="105000"/>
              </a:schemeClr>
            </a:solidFill>
          </a:ln>
        </p:spPr>
        <p:txBody>
          <a:bodyPr wrap="square" rtlCol="0">
            <a:spAutoFit/>
          </a:bodyPr>
          <a:lstStyle/>
          <a:p>
            <a:pPr algn="ctr"/>
            <a:r>
              <a:rPr lang="en-GB" dirty="0"/>
              <a:t>November - March</a:t>
            </a:r>
          </a:p>
        </p:txBody>
      </p:sp>
      <p:sp>
        <p:nvSpPr>
          <p:cNvPr id="14" name="TextBox 13">
            <a:extLst>
              <a:ext uri="{FF2B5EF4-FFF2-40B4-BE49-F238E27FC236}">
                <a16:creationId xmlns:a16="http://schemas.microsoft.com/office/drawing/2014/main" id="{43C0BD0B-C3AE-4253-A3BD-D1FE9C4F3D7A}"/>
              </a:ext>
            </a:extLst>
          </p:cNvPr>
          <p:cNvSpPr txBox="1"/>
          <p:nvPr/>
        </p:nvSpPr>
        <p:spPr>
          <a:xfrm>
            <a:off x="9823096" y="3450597"/>
            <a:ext cx="1976578" cy="1200329"/>
          </a:xfrm>
          <a:prstGeom prst="rect">
            <a:avLst/>
          </a:prstGeom>
          <a:noFill/>
          <a:ln w="12700">
            <a:solidFill>
              <a:schemeClr val="accent1">
                <a:shade val="95000"/>
                <a:satMod val="105000"/>
              </a:schemeClr>
            </a:solidFill>
          </a:ln>
        </p:spPr>
        <p:txBody>
          <a:bodyPr wrap="square" rtlCol="0">
            <a:spAutoFit/>
          </a:bodyPr>
          <a:lstStyle/>
          <a:p>
            <a:pPr algn="ctr"/>
            <a:r>
              <a:rPr lang="en-GB" dirty="0"/>
              <a:t>April – May</a:t>
            </a:r>
          </a:p>
          <a:p>
            <a:pPr algn="ctr"/>
            <a:endParaRPr lang="en-GB" dirty="0"/>
          </a:p>
          <a:p>
            <a:pPr algn="ctr"/>
            <a:r>
              <a:rPr lang="en-GB" dirty="0"/>
              <a:t>Deadline 7</a:t>
            </a:r>
            <a:r>
              <a:rPr lang="en-GB" baseline="30000" dirty="0"/>
              <a:t>th</a:t>
            </a:r>
            <a:r>
              <a:rPr lang="en-GB" dirty="0"/>
              <a:t> May at 11.59pm</a:t>
            </a:r>
          </a:p>
        </p:txBody>
      </p:sp>
    </p:spTree>
    <p:extLst>
      <p:ext uri="{BB962C8B-B14F-4D97-AF65-F5344CB8AC3E}">
        <p14:creationId xmlns:p14="http://schemas.microsoft.com/office/powerpoint/2010/main" val="21360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505686C1-D32A-49B4-A0D0-EED078AFE69E}"/>
                                            </p:graphicEl>
                                          </p:spTgt>
                                        </p:tgtEl>
                                        <p:attrNameLst>
                                          <p:attrName>style.visibility</p:attrName>
                                        </p:attrNameLst>
                                      </p:cBhvr>
                                      <p:to>
                                        <p:strVal val="visible"/>
                                      </p:to>
                                    </p:set>
                                    <p:anim calcmode="lin" valueType="num">
                                      <p:cBhvr additive="base">
                                        <p:cTn id="7" dur="500" fill="hold"/>
                                        <p:tgtEl>
                                          <p:spTgt spid="5">
                                            <p:graphicEl>
                                              <a:dgm id="{505686C1-D32A-49B4-A0D0-EED078AFE69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505686C1-D32A-49B4-A0D0-EED078AFE69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0482E347-3849-49FC-B395-B00DA79210BF}"/>
                                            </p:graphicEl>
                                          </p:spTgt>
                                        </p:tgtEl>
                                        <p:attrNameLst>
                                          <p:attrName>style.visibility</p:attrName>
                                        </p:attrNameLst>
                                      </p:cBhvr>
                                      <p:to>
                                        <p:strVal val="visible"/>
                                      </p:to>
                                    </p:set>
                                    <p:anim calcmode="lin" valueType="num">
                                      <p:cBhvr additive="base">
                                        <p:cTn id="13" dur="500" fill="hold"/>
                                        <p:tgtEl>
                                          <p:spTgt spid="5">
                                            <p:graphicEl>
                                              <a:dgm id="{0482E347-3849-49FC-B395-B00DA79210BF}"/>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0482E347-3849-49FC-B395-B00DA79210BF}"/>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graphicEl>
                                              <a:dgm id="{F6D8E771-C7C3-4131-82D6-3B13334D42F3}"/>
                                            </p:graphicEl>
                                          </p:spTgt>
                                        </p:tgtEl>
                                        <p:attrNameLst>
                                          <p:attrName>style.visibility</p:attrName>
                                        </p:attrNameLst>
                                      </p:cBhvr>
                                      <p:to>
                                        <p:strVal val="visible"/>
                                      </p:to>
                                    </p:set>
                                    <p:anim calcmode="lin" valueType="num">
                                      <p:cBhvr additive="base">
                                        <p:cTn id="17" dur="500" fill="hold"/>
                                        <p:tgtEl>
                                          <p:spTgt spid="5">
                                            <p:graphicEl>
                                              <a:dgm id="{F6D8E771-C7C3-4131-82D6-3B13334D42F3}"/>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F6D8E771-C7C3-4131-82D6-3B13334D42F3}"/>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graphicEl>
                                              <a:dgm id="{C6789054-ED45-4C78-B5EF-AB515ED23924}"/>
                                            </p:graphicEl>
                                          </p:spTgt>
                                        </p:tgtEl>
                                        <p:attrNameLst>
                                          <p:attrName>style.visibility</p:attrName>
                                        </p:attrNameLst>
                                      </p:cBhvr>
                                      <p:to>
                                        <p:strVal val="visible"/>
                                      </p:to>
                                    </p:set>
                                    <p:anim calcmode="lin" valueType="num">
                                      <p:cBhvr additive="base">
                                        <p:cTn id="23" dur="500" fill="hold"/>
                                        <p:tgtEl>
                                          <p:spTgt spid="5">
                                            <p:graphicEl>
                                              <a:dgm id="{C6789054-ED45-4C78-B5EF-AB515ED23924}"/>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graphicEl>
                                              <a:dgm id="{C6789054-ED45-4C78-B5EF-AB515ED23924}"/>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5">
                                            <p:graphicEl>
                                              <a:dgm id="{D55D1CD1-BBB4-40D5-B140-38C1F510B872}"/>
                                            </p:graphicEl>
                                          </p:spTgt>
                                        </p:tgtEl>
                                        <p:attrNameLst>
                                          <p:attrName>style.visibility</p:attrName>
                                        </p:attrNameLst>
                                      </p:cBhvr>
                                      <p:to>
                                        <p:strVal val="visible"/>
                                      </p:to>
                                    </p:set>
                                    <p:anim calcmode="lin" valueType="num">
                                      <p:cBhvr additive="base">
                                        <p:cTn id="27" dur="500" fill="hold"/>
                                        <p:tgtEl>
                                          <p:spTgt spid="5">
                                            <p:graphicEl>
                                              <a:dgm id="{D55D1CD1-BBB4-40D5-B140-38C1F510B872}"/>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D55D1CD1-BBB4-40D5-B140-38C1F510B872}"/>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5">
                                            <p:graphicEl>
                                              <a:dgm id="{02C71DC0-1972-47F7-A6D2-CF86786B3888}"/>
                                            </p:graphicEl>
                                          </p:spTgt>
                                        </p:tgtEl>
                                        <p:attrNameLst>
                                          <p:attrName>style.visibility</p:attrName>
                                        </p:attrNameLst>
                                      </p:cBhvr>
                                      <p:to>
                                        <p:strVal val="visible"/>
                                      </p:to>
                                    </p:set>
                                    <p:anim calcmode="lin" valueType="num">
                                      <p:cBhvr additive="base">
                                        <p:cTn id="33" dur="500" fill="hold"/>
                                        <p:tgtEl>
                                          <p:spTgt spid="5">
                                            <p:graphicEl>
                                              <a:dgm id="{02C71DC0-1972-47F7-A6D2-CF86786B3888}"/>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graphicEl>
                                              <a:dgm id="{02C71DC0-1972-47F7-A6D2-CF86786B3888}"/>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5">
                                            <p:graphicEl>
                                              <a:dgm id="{702AE97B-1A3F-4864-8D49-AC312BA6C4AF}"/>
                                            </p:graphicEl>
                                          </p:spTgt>
                                        </p:tgtEl>
                                        <p:attrNameLst>
                                          <p:attrName>style.visibility</p:attrName>
                                        </p:attrNameLst>
                                      </p:cBhvr>
                                      <p:to>
                                        <p:strVal val="visible"/>
                                      </p:to>
                                    </p:set>
                                    <p:anim calcmode="lin" valueType="num">
                                      <p:cBhvr additive="base">
                                        <p:cTn id="37" dur="500" fill="hold"/>
                                        <p:tgtEl>
                                          <p:spTgt spid="5">
                                            <p:graphicEl>
                                              <a:dgm id="{702AE97B-1A3F-4864-8D49-AC312BA6C4A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702AE97B-1A3F-4864-8D49-AC312BA6C4AF}"/>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1000"/>
                                        <p:tgtEl>
                                          <p:spTgt spid="9"/>
                                        </p:tgtEl>
                                      </p:cBhvr>
                                    </p:animEffect>
                                    <p:anim calcmode="lin" valueType="num">
                                      <p:cBhvr>
                                        <p:cTn id="51" dur="1000" fill="hold"/>
                                        <p:tgtEl>
                                          <p:spTgt spid="9"/>
                                        </p:tgtEl>
                                        <p:attrNameLst>
                                          <p:attrName>ppt_x</p:attrName>
                                        </p:attrNameLst>
                                      </p:cBhvr>
                                      <p:tavLst>
                                        <p:tav tm="0">
                                          <p:val>
                                            <p:strVal val="#ppt_x"/>
                                          </p:val>
                                        </p:tav>
                                        <p:tav tm="100000">
                                          <p:val>
                                            <p:strVal val="#ppt_x"/>
                                          </p:val>
                                        </p:tav>
                                      </p:tavLst>
                                    </p:anim>
                                    <p:anim calcmode="lin" valueType="num">
                                      <p:cBhvr>
                                        <p:cTn id="5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1000"/>
                                        <p:tgtEl>
                                          <p:spTgt spid="12"/>
                                        </p:tgtEl>
                                      </p:cBhvr>
                                    </p:animEffect>
                                    <p:anim calcmode="lin" valueType="num">
                                      <p:cBhvr>
                                        <p:cTn id="58" dur="1000" fill="hold"/>
                                        <p:tgtEl>
                                          <p:spTgt spid="12"/>
                                        </p:tgtEl>
                                        <p:attrNameLst>
                                          <p:attrName>ppt_x</p:attrName>
                                        </p:attrNameLst>
                                      </p:cBhvr>
                                      <p:tavLst>
                                        <p:tav tm="0">
                                          <p:val>
                                            <p:strVal val="#ppt_x"/>
                                          </p:val>
                                        </p:tav>
                                        <p:tav tm="100000">
                                          <p:val>
                                            <p:strVal val="#ppt_x"/>
                                          </p:val>
                                        </p:tav>
                                      </p:tavLst>
                                    </p:anim>
                                    <p:anim calcmode="lin" valueType="num">
                                      <p:cBhvr>
                                        <p:cTn id="5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13"/>
                                        </p:tgtEl>
                                        <p:attrNameLst>
                                          <p:attrName>style.visibility</p:attrName>
                                        </p:attrNameLst>
                                      </p:cBhvr>
                                      <p:to>
                                        <p:strVal val="visible"/>
                                      </p:to>
                                    </p:set>
                                    <p:animEffect transition="in" filter="fade">
                                      <p:cBhvr>
                                        <p:cTn id="64" dur="1000"/>
                                        <p:tgtEl>
                                          <p:spTgt spid="13"/>
                                        </p:tgtEl>
                                      </p:cBhvr>
                                    </p:animEffect>
                                    <p:anim calcmode="lin" valueType="num">
                                      <p:cBhvr>
                                        <p:cTn id="65" dur="1000" fill="hold"/>
                                        <p:tgtEl>
                                          <p:spTgt spid="13"/>
                                        </p:tgtEl>
                                        <p:attrNameLst>
                                          <p:attrName>ppt_x</p:attrName>
                                        </p:attrNameLst>
                                      </p:cBhvr>
                                      <p:tavLst>
                                        <p:tav tm="0">
                                          <p:val>
                                            <p:strVal val="#ppt_x"/>
                                          </p:val>
                                        </p:tav>
                                        <p:tav tm="100000">
                                          <p:val>
                                            <p:strVal val="#ppt_x"/>
                                          </p:val>
                                        </p:tav>
                                      </p:tavLst>
                                    </p:anim>
                                    <p:anim calcmode="lin" valueType="num">
                                      <p:cBhvr>
                                        <p:cTn id="6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14"/>
                                        </p:tgtEl>
                                        <p:attrNameLst>
                                          <p:attrName>style.visibility</p:attrName>
                                        </p:attrNameLst>
                                      </p:cBhvr>
                                      <p:to>
                                        <p:strVal val="visible"/>
                                      </p:to>
                                    </p:set>
                                    <p:animEffect transition="in" filter="fade">
                                      <p:cBhvr>
                                        <p:cTn id="71" dur="1000"/>
                                        <p:tgtEl>
                                          <p:spTgt spid="14"/>
                                        </p:tgtEl>
                                      </p:cBhvr>
                                    </p:animEffect>
                                    <p:anim calcmode="lin" valueType="num">
                                      <p:cBhvr>
                                        <p:cTn id="72" dur="1000" fill="hold"/>
                                        <p:tgtEl>
                                          <p:spTgt spid="14"/>
                                        </p:tgtEl>
                                        <p:attrNameLst>
                                          <p:attrName>ppt_x</p:attrName>
                                        </p:attrNameLst>
                                      </p:cBhvr>
                                      <p:tavLst>
                                        <p:tav tm="0">
                                          <p:val>
                                            <p:strVal val="#ppt_x"/>
                                          </p:val>
                                        </p:tav>
                                        <p:tav tm="100000">
                                          <p:val>
                                            <p:strVal val="#ppt_x"/>
                                          </p:val>
                                        </p:tav>
                                      </p:tavLst>
                                    </p:anim>
                                    <p:anim calcmode="lin" valueType="num">
                                      <p:cBhvr>
                                        <p:cTn id="7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12" grpId="0" animBg="1"/>
      <p:bldP spid="13" grpId="0" animBg="1"/>
      <p:bldP spid="1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302101" y="210910"/>
            <a:ext cx="9880847" cy="1835370"/>
          </a:xfrm>
          <a:solidFill>
            <a:schemeClr val="accent1"/>
          </a:solidFill>
        </p:spPr>
        <p:txBody>
          <a:bodyPr>
            <a:normAutofit/>
          </a:bodyPr>
          <a:lstStyle/>
          <a:p>
            <a:pPr marL="0" indent="0" algn="ctr">
              <a:buClr>
                <a:srgbClr val="93A299"/>
              </a:buClr>
              <a:buSzPct val="85000"/>
              <a:buNone/>
            </a:pPr>
            <a:r>
              <a:rPr lang="en-GB" sz="2250" b="1" dirty="0">
                <a:solidFill>
                  <a:srgbClr val="292934"/>
                </a:solidFill>
                <a:latin typeface="Arial"/>
              </a:rPr>
              <a:t>Semester 1</a:t>
            </a:r>
          </a:p>
          <a:p>
            <a:pPr marL="0" indent="0" algn="ctr">
              <a:buClr>
                <a:srgbClr val="93A299"/>
              </a:buClr>
              <a:buSzPct val="85000"/>
              <a:buNone/>
            </a:pPr>
            <a:r>
              <a:rPr lang="en-GB" sz="2250" b="1" dirty="0">
                <a:solidFill>
                  <a:srgbClr val="292934"/>
                </a:solidFill>
                <a:latin typeface="Arial"/>
              </a:rPr>
              <a:t>Weeks 1 – 11</a:t>
            </a:r>
          </a:p>
          <a:p>
            <a:pPr marL="0" indent="0" algn="ctr">
              <a:buClr>
                <a:srgbClr val="93A299"/>
              </a:buClr>
              <a:buSzPct val="85000"/>
              <a:buNone/>
            </a:pPr>
            <a:r>
              <a:rPr lang="en-GB" sz="2250" dirty="0">
                <a:solidFill>
                  <a:srgbClr val="292934"/>
                </a:solidFill>
                <a:latin typeface="Arial"/>
              </a:rPr>
              <a:t>25</a:t>
            </a:r>
            <a:r>
              <a:rPr lang="en-GB" sz="2250" baseline="30000" dirty="0">
                <a:solidFill>
                  <a:srgbClr val="292934"/>
                </a:solidFill>
                <a:latin typeface="Arial"/>
              </a:rPr>
              <a:t>th</a:t>
            </a:r>
            <a:r>
              <a:rPr lang="en-GB" sz="2250" dirty="0">
                <a:solidFill>
                  <a:srgbClr val="292934"/>
                </a:solidFill>
                <a:latin typeface="Arial"/>
              </a:rPr>
              <a:t> September – 15</a:t>
            </a:r>
            <a:r>
              <a:rPr lang="en-GB" sz="2250" baseline="30000" dirty="0">
                <a:solidFill>
                  <a:srgbClr val="292934"/>
                </a:solidFill>
                <a:latin typeface="Arial"/>
              </a:rPr>
              <a:t>th</a:t>
            </a:r>
            <a:r>
              <a:rPr lang="en-GB" sz="2250" dirty="0">
                <a:solidFill>
                  <a:srgbClr val="292934"/>
                </a:solidFill>
                <a:latin typeface="Arial"/>
              </a:rPr>
              <a:t> December 2023 (12 weeks)</a:t>
            </a:r>
          </a:p>
          <a:p>
            <a:pPr marL="0" indent="0" algn="ctr">
              <a:buClr>
                <a:srgbClr val="93A299"/>
              </a:buClr>
              <a:buSzPct val="85000"/>
              <a:buNone/>
            </a:pPr>
            <a:r>
              <a:rPr lang="en-GB" dirty="0">
                <a:solidFill>
                  <a:srgbClr val="292934"/>
                </a:solidFill>
                <a:latin typeface="Arial"/>
              </a:rPr>
              <a:t>Xmas break 18</a:t>
            </a:r>
            <a:r>
              <a:rPr lang="en-GB" baseline="30000" dirty="0">
                <a:solidFill>
                  <a:srgbClr val="292934"/>
                </a:solidFill>
                <a:latin typeface="Arial"/>
              </a:rPr>
              <a:t>th</a:t>
            </a:r>
            <a:r>
              <a:rPr lang="en-GB" dirty="0">
                <a:solidFill>
                  <a:srgbClr val="292934"/>
                </a:solidFill>
                <a:latin typeface="Arial"/>
              </a:rPr>
              <a:t> December – 5</a:t>
            </a:r>
            <a:r>
              <a:rPr lang="en-GB" baseline="30000" dirty="0">
                <a:solidFill>
                  <a:srgbClr val="292934"/>
                </a:solidFill>
                <a:latin typeface="Arial"/>
              </a:rPr>
              <a:t>th</a:t>
            </a:r>
            <a:r>
              <a:rPr lang="en-GB" dirty="0">
                <a:solidFill>
                  <a:srgbClr val="292934"/>
                </a:solidFill>
                <a:latin typeface="Arial"/>
              </a:rPr>
              <a:t> January 2024 (3 weeks)</a:t>
            </a:r>
          </a:p>
          <a:p>
            <a:pPr marL="0" indent="0" algn="ctr">
              <a:buClr>
                <a:srgbClr val="93A299"/>
              </a:buClr>
              <a:buSzPct val="85000"/>
              <a:buNone/>
            </a:pPr>
            <a:endParaRPr lang="en-GB" dirty="0">
              <a:solidFill>
                <a:srgbClr val="292934"/>
              </a:solidFill>
              <a:latin typeface="Arial"/>
            </a:endParaRPr>
          </a:p>
          <a:p>
            <a:pPr marL="0" indent="0" algn="ctr">
              <a:buClr>
                <a:srgbClr val="93A299"/>
              </a:buClr>
              <a:buSzPct val="85000"/>
              <a:buNone/>
            </a:pPr>
            <a:endParaRPr lang="en-GB" dirty="0">
              <a:solidFill>
                <a:srgbClr val="292934"/>
              </a:solidFill>
              <a:latin typeface="Arial"/>
            </a:endParaRPr>
          </a:p>
        </p:txBody>
      </p:sp>
      <p:sp>
        <p:nvSpPr>
          <p:cNvPr id="3" name="Rectangle 2"/>
          <p:cNvSpPr/>
          <p:nvPr/>
        </p:nvSpPr>
        <p:spPr>
          <a:xfrm>
            <a:off x="302100" y="2046280"/>
            <a:ext cx="9880847" cy="4842864"/>
          </a:xfrm>
          <a:prstGeom prst="rect">
            <a:avLst/>
          </a:prstGeom>
          <a:solidFill>
            <a:srgbClr val="FFC000"/>
          </a:solidFill>
        </p:spPr>
        <p:txBody>
          <a:bodyPr wrap="square">
            <a:spAutoFit/>
          </a:bodyPr>
          <a:lstStyle/>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1" i="0" u="none" strike="noStrike" kern="1200" cap="none" spc="0" normalizeH="0" baseline="0" noProof="0" dirty="0">
                <a:ln>
                  <a:noFill/>
                </a:ln>
                <a:solidFill>
                  <a:srgbClr val="292934"/>
                </a:solidFill>
                <a:effectLst/>
                <a:uLnTx/>
                <a:uFillTx/>
                <a:latin typeface="Arial"/>
                <a:ea typeface="+mn-ea"/>
                <a:cs typeface="+mn-cs"/>
              </a:rPr>
              <a:t>Semester 2</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1" i="0" u="none" strike="noStrike" kern="1200" cap="none" spc="0" normalizeH="0" baseline="0" noProof="0" dirty="0">
                <a:ln>
                  <a:noFill/>
                </a:ln>
                <a:solidFill>
                  <a:srgbClr val="292934"/>
                </a:solidFill>
                <a:effectLst/>
                <a:uLnTx/>
                <a:uFillTx/>
                <a:latin typeface="Arial"/>
                <a:ea typeface="+mn-ea"/>
                <a:cs typeface="+mn-cs"/>
              </a:rPr>
              <a:t>Weeks 12 – 22 (w/b)</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0" i="0" u="none" strike="noStrike" kern="1200" cap="none" spc="0" normalizeH="0" baseline="0" noProof="0" dirty="0">
                <a:ln>
                  <a:noFill/>
                </a:ln>
                <a:solidFill>
                  <a:srgbClr val="292934"/>
                </a:solidFill>
                <a:effectLst/>
                <a:uLnTx/>
                <a:uFillTx/>
                <a:latin typeface="Arial"/>
                <a:ea typeface="+mn-ea"/>
                <a:cs typeface="+mn-cs"/>
              </a:rPr>
              <a:t>8</a:t>
            </a:r>
            <a:r>
              <a:rPr kumimoji="0" lang="en-GB" sz="2250" b="0" i="0" u="none" strike="noStrike" kern="1200" cap="none" spc="0" normalizeH="0" baseline="30000" noProof="0" dirty="0">
                <a:ln>
                  <a:noFill/>
                </a:ln>
                <a:solidFill>
                  <a:srgbClr val="292934"/>
                </a:solidFill>
                <a:effectLst/>
                <a:uLnTx/>
                <a:uFillTx/>
                <a:latin typeface="Arial"/>
                <a:ea typeface="+mn-ea"/>
                <a:cs typeface="+mn-cs"/>
              </a:rPr>
              <a:t>th</a:t>
            </a:r>
            <a:r>
              <a:rPr kumimoji="0" lang="en-GB" sz="2250" b="0" i="0" u="none" strike="noStrike" kern="1200" cap="none" spc="0" normalizeH="0" baseline="0" noProof="0" dirty="0">
                <a:ln>
                  <a:noFill/>
                </a:ln>
                <a:solidFill>
                  <a:srgbClr val="292934"/>
                </a:solidFill>
                <a:effectLst/>
                <a:uLnTx/>
                <a:uFillTx/>
                <a:latin typeface="Arial"/>
                <a:ea typeface="+mn-ea"/>
                <a:cs typeface="+mn-cs"/>
              </a:rPr>
              <a:t> January 2024 – 22</a:t>
            </a:r>
            <a:r>
              <a:rPr kumimoji="0" lang="en-GB" sz="2250" b="0" i="0" u="none" strike="noStrike" kern="1200" cap="none" spc="0" normalizeH="0" baseline="30000" noProof="0" dirty="0">
                <a:ln>
                  <a:noFill/>
                </a:ln>
                <a:solidFill>
                  <a:srgbClr val="292934"/>
                </a:solidFill>
                <a:effectLst/>
                <a:uLnTx/>
                <a:uFillTx/>
                <a:latin typeface="Arial"/>
                <a:ea typeface="+mn-ea"/>
                <a:cs typeface="+mn-cs"/>
              </a:rPr>
              <a:t>nd</a:t>
            </a:r>
            <a:r>
              <a:rPr kumimoji="0" lang="en-GB" sz="2250" b="0" i="0" u="none" strike="noStrike" kern="1200" cap="none" spc="0" normalizeH="0" baseline="0" noProof="0" dirty="0">
                <a:ln>
                  <a:noFill/>
                </a:ln>
                <a:solidFill>
                  <a:srgbClr val="292934"/>
                </a:solidFill>
                <a:effectLst/>
                <a:uLnTx/>
                <a:uFillTx/>
                <a:latin typeface="Arial"/>
                <a:ea typeface="+mn-ea"/>
                <a:cs typeface="+mn-cs"/>
              </a:rPr>
              <a:t> March (11 weeks)</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0" i="0" u="none" strike="noStrike" kern="1200" cap="none" spc="0" normalizeH="0" baseline="0" noProof="0" dirty="0">
                <a:ln>
                  <a:noFill/>
                </a:ln>
                <a:solidFill>
                  <a:srgbClr val="292934"/>
                </a:solidFill>
                <a:effectLst/>
                <a:uLnTx/>
                <a:uFillTx/>
                <a:latin typeface="Arial"/>
                <a:ea typeface="+mn-ea"/>
                <a:cs typeface="+mn-cs"/>
              </a:rPr>
              <a:t>Easter Break 25</a:t>
            </a:r>
            <a:r>
              <a:rPr kumimoji="0" lang="en-GB" sz="2250" b="0" i="0" u="none" strike="noStrike" kern="1200" cap="none" spc="0" normalizeH="0" baseline="30000" noProof="0" dirty="0">
                <a:ln>
                  <a:noFill/>
                </a:ln>
                <a:solidFill>
                  <a:srgbClr val="292934"/>
                </a:solidFill>
                <a:effectLst/>
                <a:uLnTx/>
                <a:uFillTx/>
                <a:latin typeface="Arial"/>
                <a:ea typeface="+mn-ea"/>
                <a:cs typeface="+mn-cs"/>
              </a:rPr>
              <a:t>th</a:t>
            </a:r>
            <a:r>
              <a:rPr kumimoji="0" lang="en-GB" sz="2250" b="0" i="0" u="none" strike="noStrike" kern="1200" cap="none" spc="0" normalizeH="0" baseline="0" noProof="0" dirty="0">
                <a:ln>
                  <a:noFill/>
                </a:ln>
                <a:solidFill>
                  <a:srgbClr val="292934"/>
                </a:solidFill>
                <a:effectLst/>
                <a:uLnTx/>
                <a:uFillTx/>
                <a:latin typeface="Arial"/>
                <a:ea typeface="+mn-ea"/>
                <a:cs typeface="+mn-cs"/>
              </a:rPr>
              <a:t> March – 12</a:t>
            </a:r>
            <a:r>
              <a:rPr kumimoji="0" lang="en-GB" sz="2250" b="0" i="0" u="none" strike="noStrike" kern="1200" cap="none" spc="0" normalizeH="0" baseline="30000" noProof="0" dirty="0">
                <a:ln>
                  <a:noFill/>
                </a:ln>
                <a:solidFill>
                  <a:srgbClr val="292934"/>
                </a:solidFill>
                <a:effectLst/>
                <a:uLnTx/>
                <a:uFillTx/>
                <a:latin typeface="Arial"/>
                <a:ea typeface="+mn-ea"/>
                <a:cs typeface="+mn-cs"/>
              </a:rPr>
              <a:t>th</a:t>
            </a:r>
            <a:r>
              <a:rPr kumimoji="0" lang="en-GB" sz="2250" b="0" i="0" u="none" strike="noStrike" kern="1200" cap="none" spc="0" normalizeH="0" baseline="0" noProof="0" dirty="0">
                <a:ln>
                  <a:noFill/>
                </a:ln>
                <a:solidFill>
                  <a:srgbClr val="292934"/>
                </a:solidFill>
                <a:effectLst/>
                <a:uLnTx/>
                <a:uFillTx/>
                <a:latin typeface="Arial"/>
                <a:ea typeface="+mn-ea"/>
                <a:cs typeface="+mn-cs"/>
              </a:rPr>
              <a:t> April (3 weeks)</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1" i="0" u="none" strike="noStrike" kern="1200" cap="none" spc="0" normalizeH="0" baseline="0" noProof="0" dirty="0">
                <a:ln>
                  <a:noFill/>
                </a:ln>
                <a:solidFill>
                  <a:srgbClr val="292934"/>
                </a:solidFill>
                <a:effectLst/>
                <a:uLnTx/>
                <a:uFillTx/>
                <a:latin typeface="Arial"/>
                <a:ea typeface="+mn-ea"/>
                <a:cs typeface="+mn-cs"/>
              </a:rPr>
              <a:t>Week 13 (w/b)</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0" i="0" u="none" strike="noStrike" kern="1200" cap="none" spc="0" normalizeH="0" baseline="0" noProof="0" dirty="0">
                <a:ln>
                  <a:noFill/>
                </a:ln>
                <a:solidFill>
                  <a:srgbClr val="292934"/>
                </a:solidFill>
                <a:effectLst/>
                <a:uLnTx/>
                <a:uFillTx/>
                <a:latin typeface="Arial"/>
                <a:ea typeface="+mn-ea"/>
                <a:cs typeface="+mn-cs"/>
              </a:rPr>
              <a:t>15</a:t>
            </a:r>
            <a:r>
              <a:rPr kumimoji="0" lang="en-GB" sz="2250" b="0" i="0" u="none" strike="noStrike" kern="1200" cap="none" spc="0" normalizeH="0" baseline="30000" noProof="0" dirty="0">
                <a:ln>
                  <a:noFill/>
                </a:ln>
                <a:solidFill>
                  <a:srgbClr val="292934"/>
                </a:solidFill>
                <a:effectLst/>
                <a:uLnTx/>
                <a:uFillTx/>
                <a:latin typeface="Arial"/>
                <a:ea typeface="+mn-ea"/>
                <a:cs typeface="+mn-cs"/>
              </a:rPr>
              <a:t>th</a:t>
            </a:r>
            <a:r>
              <a:rPr kumimoji="0" lang="en-GB" sz="2250" b="0" i="0" u="none" strike="noStrike" kern="1200" cap="none" spc="0" normalizeH="0" baseline="0" noProof="0" dirty="0">
                <a:ln>
                  <a:noFill/>
                </a:ln>
                <a:solidFill>
                  <a:srgbClr val="292934"/>
                </a:solidFill>
                <a:effectLst/>
                <a:uLnTx/>
                <a:uFillTx/>
                <a:latin typeface="Arial"/>
                <a:ea typeface="+mn-ea"/>
                <a:cs typeface="+mn-cs"/>
              </a:rPr>
              <a:t> April – 29</a:t>
            </a:r>
            <a:r>
              <a:rPr kumimoji="0" lang="en-GB" sz="2250" b="0" i="0" u="none" strike="noStrike" kern="1200" cap="none" spc="0" normalizeH="0" baseline="30000" noProof="0" dirty="0">
                <a:ln>
                  <a:noFill/>
                </a:ln>
                <a:solidFill>
                  <a:srgbClr val="292934"/>
                </a:solidFill>
                <a:effectLst/>
                <a:uLnTx/>
                <a:uFillTx/>
                <a:latin typeface="Arial"/>
                <a:ea typeface="+mn-ea"/>
                <a:cs typeface="+mn-cs"/>
              </a:rPr>
              <a:t>th</a:t>
            </a:r>
            <a:r>
              <a:rPr kumimoji="0" lang="en-GB" sz="2250" b="0" i="0" u="none" strike="noStrike" kern="1200" cap="none" spc="0" normalizeH="0" baseline="0" noProof="0" dirty="0">
                <a:ln>
                  <a:noFill/>
                </a:ln>
                <a:solidFill>
                  <a:srgbClr val="292934"/>
                </a:solidFill>
                <a:effectLst/>
                <a:uLnTx/>
                <a:uFillTx/>
                <a:latin typeface="Arial"/>
                <a:ea typeface="+mn-ea"/>
                <a:cs typeface="+mn-cs"/>
              </a:rPr>
              <a:t> April (3 weeks)</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endParaRPr kumimoji="0" lang="en-GB" sz="2250" b="1" i="0" u="none" strike="noStrike" kern="1200" cap="none" spc="0" normalizeH="0" baseline="0" noProof="0" dirty="0">
              <a:ln>
                <a:noFill/>
              </a:ln>
              <a:solidFill>
                <a:srgbClr val="292934"/>
              </a:solidFill>
              <a:effectLst/>
              <a:uLnTx/>
              <a:uFillTx/>
              <a:latin typeface="Arial"/>
              <a:ea typeface="+mn-ea"/>
              <a:cs typeface="+mn-cs"/>
            </a:endParaRP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250" b="1" i="0" u="none" strike="noStrike" kern="1200" cap="none" spc="0" normalizeH="0" baseline="0" noProof="0" dirty="0">
                <a:ln>
                  <a:noFill/>
                </a:ln>
                <a:solidFill>
                  <a:srgbClr val="292934"/>
                </a:solidFill>
                <a:effectLst/>
                <a:uLnTx/>
                <a:uFillTx/>
                <a:latin typeface="Arial"/>
                <a:ea typeface="+mn-ea"/>
                <a:cs typeface="+mn-cs"/>
              </a:rPr>
              <a:t>Assignment due 7</a:t>
            </a:r>
            <a:r>
              <a:rPr kumimoji="0" lang="en-GB" sz="2250" b="1" i="0" u="none" strike="noStrike" kern="1200" cap="none" spc="0" normalizeH="0" baseline="30000" noProof="0" dirty="0">
                <a:ln>
                  <a:noFill/>
                </a:ln>
                <a:solidFill>
                  <a:srgbClr val="292934"/>
                </a:solidFill>
                <a:effectLst/>
                <a:uLnTx/>
                <a:uFillTx/>
                <a:latin typeface="Arial"/>
                <a:ea typeface="+mn-ea"/>
                <a:cs typeface="+mn-cs"/>
              </a:rPr>
              <a:t>th</a:t>
            </a:r>
            <a:r>
              <a:rPr kumimoji="0" lang="en-GB" sz="2250" b="1" i="0" u="none" strike="noStrike" kern="1200" cap="none" spc="0" normalizeH="0" baseline="0" noProof="0" dirty="0">
                <a:ln>
                  <a:noFill/>
                </a:ln>
                <a:solidFill>
                  <a:srgbClr val="292934"/>
                </a:solidFill>
                <a:effectLst/>
                <a:uLnTx/>
                <a:uFillTx/>
                <a:latin typeface="Arial"/>
                <a:ea typeface="+mn-ea"/>
                <a:cs typeface="+mn-cs"/>
              </a:rPr>
              <a:t> May 2024 </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endParaRPr kumimoji="0" lang="en-GB" sz="2250" b="1" i="0" u="none" strike="noStrike" kern="1200" cap="none" spc="0" normalizeH="0" baseline="0" noProof="0" dirty="0">
              <a:ln>
                <a:noFill/>
              </a:ln>
              <a:solidFill>
                <a:srgbClr val="292934"/>
              </a:solidFill>
              <a:effectLst/>
              <a:uLnTx/>
              <a:uFillTx/>
              <a:latin typeface="Arial"/>
              <a:ea typeface="+mn-ea"/>
              <a:cs typeface="+mn-cs"/>
            </a:endParaRP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3600" b="1" i="0" u="none" strike="noStrike" kern="1200" cap="none" spc="0" normalizeH="0" baseline="0" noProof="0" dirty="0">
                <a:ln>
                  <a:noFill/>
                </a:ln>
                <a:solidFill>
                  <a:srgbClr val="292934"/>
                </a:solidFill>
                <a:effectLst/>
                <a:uLnTx/>
                <a:uFillTx/>
                <a:latin typeface="Arial"/>
                <a:ea typeface="+mn-ea"/>
                <a:cs typeface="+mn-cs"/>
              </a:rPr>
              <a:t>32 weeks away - 32 x 7 = 225 days</a:t>
            </a:r>
          </a:p>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endParaRPr kumimoji="0" lang="en-GB" sz="2250" b="1" i="0" u="none" strike="noStrike" kern="1200" cap="none" spc="0" normalizeH="0" baseline="0" noProof="0" dirty="0">
              <a:ln>
                <a:noFill/>
              </a:ln>
              <a:solidFill>
                <a:srgbClr val="292934"/>
              </a:solidFill>
              <a:effectLst/>
              <a:uLnTx/>
              <a:uFillTx/>
              <a:latin typeface="Arial"/>
              <a:ea typeface="+mn-ea"/>
              <a:cs typeface="+mn-cs"/>
            </a:endParaRPr>
          </a:p>
        </p:txBody>
      </p:sp>
      <p:sp>
        <p:nvSpPr>
          <p:cNvPr id="4" name="Rectangle 3"/>
          <p:cNvSpPr/>
          <p:nvPr/>
        </p:nvSpPr>
        <p:spPr>
          <a:xfrm>
            <a:off x="10246555" y="2732753"/>
            <a:ext cx="1824538" cy="523220"/>
          </a:xfrm>
          <a:prstGeom prst="rect">
            <a:avLst/>
          </a:prstGeom>
        </p:spPr>
        <p:txBody>
          <a:bodyPr wrap="none">
            <a:spAutoFit/>
          </a:bodyPr>
          <a:lstStyle/>
          <a:p>
            <a:pPr marL="0" marR="0" lvl="0" indent="0" algn="ctr" defTabSz="685800" rtl="0" eaLnBrk="1" fontAlgn="auto" latinLnBrk="0" hangingPunct="1">
              <a:lnSpc>
                <a:spcPct val="100000"/>
              </a:lnSpc>
              <a:spcBef>
                <a:spcPct val="20000"/>
              </a:spcBef>
              <a:spcAft>
                <a:spcPts val="0"/>
              </a:spcAft>
              <a:buClr>
                <a:srgbClr val="93A299"/>
              </a:buClr>
              <a:buSzPct val="85000"/>
              <a:buFontTx/>
              <a:buNone/>
              <a:tabLst/>
              <a:defRPr/>
            </a:pPr>
            <a:r>
              <a:rPr kumimoji="0" lang="en-GB" sz="2800" b="0" i="0" u="none" strike="noStrike" kern="1200" cap="none" spc="0" normalizeH="0" baseline="0" noProof="0" dirty="0">
                <a:ln>
                  <a:noFill/>
                </a:ln>
                <a:solidFill>
                  <a:srgbClr val="292934"/>
                </a:solidFill>
                <a:effectLst/>
                <a:uLnTx/>
                <a:uFillTx/>
                <a:latin typeface="Arial"/>
                <a:ea typeface="+mn-ea"/>
                <a:cs typeface="+mn-cs"/>
              </a:rPr>
              <a:t>40 Credits</a:t>
            </a:r>
          </a:p>
        </p:txBody>
      </p:sp>
      <p:sp>
        <p:nvSpPr>
          <p:cNvPr id="2" name="Slide Number Placeholder 1"/>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9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a:t>
            </a:fld>
            <a:endParaRPr kumimoji="0" lang="en-GB" sz="90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31527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2" presetClass="entr" presetSubtype="4" fill="hold"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 calcmode="lin" valueType="num">
                                      <p:cBhvr additive="base">
                                        <p:cTn id="3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0" end="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 calcmode="lin" valueType="num">
                                      <p:cBhvr additive="base">
                                        <p:cTn id="3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additive="base">
                                        <p:cTn id="5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3">
                                            <p:txEl>
                                              <p:pRg st="7" end="7"/>
                                            </p:txEl>
                                          </p:spTgt>
                                        </p:tgtEl>
                                        <p:attrNameLst>
                                          <p:attrName>style.visibility</p:attrName>
                                        </p:attrNameLst>
                                      </p:cBhvr>
                                      <p:to>
                                        <p:strVal val="visible"/>
                                      </p:to>
                                    </p:set>
                                    <p:anim calcmode="lin" valueType="num">
                                      <p:cBhvr additive="base">
                                        <p:cTn id="5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 calcmode="lin" valueType="num">
                                      <p:cBhvr additive="base">
                                        <p:cTn id="6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Aims</a:t>
            </a:r>
          </a:p>
        </p:txBody>
      </p:sp>
      <p:sp>
        <p:nvSpPr>
          <p:cNvPr id="3" name="Content Placeholder 2">
            <a:extLst>
              <a:ext uri="{FF2B5EF4-FFF2-40B4-BE49-F238E27FC236}">
                <a16:creationId xmlns:a16="http://schemas.microsoft.com/office/drawing/2014/main" id="{85744FA3-D38C-4EF5-9704-2129F1FA6C29}"/>
              </a:ext>
            </a:extLst>
          </p:cNvPr>
          <p:cNvSpPr>
            <a:spLocks noGrp="1"/>
          </p:cNvSpPr>
          <p:nvPr>
            <p:ph idx="1"/>
          </p:nvPr>
        </p:nvSpPr>
        <p:spPr>
          <a:xfrm>
            <a:off x="609600" y="1600201"/>
            <a:ext cx="5691612" cy="3917032"/>
          </a:xfrm>
        </p:spPr>
        <p:txBody>
          <a:bodyPr/>
          <a:lstStyle/>
          <a:p>
            <a:r>
              <a:rPr lang="en-GB" dirty="0"/>
              <a:t>To develop the ability of students to engage critically and innovatively with theory and/or practice relevant to their studied subject areas in order to produce a discipline specific in-depth project.</a:t>
            </a:r>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a:t>
            </a:fld>
            <a:endParaRPr lang="en-GB">
              <a:solidFill>
                <a:prstClr val="black">
                  <a:tint val="75000"/>
                </a:prstClr>
              </a:solidFill>
            </a:endParaRPr>
          </a:p>
        </p:txBody>
      </p:sp>
      <p:sp>
        <p:nvSpPr>
          <p:cNvPr id="5" name="TextBox 4">
            <a:extLst>
              <a:ext uri="{FF2B5EF4-FFF2-40B4-BE49-F238E27FC236}">
                <a16:creationId xmlns:a16="http://schemas.microsoft.com/office/drawing/2014/main" id="{808CA22D-E2C0-1C56-6627-099FB324A61C}"/>
              </a:ext>
            </a:extLst>
          </p:cNvPr>
          <p:cNvSpPr txBox="1"/>
          <p:nvPr/>
        </p:nvSpPr>
        <p:spPr>
          <a:xfrm>
            <a:off x="7020962" y="1417638"/>
            <a:ext cx="4561438" cy="3785652"/>
          </a:xfrm>
          <a:prstGeom prst="rect">
            <a:avLst/>
          </a:prstGeom>
          <a:solidFill>
            <a:srgbClr val="7030A0"/>
          </a:solidFill>
        </p:spPr>
        <p:txBody>
          <a:bodyPr wrap="square" rtlCol="0">
            <a:spAutoFit/>
          </a:bodyPr>
          <a:lstStyle/>
          <a:p>
            <a:r>
              <a:rPr lang="en-GB" sz="2000" dirty="0">
                <a:solidFill>
                  <a:schemeClr val="bg1"/>
                </a:solidFill>
              </a:rPr>
              <a:t>Engaging critically and innovating </a:t>
            </a:r>
          </a:p>
          <a:p>
            <a:endParaRPr lang="en-GB" sz="2000" dirty="0">
              <a:solidFill>
                <a:schemeClr val="bg1"/>
              </a:solidFill>
            </a:endParaRPr>
          </a:p>
          <a:p>
            <a:r>
              <a:rPr lang="en-GB" sz="2000" dirty="0">
                <a:solidFill>
                  <a:schemeClr val="bg1"/>
                </a:solidFill>
              </a:rPr>
              <a:t>Means that we want you to pause, reflect and challenge</a:t>
            </a:r>
          </a:p>
          <a:p>
            <a:endParaRPr lang="en-GB" sz="2000" dirty="0">
              <a:solidFill>
                <a:schemeClr val="bg1"/>
              </a:solidFill>
            </a:endParaRPr>
          </a:p>
          <a:p>
            <a:r>
              <a:rPr lang="en-GB" sz="2000" dirty="0">
                <a:solidFill>
                  <a:schemeClr val="bg1"/>
                </a:solidFill>
              </a:rPr>
              <a:t>You are required to add value to your chosen area</a:t>
            </a:r>
          </a:p>
          <a:p>
            <a:endParaRPr lang="en-GB" sz="2000" dirty="0">
              <a:solidFill>
                <a:schemeClr val="bg1"/>
              </a:solidFill>
            </a:endParaRPr>
          </a:p>
          <a:p>
            <a:r>
              <a:rPr lang="en-GB" sz="2000" dirty="0">
                <a:solidFill>
                  <a:schemeClr val="bg1"/>
                </a:solidFill>
              </a:rPr>
              <a:t>Not simple description but a detailed exploration of the issues at play. With an indication of where future direction of travel might lay</a:t>
            </a:r>
          </a:p>
        </p:txBody>
      </p:sp>
    </p:spTree>
    <p:extLst>
      <p:ext uri="{BB962C8B-B14F-4D97-AF65-F5344CB8AC3E}">
        <p14:creationId xmlns:p14="http://schemas.microsoft.com/office/powerpoint/2010/main" val="506718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Learning Outcomes</a:t>
            </a:r>
          </a:p>
        </p:txBody>
      </p:sp>
      <p:sp>
        <p:nvSpPr>
          <p:cNvPr id="3" name="Content Placeholder 2">
            <a:extLst>
              <a:ext uri="{FF2B5EF4-FFF2-40B4-BE49-F238E27FC236}">
                <a16:creationId xmlns:a16="http://schemas.microsoft.com/office/drawing/2014/main" id="{85744FA3-D38C-4EF5-9704-2129F1FA6C29}"/>
              </a:ext>
            </a:extLst>
          </p:cNvPr>
          <p:cNvSpPr>
            <a:spLocks noGrp="1"/>
          </p:cNvSpPr>
          <p:nvPr>
            <p:ph idx="1"/>
          </p:nvPr>
        </p:nvSpPr>
        <p:spPr/>
        <p:txBody>
          <a:bodyPr>
            <a:normAutofit fontScale="85000" lnSpcReduction="10000"/>
          </a:bodyPr>
          <a:lstStyle/>
          <a:p>
            <a:pPr marL="0" indent="0">
              <a:buNone/>
            </a:pPr>
            <a:r>
              <a:rPr lang="en-GB" dirty="0"/>
              <a:t>Upon the successful completion of this module, the student should be able to:</a:t>
            </a:r>
          </a:p>
          <a:p>
            <a:r>
              <a:rPr lang="en-GB" dirty="0"/>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r>
              <a:rPr lang="en-GB" dirty="0"/>
              <a:t>Evidence in-depth knowledge and critical understanding of principles necessary to underpin their education within their chosen field of study and problem solving techniques applicable to this. </a:t>
            </a:r>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a:t>
            </a:fld>
            <a:endParaRPr lang="en-GB">
              <a:solidFill>
                <a:prstClr val="black">
                  <a:tint val="75000"/>
                </a:prstClr>
              </a:solidFill>
            </a:endParaRPr>
          </a:p>
        </p:txBody>
      </p:sp>
    </p:spTree>
    <p:extLst>
      <p:ext uri="{BB962C8B-B14F-4D97-AF65-F5344CB8AC3E}">
        <p14:creationId xmlns:p14="http://schemas.microsoft.com/office/powerpoint/2010/main" val="3727384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Learning Outcomes</a:t>
            </a:r>
          </a:p>
        </p:txBody>
      </p:sp>
      <p:sp>
        <p:nvSpPr>
          <p:cNvPr id="3" name="Content Placeholder 2">
            <a:extLst>
              <a:ext uri="{FF2B5EF4-FFF2-40B4-BE49-F238E27FC236}">
                <a16:creationId xmlns:a16="http://schemas.microsoft.com/office/drawing/2014/main" id="{85744FA3-D38C-4EF5-9704-2129F1FA6C29}"/>
              </a:ext>
            </a:extLst>
          </p:cNvPr>
          <p:cNvSpPr>
            <a:spLocks noGrp="1"/>
          </p:cNvSpPr>
          <p:nvPr>
            <p:ph idx="1"/>
          </p:nvPr>
        </p:nvSpPr>
        <p:spPr/>
        <p:txBody>
          <a:bodyPr>
            <a:normAutofit fontScale="85000" lnSpcReduction="10000"/>
          </a:bodyPr>
          <a:lstStyle/>
          <a:p>
            <a:pPr marL="0" indent="0">
              <a:buNone/>
            </a:pPr>
            <a:r>
              <a:rPr lang="en-GB" dirty="0"/>
              <a:t>Upon the successful completion of this module, the student should be able to:</a:t>
            </a:r>
          </a:p>
          <a:p>
            <a:r>
              <a:rPr lang="en-GB" dirty="0"/>
              <a:t>Evidence independence of thought and critical evaluation in the production of an independent piece of work, demonstrating transferable skills through exercising initiative and personal responsibility in planning own learning and self-management.</a:t>
            </a:r>
          </a:p>
          <a:p>
            <a:r>
              <a:rPr lang="en-GB" dirty="0"/>
              <a:t>Organise their knowledge and learning through use of a range of media, and present their work appropriately in a manner that can be understood by specialist and non-specialist audiences. </a:t>
            </a:r>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6</a:t>
            </a:fld>
            <a:endParaRPr lang="en-GB">
              <a:solidFill>
                <a:prstClr val="black">
                  <a:tint val="75000"/>
                </a:prstClr>
              </a:solidFill>
            </a:endParaRPr>
          </a:p>
        </p:txBody>
      </p:sp>
    </p:spTree>
    <p:extLst>
      <p:ext uri="{BB962C8B-B14F-4D97-AF65-F5344CB8AC3E}">
        <p14:creationId xmlns:p14="http://schemas.microsoft.com/office/powerpoint/2010/main" val="2572511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Indicative Content</a:t>
            </a:r>
          </a:p>
        </p:txBody>
      </p:sp>
      <p:sp>
        <p:nvSpPr>
          <p:cNvPr id="5" name="Content Placeholder 4">
            <a:extLst>
              <a:ext uri="{FF2B5EF4-FFF2-40B4-BE49-F238E27FC236}">
                <a16:creationId xmlns:a16="http://schemas.microsoft.com/office/drawing/2014/main" id="{F6BB0D19-3270-4F80-A2C2-CF03DC7A0816}"/>
              </a:ext>
            </a:extLst>
          </p:cNvPr>
          <p:cNvSpPr>
            <a:spLocks noGrp="1"/>
          </p:cNvSpPr>
          <p:nvPr>
            <p:ph sz="half" idx="1"/>
          </p:nvPr>
        </p:nvSpPr>
        <p:spPr/>
        <p:txBody>
          <a:bodyPr>
            <a:normAutofit fontScale="92500" lnSpcReduction="10000"/>
          </a:bodyPr>
          <a:lstStyle/>
          <a:p>
            <a:r>
              <a:rPr lang="en-GB" dirty="0"/>
              <a:t>Research paradigms, methods, and techniques of research and enquiry. </a:t>
            </a:r>
          </a:p>
          <a:p>
            <a:r>
              <a:rPr lang="en-GB" dirty="0"/>
              <a:t>Conducting and writing literature reviews.</a:t>
            </a:r>
          </a:p>
          <a:p>
            <a:r>
              <a:rPr lang="en-GB" dirty="0"/>
              <a:t>Ethical concerns and the research process.</a:t>
            </a:r>
          </a:p>
          <a:p>
            <a:r>
              <a:rPr lang="en-GB" dirty="0"/>
              <a:t>Resource, project, and skills management processes and techniques</a:t>
            </a:r>
          </a:p>
        </p:txBody>
      </p:sp>
      <p:sp>
        <p:nvSpPr>
          <p:cNvPr id="6" name="Content Placeholder 5">
            <a:extLst>
              <a:ext uri="{FF2B5EF4-FFF2-40B4-BE49-F238E27FC236}">
                <a16:creationId xmlns:a16="http://schemas.microsoft.com/office/drawing/2014/main" id="{E0F6F422-D9A4-4499-9733-ED05D3E0F36A}"/>
              </a:ext>
            </a:extLst>
          </p:cNvPr>
          <p:cNvSpPr>
            <a:spLocks noGrp="1"/>
          </p:cNvSpPr>
          <p:nvPr>
            <p:ph sz="half" idx="2"/>
          </p:nvPr>
        </p:nvSpPr>
        <p:spPr/>
        <p:txBody>
          <a:bodyPr>
            <a:normAutofit fontScale="92500" lnSpcReduction="10000"/>
          </a:bodyPr>
          <a:lstStyle/>
          <a:p>
            <a:r>
              <a:rPr lang="en-GB" dirty="0"/>
              <a:t>Presenting and illustrating data and information.</a:t>
            </a:r>
          </a:p>
          <a:p>
            <a:r>
              <a:rPr lang="en-GB" dirty="0"/>
              <a:t>Communication of general, specialist, technical ideas and results.</a:t>
            </a:r>
          </a:p>
          <a:p>
            <a:r>
              <a:rPr lang="en-GB" dirty="0"/>
              <a:t>Problem solving, creative, entrepreneurial thinking and approaches.</a:t>
            </a:r>
          </a:p>
          <a:p>
            <a:r>
              <a:rPr lang="en-GB" dirty="0"/>
              <a:t>Collaboration, adaptability and reflection</a:t>
            </a:r>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3498745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3" end="3"/>
                                            </p:txEl>
                                          </p:spTgt>
                                        </p:tgtEl>
                                        <p:attrNameLst>
                                          <p:attrName>style.visibility</p:attrName>
                                        </p:attrNameLst>
                                      </p:cBhvr>
                                      <p:to>
                                        <p:strVal val="visible"/>
                                      </p:to>
                                    </p:set>
                                    <p:anim calcmode="lin" valueType="num">
                                      <p:cBhvr additive="base">
                                        <p:cTn id="4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Study Time Allocation</a:t>
            </a:r>
          </a:p>
        </p:txBody>
      </p:sp>
      <p:pic>
        <p:nvPicPr>
          <p:cNvPr id="6" name="Content Placeholder 5">
            <a:extLst>
              <a:ext uri="{FF2B5EF4-FFF2-40B4-BE49-F238E27FC236}">
                <a16:creationId xmlns:a16="http://schemas.microsoft.com/office/drawing/2014/main" id="{4B77BEEB-09EC-4DBE-A74F-89347DB23501}"/>
              </a:ext>
            </a:extLst>
          </p:cNvPr>
          <p:cNvPicPr>
            <a:picLocks noGrp="1" noChangeAspect="1"/>
          </p:cNvPicPr>
          <p:nvPr>
            <p:ph idx="1"/>
          </p:nvPr>
        </p:nvPicPr>
        <p:blipFill>
          <a:blip r:embed="rId2"/>
          <a:stretch>
            <a:fillRect/>
          </a:stretch>
        </p:blipFill>
        <p:spPr>
          <a:xfrm>
            <a:off x="746449" y="2348258"/>
            <a:ext cx="5898599" cy="17540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8</a:t>
            </a:fld>
            <a:endParaRPr lang="en-GB">
              <a:solidFill>
                <a:prstClr val="black">
                  <a:tint val="75000"/>
                </a:prstClr>
              </a:solidFill>
            </a:endParaRPr>
          </a:p>
        </p:txBody>
      </p:sp>
      <p:sp>
        <p:nvSpPr>
          <p:cNvPr id="3" name="TextBox 2">
            <a:extLst>
              <a:ext uri="{FF2B5EF4-FFF2-40B4-BE49-F238E27FC236}">
                <a16:creationId xmlns:a16="http://schemas.microsoft.com/office/drawing/2014/main" id="{3CC6CA38-38C9-733B-356F-6D6752B18ED8}"/>
              </a:ext>
            </a:extLst>
          </p:cNvPr>
          <p:cNvSpPr txBox="1"/>
          <p:nvPr/>
        </p:nvSpPr>
        <p:spPr>
          <a:xfrm>
            <a:off x="7233719" y="1417638"/>
            <a:ext cx="4436198" cy="3170099"/>
          </a:xfrm>
          <a:prstGeom prst="rect">
            <a:avLst/>
          </a:prstGeom>
          <a:solidFill>
            <a:srgbClr val="7030A0"/>
          </a:solidFill>
        </p:spPr>
        <p:txBody>
          <a:bodyPr wrap="square" rtlCol="0">
            <a:spAutoFit/>
          </a:bodyPr>
          <a:lstStyle/>
          <a:p>
            <a:endParaRPr lang="en-GB" sz="2000" dirty="0">
              <a:solidFill>
                <a:schemeClr val="bg1"/>
              </a:solidFill>
            </a:endParaRPr>
          </a:p>
          <a:p>
            <a:r>
              <a:rPr lang="en-GB" sz="2000" dirty="0">
                <a:solidFill>
                  <a:schemeClr val="bg1"/>
                </a:solidFill>
              </a:rPr>
              <a:t>Support will be divided into individual and group session</a:t>
            </a:r>
          </a:p>
          <a:p>
            <a:endParaRPr lang="en-GB" sz="2000" dirty="0">
              <a:solidFill>
                <a:schemeClr val="bg1"/>
              </a:solidFill>
            </a:endParaRPr>
          </a:p>
          <a:p>
            <a:r>
              <a:rPr lang="en-GB" sz="2000" dirty="0">
                <a:solidFill>
                  <a:schemeClr val="bg1"/>
                </a:solidFill>
              </a:rPr>
              <a:t>All students will receive:</a:t>
            </a:r>
          </a:p>
          <a:p>
            <a:endParaRPr lang="en-GB" sz="2000" dirty="0">
              <a:solidFill>
                <a:schemeClr val="bg1"/>
              </a:solidFill>
            </a:endParaRPr>
          </a:p>
          <a:p>
            <a:r>
              <a:rPr lang="en-GB" sz="2000" dirty="0">
                <a:solidFill>
                  <a:schemeClr val="bg1"/>
                </a:solidFill>
              </a:rPr>
              <a:t>Group workshops</a:t>
            </a:r>
          </a:p>
          <a:p>
            <a:endParaRPr lang="en-GB" sz="2000" dirty="0">
              <a:solidFill>
                <a:schemeClr val="bg1"/>
              </a:solidFill>
            </a:endParaRPr>
          </a:p>
          <a:p>
            <a:r>
              <a:rPr lang="en-GB" sz="2000" dirty="0">
                <a:solidFill>
                  <a:schemeClr val="bg1"/>
                </a:solidFill>
              </a:rPr>
              <a:t>Individual supervision sessions</a:t>
            </a:r>
          </a:p>
          <a:p>
            <a:endParaRPr lang="en-GB" sz="2000" dirty="0">
              <a:solidFill>
                <a:schemeClr val="bg1"/>
              </a:solidFill>
            </a:endParaRPr>
          </a:p>
        </p:txBody>
      </p:sp>
    </p:spTree>
    <p:extLst>
      <p:ext uri="{BB962C8B-B14F-4D97-AF65-F5344CB8AC3E}">
        <p14:creationId xmlns:p14="http://schemas.microsoft.com/office/powerpoint/2010/main" val="3576031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B3AD65B-5FC1-4917-A165-DD62EA9CC913}"/>
              </a:ext>
            </a:extLst>
          </p:cNvPr>
          <p:cNvPicPr>
            <a:picLocks noGrp="1" noChangeAspect="1"/>
          </p:cNvPicPr>
          <p:nvPr>
            <p:ph idx="1"/>
          </p:nvPr>
        </p:nvPicPr>
        <p:blipFill>
          <a:blip r:embed="rId2"/>
          <a:stretch>
            <a:fillRect/>
          </a:stretch>
        </p:blipFill>
        <p:spPr>
          <a:xfrm>
            <a:off x="3048277" y="308075"/>
            <a:ext cx="5724532" cy="7095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9</a:t>
            </a:fld>
            <a:endParaRPr lang="en-GB">
              <a:solidFill>
                <a:prstClr val="black">
                  <a:tint val="75000"/>
                </a:prstClr>
              </a:solidFill>
            </a:endParaRPr>
          </a:p>
        </p:txBody>
      </p:sp>
      <p:pic>
        <p:nvPicPr>
          <p:cNvPr id="12" name="Picture 11">
            <a:extLst>
              <a:ext uri="{FF2B5EF4-FFF2-40B4-BE49-F238E27FC236}">
                <a16:creationId xmlns:a16="http://schemas.microsoft.com/office/drawing/2014/main" id="{0E75DF10-8AE3-F1AD-050F-BF6A6DBE5EC5}"/>
              </a:ext>
            </a:extLst>
          </p:cNvPr>
          <p:cNvPicPr>
            <a:picLocks noChangeAspect="1"/>
          </p:cNvPicPr>
          <p:nvPr/>
        </p:nvPicPr>
        <p:blipFill>
          <a:blip r:embed="rId3"/>
          <a:stretch>
            <a:fillRect/>
          </a:stretch>
        </p:blipFill>
        <p:spPr>
          <a:xfrm>
            <a:off x="1858122" y="1211901"/>
            <a:ext cx="3226050" cy="5481227"/>
          </a:xfrm>
          <a:prstGeom prst="rect">
            <a:avLst/>
          </a:prstGeom>
        </p:spPr>
      </p:pic>
      <p:pic>
        <p:nvPicPr>
          <p:cNvPr id="16" name="Picture 15">
            <a:extLst>
              <a:ext uri="{FF2B5EF4-FFF2-40B4-BE49-F238E27FC236}">
                <a16:creationId xmlns:a16="http://schemas.microsoft.com/office/drawing/2014/main" id="{3AB9D09C-4FF8-AEE7-79C7-BF8379D3B763}"/>
              </a:ext>
            </a:extLst>
          </p:cNvPr>
          <p:cNvPicPr>
            <a:picLocks noChangeAspect="1"/>
          </p:cNvPicPr>
          <p:nvPr/>
        </p:nvPicPr>
        <p:blipFill>
          <a:blip r:embed="rId4"/>
          <a:stretch>
            <a:fillRect/>
          </a:stretch>
        </p:blipFill>
        <p:spPr>
          <a:xfrm>
            <a:off x="5996412" y="1211901"/>
            <a:ext cx="3226051" cy="5509574"/>
          </a:xfrm>
          <a:prstGeom prst="rect">
            <a:avLst/>
          </a:prstGeom>
        </p:spPr>
      </p:pic>
      <p:sp>
        <p:nvSpPr>
          <p:cNvPr id="17" name="Rectangle 16">
            <a:extLst>
              <a:ext uri="{FF2B5EF4-FFF2-40B4-BE49-F238E27FC236}">
                <a16:creationId xmlns:a16="http://schemas.microsoft.com/office/drawing/2014/main" id="{F892AC4A-7CF5-A053-66BA-A6E0ED178451}"/>
              </a:ext>
            </a:extLst>
          </p:cNvPr>
          <p:cNvSpPr/>
          <p:nvPr/>
        </p:nvSpPr>
        <p:spPr>
          <a:xfrm>
            <a:off x="1858122" y="1211900"/>
            <a:ext cx="3226050" cy="550957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D9D5EE08-D42C-9BC9-C63B-81678D0093C7}"/>
              </a:ext>
            </a:extLst>
          </p:cNvPr>
          <p:cNvSpPr/>
          <p:nvPr/>
        </p:nvSpPr>
        <p:spPr>
          <a:xfrm>
            <a:off x="5996412" y="1211900"/>
            <a:ext cx="3226050" cy="550957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078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7"/>
                                        </p:tgtEl>
                                      </p:cBhvr>
                                    </p:animEffect>
                                    <p:set>
                                      <p:cBhvr>
                                        <p:cTn id="7" dur="1" fill="hold">
                                          <p:stCondLst>
                                            <p:cond delay="499"/>
                                          </p:stCondLst>
                                        </p:cTn>
                                        <p:tgtEl>
                                          <p:spTgt spid="1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9E61-50FE-45B2-AED6-F565C9451A8B}"/>
              </a:ext>
            </a:extLst>
          </p:cNvPr>
          <p:cNvSpPr>
            <a:spLocks noGrp="1"/>
          </p:cNvSpPr>
          <p:nvPr>
            <p:ph type="title"/>
          </p:nvPr>
        </p:nvSpPr>
        <p:spPr/>
        <p:txBody>
          <a:bodyPr/>
          <a:lstStyle/>
          <a:p>
            <a:pPr algn="l"/>
            <a:r>
              <a:rPr lang="en-GB" dirty="0"/>
              <a:t>Reading List</a:t>
            </a:r>
          </a:p>
        </p:txBody>
      </p:sp>
      <p:sp>
        <p:nvSpPr>
          <p:cNvPr id="4" name="Slide Number Placeholder 3">
            <a:extLst>
              <a:ext uri="{FF2B5EF4-FFF2-40B4-BE49-F238E27FC236}">
                <a16:creationId xmlns:a16="http://schemas.microsoft.com/office/drawing/2014/main" id="{436C0FB4-308B-4F24-9E46-89A9ED6EE33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10</a:t>
            </a:fld>
            <a:endParaRPr lang="en-GB">
              <a:solidFill>
                <a:prstClr val="black">
                  <a:tint val="75000"/>
                </a:prstClr>
              </a:solidFill>
            </a:endParaRPr>
          </a:p>
        </p:txBody>
      </p:sp>
      <p:pic>
        <p:nvPicPr>
          <p:cNvPr id="6" name="Picture 5">
            <a:extLst>
              <a:ext uri="{FF2B5EF4-FFF2-40B4-BE49-F238E27FC236}">
                <a16:creationId xmlns:a16="http://schemas.microsoft.com/office/drawing/2014/main" id="{771E2D06-7D2B-4858-852F-32AE80B1AD1F}"/>
              </a:ext>
            </a:extLst>
          </p:cNvPr>
          <p:cNvPicPr>
            <a:picLocks noChangeAspect="1"/>
          </p:cNvPicPr>
          <p:nvPr/>
        </p:nvPicPr>
        <p:blipFill>
          <a:blip r:embed="rId2"/>
          <a:stretch>
            <a:fillRect/>
          </a:stretch>
        </p:blipFill>
        <p:spPr>
          <a:xfrm>
            <a:off x="497826" y="1637327"/>
            <a:ext cx="5421569" cy="3289236"/>
          </a:xfrm>
          <a:prstGeom prst="rect">
            <a:avLst/>
          </a:prstGeom>
        </p:spPr>
      </p:pic>
      <p:pic>
        <p:nvPicPr>
          <p:cNvPr id="8" name="Picture 7">
            <a:extLst>
              <a:ext uri="{FF2B5EF4-FFF2-40B4-BE49-F238E27FC236}">
                <a16:creationId xmlns:a16="http://schemas.microsoft.com/office/drawing/2014/main" id="{DA18067B-C476-415E-85CF-AD8A162F1311}"/>
              </a:ext>
            </a:extLst>
          </p:cNvPr>
          <p:cNvPicPr>
            <a:picLocks noChangeAspect="1"/>
          </p:cNvPicPr>
          <p:nvPr/>
        </p:nvPicPr>
        <p:blipFill>
          <a:blip r:embed="rId3"/>
          <a:stretch>
            <a:fillRect/>
          </a:stretch>
        </p:blipFill>
        <p:spPr>
          <a:xfrm>
            <a:off x="6400119" y="1417637"/>
            <a:ext cx="5182281" cy="4015993"/>
          </a:xfrm>
          <a:prstGeom prst="rect">
            <a:avLst/>
          </a:prstGeom>
        </p:spPr>
      </p:pic>
    </p:spTree>
    <p:extLst>
      <p:ext uri="{BB962C8B-B14F-4D97-AF65-F5344CB8AC3E}">
        <p14:creationId xmlns:p14="http://schemas.microsoft.com/office/powerpoint/2010/main" val="3629673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292</TotalTime>
  <Words>512</Words>
  <Application>Microsoft Office PowerPoint</Application>
  <PresentationFormat>Widescreen</PresentationFormat>
  <Paragraphs>83</Paragraphs>
  <Slides>10</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10</vt:i4>
      </vt:variant>
    </vt:vector>
  </HeadingPairs>
  <TitlesOfParts>
    <vt:vector size="14" baseType="lpstr">
      <vt:lpstr>Arial</vt:lpstr>
      <vt:lpstr>Myriad Pro</vt:lpstr>
      <vt:lpstr>20140311PresentationUWTSDTemplate</vt:lpstr>
      <vt:lpstr>2_20140311PresentationUWTSDTemplate</vt:lpstr>
      <vt:lpstr>BMPL6008 Independent Project</vt:lpstr>
      <vt:lpstr>Shape of the Module</vt:lpstr>
      <vt:lpstr>PowerPoint Presentation</vt:lpstr>
      <vt:lpstr>Aims</vt:lpstr>
      <vt:lpstr>Learning Outcomes</vt:lpstr>
      <vt:lpstr>Learning Outcomes</vt:lpstr>
      <vt:lpstr>Indicative Content</vt:lpstr>
      <vt:lpstr>Study Time Allocation</vt:lpstr>
      <vt:lpstr>PowerPoint Presentation</vt:lpstr>
      <vt:lpstr>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12</cp:revision>
  <dcterms:created xsi:type="dcterms:W3CDTF">2021-09-02T12:04:58Z</dcterms:created>
  <dcterms:modified xsi:type="dcterms:W3CDTF">2023-09-12T13:26:45Z</dcterms:modified>
</cp:coreProperties>
</file>