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
  </p:notesMasterIdLst>
  <p:sldIdLst>
    <p:sldId id="256" r:id="rId2"/>
    <p:sldId id="257" r:id="rId3"/>
    <p:sldId id="260"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209"/>
    <p:restoredTop sz="94681"/>
  </p:normalViewPr>
  <p:slideViewPr>
    <p:cSldViewPr snapToGrid="0" snapToObjects="1">
      <p:cViewPr varScale="1">
        <p:scale>
          <a:sx n="66" d="100"/>
          <a:sy n="66" d="100"/>
        </p:scale>
        <p:origin x="208" y="10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314D2-9D4F-614F-B3A4-97E88B11F8D6}" type="datetimeFigureOut">
              <a:rPr lang="en-US" smtClean="0"/>
              <a:t>12/2/22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28D7CA-F071-E542-B43F-C47725D06197}" type="slidenum">
              <a:rPr lang="en-US" smtClean="0"/>
              <a:t>‹#›</a:t>
            </a:fld>
            <a:endParaRPr lang="en-US"/>
          </a:p>
        </p:txBody>
      </p:sp>
    </p:spTree>
    <p:extLst>
      <p:ext uri="{BB962C8B-B14F-4D97-AF65-F5344CB8AC3E}">
        <p14:creationId xmlns:p14="http://schemas.microsoft.com/office/powerpoint/2010/main" val="2576354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E7581-3FE0-1CC4-B4D8-9B1F44DCC9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14EA67A-02DA-A0FE-A87F-958CE91B4A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79C6C5F-B286-463C-CE6F-F7D96C0BBA36}"/>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5" name="Footer Placeholder 4">
            <a:extLst>
              <a:ext uri="{FF2B5EF4-FFF2-40B4-BE49-F238E27FC236}">
                <a16:creationId xmlns:a16="http://schemas.microsoft.com/office/drawing/2014/main" id="{CD7AB26A-C534-126C-82C1-263CE65067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875946-C91A-BEC2-29FA-1CFD6D34DD6D}"/>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1945999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EF9AA-649C-7A37-876B-9ECC109AD60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666356-CAA1-1CF5-E11D-C16C8D7199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66B3B6-A298-4D52-931B-CFF7AFCD2192}"/>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5" name="Footer Placeholder 4">
            <a:extLst>
              <a:ext uri="{FF2B5EF4-FFF2-40B4-BE49-F238E27FC236}">
                <a16:creationId xmlns:a16="http://schemas.microsoft.com/office/drawing/2014/main" id="{A8759E70-4B3F-EBDA-5B16-E1CEDF78C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86FC2F-390A-E36E-790F-E556A6EFFEFB}"/>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3327446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63C4B-75F9-9095-BE9D-A7AE191ACD9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151D7E4-8C5F-37DF-2B1D-A3FB4EB7F3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988E110-5B36-E8E5-2B96-B20AAF612150}"/>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5" name="Footer Placeholder 4">
            <a:extLst>
              <a:ext uri="{FF2B5EF4-FFF2-40B4-BE49-F238E27FC236}">
                <a16:creationId xmlns:a16="http://schemas.microsoft.com/office/drawing/2014/main" id="{E62A42B6-2229-EE79-35FF-236C6840E3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E243FF-2235-AA05-DF85-05EDE3BC0673}"/>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3390820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1087C-832F-E139-5BF4-66FE70CC0F8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26A0B27-6087-EC8F-E48F-96C4A9C635F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35919FD-7752-1E0D-52E3-92DBD73730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35923F0-120B-98B1-8CE3-97D0E538859F}"/>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6" name="Footer Placeholder 5">
            <a:extLst>
              <a:ext uri="{FF2B5EF4-FFF2-40B4-BE49-F238E27FC236}">
                <a16:creationId xmlns:a16="http://schemas.microsoft.com/office/drawing/2014/main" id="{84A00497-3FAF-6F7C-E9AD-4B85ED255D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916238A-FF2C-614A-D545-0744BCAB7086}"/>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2442586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93FB-E93B-092B-ED2B-826C29E1FB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078646-2699-E6E8-1E08-E04AF1D879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CD930D-BDF6-F1B3-7004-4B89321D4E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492193F-F77B-52C6-DA96-54D9DC5059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7897EDF-AFE5-BEDA-6DAB-094C98E9529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5EB5E94-1D8C-7B2D-1244-C7E438C56482}"/>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8" name="Footer Placeholder 7">
            <a:extLst>
              <a:ext uri="{FF2B5EF4-FFF2-40B4-BE49-F238E27FC236}">
                <a16:creationId xmlns:a16="http://schemas.microsoft.com/office/drawing/2014/main" id="{41DDB8CD-51B9-6CF6-EA36-1166E906EAE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D70B32C-4C95-0666-779C-0888FF1076C3}"/>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1651759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7A4B7-E0BE-92D3-047A-233782C87FE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0B6CF5D-ACA9-BBF7-23E3-F6838F5E8F12}"/>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4" name="Footer Placeholder 3">
            <a:extLst>
              <a:ext uri="{FF2B5EF4-FFF2-40B4-BE49-F238E27FC236}">
                <a16:creationId xmlns:a16="http://schemas.microsoft.com/office/drawing/2014/main" id="{1EA6B5AF-4E7E-4E9F-DD72-99D2104214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529FB59-6BE7-6F70-88EB-AA429BB29B91}"/>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1311949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AB1547-5D56-7C3E-AB1E-557FD271C672}"/>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3" name="Footer Placeholder 2">
            <a:extLst>
              <a:ext uri="{FF2B5EF4-FFF2-40B4-BE49-F238E27FC236}">
                <a16:creationId xmlns:a16="http://schemas.microsoft.com/office/drawing/2014/main" id="{E26CBB56-DB8C-4813-FC76-163A57859C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42BB347-D069-EA12-FEB6-45F2379DF64A}"/>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912951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1FE90-CA50-E0A4-203C-DEE08E59CF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8FF94B9-4A89-4A2F-5095-D1C1C6B349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E874C7E-B0C7-DE66-D358-5B8DD6879A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50ED522-F890-EDE3-8D0A-66DBFB98BDE5}"/>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6" name="Footer Placeholder 5">
            <a:extLst>
              <a:ext uri="{FF2B5EF4-FFF2-40B4-BE49-F238E27FC236}">
                <a16:creationId xmlns:a16="http://schemas.microsoft.com/office/drawing/2014/main" id="{1BF31069-063E-540A-1654-7F4E415688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B4D91F-746D-2D76-2677-D5C8126DDBF0}"/>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2576990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B2644-B9CF-4AC3-87F2-3B45B932E0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8B2D9A-A775-283F-56EF-A563A1BC2A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D55586D-C4C5-DBB7-3DDA-6A22A8EF13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58F67B-71F2-8F3E-9A35-FF0869DD50DC}"/>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6" name="Footer Placeholder 5">
            <a:extLst>
              <a:ext uri="{FF2B5EF4-FFF2-40B4-BE49-F238E27FC236}">
                <a16:creationId xmlns:a16="http://schemas.microsoft.com/office/drawing/2014/main" id="{581B239C-4CD6-BCB2-9004-DC2046398B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FD8344-7FF5-B478-E62E-8C5D9BE4146B}"/>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1755568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9BEB7-C750-B82F-361B-D8A371E05AA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C991A9F-C13F-E784-88FE-53B81FD285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689C45-5ACF-1A0D-C81E-3B5E739CAF7B}"/>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5" name="Footer Placeholder 4">
            <a:extLst>
              <a:ext uri="{FF2B5EF4-FFF2-40B4-BE49-F238E27FC236}">
                <a16:creationId xmlns:a16="http://schemas.microsoft.com/office/drawing/2014/main" id="{15D821B4-231F-1EB5-905D-FF24C4669F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35D800-1E6E-27B5-3070-3E4824D4FE2F}"/>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4873766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E70BFF-C573-F771-4E2C-0B90FFBC3FD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AD1E4A-4758-3A4E-F7CE-C3B75846654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95D21C-FB7C-E517-4A43-AC83AFE68959}"/>
              </a:ext>
            </a:extLst>
          </p:cNvPr>
          <p:cNvSpPr>
            <a:spLocks noGrp="1"/>
          </p:cNvSpPr>
          <p:nvPr>
            <p:ph type="dt" sz="half" idx="10"/>
          </p:nvPr>
        </p:nvSpPr>
        <p:spPr/>
        <p:txBody>
          <a:bodyPr/>
          <a:lstStyle/>
          <a:p>
            <a:fld id="{1B4F0B45-1BDF-D84B-9BF8-321978AC1C5A}" type="datetimeFigureOut">
              <a:rPr lang="en-US" smtClean="0"/>
              <a:t>12/2/22</a:t>
            </a:fld>
            <a:endParaRPr lang="en-US"/>
          </a:p>
        </p:txBody>
      </p:sp>
      <p:sp>
        <p:nvSpPr>
          <p:cNvPr id="5" name="Footer Placeholder 4">
            <a:extLst>
              <a:ext uri="{FF2B5EF4-FFF2-40B4-BE49-F238E27FC236}">
                <a16:creationId xmlns:a16="http://schemas.microsoft.com/office/drawing/2014/main" id="{C7F29C62-9D60-1C49-421F-19D7F989D7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476B81-1E2E-FE12-1A4F-3D3AF1396669}"/>
              </a:ext>
            </a:extLst>
          </p:cNvPr>
          <p:cNvSpPr>
            <a:spLocks noGrp="1"/>
          </p:cNvSpPr>
          <p:nvPr>
            <p:ph type="sldNum" sz="quarter" idx="12"/>
          </p:nvPr>
        </p:nvSpPr>
        <p:spPr/>
        <p:txBody>
          <a:bodyPr/>
          <a:lstStyle/>
          <a:p>
            <a:fld id="{38F91279-84BD-4840-8A55-255C120EE14B}" type="slidenum">
              <a:rPr lang="en-US" smtClean="0"/>
              <a:t>‹#›</a:t>
            </a:fld>
            <a:endParaRPr lang="en-US"/>
          </a:p>
        </p:txBody>
      </p:sp>
    </p:spTree>
    <p:extLst>
      <p:ext uri="{BB962C8B-B14F-4D97-AF65-F5344CB8AC3E}">
        <p14:creationId xmlns:p14="http://schemas.microsoft.com/office/powerpoint/2010/main" val="583719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BB626C-3BD1-B185-B1E4-83697BDE80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D48F027-60E0-5F04-1F21-B93A0096AD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4C8CF0-D2F9-E534-A418-76CA2026B4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4F0B45-1BDF-D84B-9BF8-321978AC1C5A}" type="datetimeFigureOut">
              <a:rPr lang="en-US" smtClean="0"/>
              <a:t>12/2/22</a:t>
            </a:fld>
            <a:endParaRPr lang="en-US"/>
          </a:p>
        </p:txBody>
      </p:sp>
      <p:sp>
        <p:nvSpPr>
          <p:cNvPr id="5" name="Footer Placeholder 4">
            <a:extLst>
              <a:ext uri="{FF2B5EF4-FFF2-40B4-BE49-F238E27FC236}">
                <a16:creationId xmlns:a16="http://schemas.microsoft.com/office/drawing/2014/main" id="{6ABC7DFF-110D-F1F7-8B3A-D6898CA23A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901A78-E28F-AD4F-1020-1C7804E5C2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8F91279-84BD-4840-8A55-255C120EE14B}" type="slidenum">
              <a:rPr lang="en-US" smtClean="0"/>
              <a:t>‹#›</a:t>
            </a:fld>
            <a:endParaRPr lang="en-US"/>
          </a:p>
        </p:txBody>
      </p:sp>
    </p:spTree>
    <p:extLst>
      <p:ext uri="{BB962C8B-B14F-4D97-AF65-F5344CB8AC3E}">
        <p14:creationId xmlns:p14="http://schemas.microsoft.com/office/powerpoint/2010/main" val="30792943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jrf.org.uk/report/mental-health-and-child-poverty" TargetMode="External"/><Relationship Id="rId13" Type="http://schemas.openxmlformats.org/officeDocument/2006/relationships/hyperlink" Target="https://www.nimh.nih.gov/sites/default/files/documents/health/publications/looking-at-my-genes/20-mh-4298-lookingatmygenes.pdf" TargetMode="External"/><Relationship Id="rId3" Type="http://schemas.openxmlformats.org/officeDocument/2006/relationships/hyperlink" Target="https://assets.publishing.service.gov.uk/government/uploads/system/uploads/attachment_data/file/219638/DFE-RR253.pdf" TargetMode="External"/><Relationship Id="rId7" Type="http://schemas.openxmlformats.org/officeDocument/2006/relationships/hyperlink" Target="https://www.gov.uk/government/publications/health-matters-giving-every-child-the-best-start-in-life/health-matters-giving-every-child-the-best-start-in-life" TargetMode="External"/><Relationship Id="rId12" Type="http://schemas.openxmlformats.org/officeDocument/2006/relationships/hyperlink" Target="https://www.healthcareers.nhs.uk/explore-roles/public-health/roles-public-health/health-visitor" TargetMode="External"/><Relationship Id="rId2" Type="http://schemas.openxmlformats.org/officeDocument/2006/relationships/hyperlink" Target="https://www.childreninwales.org.uk/professionals/our-work/child-poverty/" TargetMode="External"/><Relationship Id="rId1" Type="http://schemas.openxmlformats.org/officeDocument/2006/relationships/slideLayout" Target="../slideLayouts/slideLayout1.xml"/><Relationship Id="rId6" Type="http://schemas.openxmlformats.org/officeDocument/2006/relationships/hyperlink" Target="https://www.food.gov.uk/sites/default/files/media/document/foodsecurityinwales_0.pdf" TargetMode="External"/><Relationship Id="rId11" Type="http://schemas.openxmlformats.org/officeDocument/2006/relationships/hyperlink" Target="https://www.nhs.uk/live-well/eat-well/how-to-eat-a-balanced-diet/eating-a-balanced-diet/" TargetMode="External"/><Relationship Id="rId5" Type="http://schemas.openxmlformats.org/officeDocument/2006/relationships/hyperlink" Target="https://gov.wales/sites/default/files/publications/2019-07/flying-start-health-programme-guidance_0.pdf" TargetMode="External"/><Relationship Id="rId10" Type="http://schemas.openxmlformats.org/officeDocument/2006/relationships/hyperlink" Target="https://www.staffsscb.org.uk/wp-content/uploads/2021/10/Listening-To-The-Voices-Of-Young-Children-RS-1-19.pdf" TargetMode="External"/><Relationship Id="rId4" Type="http://schemas.openxmlformats.org/officeDocument/2006/relationships/hyperlink" Target="https://www.dictionary.com/browse/lifestyle" TargetMode="External"/><Relationship Id="rId9" Type="http://schemas.openxmlformats.org/officeDocument/2006/relationships/hyperlink" Target="https://www.local.gov.uk/about/campaigns/bright-futures/bright-futures-camhs/child-and-adolescent-mental-health-and"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theeducationpeople.org/blog/exploring-pedagogy-introducing-urie-bronfenbrenner/" TargetMode="External"/><Relationship Id="rId3" Type="http://schemas.openxmlformats.org/officeDocument/2006/relationships/hyperlink" Target="https://www.mentalhealth.gov/basics/what-is-mental-health" TargetMode="External"/><Relationship Id="rId7" Type="http://schemas.openxmlformats.org/officeDocument/2006/relationships/hyperlink" Target="https://www.childrenssociety.org.uk/what-we-do/our-work/ending-child-poverty/effects-of-living-in-poverty" TargetMode="External"/><Relationship Id="rId2" Type="http://schemas.openxmlformats.org/officeDocument/2006/relationships/hyperlink" Target="https://www.mayoclinic.org/diseases-conditions/mental-illness/symptoms-causes/syc-20374968" TargetMode="External"/><Relationship Id="rId1" Type="http://schemas.openxmlformats.org/officeDocument/2006/relationships/slideLayout" Target="../slideLayouts/slideLayout2.xml"/><Relationship Id="rId6" Type="http://schemas.openxmlformats.org/officeDocument/2006/relationships/hyperlink" Target="https://doi.org/10.1186/s12955-020-01423-y" TargetMode="External"/><Relationship Id="rId5" Type="http://schemas.openxmlformats.org/officeDocument/2006/relationships/hyperlink" Target="https://www.isdscotland.org/health-topics/child-health/" TargetMode="External"/><Relationship Id="rId10" Type="http://schemas.openxmlformats.org/officeDocument/2006/relationships/hyperlink" Target="https://www.who.int/about/governance/constitution" TargetMode="External"/><Relationship Id="rId4" Type="http://schemas.openxmlformats.org/officeDocument/2006/relationships/hyperlink" Target="https://assets.publishing.service.gov.uk/government/uploads/system/uploads/attachment_data/file/370686/HT_briefing_layoutvFINALvii.pdf" TargetMode="External"/><Relationship Id="rId9" Type="http://schemas.openxmlformats.org/officeDocument/2006/relationships/hyperlink" Target="https://www.who.int/initiatives/behealthy/healthy-di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961070-1427-21EA-07EF-A0C6CDCE0A4D}"/>
              </a:ext>
            </a:extLst>
          </p:cNvPr>
          <p:cNvSpPr txBox="1"/>
          <p:nvPr/>
        </p:nvSpPr>
        <p:spPr>
          <a:xfrm>
            <a:off x="3085215" y="0"/>
            <a:ext cx="6654207" cy="523220"/>
          </a:xfrm>
          <a:prstGeom prst="rect">
            <a:avLst/>
          </a:prstGeom>
          <a:noFill/>
        </p:spPr>
        <p:txBody>
          <a:bodyPr wrap="square" rtlCol="0">
            <a:spAutoFit/>
          </a:bodyPr>
          <a:lstStyle/>
          <a:p>
            <a:r>
              <a:rPr lang="en-US" sz="2800" b="1" i="1" u="sng" dirty="0">
                <a:latin typeface="Arial" panose="020B0604020202020204" pitchFamily="34" charset="0"/>
                <a:cs typeface="Arial" panose="020B0604020202020204" pitchFamily="34" charset="0"/>
              </a:rPr>
              <a:t>Well-being, Care and Healthy Living</a:t>
            </a:r>
            <a:r>
              <a:rPr lang="en-US" sz="2800" u="sng" dirty="0"/>
              <a:t>. </a:t>
            </a:r>
          </a:p>
        </p:txBody>
      </p:sp>
      <p:sp>
        <p:nvSpPr>
          <p:cNvPr id="5" name="Footer Placeholder 4">
            <a:extLst>
              <a:ext uri="{FF2B5EF4-FFF2-40B4-BE49-F238E27FC236}">
                <a16:creationId xmlns:a16="http://schemas.microsoft.com/office/drawing/2014/main" id="{C1F57FD1-E5EB-2F99-D838-21FA91E92C84}"/>
              </a:ext>
            </a:extLst>
          </p:cNvPr>
          <p:cNvSpPr>
            <a:spLocks noGrp="1"/>
          </p:cNvSpPr>
          <p:nvPr>
            <p:ph type="ftr" sz="quarter" idx="11"/>
          </p:nvPr>
        </p:nvSpPr>
        <p:spPr>
          <a:xfrm>
            <a:off x="-728255" y="-14073"/>
            <a:ext cx="4114800" cy="365125"/>
          </a:xfrm>
        </p:spPr>
        <p:txBody>
          <a:bodyPr/>
          <a:lstStyle/>
          <a:p>
            <a:r>
              <a:rPr lang="en-US" dirty="0"/>
              <a:t>Lucy Morgan (ECEY5009/C)</a:t>
            </a:r>
          </a:p>
        </p:txBody>
      </p:sp>
      <p:sp>
        <p:nvSpPr>
          <p:cNvPr id="6" name="TextBox 5">
            <a:extLst>
              <a:ext uri="{FF2B5EF4-FFF2-40B4-BE49-F238E27FC236}">
                <a16:creationId xmlns:a16="http://schemas.microsoft.com/office/drawing/2014/main" id="{34186A0A-BDB4-18CA-5832-73FE87CB3A63}"/>
              </a:ext>
            </a:extLst>
          </p:cNvPr>
          <p:cNvSpPr txBox="1"/>
          <p:nvPr/>
        </p:nvSpPr>
        <p:spPr>
          <a:xfrm>
            <a:off x="216750" y="2185151"/>
            <a:ext cx="6482543" cy="3816429"/>
          </a:xfrm>
          <a:prstGeom prst="rect">
            <a:avLst/>
          </a:prstGeom>
          <a:noFill/>
        </p:spPr>
        <p:txBody>
          <a:bodyPr wrap="square" rtlCol="0">
            <a:spAutoFit/>
          </a:bodyPr>
          <a:lstStyle/>
          <a:p>
            <a:pPr algn="ctr"/>
            <a:r>
              <a:rPr lang="en-US" sz="1100" b="1" u="sng" dirty="0">
                <a:latin typeface="Arial" panose="020B0604020202020204" pitchFamily="34" charset="0"/>
                <a:cs typeface="Arial" panose="020B0604020202020204" pitchFamily="34" charset="0"/>
              </a:rPr>
              <a:t>Lifestyles</a:t>
            </a:r>
          </a:p>
          <a:p>
            <a:pPr algn="just"/>
            <a:r>
              <a:rPr lang="en-US" sz="1050" dirty="0">
                <a:latin typeface="Arial" panose="020B0604020202020204" pitchFamily="34" charset="0"/>
                <a:cs typeface="Arial" panose="020B0604020202020204" pitchFamily="34" charset="0"/>
              </a:rPr>
              <a:t>There are many different types of lifestyles that individuals live. A lifestyle is defined by the habits, attitudes, tastes, moral standards, economic level that together constitute the mode of living (Dictionary, 2022). Many factors contribute to having a healthy lifestyle. </a:t>
            </a:r>
            <a:r>
              <a:rPr lang="en-US" sz="1050" dirty="0" err="1">
                <a:latin typeface="Arial" panose="020B0604020202020204" pitchFamily="34" charset="0"/>
                <a:cs typeface="Arial" panose="020B0604020202020204" pitchFamily="34" charset="0"/>
              </a:rPr>
              <a:t>Estyn</a:t>
            </a:r>
            <a:r>
              <a:rPr lang="en-US" sz="1050" dirty="0">
                <a:latin typeface="Arial" panose="020B0604020202020204" pitchFamily="34" charset="0"/>
                <a:cs typeface="Arial" panose="020B0604020202020204" pitchFamily="34" charset="0"/>
              </a:rPr>
              <a:t> (2013) says“ healthy living includes eating healthy food and drink, being active, a good mental and emotional well-being, safety, hygiene and emotional related issues.” This can be applied by developing good habits, developing positive ways of thinking and being motivated, stated Thomas and Lewis (2016). Roberts (2010) mentions “what children eat and where their food comes from, is one of the fundamentally important aspects of their early childhood.” In addition, parents play a vital role to provide children with what they eat. Children are vulnerable; therefore, an adult has the responsibility over their survival. Children will grow up in a lifestyle that they have been raised in. According to NHS (2022) Children should have child-size portions and require a balanced diet. World Health Organization (2022) also highlights the importance of a balanced diet. For example, it states a diet which involves various vegetables and fruits will lower an individual’s risk of being obese, developing heart disease, a stroke, diabetes and some types of cancer. The eat well plate is a guide parents or guardians should follow to improve the way they make meals. Early years settings will have guidelines for parents and guardians to follow so that the children are having meals which are nutritious. As well as this, there will be policies staff members will have to abide to provide healthy school meals. In schools there will be children who are elidable to free school meals. There are many benefits to this. This will allow children who have parents with a low socio-economic status access to a meal in school where they may not have the opportunity at home. </a:t>
            </a:r>
            <a:r>
              <a:rPr lang="en-US" sz="1050" dirty="0" err="1">
                <a:latin typeface="Arial" panose="020B0604020202020204" pitchFamily="34" charset="0"/>
                <a:cs typeface="Arial" panose="020B0604020202020204" pitchFamily="34" charset="0"/>
              </a:rPr>
              <a:t>Food.Gov.uk</a:t>
            </a:r>
            <a:r>
              <a:rPr lang="en-US" sz="1050" dirty="0">
                <a:latin typeface="Arial" panose="020B0604020202020204" pitchFamily="34" charset="0"/>
                <a:cs typeface="Arial" panose="020B0604020202020204" pitchFamily="34" charset="0"/>
              </a:rPr>
              <a:t> (2022) states a “fifth of people in Wales are worried about running out of food. Families with children are more worried about using up their food before being able to afford to buy more than families without children.” This means children may only have access to a meal in school. This shows how vital the food they are providing is healthy and nutritious. </a:t>
            </a:r>
            <a:endParaRPr lang="en-US" sz="1200" dirty="0">
              <a:latin typeface="Arial" panose="020B0604020202020204" pitchFamily="34" charset="0"/>
              <a:cs typeface="Arial" panose="020B0604020202020204" pitchFamily="34" charset="0"/>
            </a:endParaRPr>
          </a:p>
        </p:txBody>
      </p:sp>
      <p:sp>
        <p:nvSpPr>
          <p:cNvPr id="3" name="Rounded Rectangle 2">
            <a:extLst>
              <a:ext uri="{FF2B5EF4-FFF2-40B4-BE49-F238E27FC236}">
                <a16:creationId xmlns:a16="http://schemas.microsoft.com/office/drawing/2014/main" id="{A9BDEC81-D0B8-3BB3-55F6-1D3F9DDCDE38}"/>
              </a:ext>
            </a:extLst>
          </p:cNvPr>
          <p:cNvSpPr/>
          <p:nvPr/>
        </p:nvSpPr>
        <p:spPr>
          <a:xfrm>
            <a:off x="498140" y="521503"/>
            <a:ext cx="6003049" cy="1392228"/>
          </a:xfrm>
          <a:prstGeom prst="round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6">
            <a:extLst>
              <a:ext uri="{FF2B5EF4-FFF2-40B4-BE49-F238E27FC236}">
                <a16:creationId xmlns:a16="http://schemas.microsoft.com/office/drawing/2014/main" id="{CA21D7FE-55D6-3713-D1EA-A7C077928036}"/>
              </a:ext>
            </a:extLst>
          </p:cNvPr>
          <p:cNvSpPr/>
          <p:nvPr/>
        </p:nvSpPr>
        <p:spPr>
          <a:xfrm>
            <a:off x="115810" y="2023256"/>
            <a:ext cx="6583483" cy="4699955"/>
          </a:xfrm>
          <a:prstGeom prst="round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Box 7">
            <a:extLst>
              <a:ext uri="{FF2B5EF4-FFF2-40B4-BE49-F238E27FC236}">
                <a16:creationId xmlns:a16="http://schemas.microsoft.com/office/drawing/2014/main" id="{E56E4EC2-F9ED-9002-B12F-4788CA7291E7}"/>
              </a:ext>
            </a:extLst>
          </p:cNvPr>
          <p:cNvSpPr txBox="1"/>
          <p:nvPr/>
        </p:nvSpPr>
        <p:spPr>
          <a:xfrm>
            <a:off x="6998931" y="523027"/>
            <a:ext cx="4965096" cy="4293483"/>
          </a:xfrm>
          <a:prstGeom prst="rect">
            <a:avLst/>
          </a:prstGeom>
          <a:noFill/>
        </p:spPr>
        <p:txBody>
          <a:bodyPr wrap="square" rtlCol="0">
            <a:spAutoFit/>
          </a:bodyPr>
          <a:lstStyle/>
          <a:p>
            <a:pPr algn="ctr"/>
            <a:r>
              <a:rPr lang="en-US" sz="1050" b="1" u="sng" dirty="0">
                <a:latin typeface="Arial" panose="020B0604020202020204" pitchFamily="34" charset="0"/>
                <a:cs typeface="Arial" panose="020B0604020202020204" pitchFamily="34" charset="0"/>
              </a:rPr>
              <a:t> Health</a:t>
            </a:r>
          </a:p>
          <a:p>
            <a:pPr algn="just"/>
            <a:r>
              <a:rPr lang="en-US" sz="1050" dirty="0">
                <a:latin typeface="Arial" panose="020B0604020202020204" pitchFamily="34" charset="0"/>
                <a:cs typeface="Arial" panose="020B0604020202020204" pitchFamily="34" charset="0"/>
              </a:rPr>
              <a:t>The world health organization defines health as a “state of complete physical, mental and social well-being and not merely the absence of disease or infirmity.” it is the way our body grow’s not just about illnesses. Children must be healthy in order to develop and grow to their own potential. As well as a child’s health, maternal health is just as important. </a:t>
            </a:r>
            <a:r>
              <a:rPr lang="en-US" sz="1050" dirty="0" err="1">
                <a:latin typeface="Arial" panose="020B0604020202020204" pitchFamily="34" charset="0"/>
                <a:cs typeface="Arial" panose="020B0604020202020204" pitchFamily="34" charset="0"/>
              </a:rPr>
              <a:t>Gov.uk</a:t>
            </a:r>
            <a:r>
              <a:rPr lang="en-US" sz="1050" dirty="0">
                <a:latin typeface="Arial" panose="020B0604020202020204" pitchFamily="34" charset="0"/>
                <a:cs typeface="Arial" panose="020B0604020202020204" pitchFamily="34" charset="0"/>
              </a:rPr>
              <a:t> (2022) suggests a baby’s development starts in the womb. When a baby is born it is vital that the baby weight and health are superior for the child to live.  Children's illness can affect the way a child lives. When a child is feeling physically ill it will also affect a child emotionally. Children may miss out on vital learning when being ill leaving the child academically behind. It can also cause sleepless nights, anxiety and depression, delayed development wholistically and social relationships with peers. These are factors will disrupt the child’s wellbeing. </a:t>
            </a:r>
          </a:p>
          <a:p>
            <a:pPr algn="just"/>
            <a:r>
              <a:rPr lang="en-US" sz="1050" dirty="0">
                <a:latin typeface="Arial" panose="020B0604020202020204" pitchFamily="34" charset="0"/>
                <a:cs typeface="Arial" panose="020B0604020202020204" pitchFamily="34" charset="0"/>
              </a:rPr>
              <a:t>Local government association (2022) says Children and Young People are ”more likely to have poor mental health if they experience some form of adversity.” An example of this could be poverty, parental separating, poor income, care. This is called Adverse childhood experiences. This is when an individual will experience a traumatic event in their childhood. This will have a huge impact on the child’s mental health and can cause lifelong problems. </a:t>
            </a:r>
            <a:r>
              <a:rPr lang="en-US" sz="1050" dirty="0" err="1">
                <a:latin typeface="Arial" panose="020B0604020202020204" pitchFamily="34" charset="0"/>
                <a:cs typeface="Arial" panose="020B0604020202020204" pitchFamily="34" charset="0"/>
              </a:rPr>
              <a:t>Hesterman</a:t>
            </a:r>
            <a:r>
              <a:rPr lang="en-US" sz="1050" dirty="0">
                <a:latin typeface="Arial" panose="020B0604020202020204" pitchFamily="34" charset="0"/>
                <a:cs typeface="Arial" panose="020B0604020202020204" pitchFamily="34" charset="0"/>
              </a:rPr>
              <a:t> (2021) states ACE’s can effect “brain development, behavior and health.”  If children are exposed to trauma Siegel (2012) states lack of neurological stimulation in early years results in cell death. The longer a child is neglected, the more connections will be pruned. This will cause developmental delays throughout the child’s life into adulthood. This suggest how practitioners must help to prevent ACE’s in settings by supporting children with the correct intervention. There are many services that support a child’s health.  </a:t>
            </a:r>
          </a:p>
        </p:txBody>
      </p:sp>
      <p:sp>
        <p:nvSpPr>
          <p:cNvPr id="11" name="TextBox 10">
            <a:extLst>
              <a:ext uri="{FF2B5EF4-FFF2-40B4-BE49-F238E27FC236}">
                <a16:creationId xmlns:a16="http://schemas.microsoft.com/office/drawing/2014/main" id="{20B963DD-90A2-B4C8-8A87-C2F1FA8749F1}"/>
              </a:ext>
            </a:extLst>
          </p:cNvPr>
          <p:cNvSpPr txBox="1"/>
          <p:nvPr/>
        </p:nvSpPr>
        <p:spPr>
          <a:xfrm>
            <a:off x="7403970" y="5061218"/>
            <a:ext cx="4155018" cy="1661993"/>
          </a:xfrm>
          <a:prstGeom prst="rect">
            <a:avLst/>
          </a:prstGeom>
          <a:noFill/>
        </p:spPr>
        <p:txBody>
          <a:bodyPr wrap="square">
            <a:spAutoFit/>
          </a:bodyPr>
          <a:lstStyle/>
          <a:p>
            <a:pPr algn="just"/>
            <a:r>
              <a:rPr lang="en-GB" sz="1000" dirty="0">
                <a:effectLst/>
                <a:latin typeface="Arial" panose="020B0604020202020204" pitchFamily="34" charset="0"/>
                <a:cs typeface="Arial" panose="020B0604020202020204" pitchFamily="34" charset="0"/>
              </a:rPr>
              <a:t>Health visitor is a professional who will support any child under the age of five. They will monitor children’s development and provide other services if they child needs it. Their role is to promote children’s health and well-being. They will support families as well as the children. This will be done by carrying out health assessments,  giving help to parents through the first few weeks of parenthood, supporting children’s weight and healthy nutrition, speech and language skills. This is a wholistic approach to all children under the age of five. Health visitor also must identify any risk that is happening and alert services that could help in safeguarding.</a:t>
            </a:r>
            <a:r>
              <a:rPr lang="en-US" sz="1000" dirty="0">
                <a:latin typeface="Arial" panose="020B0604020202020204" pitchFamily="34" charset="0"/>
                <a:cs typeface="Arial" panose="020B0604020202020204" pitchFamily="34" charset="0"/>
              </a:rPr>
              <a:t> (NHS, 2022).</a:t>
            </a:r>
            <a:endParaRPr lang="en-GB" sz="1000" dirty="0">
              <a:effectLst/>
              <a:latin typeface="Arial" panose="020B0604020202020204" pitchFamily="34" charset="0"/>
              <a:cs typeface="Arial" panose="020B0604020202020204" pitchFamily="34" charset="0"/>
            </a:endParaRPr>
          </a:p>
        </p:txBody>
      </p:sp>
      <p:sp>
        <p:nvSpPr>
          <p:cNvPr id="12" name="Rounded Rectangle 11">
            <a:extLst>
              <a:ext uri="{FF2B5EF4-FFF2-40B4-BE49-F238E27FC236}">
                <a16:creationId xmlns:a16="http://schemas.microsoft.com/office/drawing/2014/main" id="{1A368A2B-3712-6CDB-6AF4-460CC4F10903}"/>
              </a:ext>
            </a:extLst>
          </p:cNvPr>
          <p:cNvSpPr/>
          <p:nvPr/>
        </p:nvSpPr>
        <p:spPr>
          <a:xfrm>
            <a:off x="6915644" y="521503"/>
            <a:ext cx="5205231" cy="4454163"/>
          </a:xfrm>
          <a:prstGeom prst="roundRect">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B9857F7-495E-333A-9A59-542B12736941}"/>
              </a:ext>
            </a:extLst>
          </p:cNvPr>
          <p:cNvSpPr txBox="1"/>
          <p:nvPr/>
        </p:nvSpPr>
        <p:spPr>
          <a:xfrm>
            <a:off x="498140" y="573815"/>
            <a:ext cx="5919762" cy="1277273"/>
          </a:xfrm>
          <a:prstGeom prst="rect">
            <a:avLst/>
          </a:prstGeom>
          <a:noFill/>
          <a:ln>
            <a:noFill/>
          </a:ln>
        </p:spPr>
        <p:txBody>
          <a:bodyPr wrap="square" rtlCol="0">
            <a:spAutoFit/>
          </a:bodyPr>
          <a:lstStyle/>
          <a:p>
            <a:pPr algn="just"/>
            <a:r>
              <a:rPr lang="en-US" sz="1100" dirty="0">
                <a:latin typeface="Arial" panose="020B0604020202020204" pitchFamily="34" charset="0"/>
                <a:cs typeface="Arial" panose="020B0604020202020204" pitchFamily="34" charset="0"/>
              </a:rPr>
              <a:t>This poster includes three main topics; lifestyle, health and well being. All vital factors children must require in order to grow and develop. This can only be applied by adults and professionals. </a:t>
            </a:r>
            <a:r>
              <a:rPr lang="en-GB" sz="1100" dirty="0">
                <a:effectLst/>
                <a:latin typeface="Arial" panose="020B0604020202020204" pitchFamily="34" charset="0"/>
                <a:cs typeface="Arial" panose="020B0604020202020204" pitchFamily="34" charset="0"/>
              </a:rPr>
              <a:t>Public Health Scotland (2020) says “children’s early experiences are central to shaping their long-term health and well-being.” This shows how important the early years practitioners have a huge impact on their practice. This poster will highlight how practitioners can help and enhance children’s well-being and health. These concepts are interconnected. There are many theorists who practitioners can use as a guidance. </a:t>
            </a:r>
            <a:endParaRPr lang="en-US" sz="1100" dirty="0">
              <a:latin typeface="Arial" panose="020B0604020202020204" pitchFamily="34" charset="0"/>
              <a:cs typeface="Arial" panose="020B0604020202020204" pitchFamily="34" charset="0"/>
            </a:endParaRPr>
          </a:p>
        </p:txBody>
      </p:sp>
      <p:pic>
        <p:nvPicPr>
          <p:cNvPr id="1026" name="Picture 2" descr="The Eatwell Plate | public | Queen's University Belfast">
            <a:extLst>
              <a:ext uri="{FF2B5EF4-FFF2-40B4-BE49-F238E27FC236}">
                <a16:creationId xmlns:a16="http://schemas.microsoft.com/office/drawing/2014/main" id="{7B7FCFC5-96EC-27B0-3BC0-4D48BE69A0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90630" y="6008400"/>
            <a:ext cx="1205370" cy="849600"/>
          </a:xfrm>
          <a:prstGeom prst="rect">
            <a:avLst/>
          </a:prstGeom>
          <a:noFill/>
          <a:extLst>
            <a:ext uri="{909E8E84-426E-40DD-AFC4-6F175D3DCCD1}">
              <a14:hiddenFill xmlns:a14="http://schemas.microsoft.com/office/drawing/2010/main">
                <a:solidFill>
                  <a:srgbClr val="FFFFFF"/>
                </a:solidFill>
              </a14:hiddenFill>
            </a:ext>
          </a:extLst>
        </p:spPr>
      </p:pic>
      <p:sp>
        <p:nvSpPr>
          <p:cNvPr id="9" name="Plaque 8">
            <a:extLst>
              <a:ext uri="{FF2B5EF4-FFF2-40B4-BE49-F238E27FC236}">
                <a16:creationId xmlns:a16="http://schemas.microsoft.com/office/drawing/2014/main" id="{5272837C-C405-A970-3CA2-120A1D3A1A48}"/>
              </a:ext>
            </a:extLst>
          </p:cNvPr>
          <p:cNvSpPr/>
          <p:nvPr/>
        </p:nvSpPr>
        <p:spPr>
          <a:xfrm>
            <a:off x="7105685" y="5061218"/>
            <a:ext cx="4752940" cy="1661993"/>
          </a:xfrm>
          <a:prstGeom prst="plaque">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6">
                  <a:lumMod val="50000"/>
                </a:schemeClr>
              </a:solidFill>
            </a:endParaRPr>
          </a:p>
        </p:txBody>
      </p:sp>
    </p:spTree>
    <p:extLst>
      <p:ext uri="{BB962C8B-B14F-4D97-AF65-F5344CB8AC3E}">
        <p14:creationId xmlns:p14="http://schemas.microsoft.com/office/powerpoint/2010/main" val="2267461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961070-1427-21EA-07EF-A0C6CDCE0A4D}"/>
              </a:ext>
            </a:extLst>
          </p:cNvPr>
          <p:cNvSpPr txBox="1"/>
          <p:nvPr/>
        </p:nvSpPr>
        <p:spPr>
          <a:xfrm>
            <a:off x="3085214" y="-73903"/>
            <a:ext cx="6654207" cy="523220"/>
          </a:xfrm>
          <a:prstGeom prst="rect">
            <a:avLst/>
          </a:prstGeom>
          <a:noFill/>
        </p:spPr>
        <p:txBody>
          <a:bodyPr wrap="square" rtlCol="0">
            <a:spAutoFit/>
          </a:bodyPr>
          <a:lstStyle/>
          <a:p>
            <a:r>
              <a:rPr lang="en-US" sz="2800" b="1" i="1" u="sng" dirty="0">
                <a:latin typeface="Arial" panose="020B0604020202020204" pitchFamily="34" charset="0"/>
                <a:cs typeface="Arial" panose="020B0604020202020204" pitchFamily="34" charset="0"/>
              </a:rPr>
              <a:t>Well-being, Care and Healthy Living</a:t>
            </a:r>
            <a:r>
              <a:rPr lang="en-US" sz="2800" u="sng" dirty="0"/>
              <a:t>. </a:t>
            </a:r>
          </a:p>
        </p:txBody>
      </p:sp>
      <p:sp>
        <p:nvSpPr>
          <p:cNvPr id="5" name="Footer Placeholder 4">
            <a:extLst>
              <a:ext uri="{FF2B5EF4-FFF2-40B4-BE49-F238E27FC236}">
                <a16:creationId xmlns:a16="http://schemas.microsoft.com/office/drawing/2014/main" id="{C1F57FD1-E5EB-2F99-D838-21FA91E92C84}"/>
              </a:ext>
            </a:extLst>
          </p:cNvPr>
          <p:cNvSpPr>
            <a:spLocks noGrp="1"/>
          </p:cNvSpPr>
          <p:nvPr>
            <p:ph type="ftr" sz="quarter" idx="11"/>
          </p:nvPr>
        </p:nvSpPr>
        <p:spPr>
          <a:xfrm>
            <a:off x="-351265" y="-86175"/>
            <a:ext cx="4114800" cy="365125"/>
          </a:xfrm>
        </p:spPr>
        <p:txBody>
          <a:bodyPr/>
          <a:lstStyle/>
          <a:p>
            <a:r>
              <a:rPr lang="en-US" dirty="0"/>
              <a:t>Lucy Morgan (ECEY5009/C)</a:t>
            </a:r>
          </a:p>
        </p:txBody>
      </p:sp>
      <p:sp>
        <p:nvSpPr>
          <p:cNvPr id="2" name="TextBox 1">
            <a:extLst>
              <a:ext uri="{FF2B5EF4-FFF2-40B4-BE49-F238E27FC236}">
                <a16:creationId xmlns:a16="http://schemas.microsoft.com/office/drawing/2014/main" id="{C3AB493D-D92F-862C-E771-FDDF4249CEFB}"/>
              </a:ext>
            </a:extLst>
          </p:cNvPr>
          <p:cNvSpPr txBox="1"/>
          <p:nvPr/>
        </p:nvSpPr>
        <p:spPr>
          <a:xfrm>
            <a:off x="388210" y="6947822"/>
            <a:ext cx="3944679" cy="646331"/>
          </a:xfrm>
          <a:prstGeom prst="rect">
            <a:avLst/>
          </a:prstGeom>
          <a:noFill/>
        </p:spPr>
        <p:txBody>
          <a:bodyPr wrap="square" rtlCol="0">
            <a:spAutoFit/>
          </a:bodyPr>
          <a:lstStyle/>
          <a:p>
            <a:endParaRPr lang="en-US" dirty="0"/>
          </a:p>
          <a:p>
            <a:endParaRPr lang="en-US" dirty="0"/>
          </a:p>
        </p:txBody>
      </p:sp>
      <p:sp>
        <p:nvSpPr>
          <p:cNvPr id="12" name="TextBox 11">
            <a:extLst>
              <a:ext uri="{FF2B5EF4-FFF2-40B4-BE49-F238E27FC236}">
                <a16:creationId xmlns:a16="http://schemas.microsoft.com/office/drawing/2014/main" id="{72D8DDD6-A515-2246-E1CA-63418E96F877}"/>
              </a:ext>
            </a:extLst>
          </p:cNvPr>
          <p:cNvSpPr txBox="1"/>
          <p:nvPr/>
        </p:nvSpPr>
        <p:spPr>
          <a:xfrm>
            <a:off x="6412317" y="537323"/>
            <a:ext cx="5684917" cy="5586145"/>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Bronfenbrenner is a theorist who has an ecological system theory. The </a:t>
            </a:r>
            <a:r>
              <a:rPr lang="en-US" sz="1150" dirty="0">
                <a:latin typeface="Arial" panose="020B0604020202020204" pitchFamily="34" charset="0"/>
                <a:cs typeface="Arial" panose="020B0604020202020204" pitchFamily="34" charset="0"/>
              </a:rPr>
              <a:t>theory is not just based on the individual it is based on the surrounding relationships and environments. Santa Clara University (2022) states Bronfenbrenner's theory is about the environment that the child is brought up in will have a vital impact on how they live. The microsystem is the child’s immediate family. For example, the child’s parents or grandparents. Also, their schoolteachers and friends. The microsystem can be seen as one of the most important areas as children spend the most time with these relationships. The stronger the relationship is the more enhanced the child's development will be. The Mesosystem is the system which involves the links between the environments from the first system. For example, the link between school and home environments would be annual reports from teachers or parents evening, where a child’s parents can find out how the child is progressing in academic and social environments. The parents can express their concerns and opinions to the child’s teacher to improve their school experience and  the teacher can express how academic progress can be improved during home life. The </a:t>
            </a:r>
            <a:r>
              <a:rPr lang="en-US" sz="1150" dirty="0" err="1">
                <a:latin typeface="Arial" panose="020B0604020202020204" pitchFamily="34" charset="0"/>
                <a:cs typeface="Arial" panose="020B0604020202020204" pitchFamily="34" charset="0"/>
              </a:rPr>
              <a:t>exosystem</a:t>
            </a:r>
            <a:r>
              <a:rPr lang="en-US" sz="1150" dirty="0">
                <a:latin typeface="Arial" panose="020B0604020202020204" pitchFamily="34" charset="0"/>
                <a:cs typeface="Arial" panose="020B0604020202020204" pitchFamily="34" charset="0"/>
              </a:rPr>
              <a:t> is the environment which is around them and doesn’t involve them directly. For example, mass media such as news channels or social media apps can have an effect on them. children are learning about the world around them in the early years. They may see something which they may not understand which could may make them worried or anxious about things that they cannot control. Another example would be the parents workplace. If the parent are having a stressful experience or is exposed to a stressful work environment then this will indirectly affect their child, because they will be stressed in the house and could take it out on the child. This could effect the child’s wellbeing. The final layer is the macrosystem. The macrosystem is what affects a child indirectly, in the country or place they are raised in. for example, social classes can have different affects on children; if they are raised in a lower class background, they may struggle to concentrate in school due to them not eating a substantial meal during the day. Dahlgren and whitehead also believe the environment around a child has an impact on their health and well being. It builds a wider image on the child’s environment.  </a:t>
            </a:r>
          </a:p>
        </p:txBody>
      </p:sp>
      <p:sp>
        <p:nvSpPr>
          <p:cNvPr id="6" name="TextBox 5">
            <a:extLst>
              <a:ext uri="{FF2B5EF4-FFF2-40B4-BE49-F238E27FC236}">
                <a16:creationId xmlns:a16="http://schemas.microsoft.com/office/drawing/2014/main" id="{21FB3AD8-1E7A-5297-65B5-E50FB69D6A1C}"/>
              </a:ext>
            </a:extLst>
          </p:cNvPr>
          <p:cNvSpPr txBox="1"/>
          <p:nvPr/>
        </p:nvSpPr>
        <p:spPr>
          <a:xfrm>
            <a:off x="167330" y="507053"/>
            <a:ext cx="6062019" cy="6355586"/>
          </a:xfrm>
          <a:prstGeom prst="rect">
            <a:avLst/>
          </a:prstGeom>
          <a:noFill/>
        </p:spPr>
        <p:txBody>
          <a:bodyPr wrap="square" rtlCol="0">
            <a:spAutoFit/>
          </a:bodyPr>
          <a:lstStyle/>
          <a:p>
            <a:pPr algn="just"/>
            <a:r>
              <a:rPr lang="en-US" sz="1100" dirty="0">
                <a:latin typeface="Arial" panose="020B0604020202020204" pitchFamily="34" charset="0"/>
                <a:cs typeface="Arial" panose="020B0604020202020204" pitchFamily="34" charset="0"/>
              </a:rPr>
              <a:t>Well-being is defined by the Oxford English dictionary as being the state of “being comfortable, healthy and happy”. Well-being is a subjective topic. It is extremely important in children that their well being is healthy so that they can be successful. Public Health England (2014) says pupils with better health and well-being are likely to achieve better academically. The child’s learning environment must be comfortable and safe to build a healthy well-being. </a:t>
            </a:r>
            <a:r>
              <a:rPr lang="en-GB" sz="1100" dirty="0">
                <a:effectLst/>
                <a:latin typeface="Arial" panose="020B0604020202020204" pitchFamily="34" charset="0"/>
                <a:cs typeface="Arial" panose="020B0604020202020204" pitchFamily="34" charset="0"/>
              </a:rPr>
              <a:t>There are many symptoms that show poor well being. Such as children having low concentration spans, feeling unhappy, sleeping issues, feeling ill as a result of worrying.. (</a:t>
            </a:r>
            <a:r>
              <a:rPr lang="en-US" sz="1100" dirty="0">
                <a:latin typeface="Arial" panose="020B0604020202020204" pitchFamily="34" charset="0"/>
                <a:cs typeface="Arial" panose="020B0604020202020204" pitchFamily="34" charset="0"/>
              </a:rPr>
              <a:t>Mayo clinic, 2019) </a:t>
            </a:r>
            <a:endParaRPr lang="en-GB" sz="1100" dirty="0">
              <a:effectLst/>
              <a:latin typeface="Arial" panose="020B0604020202020204" pitchFamily="34" charset="0"/>
              <a:cs typeface="Arial" panose="020B0604020202020204" pitchFamily="34" charset="0"/>
            </a:endParaRPr>
          </a:p>
          <a:p>
            <a:pPr algn="just"/>
            <a:r>
              <a:rPr lang="en-GB" sz="1100" dirty="0">
                <a:effectLst/>
                <a:latin typeface="Arial" panose="020B0604020202020204" pitchFamily="34" charset="0"/>
                <a:cs typeface="Arial" panose="020B0604020202020204" pitchFamily="34" charset="0"/>
              </a:rPr>
              <a:t>Mental health is a mixture of an individual’s emotional, physical and social well-being. Mental health changes the way a person thinks and feels. People with good mental health will be stressed but will be able to cope with it and will believe the stress will pass and will be able to reach their potential again. Someone with bad mental health will be upset and will not be able to think past being upset without getting help </a:t>
            </a:r>
            <a:r>
              <a:rPr lang="en-US" sz="1100" dirty="0">
                <a:latin typeface="Arial" panose="020B0604020202020204" pitchFamily="34" charset="0"/>
                <a:cs typeface="Arial" panose="020B0604020202020204" pitchFamily="34" charset="0"/>
              </a:rPr>
              <a:t>(</a:t>
            </a:r>
            <a:r>
              <a:rPr lang="en-US" sz="1100" dirty="0" err="1">
                <a:latin typeface="Arial" panose="020B0604020202020204" pitchFamily="34" charset="0"/>
                <a:cs typeface="Arial" panose="020B0604020202020204" pitchFamily="34" charset="0"/>
              </a:rPr>
              <a:t>Mentalhealth.gov</a:t>
            </a:r>
            <a:r>
              <a:rPr lang="en-US" sz="1100" dirty="0">
                <a:latin typeface="Arial" panose="020B0604020202020204" pitchFamily="34" charset="0"/>
                <a:cs typeface="Arial" panose="020B0604020202020204" pitchFamily="34" charset="0"/>
              </a:rPr>
              <a:t>, 2022). Gould (2006) states 1.25 million children in England and Wales living with parents or careers have at least one mental health problem. This will have an impact on the child due to children be at higher risk if a mental illness is in the family (National institute of mental health, 2022). </a:t>
            </a:r>
            <a:r>
              <a:rPr lang="en-GB" sz="1100" dirty="0">
                <a:effectLst/>
                <a:latin typeface="Arial" panose="020B0604020202020204" pitchFamily="34" charset="0"/>
                <a:cs typeface="Arial" panose="020B0604020202020204" pitchFamily="34" charset="0"/>
              </a:rPr>
              <a:t>The environment a person lives can influence the child’s well-being and cause poor mental health. Poverty is an ongoing issue happening in society today. 34% of children in </a:t>
            </a:r>
            <a:r>
              <a:rPr lang="en-GB" sz="1100" dirty="0">
                <a:latin typeface="Arial" panose="020B0604020202020204" pitchFamily="34" charset="0"/>
                <a:cs typeface="Arial" panose="020B0604020202020204" pitchFamily="34" charset="0"/>
              </a:rPr>
              <a:t>W</a:t>
            </a:r>
            <a:r>
              <a:rPr lang="en-GB" sz="1100" dirty="0">
                <a:effectLst/>
                <a:latin typeface="Arial" panose="020B0604020202020204" pitchFamily="34" charset="0"/>
                <a:cs typeface="Arial" panose="020B0604020202020204" pitchFamily="34" charset="0"/>
              </a:rPr>
              <a:t>ales are living in poverty</a:t>
            </a:r>
            <a:r>
              <a:rPr lang="en-GB" sz="1100" dirty="0">
                <a:effectLst/>
                <a:latin typeface="Helvetica Neue" panose="02000503000000020004" pitchFamily="2" charset="0"/>
              </a:rPr>
              <a:t> (Children in Wa</a:t>
            </a:r>
            <a:r>
              <a:rPr lang="en-GB" sz="1100" dirty="0">
                <a:latin typeface="Helvetica Neue" panose="02000503000000020004" pitchFamily="2" charset="0"/>
              </a:rPr>
              <a:t>les, 2021a)</a:t>
            </a:r>
            <a:r>
              <a:rPr lang="en-GB" sz="1100" dirty="0">
                <a:effectLst/>
                <a:latin typeface="Arial" panose="020B0604020202020204" pitchFamily="34" charset="0"/>
                <a:cs typeface="Arial" panose="020B0604020202020204" pitchFamily="34" charset="0"/>
              </a:rPr>
              <a:t>. Poverty consists of low income, meaning families will go without food and heating. This is a basic need to be able to live. </a:t>
            </a: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endParaRPr lang="en-GB" sz="1100" dirty="0">
              <a:latin typeface="Arial" panose="020B0604020202020204" pitchFamily="34" charset="0"/>
              <a:cs typeface="Arial" panose="020B0604020202020204" pitchFamily="34" charset="0"/>
            </a:endParaRPr>
          </a:p>
          <a:p>
            <a:pPr algn="just"/>
            <a:r>
              <a:rPr lang="en-GB" sz="1100" dirty="0">
                <a:effectLst/>
                <a:latin typeface="Arial" panose="020B0604020202020204" pitchFamily="34" charset="0"/>
                <a:cs typeface="Arial" panose="020B0604020202020204" pitchFamily="34" charset="0"/>
              </a:rPr>
              <a:t>Abraham Maslow is a theorist who believes </a:t>
            </a:r>
            <a:r>
              <a:rPr lang="en-GB" sz="1100" dirty="0">
                <a:latin typeface="Arial" panose="020B0604020202020204" pitchFamily="34" charset="0"/>
                <a:cs typeface="Arial" panose="020B0604020202020204" pitchFamily="34" charset="0"/>
              </a:rPr>
              <a:t>in hierarchy needs. </a:t>
            </a:r>
            <a:r>
              <a:rPr lang="en-GB" sz="1100" dirty="0">
                <a:effectLst/>
                <a:latin typeface="Arial" panose="020B0604020202020204" pitchFamily="34" charset="0"/>
                <a:cs typeface="Arial" panose="020B0604020202020204" pitchFamily="34" charset="0"/>
              </a:rPr>
              <a:t>This is his theory in the image shown. The triangle consists of five parts. Starting at the bottom's triangle is physiological needs then safety needs, then love and belonging, the esteem and at the top self-actualization. The bottom need must be fulfilled before the next one. The basic needs must be met in order for the individual to survive. For example, if a child is hungry, they will not be able to concentrate and will not process what they are getting taught (Children in Wa</a:t>
            </a:r>
            <a:r>
              <a:rPr lang="en-GB" sz="1100" dirty="0">
                <a:latin typeface="Arial" panose="020B0604020202020204" pitchFamily="34" charset="0"/>
                <a:cs typeface="Arial" panose="020B0604020202020204" pitchFamily="34" charset="0"/>
              </a:rPr>
              <a:t>les, 2021b)</a:t>
            </a:r>
            <a:r>
              <a:rPr lang="en-GB" sz="1100" dirty="0">
                <a:effectLst/>
                <a:latin typeface="Arial" panose="020B0604020202020204" pitchFamily="34" charset="0"/>
                <a:cs typeface="Arial" panose="020B0604020202020204" pitchFamily="34" charset="0"/>
              </a:rPr>
              <a:t>. If children are lacking the first need, then they will not get the opportunity to thrive onto the others</a:t>
            </a:r>
            <a:r>
              <a:rPr lang="en-GB" sz="1100" dirty="0">
                <a:latin typeface="Arial" panose="020B0604020202020204" pitchFamily="34" charset="0"/>
                <a:cs typeface="Arial" panose="020B0604020202020204" pitchFamily="34" charset="0"/>
              </a:rPr>
              <a:t> meaning they are not reaching their full potential in life. </a:t>
            </a:r>
            <a:r>
              <a:rPr lang="en-GB" sz="1100" dirty="0">
                <a:effectLst/>
                <a:latin typeface="Arial" panose="020B0604020202020204" pitchFamily="34" charset="0"/>
                <a:cs typeface="Arial" panose="020B0604020202020204" pitchFamily="34" charset="0"/>
              </a:rPr>
              <a:t> As a result of children living in poverty, children can be victims of bulling. Children society (2022) says “more than a quarter of children from the poorest families said they had been bullied because their parents couldn't afford the cost of school”. Children may wear old uniform which is too small for them which makes them stand out, therefore get bullied for the way they look. Children’s mental health will be poor from the way they live. If the environment is not safe, they may be constantly worrying. The environment may be unhygienic conditions for example damp, then it will cause children health risks. </a:t>
            </a:r>
          </a:p>
        </p:txBody>
      </p:sp>
      <p:pic>
        <p:nvPicPr>
          <p:cNvPr id="1028" name="Picture 4" descr="Some thoughts on an ecological perspective of social media research. –  Cormac404">
            <a:extLst>
              <a:ext uri="{FF2B5EF4-FFF2-40B4-BE49-F238E27FC236}">
                <a16:creationId xmlns:a16="http://schemas.microsoft.com/office/drawing/2014/main" id="{5AD5350C-F0D8-5F86-8BD9-BADB791DB57B}"/>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9824193" y="5805052"/>
            <a:ext cx="1113160" cy="101745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Maslow's Hierarchy Fit Modern Day? | Maple Grove Therapy">
            <a:extLst>
              <a:ext uri="{FF2B5EF4-FFF2-40B4-BE49-F238E27FC236}">
                <a16:creationId xmlns:a16="http://schemas.microsoft.com/office/drawing/2014/main" id="{40EB37E8-3977-D1B5-2393-6151516B1E5F}"/>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278865" y="3541855"/>
            <a:ext cx="1178960" cy="70393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he Dahlgren-Whitehead rainbow (1991) - Health inequalities - Patient  Safety Learning - the hub">
            <a:extLst>
              <a:ext uri="{FF2B5EF4-FFF2-40B4-BE49-F238E27FC236}">
                <a16:creationId xmlns:a16="http://schemas.microsoft.com/office/drawing/2014/main" id="{92D749E4-3D48-A0F5-E8BA-CCD030795076}"/>
              </a:ext>
            </a:extLst>
          </p:cNvPr>
          <p:cNvPicPr>
            <a:picLocks noChangeAspect="1" noChangeArrowheads="1"/>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7823792" y="5871062"/>
            <a:ext cx="1430983" cy="870306"/>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AEC597BE-5711-09B2-AD24-899DFE815832}"/>
              </a:ext>
            </a:extLst>
          </p:cNvPr>
          <p:cNvCxnSpPr>
            <a:cxnSpLocks/>
          </p:cNvCxnSpPr>
          <p:nvPr/>
        </p:nvCxnSpPr>
        <p:spPr>
          <a:xfrm>
            <a:off x="7144443" y="5871062"/>
            <a:ext cx="527182" cy="3122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 name="Rounded Rectangle 2">
            <a:extLst>
              <a:ext uri="{FF2B5EF4-FFF2-40B4-BE49-F238E27FC236}">
                <a16:creationId xmlns:a16="http://schemas.microsoft.com/office/drawing/2014/main" id="{C5B70080-508A-71C1-5F76-B1F0A3E16010}"/>
              </a:ext>
            </a:extLst>
          </p:cNvPr>
          <p:cNvSpPr/>
          <p:nvPr/>
        </p:nvSpPr>
        <p:spPr>
          <a:xfrm>
            <a:off x="118648" y="441434"/>
            <a:ext cx="6110701" cy="6336021"/>
          </a:xfrm>
          <a:prstGeom prst="roundRect">
            <a:avLst>
              <a:gd name="adj" fmla="val 5658"/>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6">
                  <a:lumMod val="50000"/>
                </a:schemeClr>
              </a:solidFill>
            </a:endParaRPr>
          </a:p>
        </p:txBody>
      </p:sp>
      <p:sp>
        <p:nvSpPr>
          <p:cNvPr id="7" name="Rounded Rectangle 6">
            <a:extLst>
              <a:ext uri="{FF2B5EF4-FFF2-40B4-BE49-F238E27FC236}">
                <a16:creationId xmlns:a16="http://schemas.microsoft.com/office/drawing/2014/main" id="{B1F62742-E5A0-AEA0-04A3-8FDE4509585D}"/>
              </a:ext>
            </a:extLst>
          </p:cNvPr>
          <p:cNvSpPr/>
          <p:nvPr/>
        </p:nvSpPr>
        <p:spPr>
          <a:xfrm>
            <a:off x="6350942" y="418926"/>
            <a:ext cx="5779683" cy="6414888"/>
          </a:xfrm>
          <a:prstGeom prst="roundRect">
            <a:avLst>
              <a:gd name="adj" fmla="val 8262"/>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9240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59AA5D3-5541-A4C2-8F3C-392BF0C8CAEA}"/>
              </a:ext>
            </a:extLst>
          </p:cNvPr>
          <p:cNvSpPr txBox="1">
            <a:spLocks noGrp="1"/>
          </p:cNvSpPr>
          <p:nvPr>
            <p:ph idx="1"/>
          </p:nvPr>
        </p:nvSpPr>
        <p:spPr>
          <a:xfrm>
            <a:off x="6555403" y="2672155"/>
            <a:ext cx="5562601" cy="1255728"/>
          </a:xfrm>
          <a:prstGeom prst="rect">
            <a:avLst/>
          </a:prstGeom>
          <a:noFill/>
        </p:spPr>
        <p:txBody>
          <a:bodyPr wrap="square" rtlCol="0">
            <a:spAutoFit/>
          </a:bodyPr>
          <a:lstStyle/>
          <a:p>
            <a:pPr marL="0" indent="0">
              <a:buNone/>
            </a:pPr>
            <a:r>
              <a:rPr lang="en-US" sz="1200" dirty="0">
                <a:latin typeface="Arial" panose="020B0604020202020204" pitchFamily="34" charset="0"/>
                <a:cs typeface="Arial" panose="020B0604020202020204" pitchFamily="34" charset="0"/>
              </a:rPr>
              <a:t>To conclude, this poster states the importance of good health, well being and lifestyles in children. Practitioners have an extremely important part to fulfil supporting children’s health and well-being in settings. This poster shows how it can be applied in practice. As well as different theorists who also believe practitioners have a vital impact on children’s health and well being.  If children are healthy and happy, they can reach their full potential with the correct resources and help. </a:t>
            </a:r>
          </a:p>
        </p:txBody>
      </p:sp>
      <p:sp>
        <p:nvSpPr>
          <p:cNvPr id="5" name="TextBox 4">
            <a:extLst>
              <a:ext uri="{FF2B5EF4-FFF2-40B4-BE49-F238E27FC236}">
                <a16:creationId xmlns:a16="http://schemas.microsoft.com/office/drawing/2014/main" id="{B435C972-8564-0650-D8C4-BE59E21AF757}"/>
              </a:ext>
            </a:extLst>
          </p:cNvPr>
          <p:cNvSpPr txBox="1"/>
          <p:nvPr/>
        </p:nvSpPr>
        <p:spPr>
          <a:xfrm>
            <a:off x="216713" y="3995678"/>
            <a:ext cx="6108887" cy="2862322"/>
          </a:xfrm>
          <a:prstGeom prst="rect">
            <a:avLst/>
          </a:prstGeom>
          <a:noFill/>
        </p:spPr>
        <p:txBody>
          <a:bodyPr wrap="square">
            <a:spAutoFit/>
          </a:bodyPr>
          <a:lstStyle/>
          <a:p>
            <a:pPr algn="just"/>
            <a:r>
              <a:rPr lang="en-GB" sz="1200" dirty="0">
                <a:effectLst/>
                <a:latin typeface="Arial" panose="020B0604020202020204" pitchFamily="34" charset="0"/>
                <a:cs typeface="Arial" panose="020B0604020202020204" pitchFamily="34" charset="0"/>
              </a:rPr>
              <a:t>In order for children to be healthy and have a good well-being they </a:t>
            </a:r>
            <a:r>
              <a:rPr lang="en-GB" sz="1200" dirty="0">
                <a:latin typeface="Arial" panose="020B0604020202020204" pitchFamily="34" charset="0"/>
                <a:cs typeface="Arial" panose="020B0604020202020204" pitchFamily="34" charset="0"/>
              </a:rPr>
              <a:t>must</a:t>
            </a:r>
            <a:r>
              <a:rPr lang="en-GB" sz="1200" dirty="0">
                <a:effectLst/>
                <a:latin typeface="Arial" panose="020B0604020202020204" pitchFamily="34" charset="0"/>
                <a:cs typeface="Arial" panose="020B0604020202020204" pitchFamily="34" charset="0"/>
              </a:rPr>
              <a:t> feel safe in their learning environment (Public Health Scotland, 2020). Practitioners have the responsibility to promote and encourage healthy well-being in order for the child to be successful in the setting. </a:t>
            </a:r>
            <a:r>
              <a:rPr lang="en-GB" sz="1200" dirty="0">
                <a:latin typeface="Arial" panose="020B0604020202020204" pitchFamily="34" charset="0"/>
                <a:cs typeface="Arial" panose="020B0604020202020204" pitchFamily="34" charset="0"/>
              </a:rPr>
              <a:t>They can be successful in many ways. Giving the children the opportunity to p</a:t>
            </a:r>
            <a:r>
              <a:rPr lang="en-GB" sz="1200" dirty="0">
                <a:effectLst/>
                <a:latin typeface="Arial" panose="020B0604020202020204" pitchFamily="34" charset="0"/>
                <a:cs typeface="Arial" panose="020B0604020202020204" pitchFamily="34" charset="0"/>
              </a:rPr>
              <a:t>lay. Play stimulates the brain. Play allows children to create challenges and take risks as well as making mistakes and learning from it. It builds confidence, self-esteem and resilience </a:t>
            </a:r>
            <a:r>
              <a:rPr lang="en-GB" sz="1200" dirty="0">
                <a:latin typeface="Arial" panose="020B0604020202020204" pitchFamily="34" charset="0"/>
                <a:cs typeface="Arial" panose="020B0604020202020204" pitchFamily="34" charset="0"/>
              </a:rPr>
              <a:t>Listening to children is extremely important in the early years. A child will be able to tell what they like and dislike this can help plan their learning around them. Children can talk about their feelings and if something is concerning them. This is something everyone does, and it instantly relieves stress. Children may build up the courage to talk and when they do a practitioner must be there and listen. This will allow the child to feel a sense of worth and involvement. (</a:t>
            </a:r>
            <a:r>
              <a:rPr lang="en-US" sz="1200" dirty="0">
                <a:latin typeface="Arial" panose="020B0604020202020204" pitchFamily="34" charset="0"/>
                <a:cs typeface="Arial" panose="020B0604020202020204" pitchFamily="34" charset="0"/>
              </a:rPr>
              <a:t>National children’s bureau, 2021) </a:t>
            </a:r>
            <a:endParaRPr lang="en-GB" sz="1200" dirty="0">
              <a:effectLst/>
              <a:latin typeface="Arial" panose="020B0604020202020204" pitchFamily="34" charset="0"/>
              <a:cs typeface="Arial" panose="020B0604020202020204" pitchFamily="34" charset="0"/>
            </a:endParaRPr>
          </a:p>
          <a:p>
            <a:br>
              <a:rPr lang="en-GB" dirty="0">
                <a:effectLst/>
                <a:latin typeface="Helvetica Neue" panose="02000503000000020004" pitchFamily="2" charset="0"/>
              </a:rPr>
            </a:br>
            <a:endParaRPr lang="en-GB" dirty="0">
              <a:effectLst/>
              <a:latin typeface="Helvetica Neue" panose="02000503000000020004" pitchFamily="2" charset="0"/>
            </a:endParaRPr>
          </a:p>
        </p:txBody>
      </p:sp>
      <p:sp>
        <p:nvSpPr>
          <p:cNvPr id="6" name="TextBox 5">
            <a:extLst>
              <a:ext uri="{FF2B5EF4-FFF2-40B4-BE49-F238E27FC236}">
                <a16:creationId xmlns:a16="http://schemas.microsoft.com/office/drawing/2014/main" id="{93329EE4-2ED8-14F0-498E-142793BFF2BD}"/>
              </a:ext>
            </a:extLst>
          </p:cNvPr>
          <p:cNvSpPr txBox="1"/>
          <p:nvPr/>
        </p:nvSpPr>
        <p:spPr>
          <a:xfrm>
            <a:off x="195943" y="226029"/>
            <a:ext cx="6150428" cy="3454792"/>
          </a:xfrm>
          <a:prstGeom prst="rect">
            <a:avLst/>
          </a:prstGeom>
          <a:noFill/>
        </p:spPr>
        <p:txBody>
          <a:bodyPr wrap="square" rtlCol="0">
            <a:spAutoFit/>
          </a:bodyPr>
          <a:lstStyle/>
          <a:p>
            <a:pPr algn="just"/>
            <a:r>
              <a:rPr lang="en-US" sz="1150" dirty="0">
                <a:latin typeface="Arial" panose="020B0604020202020204" pitchFamily="34" charset="0"/>
                <a:cs typeface="Arial" panose="020B0604020202020204" pitchFamily="34" charset="0"/>
              </a:rPr>
              <a:t>All these key themes are interconnected. A child's health can influence the way a child lives which effects their well-being. As a result of this if one of these are affected it will also affect the other too. There are many conventions put into place that involve children’s health and well-being. The United convention of the rights of the child is an organization states fifty-four rights which children are entitled to all around the world. It is to protect children from harm and supports health and well-being. </a:t>
            </a:r>
            <a:r>
              <a:rPr lang="en-GB" sz="1150" dirty="0">
                <a:effectLst/>
                <a:latin typeface="Arial" panose="020B0604020202020204" pitchFamily="34" charset="0"/>
                <a:cs typeface="Arial" panose="020B0604020202020204" pitchFamily="34" charset="0"/>
              </a:rPr>
              <a:t>In order for children to receive these rights there are services to help support them and </a:t>
            </a:r>
            <a:r>
              <a:rPr lang="en-US" sz="1150" dirty="0">
                <a:latin typeface="Arial" panose="020B0604020202020204" pitchFamily="34" charset="0"/>
                <a:cs typeface="Arial" panose="020B0604020202020204" pitchFamily="34" charset="0"/>
              </a:rPr>
              <a:t>Governments must work together and abide by these rights. The healthy child program is established to ensure that children and their families have access to health services. It supports pregnant mothers up until the children become five. It offers screening, health and development reviews and advice and support to children’s physical and emotional development. If these families require support, it can be identified early, and professionals can over the help they need.(</a:t>
            </a:r>
            <a:r>
              <a:rPr lang="en-GB" sz="1150" dirty="0" err="1">
                <a:latin typeface="Arial" panose="020B0604020202020204" pitchFamily="34" charset="0"/>
                <a:cs typeface="Arial" panose="020B0604020202020204" pitchFamily="34" charset="0"/>
              </a:rPr>
              <a:t>Gov.uk</a:t>
            </a:r>
            <a:r>
              <a:rPr lang="en-GB" sz="1150" dirty="0">
                <a:latin typeface="Arial" panose="020B0604020202020204" pitchFamily="34" charset="0"/>
                <a:cs typeface="Arial" panose="020B0604020202020204" pitchFamily="34" charset="0"/>
              </a:rPr>
              <a:t>, 2022). The Welsh government introduced flying start. This supports families with children under the age of 4 who are less fortunate than others. They offer free part time care for children aged two to three, health visits, parent support as well as speech language and communication. Practitioner will be aware of families needs and therefore will be specially trained to identify health issues and provide families with the correct intervention. Their ain is to provide support to every child in the flying start programme to reach their potential, healthy and thriving. (Flying start, 2017) </a:t>
            </a:r>
          </a:p>
        </p:txBody>
      </p:sp>
      <p:sp>
        <p:nvSpPr>
          <p:cNvPr id="2" name="Rounded Rectangle 1">
            <a:extLst>
              <a:ext uri="{FF2B5EF4-FFF2-40B4-BE49-F238E27FC236}">
                <a16:creationId xmlns:a16="http://schemas.microsoft.com/office/drawing/2014/main" id="{C0071B46-8356-42C3-5659-ED07D3D2C13D}"/>
              </a:ext>
            </a:extLst>
          </p:cNvPr>
          <p:cNvSpPr/>
          <p:nvPr/>
        </p:nvSpPr>
        <p:spPr>
          <a:xfrm>
            <a:off x="195943" y="168397"/>
            <a:ext cx="6150428" cy="3531584"/>
          </a:xfrm>
          <a:prstGeom prst="roundRect">
            <a:avLst>
              <a:gd name="adj" fmla="val 9385"/>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ounded Rectangle 2">
            <a:extLst>
              <a:ext uri="{FF2B5EF4-FFF2-40B4-BE49-F238E27FC236}">
                <a16:creationId xmlns:a16="http://schemas.microsoft.com/office/drawing/2014/main" id="{7E07D14F-67FE-32AC-5483-2F7F45E945C4}"/>
              </a:ext>
            </a:extLst>
          </p:cNvPr>
          <p:cNvSpPr/>
          <p:nvPr/>
        </p:nvSpPr>
        <p:spPr>
          <a:xfrm>
            <a:off x="195943" y="3827871"/>
            <a:ext cx="6150428" cy="2644368"/>
          </a:xfrm>
          <a:prstGeom prst="roundRect">
            <a:avLst>
              <a:gd name="adj" fmla="val 9385"/>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loud 6">
            <a:extLst>
              <a:ext uri="{FF2B5EF4-FFF2-40B4-BE49-F238E27FC236}">
                <a16:creationId xmlns:a16="http://schemas.microsoft.com/office/drawing/2014/main" id="{E1E5DAEA-918B-5B96-86A0-409B9168BFDA}"/>
              </a:ext>
            </a:extLst>
          </p:cNvPr>
          <p:cNvSpPr/>
          <p:nvPr/>
        </p:nvSpPr>
        <p:spPr>
          <a:xfrm rot="297754">
            <a:off x="6295806" y="1825801"/>
            <a:ext cx="5905083" cy="3172430"/>
          </a:xfrm>
          <a:prstGeom prst="cloud">
            <a:avLst/>
          </a:prstGeom>
          <a:noFill/>
          <a:ln>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83130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961070-1427-21EA-07EF-A0C6CDCE0A4D}"/>
              </a:ext>
            </a:extLst>
          </p:cNvPr>
          <p:cNvSpPr txBox="1"/>
          <p:nvPr/>
        </p:nvSpPr>
        <p:spPr>
          <a:xfrm>
            <a:off x="3085215" y="0"/>
            <a:ext cx="6654207" cy="523220"/>
          </a:xfrm>
          <a:prstGeom prst="rect">
            <a:avLst/>
          </a:prstGeom>
          <a:noFill/>
        </p:spPr>
        <p:txBody>
          <a:bodyPr wrap="square" rtlCol="0">
            <a:spAutoFit/>
          </a:bodyPr>
          <a:lstStyle/>
          <a:p>
            <a:r>
              <a:rPr lang="en-US" sz="2800" b="1" i="1" u="sng" dirty="0">
                <a:latin typeface="Arial" panose="020B0604020202020204" pitchFamily="34" charset="0"/>
                <a:cs typeface="Arial" panose="020B0604020202020204" pitchFamily="34" charset="0"/>
              </a:rPr>
              <a:t>Well-being, Care and Healthy Living</a:t>
            </a:r>
            <a:r>
              <a:rPr lang="en-US" sz="2800" u="sng" dirty="0"/>
              <a:t>. </a:t>
            </a:r>
          </a:p>
        </p:txBody>
      </p:sp>
      <p:sp>
        <p:nvSpPr>
          <p:cNvPr id="5" name="Footer Placeholder 4">
            <a:extLst>
              <a:ext uri="{FF2B5EF4-FFF2-40B4-BE49-F238E27FC236}">
                <a16:creationId xmlns:a16="http://schemas.microsoft.com/office/drawing/2014/main" id="{C1F57FD1-E5EB-2F99-D838-21FA91E92C84}"/>
              </a:ext>
            </a:extLst>
          </p:cNvPr>
          <p:cNvSpPr>
            <a:spLocks noGrp="1"/>
          </p:cNvSpPr>
          <p:nvPr>
            <p:ph type="ftr" sz="quarter" idx="11"/>
          </p:nvPr>
        </p:nvSpPr>
        <p:spPr>
          <a:xfrm>
            <a:off x="-295275" y="79047"/>
            <a:ext cx="4114800" cy="365125"/>
          </a:xfrm>
        </p:spPr>
        <p:txBody>
          <a:bodyPr/>
          <a:lstStyle/>
          <a:p>
            <a:r>
              <a:rPr lang="en-US" dirty="0"/>
              <a:t>Lucy Morgan (ECEY5009/C)</a:t>
            </a:r>
          </a:p>
        </p:txBody>
      </p:sp>
      <p:sp>
        <p:nvSpPr>
          <p:cNvPr id="2" name="TextBox 1">
            <a:extLst>
              <a:ext uri="{FF2B5EF4-FFF2-40B4-BE49-F238E27FC236}">
                <a16:creationId xmlns:a16="http://schemas.microsoft.com/office/drawing/2014/main" id="{C3AB493D-D92F-862C-E771-FDDF4249CEFB}"/>
              </a:ext>
            </a:extLst>
          </p:cNvPr>
          <p:cNvSpPr txBox="1"/>
          <p:nvPr/>
        </p:nvSpPr>
        <p:spPr>
          <a:xfrm>
            <a:off x="129948" y="261609"/>
            <a:ext cx="11446329" cy="7201972"/>
          </a:xfrm>
          <a:prstGeom prst="rect">
            <a:avLst/>
          </a:prstGeom>
          <a:noFill/>
        </p:spPr>
        <p:txBody>
          <a:bodyPr wrap="square" rtlCol="0">
            <a:spAutoFit/>
          </a:bodyPr>
          <a:lstStyle/>
          <a:p>
            <a:r>
              <a:rPr lang="en-US" sz="1200" u="sng" dirty="0">
                <a:latin typeface="Arial" panose="020B0604020202020204" pitchFamily="34" charset="0"/>
                <a:cs typeface="Arial" panose="020B0604020202020204" pitchFamily="34" charset="0"/>
              </a:rPr>
              <a:t>References: </a:t>
            </a:r>
          </a:p>
          <a:p>
            <a:r>
              <a:rPr lang="en-GB" sz="1200" dirty="0">
                <a:effectLst/>
                <a:latin typeface="Arial" panose="020B0604020202020204" pitchFamily="34" charset="0"/>
                <a:cs typeface="Arial" panose="020B0604020202020204" pitchFamily="34" charset="0"/>
              </a:rPr>
              <a:t>Children in Wa</a:t>
            </a:r>
            <a:r>
              <a:rPr lang="en-GB" sz="1200" dirty="0">
                <a:latin typeface="Arial" panose="020B0604020202020204" pitchFamily="34" charset="0"/>
                <a:cs typeface="Arial" panose="020B0604020202020204" pitchFamily="34" charset="0"/>
              </a:rPr>
              <a:t>les. (2021) </a:t>
            </a:r>
            <a:r>
              <a:rPr lang="en-GB" sz="1200" i="1" dirty="0">
                <a:latin typeface="Arial" panose="020B0604020202020204" pitchFamily="34" charset="0"/>
                <a:cs typeface="Arial" panose="020B0604020202020204" pitchFamily="34" charset="0"/>
              </a:rPr>
              <a:t>Child poverty. </a:t>
            </a:r>
            <a:r>
              <a:rPr lang="en-GB" sz="1200" dirty="0">
                <a:effectLst/>
                <a:latin typeface="Arial" panose="020B0604020202020204" pitchFamily="34" charset="0"/>
                <a:cs typeface="Arial" panose="020B0604020202020204" pitchFamily="34" charset="0"/>
              </a:rPr>
              <a:t>Available at: </a:t>
            </a:r>
            <a:r>
              <a:rPr lang="en-GB" sz="1200" dirty="0">
                <a:effectLst/>
                <a:latin typeface="Arial" panose="020B0604020202020204" pitchFamily="34" charset="0"/>
                <a:cs typeface="Arial" panose="020B0604020202020204" pitchFamily="34" charset="0"/>
                <a:hlinkClick r:id="rId2"/>
              </a:rPr>
              <a:t>https://www.childreninwales.org.uk/professionals/our-work/child-poverty/</a:t>
            </a:r>
            <a:r>
              <a:rPr lang="en-GB" sz="1200" dirty="0">
                <a:effectLst/>
                <a:latin typeface="Arial" panose="020B0604020202020204" pitchFamily="34" charset="0"/>
                <a:cs typeface="Arial" panose="020B0604020202020204" pitchFamily="34" charset="0"/>
              </a:rPr>
              <a:t> (Ac</a:t>
            </a:r>
            <a:r>
              <a:rPr lang="en-GB" sz="1200" dirty="0">
                <a:latin typeface="Arial" panose="020B0604020202020204" pitchFamily="34" charset="0"/>
                <a:cs typeface="Arial" panose="020B0604020202020204" pitchFamily="34" charset="0"/>
              </a:rPr>
              <a:t>cessed on: 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December 2022).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Department for Education. (2012) </a:t>
            </a:r>
            <a:r>
              <a:rPr lang="en-US" sz="1200" i="1" dirty="0">
                <a:latin typeface="Arial" panose="020B0604020202020204" pitchFamily="34" charset="0"/>
                <a:cs typeface="Arial" panose="020B0604020202020204" pitchFamily="34" charset="0"/>
              </a:rPr>
              <a:t>The impact of pupil behavior and well being on educational outcomes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rPr>
              <a:t>https://assets.publishing.service.gov.uk/government/uploads/system/uploads/attachment_data/file/219638/DFE-RR253.pdf</a:t>
            </a:r>
            <a:r>
              <a:rPr lang="en-US" sz="1200" dirty="0">
                <a:latin typeface="Arial" panose="020B0604020202020204" pitchFamily="34" charset="0"/>
                <a:cs typeface="Arial" panose="020B0604020202020204" pitchFamily="34" charset="0"/>
              </a:rPr>
              <a:t> (Accessed on: 1st December 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Dictionary (2022) </a:t>
            </a:r>
            <a:r>
              <a:rPr lang="en-GB" sz="1200" i="1" dirty="0">
                <a:latin typeface="Arial" panose="020B0604020202020204" pitchFamily="34" charset="0"/>
                <a:cs typeface="Arial" panose="020B0604020202020204" pitchFamily="34" charset="0"/>
              </a:rPr>
              <a:t>Lifestyle.</a:t>
            </a:r>
            <a:r>
              <a:rPr lang="en-GB"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rPr>
              <a:t>https://www.dictionary.com/browse/lifestyle</a:t>
            </a:r>
            <a:r>
              <a:rPr lang="en-US" sz="1200" dirty="0">
                <a:latin typeface="Arial" panose="020B0604020202020204" pitchFamily="34" charset="0"/>
                <a:cs typeface="Arial" panose="020B0604020202020204" pitchFamily="34" charset="0"/>
              </a:rPr>
              <a:t> (Accessed on: 1 December 2022).</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Estyn. (2013) Supplementary guidance: Healthy living. Cardiff: WAG. </a:t>
            </a:r>
            <a:endParaRPr lang="en-GB" sz="1200" dirty="0">
              <a:effectLst/>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Flying start. (2017) </a:t>
            </a:r>
            <a:r>
              <a:rPr lang="en-GB" sz="1200" i="1" dirty="0">
                <a:latin typeface="Arial" panose="020B0604020202020204" pitchFamily="34" charset="0"/>
                <a:cs typeface="Arial" panose="020B0604020202020204" pitchFamily="34" charset="0"/>
              </a:rPr>
              <a:t>Flying start health programme guidance</a:t>
            </a:r>
            <a:r>
              <a:rPr lang="en-GB"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rPr>
              <a:t>https://gov.wales/sites/default/files/publications/2019-07/flying-start-health-programme-guidance_0.pdf</a:t>
            </a:r>
            <a:r>
              <a:rPr lang="en-US" sz="1200" dirty="0">
                <a:latin typeface="Arial" panose="020B0604020202020204" pitchFamily="34" charset="0"/>
                <a:cs typeface="Arial" panose="020B0604020202020204" pitchFamily="34" charset="0"/>
              </a:rPr>
              <a:t>  (Accessed on: 30</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November 2022). </a:t>
            </a:r>
          </a:p>
          <a:p>
            <a:pPr marL="0" indent="0">
              <a:buNone/>
            </a:pPr>
            <a:endParaRPr lang="en-US" sz="1200" dirty="0">
              <a:latin typeface="Arial" panose="020B0604020202020204" pitchFamily="34" charset="0"/>
              <a:cs typeface="Arial" panose="020B0604020202020204" pitchFamily="34" charset="0"/>
            </a:endParaRPr>
          </a:p>
          <a:p>
            <a:r>
              <a:rPr lang="en-US" sz="1200" dirty="0" err="1">
                <a:latin typeface="Arial" panose="020B0604020202020204" pitchFamily="34" charset="0"/>
                <a:cs typeface="Arial" panose="020B0604020202020204" pitchFamily="34" charset="0"/>
              </a:rPr>
              <a:t>Food.GOV.UK</a:t>
            </a:r>
            <a:r>
              <a:rPr lang="en-US" sz="1200" dirty="0">
                <a:latin typeface="Arial" panose="020B0604020202020204" pitchFamily="34" charset="0"/>
                <a:cs typeface="Arial" panose="020B0604020202020204" pitchFamily="34" charset="0"/>
              </a:rPr>
              <a:t>. (2018) </a:t>
            </a:r>
            <a:r>
              <a:rPr lang="en-US" sz="1200" i="1" dirty="0">
                <a:latin typeface="Arial" panose="020B0604020202020204" pitchFamily="34" charset="0"/>
                <a:cs typeface="Arial" panose="020B0604020202020204" pitchFamily="34" charset="0"/>
              </a:rPr>
              <a:t>Key findings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6"/>
              </a:rPr>
              <a:t>https://www.food.gov.uk/sites/default/files/media/document/foodsecurityinwales_0.pdf</a:t>
            </a:r>
            <a:r>
              <a:rPr lang="en-US" sz="1200" dirty="0">
                <a:latin typeface="Arial" panose="020B0604020202020204" pitchFamily="34" charset="0"/>
                <a:cs typeface="Arial" panose="020B0604020202020204" pitchFamily="34" charset="0"/>
              </a:rPr>
              <a:t>  (Accessed on: 30</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November 2022).</a:t>
            </a:r>
            <a:endParaRPr lang="en-US" sz="1200" u="sng" dirty="0">
              <a:latin typeface="Arial" panose="020B0604020202020204" pitchFamily="34" charset="0"/>
              <a:cs typeface="Arial" panose="020B0604020202020204" pitchFamily="34" charset="0"/>
            </a:endParaRPr>
          </a:p>
          <a:p>
            <a:endParaRPr lang="en-US" sz="1200" u="sng"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GOV.UK. (2022) </a:t>
            </a:r>
            <a:r>
              <a:rPr lang="en-GB" sz="1200" i="1" dirty="0">
                <a:latin typeface="Arial" panose="020B0604020202020204" pitchFamily="34" charset="0"/>
                <a:cs typeface="Arial" panose="020B0604020202020204" pitchFamily="34" charset="0"/>
              </a:rPr>
              <a:t>Health matters: giving every child the best start in life</a:t>
            </a:r>
            <a:r>
              <a:rPr lang="en-GB"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7"/>
              </a:rPr>
              <a:t>https://www.gov.uk/government/publications/health-matters-giving-every-child-the-best-start-in-life/health-matters-giving-every-child-the-best-start-in-life</a:t>
            </a:r>
            <a:r>
              <a:rPr lang="en-US" sz="1200" dirty="0">
                <a:latin typeface="Arial" panose="020B0604020202020204" pitchFamily="34" charset="0"/>
                <a:cs typeface="Arial" panose="020B0604020202020204" pitchFamily="34" charset="0"/>
              </a:rPr>
              <a:t> (Accessed on: 30</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November 2022). </a:t>
            </a:r>
          </a:p>
          <a:p>
            <a:pPr marL="0" indent="0">
              <a:buNone/>
            </a:pP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Gould, N. (2006) </a:t>
            </a:r>
            <a:r>
              <a:rPr lang="en-GB" sz="1200" i="1" dirty="0">
                <a:latin typeface="Arial" panose="020B0604020202020204" pitchFamily="34" charset="0"/>
                <a:cs typeface="Arial" panose="020B0604020202020204" pitchFamily="34" charset="0"/>
              </a:rPr>
              <a:t>Mental health and child poverty</a:t>
            </a:r>
            <a:r>
              <a:rPr lang="en-GB" sz="1200" dirty="0">
                <a:latin typeface="Arial" panose="020B0604020202020204" pitchFamily="34" charset="0"/>
                <a:cs typeface="Arial" panose="020B0604020202020204" pitchFamily="34" charset="0"/>
              </a:rPr>
              <a:t>. Available at: </a:t>
            </a:r>
            <a:r>
              <a:rPr lang="en-GB" sz="1200" dirty="0">
                <a:effectLst/>
                <a:latin typeface="Arial" panose="020B0604020202020204" pitchFamily="34" charset="0"/>
                <a:cs typeface="Arial" panose="020B0604020202020204" pitchFamily="34" charset="0"/>
                <a:hlinkClick r:id="rId8"/>
              </a:rPr>
              <a:t>https://www.jrf.org.uk/report/mental-health-and-child-poverty</a:t>
            </a:r>
            <a:r>
              <a:rPr lang="en-GB" sz="1200" dirty="0">
                <a:effectLst/>
                <a:latin typeface="Arial" panose="020B0604020202020204" pitchFamily="34" charset="0"/>
                <a:cs typeface="Arial" panose="020B0604020202020204" pitchFamily="34" charset="0"/>
              </a:rPr>
              <a:t> (Accessed on 1st December 2022). </a:t>
            </a:r>
            <a:endParaRPr lang="en-US" sz="1200" u="sng"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Local Government Association. (2022) </a:t>
            </a:r>
            <a:r>
              <a:rPr lang="en-US" sz="1200" i="1" dirty="0">
                <a:latin typeface="Arial" panose="020B0604020202020204" pitchFamily="34" charset="0"/>
                <a:cs typeface="Arial" panose="020B0604020202020204" pitchFamily="34" charset="0"/>
              </a:rPr>
              <a:t>Children and young people’s emotional well-being and mental health-Facts and figures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9"/>
              </a:rPr>
              <a:t>https://www.local.gov.uk/about/campaigns/bright-futures/bright-futures-camhs/child-and-adolescent-mental-health-and</a:t>
            </a:r>
            <a:r>
              <a:rPr lang="en-US" sz="1200" dirty="0">
                <a:latin typeface="Arial" panose="020B0604020202020204" pitchFamily="34" charset="0"/>
                <a:cs typeface="Arial" panose="020B0604020202020204" pitchFamily="34" charset="0"/>
              </a:rPr>
              <a:t> (Accessed on: 30</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November 2022). </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National Children’s Bureau. (2021) </a:t>
            </a:r>
            <a:r>
              <a:rPr lang="en-US" sz="1200" i="1" dirty="0">
                <a:latin typeface="Arial" panose="020B0604020202020204" pitchFamily="34" charset="0"/>
                <a:cs typeface="Arial" panose="020B0604020202020204" pitchFamily="34" charset="0"/>
              </a:rPr>
              <a:t>Listening to the voices of young children</a:t>
            </a:r>
            <a:r>
              <a:rPr lang="en-US" sz="1200" dirty="0">
                <a:latin typeface="Arial" panose="020B0604020202020204" pitchFamily="34" charset="0"/>
                <a:cs typeface="Arial" panose="020B0604020202020204" pitchFamily="34" charset="0"/>
              </a:rPr>
              <a:t>. Available at:</a:t>
            </a:r>
            <a:r>
              <a:rPr lang="en-GB" sz="1200" dirty="0">
                <a:solidFill>
                  <a:srgbClr val="DCA10D"/>
                </a:solidFill>
                <a:effectLst/>
                <a:latin typeface="Arial" panose="020B0604020202020204" pitchFamily="34" charset="0"/>
                <a:cs typeface="Arial" panose="020B0604020202020204" pitchFamily="34" charset="0"/>
                <a:hlinkClick r:id="rId10"/>
              </a:rPr>
              <a:t>https://www.staffsscb.org.uk/wp-content/uploads/2021/10/Listening-To-The-Voices-Of-Young-Children-RS-1-19.pdf</a:t>
            </a:r>
            <a:r>
              <a:rPr lang="en-GB" sz="1200" dirty="0">
                <a:solidFill>
                  <a:srgbClr val="DCA10D"/>
                </a:solidFill>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Accessed on: 30</a:t>
            </a:r>
            <a:r>
              <a:rPr lang="en-GB" sz="1200" baseline="30000" dirty="0">
                <a:effectLst/>
                <a:latin typeface="Arial" panose="020B0604020202020204" pitchFamily="34" charset="0"/>
                <a:cs typeface="Arial" panose="020B0604020202020204" pitchFamily="34" charset="0"/>
              </a:rPr>
              <a:t>th</a:t>
            </a:r>
            <a:r>
              <a:rPr lang="en-GB" sz="1200" dirty="0">
                <a:effectLst/>
                <a:latin typeface="Arial" panose="020B0604020202020204" pitchFamily="34" charset="0"/>
                <a:cs typeface="Arial" panose="020B0604020202020204" pitchFamily="34" charset="0"/>
              </a:rPr>
              <a:t> November 2022). </a:t>
            </a:r>
          </a:p>
          <a:p>
            <a:endParaRPr lang="en-US" sz="1200" u="sng"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NHS. (2022) </a:t>
            </a:r>
            <a:r>
              <a:rPr lang="en-US" sz="1200" i="1" dirty="0">
                <a:latin typeface="Arial" panose="020B0604020202020204" pitchFamily="34" charset="0"/>
                <a:cs typeface="Arial" panose="020B0604020202020204" pitchFamily="34" charset="0"/>
              </a:rPr>
              <a:t>Eating a balanced diet</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1"/>
              </a:rPr>
              <a:t>https://www.nhs.uk/live-well/eat-well/how-to-eat-a-balanced-diet/eating-a-balanced-diet/</a:t>
            </a:r>
            <a:r>
              <a:rPr lang="en-US" sz="1200" dirty="0">
                <a:latin typeface="Arial" panose="020B0604020202020204" pitchFamily="34" charset="0"/>
                <a:cs typeface="Arial" panose="020B0604020202020204" pitchFamily="34" charset="0"/>
              </a:rPr>
              <a:t>  (Accessed on: 23</a:t>
            </a:r>
            <a:r>
              <a:rPr lang="en-US" sz="1200" baseline="30000" dirty="0">
                <a:latin typeface="Arial" panose="020B0604020202020204" pitchFamily="34" charset="0"/>
                <a:cs typeface="Arial" panose="020B0604020202020204" pitchFamily="34" charset="0"/>
              </a:rPr>
              <a:t>rd</a:t>
            </a:r>
            <a:r>
              <a:rPr lang="en-US" sz="1200" dirty="0">
                <a:latin typeface="Arial" panose="020B0604020202020204" pitchFamily="34" charset="0"/>
                <a:cs typeface="Arial" panose="020B0604020202020204" pitchFamily="34" charset="0"/>
              </a:rPr>
              <a:t> November 2022). </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NHS. (2022) </a:t>
            </a:r>
            <a:r>
              <a:rPr lang="en-US" sz="1200" i="1" dirty="0">
                <a:latin typeface="Arial" panose="020B0604020202020204" pitchFamily="34" charset="0"/>
                <a:cs typeface="Arial" panose="020B0604020202020204" pitchFamily="34" charset="0"/>
              </a:rPr>
              <a:t>Health visitor. </a:t>
            </a:r>
            <a:r>
              <a:rPr lang="en-US" sz="1200" dirty="0">
                <a:latin typeface="Arial" panose="020B0604020202020204" pitchFamily="34" charset="0"/>
                <a:cs typeface="Arial" panose="020B0604020202020204" pitchFamily="34" charset="0"/>
              </a:rPr>
              <a:t>Available at: </a:t>
            </a:r>
            <a:r>
              <a:rPr lang="en-GB" sz="1200" dirty="0">
                <a:solidFill>
                  <a:srgbClr val="DCA10D"/>
                </a:solidFill>
                <a:effectLst/>
                <a:latin typeface="Arial" panose="020B0604020202020204" pitchFamily="34" charset="0"/>
                <a:cs typeface="Arial" panose="020B0604020202020204" pitchFamily="34" charset="0"/>
                <a:hlinkClick r:id="rId12"/>
              </a:rPr>
              <a:t>https://www.healthcareers.nhs.uk/explore-roles/public-health/roles-public-health/health-visitor</a:t>
            </a:r>
            <a:r>
              <a:rPr lang="en-GB" sz="1200" dirty="0">
                <a:solidFill>
                  <a:srgbClr val="DCA10D"/>
                </a:solidFill>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(Accessed on: 1</a:t>
            </a:r>
            <a:r>
              <a:rPr lang="en-GB" sz="1200" baseline="30000" dirty="0">
                <a:effectLst/>
                <a:latin typeface="Arial" panose="020B0604020202020204" pitchFamily="34" charset="0"/>
                <a:cs typeface="Arial" panose="020B0604020202020204" pitchFamily="34" charset="0"/>
              </a:rPr>
              <a:t>st</a:t>
            </a:r>
            <a:r>
              <a:rPr lang="en-GB" sz="1200" dirty="0">
                <a:effectLst/>
                <a:latin typeface="Arial" panose="020B0604020202020204" pitchFamily="34" charset="0"/>
                <a:cs typeface="Arial" panose="020B0604020202020204" pitchFamily="34" charset="0"/>
              </a:rPr>
              <a:t> December 2022).</a:t>
            </a: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National Institute of Mental Health. (2020) </a:t>
            </a:r>
            <a:r>
              <a:rPr lang="en-US" sz="1200" i="1" dirty="0">
                <a:latin typeface="Arial" panose="020B0604020202020204" pitchFamily="34" charset="0"/>
                <a:cs typeface="Arial" panose="020B0604020202020204" pitchFamily="34" charset="0"/>
              </a:rPr>
              <a:t>Your family health history</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3"/>
              </a:rPr>
              <a:t>https://www.nimh.nih.gov/sites/default/files/documents/health/publications/looking-at-my-genes/20-mh-4298-lookingatmygenes.pdf</a:t>
            </a:r>
            <a:r>
              <a:rPr lang="en-US" sz="1200" dirty="0">
                <a:latin typeface="Arial" panose="020B0604020202020204" pitchFamily="34" charset="0"/>
                <a:cs typeface="Arial" panose="020B0604020202020204" pitchFamily="34" charset="0"/>
              </a:rPr>
              <a:t> (Accessed on: 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December 2022). </a:t>
            </a:r>
          </a:p>
          <a:p>
            <a:endParaRPr lang="en-US" sz="1800" dirty="0"/>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45064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5526F4-01D8-10A6-A499-60B59D14C12F}"/>
              </a:ext>
            </a:extLst>
          </p:cNvPr>
          <p:cNvSpPr>
            <a:spLocks noGrp="1"/>
          </p:cNvSpPr>
          <p:nvPr>
            <p:ph idx="1"/>
          </p:nvPr>
        </p:nvSpPr>
        <p:spPr>
          <a:xfrm>
            <a:off x="156393" y="291209"/>
            <a:ext cx="10515600" cy="5887031"/>
          </a:xfrm>
        </p:spPr>
        <p:txBody>
          <a:bodyPr>
            <a:normAutofit/>
          </a:bodyPr>
          <a:lstStyle/>
          <a:p>
            <a:pPr marL="0" indent="0">
              <a:buNone/>
            </a:pPr>
            <a:r>
              <a:rPr lang="en-US" sz="1200" dirty="0">
                <a:latin typeface="Arial" panose="020B0604020202020204" pitchFamily="34" charset="0"/>
                <a:cs typeface="Arial" panose="020B0604020202020204" pitchFamily="34" charset="0"/>
              </a:rPr>
              <a:t>Mayo clinic. (2019) Symptoms. Available at: </a:t>
            </a:r>
            <a:r>
              <a:rPr lang="en-US" sz="1200" dirty="0">
                <a:latin typeface="Arial" panose="020B0604020202020204" pitchFamily="34" charset="0"/>
                <a:cs typeface="Arial" panose="020B0604020202020204" pitchFamily="34" charset="0"/>
                <a:hlinkClick r:id="rId2"/>
              </a:rPr>
              <a:t>https://www.mayoclinic.org/diseases-conditions/mental-illness/symptoms-causes/syc-20374968</a:t>
            </a:r>
            <a:r>
              <a:rPr lang="en-US" sz="1200" dirty="0">
                <a:latin typeface="Arial" panose="020B0604020202020204" pitchFamily="34" charset="0"/>
                <a:cs typeface="Arial" panose="020B0604020202020204" pitchFamily="34" charset="0"/>
              </a:rPr>
              <a:t>. (Accessed on: 1 December 2022). </a:t>
            </a:r>
          </a:p>
          <a:p>
            <a:pPr marL="0" indent="0">
              <a:buNone/>
            </a:pPr>
            <a:r>
              <a:rPr lang="en-US" sz="1200" dirty="0">
                <a:latin typeface="Arial" panose="020B0604020202020204" pitchFamily="34" charset="0"/>
                <a:cs typeface="Arial" panose="020B0604020202020204" pitchFamily="34" charset="0"/>
              </a:rPr>
              <a:t>Mental </a:t>
            </a:r>
            <a:r>
              <a:rPr lang="en-US" sz="1200" dirty="0" err="1">
                <a:latin typeface="Arial" panose="020B0604020202020204" pitchFamily="34" charset="0"/>
                <a:cs typeface="Arial" panose="020B0604020202020204" pitchFamily="34" charset="0"/>
              </a:rPr>
              <a:t>Health.Gov</a:t>
            </a:r>
            <a:r>
              <a:rPr lang="en-US" sz="1200" dirty="0">
                <a:latin typeface="Arial" panose="020B0604020202020204" pitchFamily="34" charset="0"/>
                <a:cs typeface="Arial" panose="020B0604020202020204" pitchFamily="34" charset="0"/>
              </a:rPr>
              <a:t>. (2022) </a:t>
            </a:r>
            <a:r>
              <a:rPr lang="en-US" sz="1200" i="1" dirty="0">
                <a:latin typeface="Arial" panose="020B0604020202020204" pitchFamily="34" charset="0"/>
                <a:cs typeface="Arial" panose="020B0604020202020204" pitchFamily="34" charset="0"/>
              </a:rPr>
              <a:t>What is mental health</a:t>
            </a:r>
            <a:r>
              <a:rPr lang="en-US" sz="1200" dirty="0">
                <a:latin typeface="Arial" panose="020B0604020202020204" pitchFamily="34" charset="0"/>
                <a:cs typeface="Arial" panose="020B0604020202020204" pitchFamily="34" charset="0"/>
              </a:rPr>
              <a:t>? Available at: </a:t>
            </a:r>
            <a:r>
              <a:rPr lang="en-GB" sz="1200" dirty="0">
                <a:solidFill>
                  <a:srgbClr val="DCA10D"/>
                </a:solidFill>
                <a:effectLst/>
                <a:latin typeface="Arial" panose="020B0604020202020204" pitchFamily="34" charset="0"/>
                <a:cs typeface="Arial" panose="020B0604020202020204" pitchFamily="34" charset="0"/>
                <a:hlinkClick r:id="rId3"/>
              </a:rPr>
              <a:t>https://www.mentalhealth.gov/basics/what-is-mental-health</a:t>
            </a:r>
            <a:r>
              <a:rPr lang="en-GB" sz="1200" dirty="0">
                <a:solidFill>
                  <a:srgbClr val="DCA10D"/>
                </a:solidFill>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(Accessed on: 1</a:t>
            </a:r>
            <a:r>
              <a:rPr lang="en-GB" sz="1200" baseline="30000" dirty="0">
                <a:effectLst/>
                <a:latin typeface="Arial" panose="020B0604020202020204" pitchFamily="34" charset="0"/>
                <a:cs typeface="Arial" panose="020B0604020202020204" pitchFamily="34" charset="0"/>
              </a:rPr>
              <a:t>st</a:t>
            </a:r>
            <a:r>
              <a:rPr lang="en-GB" sz="1200" dirty="0">
                <a:effectLst/>
                <a:latin typeface="Arial" panose="020B0604020202020204" pitchFamily="34" charset="0"/>
                <a:cs typeface="Arial" panose="020B0604020202020204" pitchFamily="34" charset="0"/>
              </a:rPr>
              <a:t> December 2022). </a:t>
            </a:r>
          </a:p>
          <a:p>
            <a:pPr marL="0" indent="0">
              <a:buNone/>
            </a:pPr>
            <a:r>
              <a:rPr lang="en-US" sz="1200" dirty="0">
                <a:latin typeface="Arial" panose="020B0604020202020204" pitchFamily="34" charset="0"/>
                <a:cs typeface="Arial" panose="020B0604020202020204" pitchFamily="34" charset="0"/>
              </a:rPr>
              <a:t>Public Health England. (2014) </a:t>
            </a:r>
            <a:r>
              <a:rPr lang="en-US" sz="1200" i="1" dirty="0">
                <a:latin typeface="Arial" panose="020B0604020202020204" pitchFamily="34" charset="0"/>
                <a:cs typeface="Arial" panose="020B0604020202020204" pitchFamily="34" charset="0"/>
              </a:rPr>
              <a:t>The link between pupil health and wellbeing and attainment</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rPr>
              <a:t>https://assets.publishing.service.gov.uk/government/uploads/system/uploads/attachment_data/file/370686/HT_briefing_layoutvFINALvii.pdf</a:t>
            </a:r>
            <a:r>
              <a:rPr lang="en-US" sz="1200" dirty="0">
                <a:latin typeface="Arial" panose="020B0604020202020204" pitchFamily="34" charset="0"/>
                <a:cs typeface="Arial" panose="020B0604020202020204" pitchFamily="34" charset="0"/>
              </a:rPr>
              <a:t> (Accessed on: 1</a:t>
            </a:r>
            <a:r>
              <a:rPr lang="en-US" sz="1200" baseline="30000" dirty="0">
                <a:latin typeface="Arial" panose="020B0604020202020204" pitchFamily="34" charset="0"/>
                <a:cs typeface="Arial" panose="020B0604020202020204" pitchFamily="34" charset="0"/>
              </a:rPr>
              <a:t>st</a:t>
            </a:r>
            <a:r>
              <a:rPr lang="en-US" sz="1200" dirty="0">
                <a:latin typeface="Arial" panose="020B0604020202020204" pitchFamily="34" charset="0"/>
                <a:cs typeface="Arial" panose="020B0604020202020204" pitchFamily="34" charset="0"/>
              </a:rPr>
              <a:t> December 2022).  </a:t>
            </a:r>
            <a:endParaRPr lang="en-GB" sz="1200" dirty="0">
              <a:latin typeface="Arial" panose="020B0604020202020204" pitchFamily="34" charset="0"/>
              <a:cs typeface="Arial" panose="020B0604020202020204" pitchFamily="34" charset="0"/>
            </a:endParaRPr>
          </a:p>
          <a:p>
            <a:pPr marL="0" indent="0">
              <a:buNone/>
            </a:pPr>
            <a:r>
              <a:rPr lang="en-GB" sz="1200" dirty="0">
                <a:effectLst/>
                <a:latin typeface="Arial" panose="020B0604020202020204" pitchFamily="34" charset="0"/>
                <a:cs typeface="Arial" panose="020B0604020202020204" pitchFamily="34" charset="0"/>
              </a:rPr>
              <a:t>Public Health Scotland. (2020) </a:t>
            </a:r>
            <a:r>
              <a:rPr lang="en-GB" sz="1200" i="1" dirty="0">
                <a:effectLst/>
                <a:latin typeface="Arial" panose="020B0604020202020204" pitchFamily="34" charset="0"/>
                <a:cs typeface="Arial" panose="020B0604020202020204" pitchFamily="34" charset="0"/>
              </a:rPr>
              <a:t>Child Health</a:t>
            </a:r>
            <a:r>
              <a:rPr lang="en-GB" sz="1200" dirty="0">
                <a:effectLst/>
                <a:latin typeface="Arial" panose="020B0604020202020204" pitchFamily="34" charset="0"/>
                <a:cs typeface="Arial" panose="020B0604020202020204" pitchFamily="34" charset="0"/>
              </a:rPr>
              <a:t>. Available at: </a:t>
            </a:r>
            <a:r>
              <a:rPr lang="en-GB" sz="1200" dirty="0">
                <a:solidFill>
                  <a:srgbClr val="DCA10D"/>
                </a:solidFill>
                <a:effectLst/>
                <a:latin typeface="Arial" panose="020B0604020202020204" pitchFamily="34" charset="0"/>
                <a:cs typeface="Arial" panose="020B0604020202020204" pitchFamily="34" charset="0"/>
                <a:hlinkClick r:id="rId5"/>
              </a:rPr>
              <a:t>https://www.isdscotland.org/health-topics/child-health/</a:t>
            </a:r>
            <a:r>
              <a:rPr lang="en-GB" sz="1200" dirty="0">
                <a:solidFill>
                  <a:srgbClr val="DCA10D"/>
                </a:solidFill>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(Accessed on: 30</a:t>
            </a:r>
            <a:r>
              <a:rPr lang="en-GB" sz="1200" baseline="30000" dirty="0">
                <a:effectLst/>
                <a:latin typeface="Arial" panose="020B0604020202020204" pitchFamily="34" charset="0"/>
                <a:cs typeface="Arial" panose="020B0604020202020204" pitchFamily="34" charset="0"/>
              </a:rPr>
              <a:t>th</a:t>
            </a:r>
            <a:r>
              <a:rPr lang="en-GB" sz="1200" dirty="0">
                <a:effectLst/>
                <a:latin typeface="Arial" panose="020B0604020202020204" pitchFamily="34" charset="0"/>
                <a:cs typeface="Arial" panose="020B0604020202020204" pitchFamily="34" charset="0"/>
              </a:rPr>
              <a:t> November 2022).</a:t>
            </a:r>
            <a:endParaRPr lang="en-GB"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Roberts, R. (2010) </a:t>
            </a:r>
            <a:r>
              <a:rPr lang="en-US" sz="1200" i="1" dirty="0">
                <a:latin typeface="Arial" panose="020B0604020202020204" pitchFamily="34" charset="0"/>
                <a:cs typeface="Arial" panose="020B0604020202020204" pitchFamily="34" charset="0"/>
              </a:rPr>
              <a:t>Well-being from birth</a:t>
            </a:r>
            <a:r>
              <a:rPr lang="en-US" sz="1200" dirty="0">
                <a:latin typeface="Arial" panose="020B0604020202020204" pitchFamily="34" charset="0"/>
                <a:cs typeface="Arial" panose="020B0604020202020204" pitchFamily="34" charset="0"/>
              </a:rPr>
              <a:t>. London: SAGE Publishers. </a:t>
            </a:r>
          </a:p>
          <a:p>
            <a:pPr marL="0" indent="0">
              <a:buNone/>
            </a:pPr>
            <a:r>
              <a:rPr lang="en-GB" sz="1200" b="0" i="0" u="none" strike="noStrike" dirty="0">
                <a:solidFill>
                  <a:srgbClr val="333333"/>
                </a:solidFill>
                <a:effectLst/>
                <a:latin typeface="Arial" panose="020B0604020202020204" pitchFamily="34" charset="0"/>
                <a:cs typeface="Arial" panose="020B0604020202020204" pitchFamily="34" charset="0"/>
              </a:rPr>
              <a:t>Ruggeri, K. Garcia-Garzon, E. Maguire, </a:t>
            </a:r>
            <a:r>
              <a:rPr lang="en-GB" sz="1200" b="0" i="0" u="none" strike="noStrike" dirty="0" err="1">
                <a:solidFill>
                  <a:srgbClr val="333333"/>
                </a:solidFill>
                <a:effectLst/>
                <a:latin typeface="Arial" panose="020B0604020202020204" pitchFamily="34" charset="0"/>
                <a:cs typeface="Arial" panose="020B0604020202020204" pitchFamily="34" charset="0"/>
              </a:rPr>
              <a:t>Á</a:t>
            </a:r>
            <a:r>
              <a:rPr lang="en-GB" sz="1200" b="0" i="0" u="none" strike="noStrike" dirty="0">
                <a:solidFill>
                  <a:srgbClr val="333333"/>
                </a:solidFill>
                <a:effectLst/>
                <a:latin typeface="Arial" panose="020B0604020202020204" pitchFamily="34" charset="0"/>
                <a:cs typeface="Arial" panose="020B0604020202020204" pitchFamily="34" charset="0"/>
              </a:rPr>
              <a:t>. </a:t>
            </a:r>
            <a:r>
              <a:rPr lang="en-GB" sz="1200" b="0" i="1" u="none" strike="noStrike" dirty="0">
                <a:solidFill>
                  <a:srgbClr val="333333"/>
                </a:solidFill>
                <a:effectLst/>
                <a:latin typeface="Arial" panose="020B0604020202020204" pitchFamily="34" charset="0"/>
                <a:cs typeface="Arial" panose="020B0604020202020204" pitchFamily="34" charset="0"/>
              </a:rPr>
              <a:t>et al.</a:t>
            </a:r>
            <a:r>
              <a:rPr lang="en-GB" sz="1200" b="0" i="0" u="none" strike="noStrike" dirty="0">
                <a:solidFill>
                  <a:srgbClr val="333333"/>
                </a:solidFill>
                <a:effectLst/>
                <a:latin typeface="Arial" panose="020B0604020202020204" pitchFamily="34" charset="0"/>
                <a:cs typeface="Arial" panose="020B0604020202020204" pitchFamily="34" charset="0"/>
              </a:rPr>
              <a:t> (2020) </a:t>
            </a:r>
            <a:r>
              <a:rPr lang="en-GB" sz="1200" b="0" i="1" u="none" strike="noStrike" dirty="0">
                <a:solidFill>
                  <a:srgbClr val="333333"/>
                </a:solidFill>
                <a:effectLst/>
                <a:latin typeface="Arial" panose="020B0604020202020204" pitchFamily="34" charset="0"/>
                <a:cs typeface="Arial" panose="020B0604020202020204" pitchFamily="34" charset="0"/>
              </a:rPr>
              <a:t>Well-being is more than happiness and life satisfaction: a multidimensional analysis of 21 countries. Health Qual Life Outcomes </a:t>
            </a:r>
            <a:r>
              <a:rPr lang="en-GB" sz="1200" u="none" strike="noStrike" dirty="0">
                <a:solidFill>
                  <a:srgbClr val="333333"/>
                </a:solidFill>
                <a:effectLst/>
                <a:latin typeface="Arial" panose="020B0604020202020204" pitchFamily="34" charset="0"/>
                <a:cs typeface="Arial" panose="020B0604020202020204" pitchFamily="34" charset="0"/>
              </a:rPr>
              <a:t>18</a:t>
            </a:r>
            <a:r>
              <a:rPr lang="en-GB" sz="1200" b="0" u="none" strike="noStrike" dirty="0">
                <a:solidFill>
                  <a:srgbClr val="333333"/>
                </a:solidFill>
                <a:effectLst/>
                <a:latin typeface="Arial" panose="020B0604020202020204" pitchFamily="34" charset="0"/>
                <a:cs typeface="Arial" panose="020B0604020202020204" pitchFamily="34" charset="0"/>
              </a:rPr>
              <a:t>, </a:t>
            </a:r>
            <a:r>
              <a:rPr lang="en-GB" sz="1200" b="0" i="1" u="none" strike="noStrike" dirty="0">
                <a:solidFill>
                  <a:srgbClr val="333333"/>
                </a:solidFill>
                <a:effectLst/>
                <a:latin typeface="Arial" panose="020B0604020202020204" pitchFamily="34" charset="0"/>
                <a:cs typeface="Arial" panose="020B0604020202020204" pitchFamily="34" charset="0"/>
              </a:rPr>
              <a:t>192</a:t>
            </a:r>
            <a:r>
              <a:rPr lang="en-GB" sz="1200" b="0" i="0" u="none" strike="noStrike" dirty="0">
                <a:solidFill>
                  <a:srgbClr val="333333"/>
                </a:solidFill>
                <a:effectLst/>
                <a:latin typeface="Arial" panose="020B0604020202020204" pitchFamily="34" charset="0"/>
                <a:cs typeface="Arial" panose="020B0604020202020204" pitchFamily="34" charset="0"/>
              </a:rPr>
              <a:t>. Available at: </a:t>
            </a:r>
            <a:r>
              <a:rPr lang="en-GB" sz="1200" b="0" i="0" u="none" strike="noStrike" dirty="0">
                <a:solidFill>
                  <a:srgbClr val="333333"/>
                </a:solidFill>
                <a:effectLst/>
                <a:latin typeface="Arial" panose="020B0604020202020204" pitchFamily="34" charset="0"/>
                <a:cs typeface="Arial" panose="020B0604020202020204" pitchFamily="34" charset="0"/>
                <a:hlinkClick r:id="rId6"/>
              </a:rPr>
              <a:t>https://doi.org/10.1186/s12955-020-01423-y</a:t>
            </a:r>
            <a:r>
              <a:rPr lang="en-GB" sz="1200" b="0" i="0" u="none" strike="noStrike" dirty="0">
                <a:solidFill>
                  <a:srgbClr val="333333"/>
                </a:solidFill>
                <a:effectLst/>
                <a:latin typeface="Arial" panose="020B0604020202020204" pitchFamily="34" charset="0"/>
                <a:cs typeface="Arial" panose="020B0604020202020204" pitchFamily="34" charset="0"/>
              </a:rPr>
              <a:t> (Accessed on: 30</a:t>
            </a:r>
            <a:r>
              <a:rPr lang="en-GB" sz="1200" b="0" i="0" u="none" strike="noStrike" baseline="30000" dirty="0">
                <a:solidFill>
                  <a:srgbClr val="333333"/>
                </a:solidFill>
                <a:effectLst/>
                <a:latin typeface="Arial" panose="020B0604020202020204" pitchFamily="34" charset="0"/>
                <a:cs typeface="Arial" panose="020B0604020202020204" pitchFamily="34" charset="0"/>
              </a:rPr>
              <a:t>th</a:t>
            </a:r>
            <a:r>
              <a:rPr lang="en-GB" sz="1200" b="0" i="0" u="none" strike="noStrike" dirty="0">
                <a:solidFill>
                  <a:srgbClr val="333333"/>
                </a:solidFill>
                <a:effectLst/>
                <a:latin typeface="Arial" panose="020B0604020202020204" pitchFamily="34" charset="0"/>
                <a:cs typeface="Arial" panose="020B0604020202020204" pitchFamily="34" charset="0"/>
              </a:rPr>
              <a:t> November 2022). </a:t>
            </a:r>
            <a:endParaRPr lang="en-GB" sz="1200" dirty="0">
              <a:solidFill>
                <a:srgbClr val="333333"/>
              </a:solidFill>
              <a:latin typeface="Arial" panose="020B0604020202020204" pitchFamily="34" charset="0"/>
              <a:cs typeface="Arial" panose="020B0604020202020204" pitchFamily="34" charset="0"/>
            </a:endParaRPr>
          </a:p>
          <a:p>
            <a:pPr marL="0" indent="0">
              <a:buNone/>
            </a:pPr>
            <a:r>
              <a:rPr lang="en-GB" sz="1200" dirty="0">
                <a:effectLst/>
                <a:latin typeface="Arial" panose="020B0604020202020204" pitchFamily="34" charset="0"/>
                <a:cs typeface="Arial" panose="020B0604020202020204" pitchFamily="34" charset="0"/>
              </a:rPr>
              <a:t>The children’s society. (2022) </a:t>
            </a:r>
            <a:r>
              <a:rPr lang="en-GB" sz="1200" i="1" dirty="0">
                <a:effectLst/>
                <a:latin typeface="Arial" panose="020B0604020202020204" pitchFamily="34" charset="0"/>
                <a:cs typeface="Arial" panose="020B0604020202020204" pitchFamily="34" charset="0"/>
              </a:rPr>
              <a:t>Bullying</a:t>
            </a:r>
            <a:r>
              <a:rPr lang="en-GB" sz="1200" dirty="0">
                <a:effectLst/>
                <a:latin typeface="Arial" panose="020B0604020202020204" pitchFamily="34" charset="0"/>
                <a:cs typeface="Arial" panose="020B0604020202020204" pitchFamily="34" charset="0"/>
              </a:rPr>
              <a:t>. Available at: </a:t>
            </a:r>
            <a:r>
              <a:rPr lang="en-GB" sz="1200" dirty="0">
                <a:solidFill>
                  <a:srgbClr val="DCA10D"/>
                </a:solidFill>
                <a:effectLst/>
                <a:latin typeface="Arial" panose="020B0604020202020204" pitchFamily="34" charset="0"/>
                <a:cs typeface="Arial" panose="020B0604020202020204" pitchFamily="34" charset="0"/>
                <a:hlinkClick r:id="rId7"/>
              </a:rPr>
              <a:t>https://www.childrenssociety.org.uk/what-we-do/our-work/ending-child-poverty/effects-of-living-in-poverty</a:t>
            </a:r>
            <a:r>
              <a:rPr lang="en-GB" sz="1200" dirty="0">
                <a:solidFill>
                  <a:srgbClr val="DCA10D"/>
                </a:solidFill>
                <a:effectLst/>
                <a:latin typeface="Arial" panose="020B0604020202020204" pitchFamily="34" charset="0"/>
                <a:cs typeface="Arial" panose="020B0604020202020204" pitchFamily="34" charset="0"/>
              </a:rPr>
              <a:t> </a:t>
            </a:r>
            <a:r>
              <a:rPr lang="en-GB" sz="1200" dirty="0">
                <a:effectLst/>
                <a:latin typeface="Arial" panose="020B0604020202020204" pitchFamily="34" charset="0"/>
                <a:cs typeface="Arial" panose="020B0604020202020204" pitchFamily="34" charset="0"/>
              </a:rPr>
              <a:t>(Accessed on: 30</a:t>
            </a:r>
            <a:r>
              <a:rPr lang="en-GB" sz="1200" baseline="30000" dirty="0">
                <a:effectLst/>
                <a:latin typeface="Arial" panose="020B0604020202020204" pitchFamily="34" charset="0"/>
                <a:cs typeface="Arial" panose="020B0604020202020204" pitchFamily="34" charset="0"/>
              </a:rPr>
              <a:t>th</a:t>
            </a:r>
            <a:r>
              <a:rPr lang="en-GB" sz="1200" dirty="0">
                <a:effectLst/>
                <a:latin typeface="Arial" panose="020B0604020202020204" pitchFamily="34" charset="0"/>
                <a:cs typeface="Arial" panose="020B0604020202020204" pitchFamily="34" charset="0"/>
              </a:rPr>
              <a:t> November 2022).</a:t>
            </a:r>
          </a:p>
          <a:p>
            <a:pPr marL="0" indent="0">
              <a:buNone/>
            </a:pPr>
            <a:r>
              <a:rPr lang="en-US" sz="1200" dirty="0">
                <a:latin typeface="Arial" panose="020B0604020202020204" pitchFamily="34" charset="0"/>
                <a:cs typeface="Arial" panose="020B0604020202020204" pitchFamily="34" charset="0"/>
              </a:rPr>
              <a:t>The education people. (2021) </a:t>
            </a:r>
            <a:r>
              <a:rPr lang="en-US" sz="1200" i="1" dirty="0">
                <a:latin typeface="Arial" panose="020B0604020202020204" pitchFamily="34" charset="0"/>
                <a:cs typeface="Arial" panose="020B0604020202020204" pitchFamily="34" charset="0"/>
              </a:rPr>
              <a:t>Exploring pedagogy</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8"/>
              </a:rPr>
              <a:t>https://www.theeducationpeople.org/blog/exploring-pedagogy-introducing-urie-bronfenbrenner/</a:t>
            </a:r>
            <a:r>
              <a:rPr lang="en-US" sz="1200" dirty="0">
                <a:latin typeface="Arial" panose="020B0604020202020204" pitchFamily="34" charset="0"/>
                <a:cs typeface="Arial" panose="020B0604020202020204" pitchFamily="34" charset="0"/>
              </a:rPr>
              <a:t> (Accessed on: 30</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November 2022).</a:t>
            </a:r>
          </a:p>
          <a:p>
            <a:pPr marL="0" indent="0">
              <a:buNone/>
            </a:pPr>
            <a:r>
              <a:rPr lang="en-US" sz="1200" dirty="0">
                <a:latin typeface="Arial" panose="020B0604020202020204" pitchFamily="34" charset="0"/>
                <a:cs typeface="Arial" panose="020B0604020202020204" pitchFamily="34" charset="0"/>
              </a:rPr>
              <a:t>Thomas, A. and Lewis, A. (2016) An Introduction to the Foundation Phase. London: Bloomsbury Publications.  </a:t>
            </a:r>
            <a:endParaRPr lang="en-GB" sz="1200" b="0" i="0" u="none" strike="noStrike" dirty="0">
              <a:solidFill>
                <a:srgbClr val="333333"/>
              </a:solidFill>
              <a:effectLst/>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World health organization. (2022) </a:t>
            </a:r>
            <a:r>
              <a:rPr lang="en-US" sz="1200" i="1" dirty="0">
                <a:latin typeface="Arial" panose="020B0604020202020204" pitchFamily="34" charset="0"/>
                <a:cs typeface="Arial" panose="020B0604020202020204" pitchFamily="34" charset="0"/>
              </a:rPr>
              <a:t>Healthy diet</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9"/>
              </a:rPr>
              <a:t>https://www.who.int/initiatives/behealthy/healthy-diet</a:t>
            </a:r>
            <a:r>
              <a:rPr lang="en-US" sz="1200" dirty="0">
                <a:latin typeface="Arial" panose="020B0604020202020204" pitchFamily="34" charset="0"/>
                <a:cs typeface="Arial" panose="020B0604020202020204" pitchFamily="34" charset="0"/>
              </a:rPr>
              <a:t> (Accessed on: 24</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November 2022). </a:t>
            </a:r>
          </a:p>
          <a:p>
            <a:pPr marL="0" indent="0">
              <a:buNone/>
            </a:pPr>
            <a:r>
              <a:rPr lang="en-US" sz="1200" dirty="0">
                <a:latin typeface="Arial" panose="020B0604020202020204" pitchFamily="34" charset="0"/>
                <a:cs typeface="Arial" panose="020B0604020202020204" pitchFamily="34" charset="0"/>
              </a:rPr>
              <a:t>World health organization (2022) </a:t>
            </a:r>
            <a:r>
              <a:rPr lang="en-US" sz="1200" i="1" dirty="0">
                <a:latin typeface="Arial" panose="020B0604020202020204" pitchFamily="34" charset="0"/>
                <a:cs typeface="Arial" panose="020B0604020202020204" pitchFamily="34" charset="0"/>
              </a:rPr>
              <a:t>Constitution</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0"/>
              </a:rPr>
              <a:t>https://www.who.int/about/governance/constitution</a:t>
            </a:r>
            <a:r>
              <a:rPr lang="en-US" sz="1200" dirty="0">
                <a:latin typeface="Arial" panose="020B0604020202020204" pitchFamily="34" charset="0"/>
                <a:cs typeface="Arial" panose="020B0604020202020204" pitchFamily="34" charset="0"/>
              </a:rPr>
              <a:t> (Accessed on: 25</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November 2022). </a:t>
            </a:r>
          </a:p>
          <a:p>
            <a:pPr marL="0" indent="0">
              <a:buNone/>
            </a:pPr>
            <a:endParaRPr lang="en-US" sz="12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a:p>
            <a:pPr marL="0" indent="0">
              <a:buNone/>
            </a:pPr>
            <a:r>
              <a:rPr lang="en-US" sz="1200" dirty="0">
                <a:latin typeface="Arial" panose="020B0604020202020204" pitchFamily="34" charset="0"/>
                <a:cs typeface="Arial" panose="020B0604020202020204" pitchFamily="34" charset="0"/>
              </a:rPr>
              <a:t>Word count (without references</a:t>
            </a:r>
            <a:r>
              <a:rPr lang="en-US" sz="1200">
                <a:latin typeface="Arial" panose="020B0604020202020204" pitchFamily="34" charset="0"/>
                <a:cs typeface="Arial" panose="020B0604020202020204" pitchFamily="34" charset="0"/>
              </a:rPr>
              <a:t>) : 2,326 words. </a:t>
            </a:r>
            <a:endParaRPr lang="en-US" sz="12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a:p>
            <a:pPr marL="0" indent="0">
              <a:buNone/>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65389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2035</TotalTime>
  <Words>3613</Words>
  <Application>Microsoft Macintosh PowerPoint</Application>
  <PresentationFormat>Widescreen</PresentationFormat>
  <Paragraphs>67</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Helvetica Neue</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MOR19845023 (Lucy Morgan)</dc:creator>
  <cp:lastModifiedBy>MOR19845023 (Lucy Morgan)</cp:lastModifiedBy>
  <cp:revision>26</cp:revision>
  <dcterms:created xsi:type="dcterms:W3CDTF">2022-11-23T10:57:49Z</dcterms:created>
  <dcterms:modified xsi:type="dcterms:W3CDTF">2022-12-02T23:17:00Z</dcterms:modified>
</cp:coreProperties>
</file>