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notesMasterIdLst>
    <p:notesMasterId r:id="rId19"/>
  </p:notes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7" r:id="rId9"/>
    <p:sldId id="269" r:id="rId10"/>
    <p:sldId id="272" r:id="rId11"/>
    <p:sldId id="262" r:id="rId12"/>
    <p:sldId id="268" r:id="rId13"/>
    <p:sldId id="273" r:id="rId14"/>
    <p:sldId id="263" r:id="rId15"/>
    <p:sldId id="264" r:id="rId16"/>
    <p:sldId id="274" r:id="rId17"/>
    <p:sldId id="26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8" y="6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3A1C33-B4FB-4152-989D-64514D6BFA38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AAF00-0F32-448B-8BF2-B16A85126C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7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*improvement due</a:t>
            </a:r>
            <a:r>
              <a:rPr lang="en-GB" baseline="0" dirty="0" smtClean="0"/>
              <a:t> to friction between club and volunteers at times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AAF00-0F32-448B-8BF2-B16A85126C2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948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These are my</a:t>
            </a:r>
            <a:r>
              <a:rPr lang="en-GB" baseline="0" dirty="0" smtClean="0"/>
              <a:t> options for methodology</a:t>
            </a:r>
          </a:p>
          <a:p>
            <a:r>
              <a:rPr lang="en-GB" dirty="0" smtClean="0"/>
              <a:t>Q’s – easy</a:t>
            </a:r>
            <a:r>
              <a:rPr lang="en-GB" baseline="0" dirty="0" smtClean="0"/>
              <a:t> set-up, cheap, easy to analyse – could sent to everyone – should gather info easily + quickly</a:t>
            </a:r>
          </a:p>
          <a:p>
            <a:r>
              <a:rPr lang="en-GB" baseline="0" dirty="0" smtClean="0"/>
              <a:t>I’s – good for small sample, unlikely to get through 20/25 volunteers – probably on phone/skype </a:t>
            </a:r>
          </a:p>
          <a:p>
            <a:r>
              <a:rPr lang="en-GB" baseline="0" dirty="0" smtClean="0"/>
              <a:t>F’s – need everyone is same place – may be alternative to interviews – quicker than interviews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AAF00-0F32-448B-8BF2-B16A85126C2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728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Q’s – easy</a:t>
            </a:r>
            <a:r>
              <a:rPr lang="en-GB" baseline="0" dirty="0" smtClean="0"/>
              <a:t> set-up, cheap, easy to analyse</a:t>
            </a:r>
          </a:p>
          <a:p>
            <a:r>
              <a:rPr lang="en-GB" baseline="0" dirty="0" smtClean="0"/>
              <a:t>I’s – good for small sample, unlikely to get through 20/25 volunteers</a:t>
            </a:r>
          </a:p>
          <a:p>
            <a:r>
              <a:rPr lang="en-GB" baseline="0" dirty="0" smtClean="0"/>
              <a:t>F’s – need everyone is same place – out of season – travel – only willing on match day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AAF00-0F32-448B-8BF2-B16A85126C2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477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0B27-DE4C-4B9E-BB11-B9027034A00F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887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34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164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5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614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095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258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123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696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30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77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2054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940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9307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606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6399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71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D914D-B099-4142-A885-11F276715148}" type="datetimeFigureOut">
              <a:rPr lang="en-US" smtClean="0"/>
              <a:pPr/>
              <a:t>11/22/2016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828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4582" y="806510"/>
            <a:ext cx="10763795" cy="2677648"/>
          </a:xfrm>
        </p:spPr>
        <p:txBody>
          <a:bodyPr/>
          <a:lstStyle/>
          <a:p>
            <a:r>
              <a:rPr lang="en-GB" dirty="0" smtClean="0"/>
              <a:t>Sports Industry Research Project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748" y="5091203"/>
            <a:ext cx="9001462" cy="1655762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93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335280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6627" y="2913017"/>
            <a:ext cx="9080345" cy="1149531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GB" sz="6400" dirty="0" smtClean="0"/>
              <a:t>Volunteering for Glamorgan Cricket Club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8690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6857" y="53750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Rationale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7725" y="1460674"/>
            <a:ext cx="8962779" cy="3542399"/>
          </a:xfrm>
        </p:spPr>
        <p:txBody>
          <a:bodyPr>
            <a:noAutofit/>
          </a:bodyPr>
          <a:lstStyle/>
          <a:p>
            <a:r>
              <a:rPr lang="en-GB" sz="2400" dirty="0" smtClean="0"/>
              <a:t>Worked for Glamorgan Cricket Club (CC) for 6 months </a:t>
            </a:r>
          </a:p>
          <a:p>
            <a:r>
              <a:rPr lang="en-GB" sz="2400" dirty="0" smtClean="0"/>
              <a:t>Responsible for managing 20 to 30 volunteers on match days</a:t>
            </a:r>
          </a:p>
          <a:p>
            <a:r>
              <a:rPr lang="en-GB" sz="2400" dirty="0" smtClean="0"/>
              <a:t>Extremely interested in why volunteers give up their time and what motivates them to do so</a:t>
            </a:r>
            <a:endParaRPr lang="en-GB" sz="2400" dirty="0"/>
          </a:p>
          <a:p>
            <a:r>
              <a:rPr lang="en-GB" sz="2400" dirty="0"/>
              <a:t>T</a:t>
            </a:r>
            <a:r>
              <a:rPr lang="en-GB" sz="2400" dirty="0" smtClean="0"/>
              <a:t>o help Glamorgan CC grow their volunteer programme as it is beneficial to the club and it helps improve customer experience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14" y="5083676"/>
            <a:ext cx="1676400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32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18" y="194716"/>
            <a:ext cx="9739746" cy="642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0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69966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Aim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9969" y="2475048"/>
            <a:ext cx="8761412" cy="3416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 smtClean="0"/>
              <a:t>To identify what motivates people to volunteer for Glamorgan CC, and to improve Glamorgan CC’s volunteer programme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0257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732" y="335280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3" y="2452255"/>
            <a:ext cx="9517401" cy="3567546"/>
          </a:xfrm>
        </p:spPr>
        <p:txBody>
          <a:bodyPr/>
          <a:lstStyle/>
          <a:p>
            <a:r>
              <a:rPr lang="en-GB" dirty="0"/>
              <a:t>A</a:t>
            </a:r>
            <a:r>
              <a:rPr lang="en-GB" dirty="0" smtClean="0"/>
              <a:t>nalyse data from Glamorgan CC volunteers and staff regarding the volunteer programme</a:t>
            </a:r>
          </a:p>
          <a:p>
            <a:r>
              <a:rPr lang="en-GB" dirty="0" smtClean="0"/>
              <a:t>Evaluate the advantages and disadvantages of volunteering for Glamorgan from the volunteers’ perspective</a:t>
            </a:r>
          </a:p>
          <a:p>
            <a:r>
              <a:rPr lang="en-GB" dirty="0" smtClean="0"/>
              <a:t>Identify key recommendations to improve Glamorgan’s volunteer programme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42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219385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Background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4" y="1735804"/>
            <a:ext cx="10353762" cy="4103293"/>
          </a:xfrm>
        </p:spPr>
        <p:txBody>
          <a:bodyPr>
            <a:normAutofit/>
          </a:bodyPr>
          <a:lstStyle/>
          <a:p>
            <a:r>
              <a:rPr lang="en-GB" b="1" u="sng" dirty="0" smtClean="0"/>
              <a:t>Glamorgan Cricket Club</a:t>
            </a:r>
          </a:p>
          <a:p>
            <a:pPr lvl="1"/>
            <a:r>
              <a:rPr lang="en-GB" dirty="0" smtClean="0"/>
              <a:t>Formed in 1888</a:t>
            </a:r>
          </a:p>
          <a:p>
            <a:pPr lvl="1"/>
            <a:r>
              <a:rPr lang="en-GB" dirty="0" smtClean="0"/>
              <a:t>The only Welsh first-class cricket team</a:t>
            </a:r>
          </a:p>
          <a:p>
            <a:pPr lvl="1"/>
            <a:r>
              <a:rPr lang="en-GB" dirty="0" smtClean="0"/>
              <a:t>Based at the SSE SWALEC Stadium in Cardiff</a:t>
            </a:r>
          </a:p>
          <a:p>
            <a:pPr lvl="1"/>
            <a:endParaRPr lang="en-GB" dirty="0"/>
          </a:p>
          <a:p>
            <a:r>
              <a:rPr lang="en-GB" b="1" u="sng" dirty="0" smtClean="0"/>
              <a:t>Glamorgan Cricket Club Volunteers</a:t>
            </a:r>
          </a:p>
          <a:p>
            <a:pPr lvl="1"/>
            <a:r>
              <a:rPr lang="en-GB" dirty="0" smtClean="0"/>
              <a:t>Required since the development of T20 cricket in 2003</a:t>
            </a:r>
          </a:p>
          <a:p>
            <a:pPr lvl="1"/>
            <a:r>
              <a:rPr lang="en-GB" dirty="0" smtClean="0"/>
              <a:t>Stadium redevelopment in 2008 led to ‘Category A’ status </a:t>
            </a:r>
          </a:p>
          <a:p>
            <a:pPr lvl="1"/>
            <a:r>
              <a:rPr lang="en-GB" dirty="0" smtClean="0"/>
              <a:t>Resulted in a need for volunteers for International Matches and Concerts </a:t>
            </a:r>
          </a:p>
          <a:p>
            <a:pPr lvl="1"/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864" y="2215650"/>
            <a:ext cx="3399692" cy="218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9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0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Literature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164123"/>
            <a:ext cx="10775699" cy="53411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 smtClean="0"/>
              <a:t>Theories of Motivation in Volunteer Studies (</a:t>
            </a:r>
            <a:r>
              <a:rPr lang="en-GB" b="1" u="sng" dirty="0" err="1" smtClean="0"/>
              <a:t>i</a:t>
            </a:r>
            <a:r>
              <a:rPr lang="en-GB" b="1" u="sng" dirty="0" smtClean="0"/>
              <a:t>)</a:t>
            </a:r>
          </a:p>
          <a:p>
            <a:pPr marL="457200" lvl="1" indent="0">
              <a:buNone/>
            </a:pPr>
            <a:endParaRPr lang="en-GB" dirty="0"/>
          </a:p>
          <a:p>
            <a:pPr lvl="1"/>
            <a:r>
              <a:rPr lang="en-GB" sz="2000" dirty="0"/>
              <a:t>Three Factor Model – </a:t>
            </a:r>
            <a:r>
              <a:rPr lang="en-GB" sz="2000" dirty="0" err="1"/>
              <a:t>McClellend</a:t>
            </a:r>
            <a:r>
              <a:rPr lang="en-GB" sz="2000" dirty="0"/>
              <a:t>, Atkinson and Lowell (1953)</a:t>
            </a:r>
          </a:p>
          <a:p>
            <a:pPr lvl="2"/>
            <a:r>
              <a:rPr lang="en-GB" sz="1800" dirty="0"/>
              <a:t>Achievement, power, affiliation (linked to </a:t>
            </a:r>
            <a:r>
              <a:rPr lang="en-GB" sz="1800" dirty="0" smtClean="0"/>
              <a:t>Maslow (1943))</a:t>
            </a:r>
            <a:endParaRPr lang="en-GB" sz="1800" dirty="0"/>
          </a:p>
          <a:p>
            <a:pPr lvl="2"/>
            <a:endParaRPr lang="en-GB" sz="1800" dirty="0"/>
          </a:p>
          <a:p>
            <a:pPr lvl="1"/>
            <a:r>
              <a:rPr lang="en-GB" sz="2000" dirty="0"/>
              <a:t>Two Factor Model – Frisch and Gerrard (</a:t>
            </a:r>
            <a:r>
              <a:rPr lang="en-GB" sz="2000" dirty="0" smtClean="0"/>
              <a:t>1981</a:t>
            </a:r>
            <a:r>
              <a:rPr lang="en-GB" sz="2000" dirty="0"/>
              <a:t>)</a:t>
            </a:r>
          </a:p>
          <a:p>
            <a:pPr lvl="2"/>
            <a:r>
              <a:rPr lang="en-GB" sz="1800" dirty="0"/>
              <a:t>Altruistic (intangible rewards) and egoistic motivation (tangible rewards</a:t>
            </a:r>
            <a:r>
              <a:rPr lang="en-GB" sz="1800" dirty="0" smtClean="0"/>
              <a:t>)</a:t>
            </a:r>
          </a:p>
          <a:p>
            <a:pPr marL="1371600" lvl="3" indent="0" algn="r">
              <a:buNone/>
            </a:pPr>
            <a:r>
              <a:rPr lang="en-GB" dirty="0"/>
              <a:t>Cited by Esmond and Dunlop (2004)</a:t>
            </a:r>
          </a:p>
          <a:p>
            <a:pPr marL="0" indent="0">
              <a:buNone/>
            </a:pPr>
            <a:endParaRPr lang="en-GB" sz="1800" dirty="0"/>
          </a:p>
          <a:p>
            <a:pPr lvl="1"/>
            <a:r>
              <a:rPr lang="en-GB" sz="2000" dirty="0"/>
              <a:t>Motivation to Volunteer – </a:t>
            </a:r>
            <a:r>
              <a:rPr lang="en-GB" sz="2000" dirty="0" err="1"/>
              <a:t>Cnaan</a:t>
            </a:r>
            <a:r>
              <a:rPr lang="en-GB" sz="2000" dirty="0"/>
              <a:t> and Goldberg-Glen (1991)</a:t>
            </a:r>
          </a:p>
          <a:p>
            <a:pPr lvl="2"/>
            <a:r>
              <a:rPr lang="en-GB" sz="1800" dirty="0"/>
              <a:t>5 point scale through review of previous studies </a:t>
            </a:r>
            <a:endParaRPr lang="en-GB" sz="1800" dirty="0" smtClean="0"/>
          </a:p>
          <a:p>
            <a:pPr lvl="2"/>
            <a:r>
              <a:rPr lang="en-GB" sz="1800" dirty="0" smtClean="0"/>
              <a:t>Integrated three factor and two factor models</a:t>
            </a:r>
            <a:endParaRPr lang="en-GB" dirty="0" smtClean="0"/>
          </a:p>
          <a:p>
            <a:endParaRPr lang="en-GB" b="1" u="sng" dirty="0" smtClean="0"/>
          </a:p>
          <a:p>
            <a:pPr marL="0" indent="0" algn="r">
              <a:buNone/>
            </a:pPr>
            <a:endParaRPr lang="en-GB" sz="1400" dirty="0" smtClean="0"/>
          </a:p>
        </p:txBody>
      </p:sp>
    </p:spTree>
    <p:extLst>
      <p:ext uri="{BB962C8B-B14F-4D97-AF65-F5344CB8AC3E}">
        <p14:creationId xmlns:p14="http://schemas.microsoft.com/office/powerpoint/2010/main" val="315474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0"/>
            <a:ext cx="10353761" cy="1326321"/>
          </a:xfrm>
        </p:spPr>
        <p:txBody>
          <a:bodyPr/>
          <a:lstStyle/>
          <a:p>
            <a:r>
              <a:rPr lang="en-GB" dirty="0" smtClean="0"/>
              <a:t>LITERATURE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149531"/>
            <a:ext cx="10353762" cy="53296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/>
              <a:t>Theories of Motivation in Volunteer </a:t>
            </a:r>
            <a:r>
              <a:rPr lang="en-GB" b="1" u="sng" dirty="0" smtClean="0"/>
              <a:t>Studies (ii)</a:t>
            </a:r>
            <a:endParaRPr lang="en-GB" b="1" u="sng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Volunteer Functions Inventory – Clary and Snyder (1999)</a:t>
            </a:r>
          </a:p>
          <a:p>
            <a:pPr lvl="1"/>
            <a:r>
              <a:rPr lang="en-GB" dirty="0" smtClean="0"/>
              <a:t>Values, Understanding, Enhancement, Career, Social, Protective </a:t>
            </a:r>
          </a:p>
          <a:p>
            <a:pPr marL="457200" lvl="1" indent="0">
              <a:buNone/>
            </a:pPr>
            <a:endParaRPr lang="en-GB" sz="2000" dirty="0" smtClean="0"/>
          </a:p>
          <a:p>
            <a:pPr marL="457200" lvl="1" indent="0">
              <a:buNone/>
            </a:pPr>
            <a:endParaRPr lang="en-GB" sz="2000" dirty="0"/>
          </a:p>
          <a:p>
            <a:r>
              <a:rPr lang="en-GB" sz="2200" dirty="0" smtClean="0"/>
              <a:t>Self-Determination </a:t>
            </a:r>
            <a:r>
              <a:rPr lang="en-GB" sz="2200" dirty="0"/>
              <a:t>Theory – Ryan and Deci (2000)</a:t>
            </a:r>
          </a:p>
          <a:p>
            <a:pPr lvl="1"/>
            <a:r>
              <a:rPr lang="en-GB" dirty="0"/>
              <a:t>Distinction between autonomous motivation (free will) and controlled motivation (external pressure)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6066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0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Literature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516821"/>
            <a:ext cx="10775699" cy="53411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 smtClean="0"/>
              <a:t>Studies into Motivation of Volunteers in Sport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 smtClean="0"/>
              <a:t>Various studies and reports</a:t>
            </a:r>
          </a:p>
          <a:p>
            <a:pPr lvl="1"/>
            <a:r>
              <a:rPr lang="en-GB" dirty="0" smtClean="0"/>
              <a:t>Typically these focus on mega-events i.e. London Olympics 2012 or community clubs</a:t>
            </a:r>
          </a:p>
          <a:p>
            <a:pPr lvl="2"/>
            <a:r>
              <a:rPr lang="en-GB" dirty="0"/>
              <a:t>Alexander, Kim and Kim (2015) – Segmenting </a:t>
            </a:r>
            <a:r>
              <a:rPr lang="en-GB" dirty="0" smtClean="0"/>
              <a:t>Volunteers </a:t>
            </a:r>
            <a:r>
              <a:rPr lang="en-GB" dirty="0"/>
              <a:t>by Motivation in the 2012 London Olympic </a:t>
            </a:r>
            <a:r>
              <a:rPr lang="en-GB" dirty="0" smtClean="0"/>
              <a:t>Games</a:t>
            </a:r>
          </a:p>
          <a:p>
            <a:pPr lvl="2"/>
            <a:r>
              <a:rPr lang="en-GB" dirty="0"/>
              <a:t>Sport </a:t>
            </a:r>
            <a:r>
              <a:rPr lang="en-GB" dirty="0" smtClean="0"/>
              <a:t>Wales </a:t>
            </a:r>
            <a:r>
              <a:rPr lang="en-GB" dirty="0"/>
              <a:t>(2011</a:t>
            </a:r>
            <a:r>
              <a:rPr lang="en-GB" dirty="0" smtClean="0"/>
              <a:t>) – </a:t>
            </a:r>
            <a:r>
              <a:rPr lang="en-GB" dirty="0"/>
              <a:t>The Value of Sports Volunteering in </a:t>
            </a:r>
            <a:r>
              <a:rPr lang="en-GB" dirty="0" smtClean="0"/>
              <a:t>Wales</a:t>
            </a:r>
          </a:p>
          <a:p>
            <a:pPr lvl="2"/>
            <a:r>
              <a:rPr lang="en-GB" dirty="0"/>
              <a:t>Sport England (2016</a:t>
            </a:r>
            <a:r>
              <a:rPr lang="en-GB" dirty="0" smtClean="0"/>
              <a:t>) – Motivations of Sport Volunteers in England </a:t>
            </a:r>
          </a:p>
          <a:p>
            <a:pPr marL="914400" lvl="2" indent="0">
              <a:buNone/>
            </a:pPr>
            <a:endParaRPr lang="en-GB" dirty="0" smtClean="0"/>
          </a:p>
          <a:p>
            <a:r>
              <a:rPr lang="en-GB" dirty="0" smtClean="0"/>
              <a:t>None specific to professional cricket clubs in the UK</a:t>
            </a:r>
          </a:p>
          <a:p>
            <a:pPr marL="0" indent="0">
              <a:buNone/>
            </a:pPr>
            <a:endParaRPr lang="en-GB" dirty="0" smtClean="0"/>
          </a:p>
          <a:p>
            <a:pPr lvl="2"/>
            <a:endParaRPr lang="en-GB" dirty="0"/>
          </a:p>
          <a:p>
            <a:endParaRPr lang="en-GB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49234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941" y="350138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Access to 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456" y="1935922"/>
            <a:ext cx="8761412" cy="449100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Contacts in Glamorgan CC</a:t>
            </a:r>
          </a:p>
          <a:p>
            <a:pPr lvl="1"/>
            <a:r>
              <a:rPr lang="en-GB" dirty="0" smtClean="0"/>
              <a:t>Dan Cherry – Head of Operations</a:t>
            </a:r>
          </a:p>
          <a:p>
            <a:pPr lvl="1"/>
            <a:r>
              <a:rPr lang="en-GB" dirty="0" smtClean="0"/>
              <a:t>Katy Morgans</a:t>
            </a:r>
            <a:r>
              <a:rPr lang="en-GB" dirty="0"/>
              <a:t> </a:t>
            </a:r>
            <a:r>
              <a:rPr lang="en-GB" dirty="0" smtClean="0"/>
              <a:t>– Operations Manager</a:t>
            </a:r>
          </a:p>
          <a:p>
            <a:pPr lvl="1"/>
            <a:r>
              <a:rPr lang="en-GB" dirty="0" smtClean="0"/>
              <a:t>Wayne Sankey – Volunteer Co-ordinator</a:t>
            </a:r>
          </a:p>
          <a:p>
            <a:pPr marL="457200" lvl="1" indent="0">
              <a:buNone/>
            </a:pPr>
            <a:endParaRPr lang="en-GB" dirty="0" smtClean="0"/>
          </a:p>
          <a:p>
            <a:r>
              <a:rPr lang="en-GB" dirty="0" smtClean="0"/>
              <a:t>Through contact with these, communication will be established with volunteers in order to arrange interviews</a:t>
            </a:r>
          </a:p>
          <a:p>
            <a:endParaRPr lang="en-GB" dirty="0"/>
          </a:p>
          <a:p>
            <a:r>
              <a:rPr lang="en-GB" dirty="0" smtClean="0"/>
              <a:t>Secondary Research</a:t>
            </a:r>
          </a:p>
          <a:p>
            <a:pPr lvl="1"/>
            <a:r>
              <a:rPr lang="en-GB" dirty="0" smtClean="0"/>
              <a:t>Journals, books, voluntary surveys,  online articles, National Governing Body (NGB) reports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1" t="9130" r="59793" b="55872"/>
          <a:stretch/>
        </p:blipFill>
        <p:spPr>
          <a:xfrm>
            <a:off x="6904619" y="2042790"/>
            <a:ext cx="910530" cy="14251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22" t="18260" r="47177" b="46741"/>
          <a:stretch/>
        </p:blipFill>
        <p:spPr>
          <a:xfrm>
            <a:off x="8531596" y="2042789"/>
            <a:ext cx="772825" cy="14251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03" t="13695" r="24495" b="58915"/>
          <a:stretch/>
        </p:blipFill>
        <p:spPr>
          <a:xfrm>
            <a:off x="10020868" y="2042788"/>
            <a:ext cx="788345" cy="142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40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8699" y="0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Methodology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7526" y="997528"/>
            <a:ext cx="10164934" cy="57634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900" u="sng" dirty="0" smtClean="0"/>
              <a:t>Questionnaires</a:t>
            </a:r>
          </a:p>
          <a:p>
            <a:pPr lvl="1"/>
            <a:r>
              <a:rPr lang="en-GB" dirty="0" smtClean="0"/>
              <a:t>20 to 25 Glamorgan volunteers</a:t>
            </a:r>
          </a:p>
          <a:p>
            <a:pPr lvl="1"/>
            <a:r>
              <a:rPr lang="en-GB" dirty="0" smtClean="0"/>
              <a:t>Initial questionnaire to gather the volunteer’s background information</a:t>
            </a:r>
          </a:p>
          <a:p>
            <a:pPr lvl="2"/>
            <a:r>
              <a:rPr lang="en-GB" dirty="0" smtClean="0"/>
              <a:t>Age, gender, employment status – quantitative data</a:t>
            </a:r>
          </a:p>
          <a:p>
            <a:pPr lvl="2"/>
            <a:r>
              <a:rPr lang="en-GB" dirty="0" smtClean="0"/>
              <a:t>Closed questions – “Easy to code, record, and analyse results” (</a:t>
            </a:r>
            <a:r>
              <a:rPr lang="en-GB" dirty="0" err="1" smtClean="0"/>
              <a:t>Gorgens</a:t>
            </a:r>
            <a:r>
              <a:rPr lang="en-GB" dirty="0" smtClean="0"/>
              <a:t> and </a:t>
            </a:r>
            <a:r>
              <a:rPr lang="en-GB" dirty="0" err="1" smtClean="0"/>
              <a:t>Kusek</a:t>
            </a:r>
            <a:r>
              <a:rPr lang="en-GB" dirty="0" smtClean="0"/>
              <a:t>, 2009, p.300)</a:t>
            </a:r>
            <a:endParaRPr lang="en-GB" dirty="0"/>
          </a:p>
          <a:p>
            <a:pPr marL="0" lvl="1" indent="0">
              <a:spcBef>
                <a:spcPts val="1000"/>
              </a:spcBef>
              <a:buNone/>
            </a:pPr>
            <a:r>
              <a:rPr lang="en-GB" sz="1900" u="sng" dirty="0" smtClean="0"/>
              <a:t>Interviews</a:t>
            </a:r>
          </a:p>
          <a:p>
            <a:pPr lvl="1"/>
            <a:r>
              <a:rPr lang="en-GB" dirty="0" smtClean="0"/>
              <a:t>10 to 20 Glamorgan volunteers</a:t>
            </a:r>
          </a:p>
          <a:p>
            <a:pPr lvl="1"/>
            <a:r>
              <a:rPr lang="en-GB" dirty="0" smtClean="0"/>
              <a:t>Opinion of volunteers</a:t>
            </a:r>
          </a:p>
          <a:p>
            <a:pPr lvl="2"/>
            <a:r>
              <a:rPr lang="en-GB" dirty="0" smtClean="0"/>
              <a:t>“Interviews are better at gaining richer data from smaller sample groups” (</a:t>
            </a:r>
            <a:r>
              <a:rPr lang="en-GB" dirty="0" err="1" smtClean="0"/>
              <a:t>Gratton</a:t>
            </a:r>
            <a:r>
              <a:rPr lang="en-GB" dirty="0" smtClean="0"/>
              <a:t> and Jones, 2010, p.155)</a:t>
            </a:r>
          </a:p>
          <a:p>
            <a:pPr lvl="1"/>
            <a:r>
              <a:rPr lang="en-GB" dirty="0"/>
              <a:t>Glamorgan staff – Dan Cherry and/or Hugh </a:t>
            </a:r>
            <a:r>
              <a:rPr lang="en-GB" dirty="0" smtClean="0"/>
              <a:t>Morris</a:t>
            </a:r>
          </a:p>
          <a:p>
            <a:pPr marL="0" indent="0">
              <a:buNone/>
            </a:pPr>
            <a:r>
              <a:rPr lang="en-GB" sz="1900" u="sng" dirty="0" smtClean="0"/>
              <a:t>Focus Groups</a:t>
            </a:r>
          </a:p>
          <a:p>
            <a:pPr lvl="1"/>
            <a:r>
              <a:rPr lang="en-GB" dirty="0" smtClean="0"/>
              <a:t>With two to three x6 Glamorgan volunteers</a:t>
            </a:r>
          </a:p>
          <a:p>
            <a:pPr lvl="2"/>
            <a:r>
              <a:rPr lang="en-GB" dirty="0" smtClean="0"/>
              <a:t>“Focus groups are particularly useful for exploring attitudes, perceptions and feelings about a topic” (Crowther and Lancaster, 2008, p.149)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11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814" y="-169421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Methodology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1314" t="20525" r="32434" b="7873"/>
          <a:stretch/>
        </p:blipFill>
        <p:spPr>
          <a:xfrm>
            <a:off x="2376562" y="720436"/>
            <a:ext cx="6864420" cy="613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2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649" y="-220511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Ethical Consideration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0471" r="30115" b="5249"/>
          <a:stretch/>
        </p:blipFill>
        <p:spPr>
          <a:xfrm>
            <a:off x="565872" y="678326"/>
            <a:ext cx="5069491" cy="60682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849" t="-94" r="32111" b="11836"/>
          <a:stretch/>
        </p:blipFill>
        <p:spPr>
          <a:xfrm>
            <a:off x="6104529" y="691634"/>
            <a:ext cx="5095555" cy="6054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8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455" y="-139901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Timeline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7194" t="17329" r="29129" b="11837"/>
          <a:stretch/>
        </p:blipFill>
        <p:spPr>
          <a:xfrm>
            <a:off x="861455" y="872837"/>
            <a:ext cx="10353761" cy="583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9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455" y="-139901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Timeline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597" t="22065" r="55111" b="13163"/>
          <a:stretch/>
        </p:blipFill>
        <p:spPr>
          <a:xfrm>
            <a:off x="1604880" y="920876"/>
            <a:ext cx="8866909" cy="575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56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-134831"/>
            <a:ext cx="10353761" cy="1326321"/>
          </a:xfrm>
        </p:spPr>
        <p:txBody>
          <a:bodyPr/>
          <a:lstStyle/>
          <a:p>
            <a:pPr algn="ctr"/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2727"/>
            <a:ext cx="12191999" cy="616527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dirty="0">
              <a:effectLst/>
            </a:endParaRPr>
          </a:p>
          <a:p>
            <a:r>
              <a:rPr lang="en-GB" sz="3500" dirty="0">
                <a:effectLst/>
              </a:rPr>
              <a:t>Alexander, A., Kim, S. and Kim, D. (2015</a:t>
            </a:r>
            <a:r>
              <a:rPr lang="en-GB" sz="3500" dirty="0" smtClean="0">
                <a:effectLst/>
              </a:rPr>
              <a:t>) </a:t>
            </a:r>
            <a:r>
              <a:rPr lang="en-GB" sz="3500" dirty="0">
                <a:effectLst/>
              </a:rPr>
              <a:t>Segmenting volunteers by motivation in the 2012 London Olympic Games. </a:t>
            </a:r>
            <a:r>
              <a:rPr lang="en-GB" sz="3500" i="1" dirty="0">
                <a:effectLst/>
              </a:rPr>
              <a:t>Tourism Management</a:t>
            </a:r>
            <a:r>
              <a:rPr lang="en-GB" sz="3500" dirty="0">
                <a:effectLst/>
              </a:rPr>
              <a:t>, [online] 47, pp.1-10. Available at: http://ac.els-cdn.com.ezproxy.uwtsd.ac.uk/S0261517714001721/1-s2.0-S0261517714001721-main.pdf?_tid=8f87ce94-a9e4-11e6-a44b-00000aab0f02&amp;acdnat=1479071160_b525df9046f5aca9118d48daa700dcb3 </a:t>
            </a:r>
            <a:r>
              <a:rPr lang="en-GB" sz="3500" dirty="0" smtClean="0">
                <a:effectLst/>
              </a:rPr>
              <a:t>(Accessed: </a:t>
            </a:r>
            <a:r>
              <a:rPr lang="en-GB" sz="3500" dirty="0">
                <a:effectLst/>
              </a:rPr>
              <a:t>6 </a:t>
            </a:r>
            <a:r>
              <a:rPr lang="en-GB" sz="3500" dirty="0" smtClean="0">
                <a:effectLst/>
              </a:rPr>
              <a:t>November 2016</a:t>
            </a:r>
            <a:r>
              <a:rPr lang="en-GB" sz="3500" dirty="0">
                <a:effectLst/>
              </a:rPr>
              <a:t>)</a:t>
            </a:r>
            <a:r>
              <a:rPr lang="en-GB" sz="3500" dirty="0" smtClean="0">
                <a:effectLst/>
              </a:rPr>
              <a:t>.</a:t>
            </a:r>
            <a:endParaRPr lang="en-GB" sz="3500" dirty="0">
              <a:effectLst/>
            </a:endParaRPr>
          </a:p>
          <a:p>
            <a:r>
              <a:rPr lang="en-GB" sz="3500" dirty="0">
                <a:effectLst/>
              </a:rPr>
              <a:t>Clary, E. and Snyder, M. (1999</a:t>
            </a:r>
            <a:r>
              <a:rPr lang="en-GB" sz="3500" dirty="0" smtClean="0">
                <a:effectLst/>
              </a:rPr>
              <a:t>) </a:t>
            </a:r>
            <a:r>
              <a:rPr lang="en-GB" sz="3500" dirty="0">
                <a:effectLst/>
              </a:rPr>
              <a:t>The motivations to volunteer: theoretical and practical considerations. </a:t>
            </a:r>
            <a:r>
              <a:rPr lang="en-GB" sz="3500" i="1" dirty="0">
                <a:effectLst/>
              </a:rPr>
              <a:t>Current Directions in Psychological Science</a:t>
            </a:r>
            <a:r>
              <a:rPr lang="en-GB" sz="3500" dirty="0">
                <a:effectLst/>
              </a:rPr>
              <a:t>, 8(5), pp.156 - 159.</a:t>
            </a:r>
          </a:p>
          <a:p>
            <a:r>
              <a:rPr lang="en-GB" sz="3500" dirty="0" err="1">
                <a:effectLst/>
              </a:rPr>
              <a:t>Cnaan</a:t>
            </a:r>
            <a:r>
              <a:rPr lang="en-GB" sz="3500" dirty="0">
                <a:effectLst/>
              </a:rPr>
              <a:t>, R. and Goldberg-Glen, R. (1991</a:t>
            </a:r>
            <a:r>
              <a:rPr lang="en-GB" sz="3500" dirty="0" smtClean="0">
                <a:effectLst/>
              </a:rPr>
              <a:t>) </a:t>
            </a:r>
            <a:r>
              <a:rPr lang="en-GB" sz="3500" dirty="0">
                <a:effectLst/>
              </a:rPr>
              <a:t>Measuring motivation to volunteer in human services. </a:t>
            </a:r>
            <a:r>
              <a:rPr lang="en-GB" sz="3500" i="1" dirty="0">
                <a:effectLst/>
              </a:rPr>
              <a:t>Journal of Applied </a:t>
            </a:r>
            <a:r>
              <a:rPr lang="en-GB" sz="3500" i="1" dirty="0" err="1">
                <a:effectLst/>
              </a:rPr>
              <a:t>Behavioral</a:t>
            </a:r>
            <a:r>
              <a:rPr lang="en-GB" sz="3500" i="1" dirty="0">
                <a:effectLst/>
              </a:rPr>
              <a:t> Science</a:t>
            </a:r>
            <a:r>
              <a:rPr lang="en-GB" sz="3500" dirty="0">
                <a:effectLst/>
              </a:rPr>
              <a:t>, 27(3), pp.269 - 284.</a:t>
            </a:r>
          </a:p>
          <a:p>
            <a:r>
              <a:rPr lang="en-GB" sz="3500" dirty="0">
                <a:effectLst/>
              </a:rPr>
              <a:t>Crowther, D. and Lancaster, G. (2008</a:t>
            </a:r>
            <a:r>
              <a:rPr lang="en-GB" sz="3500" dirty="0" smtClean="0">
                <a:effectLst/>
              </a:rPr>
              <a:t>)</a:t>
            </a:r>
            <a:r>
              <a:rPr lang="en-GB" sz="3500" dirty="0">
                <a:effectLst/>
              </a:rPr>
              <a:t> </a:t>
            </a:r>
            <a:r>
              <a:rPr lang="en-GB" sz="3500" i="1" dirty="0">
                <a:effectLst/>
              </a:rPr>
              <a:t>Research methods</a:t>
            </a:r>
            <a:r>
              <a:rPr lang="en-GB" sz="3500" dirty="0">
                <a:effectLst/>
              </a:rPr>
              <a:t>. 2nd ed. Oxford: Elsevier Butterworth-Heinemann, p.149.</a:t>
            </a:r>
          </a:p>
          <a:p>
            <a:r>
              <a:rPr lang="en-GB" sz="3500" dirty="0">
                <a:effectLst/>
              </a:rPr>
              <a:t>Esmond, J. and Dunlop, P. (2004</a:t>
            </a:r>
            <a:r>
              <a:rPr lang="en-GB" sz="3500" dirty="0" smtClean="0">
                <a:effectLst/>
              </a:rPr>
              <a:t>)</a:t>
            </a:r>
            <a:r>
              <a:rPr lang="en-GB" sz="3500" dirty="0">
                <a:effectLst/>
              </a:rPr>
              <a:t> </a:t>
            </a:r>
            <a:r>
              <a:rPr lang="en-GB" sz="3500" i="1" dirty="0">
                <a:effectLst/>
              </a:rPr>
              <a:t>Developing the volunteer motivational inventory to access the underlying motivational drives of volunteers in Western Australia</a:t>
            </a:r>
            <a:r>
              <a:rPr lang="en-GB" sz="3500" dirty="0" smtClean="0">
                <a:effectLst/>
              </a:rPr>
              <a:t>. [pdf] </a:t>
            </a:r>
            <a:r>
              <a:rPr lang="en-GB" sz="3500" dirty="0">
                <a:effectLst/>
              </a:rPr>
              <a:t>CLAN WA, pp.11 - 16. Available at: https://volunteer.ca/content/clan-wa-inc-developing-volunteer-motivation-inventory-assess-underlying-motivational-drives (</a:t>
            </a:r>
            <a:r>
              <a:rPr lang="en-GB" sz="3500" dirty="0" smtClean="0">
                <a:effectLst/>
              </a:rPr>
              <a:t>Accessed: </a:t>
            </a:r>
            <a:r>
              <a:rPr lang="en-GB" sz="3500" dirty="0">
                <a:effectLst/>
              </a:rPr>
              <a:t>8 </a:t>
            </a:r>
            <a:r>
              <a:rPr lang="en-GB" sz="3500" dirty="0" smtClean="0">
                <a:effectLst/>
              </a:rPr>
              <a:t>November 2016).</a:t>
            </a:r>
            <a:endParaRPr lang="en-GB" sz="3500" dirty="0">
              <a:effectLst/>
            </a:endParaRPr>
          </a:p>
          <a:p>
            <a:r>
              <a:rPr lang="en-GB" sz="3500" dirty="0" err="1">
                <a:effectLst/>
              </a:rPr>
              <a:t>Görgens</a:t>
            </a:r>
            <a:r>
              <a:rPr lang="en-GB" sz="3500" dirty="0">
                <a:effectLst/>
              </a:rPr>
              <a:t>, M. and </a:t>
            </a:r>
            <a:r>
              <a:rPr lang="en-GB" sz="3500" dirty="0" err="1">
                <a:effectLst/>
              </a:rPr>
              <a:t>Kusek</a:t>
            </a:r>
            <a:r>
              <a:rPr lang="en-GB" sz="3500" dirty="0">
                <a:effectLst/>
              </a:rPr>
              <a:t>, J. (2009</a:t>
            </a:r>
            <a:r>
              <a:rPr lang="en-GB" sz="3500" dirty="0" smtClean="0">
                <a:effectLst/>
              </a:rPr>
              <a:t>)</a:t>
            </a:r>
            <a:r>
              <a:rPr lang="en-GB" sz="3500" dirty="0">
                <a:effectLst/>
              </a:rPr>
              <a:t> </a:t>
            </a:r>
            <a:r>
              <a:rPr lang="en-GB" sz="3500" i="1" dirty="0">
                <a:effectLst/>
              </a:rPr>
              <a:t>Making monitoring and evaluation systems work</a:t>
            </a:r>
            <a:r>
              <a:rPr lang="en-GB" sz="3500" dirty="0">
                <a:effectLst/>
              </a:rPr>
              <a:t>. 1st ed. Washington, DC: World Bank, p.300.</a:t>
            </a:r>
          </a:p>
          <a:p>
            <a:r>
              <a:rPr lang="en-GB" sz="3500" dirty="0" err="1">
                <a:effectLst/>
              </a:rPr>
              <a:t>Gratton</a:t>
            </a:r>
            <a:r>
              <a:rPr lang="en-GB" sz="3500" dirty="0">
                <a:effectLst/>
              </a:rPr>
              <a:t>, C. and Jones, I. (2010</a:t>
            </a:r>
            <a:r>
              <a:rPr lang="en-GB" sz="3500" dirty="0" smtClean="0">
                <a:effectLst/>
              </a:rPr>
              <a:t>)</a:t>
            </a:r>
            <a:r>
              <a:rPr lang="en-GB" sz="3500" dirty="0">
                <a:effectLst/>
              </a:rPr>
              <a:t> </a:t>
            </a:r>
            <a:r>
              <a:rPr lang="en-GB" sz="3500" i="1" dirty="0">
                <a:effectLst/>
              </a:rPr>
              <a:t>Research methods for sports studies</a:t>
            </a:r>
            <a:r>
              <a:rPr lang="en-GB" sz="3500" dirty="0">
                <a:effectLst/>
              </a:rPr>
              <a:t>. 2nd ed. London: Routledge, p.155.</a:t>
            </a:r>
          </a:p>
          <a:p>
            <a:r>
              <a:rPr lang="en-GB" sz="3500" dirty="0">
                <a:effectLst/>
              </a:rPr>
              <a:t>Ryan, R. and Deci, E. (2000</a:t>
            </a:r>
            <a:r>
              <a:rPr lang="en-GB" sz="3500" dirty="0" smtClean="0">
                <a:effectLst/>
              </a:rPr>
              <a:t>) </a:t>
            </a:r>
            <a:r>
              <a:rPr lang="en-GB" sz="3500" dirty="0">
                <a:effectLst/>
              </a:rPr>
              <a:t>Self-determination theory and the facilitation of intrinsic motivation, social development, and well-being. </a:t>
            </a:r>
            <a:r>
              <a:rPr lang="en-GB" sz="3500" i="1" dirty="0">
                <a:effectLst/>
              </a:rPr>
              <a:t>American Psychologist</a:t>
            </a:r>
            <a:r>
              <a:rPr lang="en-GB" sz="3500" dirty="0">
                <a:effectLst/>
              </a:rPr>
              <a:t>, 55(1), pp.68 -78.</a:t>
            </a:r>
          </a:p>
          <a:p>
            <a:r>
              <a:rPr lang="en-GB" sz="3500" dirty="0">
                <a:effectLst/>
              </a:rPr>
              <a:t>Sport </a:t>
            </a:r>
            <a:r>
              <a:rPr lang="en-GB" sz="3500" dirty="0" smtClean="0">
                <a:effectLst/>
              </a:rPr>
              <a:t>England </a:t>
            </a:r>
            <a:r>
              <a:rPr lang="en-GB" sz="3500" dirty="0">
                <a:effectLst/>
              </a:rPr>
              <a:t>(2016</a:t>
            </a:r>
            <a:r>
              <a:rPr lang="en-GB" sz="3500" dirty="0" smtClean="0">
                <a:effectLst/>
              </a:rPr>
              <a:t>)</a:t>
            </a:r>
            <a:r>
              <a:rPr lang="en-GB" sz="3500" dirty="0">
                <a:effectLst/>
              </a:rPr>
              <a:t> </a:t>
            </a:r>
            <a:r>
              <a:rPr lang="en-GB" sz="3500" i="1" dirty="0">
                <a:effectLst/>
              </a:rPr>
              <a:t>Motivations of sport volunteers in England</a:t>
            </a:r>
            <a:r>
              <a:rPr lang="en-GB" sz="3500" dirty="0" smtClean="0">
                <a:effectLst/>
              </a:rPr>
              <a:t>. [pdf] </a:t>
            </a:r>
            <a:r>
              <a:rPr lang="en-GB" sz="3500" dirty="0">
                <a:effectLst/>
              </a:rPr>
              <a:t>Available at: https://www.sportengland.org/media/10205/motivations-of-sport-volunteers.pdf (</a:t>
            </a:r>
            <a:r>
              <a:rPr lang="en-GB" sz="3500" dirty="0" smtClean="0">
                <a:effectLst/>
              </a:rPr>
              <a:t>Accessed: </a:t>
            </a:r>
            <a:r>
              <a:rPr lang="en-GB" sz="3500" dirty="0">
                <a:effectLst/>
              </a:rPr>
              <a:t>8 </a:t>
            </a:r>
            <a:r>
              <a:rPr lang="en-GB" sz="3500" dirty="0" smtClean="0">
                <a:effectLst/>
              </a:rPr>
              <a:t>November 2016).</a:t>
            </a:r>
            <a:endParaRPr lang="en-GB" sz="3500" dirty="0">
              <a:effectLst/>
            </a:endParaRPr>
          </a:p>
          <a:p>
            <a:r>
              <a:rPr lang="en-GB" sz="3500" dirty="0">
                <a:effectLst/>
              </a:rPr>
              <a:t>Sport </a:t>
            </a:r>
            <a:r>
              <a:rPr lang="en-GB" sz="3500" dirty="0" smtClean="0">
                <a:effectLst/>
              </a:rPr>
              <a:t>Wales </a:t>
            </a:r>
            <a:r>
              <a:rPr lang="en-GB" sz="3500" dirty="0">
                <a:effectLst/>
              </a:rPr>
              <a:t>(2011</a:t>
            </a:r>
            <a:r>
              <a:rPr lang="en-GB" sz="3500" dirty="0" smtClean="0">
                <a:effectLst/>
              </a:rPr>
              <a:t>)</a:t>
            </a:r>
            <a:r>
              <a:rPr lang="en-GB" sz="3500" dirty="0">
                <a:effectLst/>
              </a:rPr>
              <a:t> </a:t>
            </a:r>
            <a:r>
              <a:rPr lang="en-GB" sz="3500" i="1" dirty="0">
                <a:effectLst/>
              </a:rPr>
              <a:t>The value of sports volunteering in Wales</a:t>
            </a:r>
            <a:r>
              <a:rPr lang="en-GB" sz="3500" dirty="0" smtClean="0">
                <a:effectLst/>
              </a:rPr>
              <a:t>. [pdf] </a:t>
            </a:r>
            <a:r>
              <a:rPr lang="en-GB" sz="3500" dirty="0">
                <a:effectLst/>
              </a:rPr>
              <a:t>pp.1, 2. Available at: http://sport.wales/media/937041/volvalue201101.pdf </a:t>
            </a:r>
            <a:r>
              <a:rPr lang="en-GB" sz="3500" dirty="0" smtClean="0">
                <a:effectLst/>
              </a:rPr>
              <a:t>(Accessed: </a:t>
            </a:r>
            <a:r>
              <a:rPr lang="en-GB" sz="3500" dirty="0">
                <a:effectLst/>
              </a:rPr>
              <a:t>10 </a:t>
            </a:r>
            <a:r>
              <a:rPr lang="en-GB" sz="3500" dirty="0" smtClean="0">
                <a:effectLst/>
              </a:rPr>
              <a:t>November 2016).</a:t>
            </a:r>
            <a:endParaRPr lang="en-GB" sz="3500" dirty="0">
              <a:effectLst/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48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1713</TotalTime>
  <Words>734</Words>
  <Application>Microsoft Office PowerPoint</Application>
  <PresentationFormat>Widescreen</PresentationFormat>
  <Paragraphs>109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Bookman Old Style</vt:lpstr>
      <vt:lpstr>Calibri</vt:lpstr>
      <vt:lpstr>Rockwell</vt:lpstr>
      <vt:lpstr>Damask</vt:lpstr>
      <vt:lpstr>Sports Industry Research Project</vt:lpstr>
      <vt:lpstr>Title</vt:lpstr>
      <vt:lpstr>Rationale</vt:lpstr>
      <vt:lpstr>PowerPoint Presentation</vt:lpstr>
      <vt:lpstr>Aim</vt:lpstr>
      <vt:lpstr>Objectives</vt:lpstr>
      <vt:lpstr>Background</vt:lpstr>
      <vt:lpstr>Literature Review</vt:lpstr>
      <vt:lpstr>LITERATURE REVIEW</vt:lpstr>
      <vt:lpstr>Literature Review</vt:lpstr>
      <vt:lpstr>Access to Resources</vt:lpstr>
      <vt:lpstr>Methodology</vt:lpstr>
      <vt:lpstr>Methodology</vt:lpstr>
      <vt:lpstr>Ethical Consideration</vt:lpstr>
      <vt:lpstr>Timeline</vt:lpstr>
      <vt:lpstr>Timeline</vt:lpstr>
      <vt:lpstr>references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 Industry Research Project</dc:title>
  <dc:creator>george mead</dc:creator>
  <cp:lastModifiedBy>Andrew Thomas</cp:lastModifiedBy>
  <cp:revision>70</cp:revision>
  <dcterms:created xsi:type="dcterms:W3CDTF">2016-10-24T10:49:59Z</dcterms:created>
  <dcterms:modified xsi:type="dcterms:W3CDTF">2016-11-22T09:44:45Z</dcterms:modified>
</cp:coreProperties>
</file>