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66776F-7FD3-40C3-9B22-26EF804365EB}" v="2" dt="2026-10-24T16:34:19.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4" d="100"/>
          <a:sy n="84" d="100"/>
        </p:scale>
        <p:origin x="65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8F0F56-A5E0-4E97-88CD-E9A4B8ECB7D6}"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9C6FF3-4310-4FB5-914F-DE37E09F857F}" type="slidenum">
              <a:rPr lang="en-GB" smtClean="0"/>
              <a:t>‹#›</a:t>
            </a:fld>
            <a:endParaRPr lang="en-GB"/>
          </a:p>
        </p:txBody>
      </p:sp>
    </p:spTree>
    <p:extLst>
      <p:ext uri="{BB962C8B-B14F-4D97-AF65-F5344CB8AC3E}">
        <p14:creationId xmlns:p14="http://schemas.microsoft.com/office/powerpoint/2010/main" val="156704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9C6FF3-4310-4FB5-914F-DE37E09F857F}" type="slidenum">
              <a:rPr lang="en-GB" smtClean="0"/>
              <a:t>4</a:t>
            </a:fld>
            <a:endParaRPr lang="en-GB"/>
          </a:p>
        </p:txBody>
      </p:sp>
    </p:spTree>
    <p:extLst>
      <p:ext uri="{BB962C8B-B14F-4D97-AF65-F5344CB8AC3E}">
        <p14:creationId xmlns:p14="http://schemas.microsoft.com/office/powerpoint/2010/main" val="423888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1886205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1541092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78045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43D975-EB8D-431F-99E2-D2EA6A8699D8}"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487492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43D975-EB8D-431F-99E2-D2EA6A8699D8}" type="datetimeFigureOut">
              <a:rPr lang="en-GB" smtClean="0"/>
              <a:t>24/10/2026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1804792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802266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3629633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363714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43D975-EB8D-431F-99E2-D2EA6A8699D8}"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417682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43D975-EB8D-431F-99E2-D2EA6A8699D8}"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214704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989203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68424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80080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2215719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3300248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953555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43D975-EB8D-431F-99E2-D2EA6A8699D8}"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EA535-8CAF-410A-AA5F-2BDD07B20828}" type="slidenum">
              <a:rPr lang="en-GB" smtClean="0"/>
              <a:t>‹#›</a:t>
            </a:fld>
            <a:endParaRPr lang="en-GB"/>
          </a:p>
        </p:txBody>
      </p:sp>
    </p:spTree>
    <p:extLst>
      <p:ext uri="{BB962C8B-B14F-4D97-AF65-F5344CB8AC3E}">
        <p14:creationId xmlns:p14="http://schemas.microsoft.com/office/powerpoint/2010/main" val="87352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243D975-EB8D-431F-99E2-D2EA6A8699D8}" type="datetimeFigureOut">
              <a:rPr lang="en-GB" smtClean="0"/>
              <a:t>24/10/2026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9DEA535-8CAF-410A-AA5F-2BDD07B20828}" type="slidenum">
              <a:rPr lang="en-GB" smtClean="0"/>
              <a:t>‹#›</a:t>
            </a:fld>
            <a:endParaRPr lang="en-GB"/>
          </a:p>
        </p:txBody>
      </p:sp>
    </p:spTree>
    <p:extLst>
      <p:ext uri="{BB962C8B-B14F-4D97-AF65-F5344CB8AC3E}">
        <p14:creationId xmlns:p14="http://schemas.microsoft.com/office/powerpoint/2010/main" val="13124486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8.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8.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8.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8.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8.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8.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8.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9A74C08-4D44-CD85-B6CA-76C8EA2527F0}"/>
              </a:ext>
            </a:extLst>
          </p:cNvPr>
          <p:cNvSpPr>
            <a:spLocks noGrp="1"/>
          </p:cNvSpPr>
          <p:nvPr>
            <p:ph type="subTitle" idx="1"/>
          </p:nvPr>
        </p:nvSpPr>
        <p:spPr>
          <a:xfrm>
            <a:off x="1072659" y="905256"/>
            <a:ext cx="8825658" cy="4800600"/>
          </a:xfrm>
        </p:spPr>
        <p:txBody>
          <a:bodyPr/>
          <a:lstStyle/>
          <a:p>
            <a:r>
              <a:rPr lang="en-GB" dirty="0"/>
              <a:t>Student name: Mohammad ayyaz</a:t>
            </a:r>
          </a:p>
          <a:p>
            <a:r>
              <a:rPr lang="en-GB" dirty="0"/>
              <a:t>Student number: 2329250</a:t>
            </a:r>
          </a:p>
          <a:p>
            <a:r>
              <a:rPr lang="en-GB" dirty="0"/>
              <a:t>Module name: Empowering the older person</a:t>
            </a:r>
          </a:p>
          <a:p>
            <a:r>
              <a:rPr lang="en-GB" dirty="0"/>
              <a:t>Module code: bmhp6027</a:t>
            </a:r>
          </a:p>
          <a:p>
            <a:r>
              <a:rPr lang="en-GB" dirty="0"/>
              <a:t>Lecturers name: Tommy adattu chacko</a:t>
            </a:r>
          </a:p>
        </p:txBody>
      </p:sp>
      <p:pic>
        <p:nvPicPr>
          <p:cNvPr id="7" name="Audio 6">
            <a:hlinkClick r:id="" action="ppaction://media"/>
            <a:extLst>
              <a:ext uri="{FF2B5EF4-FFF2-40B4-BE49-F238E27FC236}">
                <a16:creationId xmlns:a16="http://schemas.microsoft.com/office/drawing/2014/main" id="{83E41166-CE1E-37D5-8BCA-9BDFAA7532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9562060"/>
      </p:ext>
    </p:extLst>
  </p:cSld>
  <p:clrMapOvr>
    <a:masterClrMapping/>
  </p:clrMapOvr>
  <mc:AlternateContent xmlns:mc="http://schemas.openxmlformats.org/markup-compatibility/2006">
    <mc:Choice xmlns:p14="http://schemas.microsoft.com/office/powerpoint/2010/main" Requires="p14">
      <p:transition spd="slow" p14:dur="2000" advTm="7744"/>
    </mc:Choice>
    <mc:Fallback>
      <p:transition spd="slow" advTm="7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9F0D-C2B3-6A0A-6EAF-2AC1D3327FE2}"/>
              </a:ext>
            </a:extLst>
          </p:cNvPr>
          <p:cNvSpPr>
            <a:spLocks noGrp="1"/>
          </p:cNvSpPr>
          <p:nvPr>
            <p:ph type="title"/>
          </p:nvPr>
        </p:nvSpPr>
        <p:spPr>
          <a:xfrm>
            <a:off x="162560" y="446406"/>
            <a:ext cx="3395849" cy="6096634"/>
          </a:xfrm>
        </p:spPr>
        <p:txBody>
          <a:bodyPr>
            <a:normAutofit/>
          </a:bodyPr>
          <a:lstStyle/>
          <a:p>
            <a:r>
              <a:rPr lang="en-GB" sz="2800" dirty="0"/>
              <a:t>Introduction </a:t>
            </a:r>
          </a:p>
        </p:txBody>
      </p:sp>
      <p:sp>
        <p:nvSpPr>
          <p:cNvPr id="3" name="Content Placeholder 2">
            <a:extLst>
              <a:ext uri="{FF2B5EF4-FFF2-40B4-BE49-F238E27FC236}">
                <a16:creationId xmlns:a16="http://schemas.microsoft.com/office/drawing/2014/main" id="{7D119611-889B-AA69-36A3-5B9BB7E64976}"/>
              </a:ext>
            </a:extLst>
          </p:cNvPr>
          <p:cNvSpPr>
            <a:spLocks noGrp="1"/>
          </p:cNvSpPr>
          <p:nvPr>
            <p:ph idx="1"/>
          </p:nvPr>
        </p:nvSpPr>
        <p:spPr>
          <a:xfrm>
            <a:off x="3647440" y="2021206"/>
            <a:ext cx="8046720" cy="3281680"/>
          </a:xfrm>
        </p:spPr>
        <p:txBody>
          <a:bodyPr>
            <a:normAutofit/>
          </a:bodyPr>
          <a:lstStyle/>
          <a:p>
            <a:r>
              <a:rPr lang="en-GB" sz="1800" dirty="0"/>
              <a:t>Ageing involves physical ,psychological ,and social changes that affect independence ,Wellbeing ,and daily functioning (World Health Organization, 2020). Older adults often face challenges such as frailty ,chronic illness, and cognitive decline, alongside social issues like isolation and ageism (Officer and de la Fuente-Nunez, 2018).As the ageing population grows ,health and social care services must be adept to provide personalised, effective support (NHS England, 2019) .This presentation evaluates how care for older people can be improved.</a:t>
            </a:r>
          </a:p>
        </p:txBody>
      </p:sp>
      <p:pic>
        <p:nvPicPr>
          <p:cNvPr id="5" name="Picture 4">
            <a:extLst>
              <a:ext uri="{FF2B5EF4-FFF2-40B4-BE49-F238E27FC236}">
                <a16:creationId xmlns:a16="http://schemas.microsoft.com/office/drawing/2014/main" id="{FEB6C6FB-4923-4B58-3768-C9878BDD9B52}"/>
              </a:ext>
            </a:extLst>
          </p:cNvPr>
          <p:cNvPicPr>
            <a:picLocks noChangeAspect="1"/>
          </p:cNvPicPr>
          <p:nvPr/>
        </p:nvPicPr>
        <p:blipFill>
          <a:blip r:embed="rId4"/>
          <a:stretch>
            <a:fillRect/>
          </a:stretch>
        </p:blipFill>
        <p:spPr>
          <a:xfrm>
            <a:off x="445405" y="1728787"/>
            <a:ext cx="3039745" cy="4316413"/>
          </a:xfrm>
          <a:prstGeom prst="rect">
            <a:avLst/>
          </a:prstGeom>
        </p:spPr>
      </p:pic>
      <p:pic>
        <p:nvPicPr>
          <p:cNvPr id="13" name="Audio 12">
            <a:hlinkClick r:id="" action="ppaction://media"/>
            <a:extLst>
              <a:ext uri="{FF2B5EF4-FFF2-40B4-BE49-F238E27FC236}">
                <a16:creationId xmlns:a16="http://schemas.microsoft.com/office/drawing/2014/main" id="{83F82B74-8542-2485-8C07-DB25C13B34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9552075"/>
      </p:ext>
    </p:extLst>
  </p:cSld>
  <p:clrMapOvr>
    <a:masterClrMapping/>
  </p:clrMapOvr>
  <mc:AlternateContent xmlns:mc="http://schemas.openxmlformats.org/markup-compatibility/2006" xmlns:p14="http://schemas.microsoft.com/office/powerpoint/2010/main">
    <mc:Choice Requires="p14">
      <p:transition spd="slow" p14:dur="2000" advTm="75029"/>
    </mc:Choice>
    <mc:Fallback xmlns="">
      <p:transition spd="slow" advTm="7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3E84B-92C8-8B2D-E28F-DD2B4DA227BF}"/>
              </a:ext>
            </a:extLst>
          </p:cNvPr>
          <p:cNvSpPr>
            <a:spLocks noGrp="1"/>
          </p:cNvSpPr>
          <p:nvPr>
            <p:ph type="title"/>
          </p:nvPr>
        </p:nvSpPr>
        <p:spPr>
          <a:xfrm>
            <a:off x="204771" y="263525"/>
            <a:ext cx="3619894" cy="6249035"/>
          </a:xfrm>
        </p:spPr>
        <p:txBody>
          <a:bodyPr>
            <a:normAutofit/>
          </a:bodyPr>
          <a:lstStyle/>
          <a:p>
            <a:r>
              <a:rPr lang="en-GB" sz="2000" dirty="0"/>
              <a:t>Understanding Ageing Ageism</a:t>
            </a:r>
          </a:p>
        </p:txBody>
      </p:sp>
      <p:sp>
        <p:nvSpPr>
          <p:cNvPr id="3" name="Content Placeholder 2">
            <a:extLst>
              <a:ext uri="{FF2B5EF4-FFF2-40B4-BE49-F238E27FC236}">
                <a16:creationId xmlns:a16="http://schemas.microsoft.com/office/drawing/2014/main" id="{D049EB12-DFC4-4DC3-BA00-4979C39E1F5D}"/>
              </a:ext>
            </a:extLst>
          </p:cNvPr>
          <p:cNvSpPr>
            <a:spLocks noGrp="1"/>
          </p:cNvSpPr>
          <p:nvPr>
            <p:ph idx="1"/>
          </p:nvPr>
        </p:nvSpPr>
        <p:spPr>
          <a:xfrm>
            <a:off x="3506770" y="1432560"/>
            <a:ext cx="6866589" cy="2844800"/>
          </a:xfrm>
        </p:spPr>
        <p:txBody>
          <a:bodyPr>
            <a:normAutofit/>
          </a:bodyPr>
          <a:lstStyle/>
          <a:p>
            <a:r>
              <a:rPr lang="en-GB" sz="1800" dirty="0"/>
              <a:t>Ageing affects mobility, cognition emotional  needs and social participation(WHO,2020). Ageism, negative assumptions about older people, can limit access to employment healthcare and community involvement(Officer and de la Fuente-Nunez,2018).                                                                 Cultural attitudes also shape ageing  experiences: some societies value older adults highly while other associate ageing with decline(</a:t>
            </a:r>
            <a:r>
              <a:rPr lang="en-GB" sz="1800" dirty="0" err="1"/>
              <a:t>Gilleard</a:t>
            </a:r>
            <a:r>
              <a:rPr lang="en-GB" sz="1800" dirty="0"/>
              <a:t> and Higgs,2016). Understanding these factors is essential for designing care that respects dignity and promotes independence. </a:t>
            </a:r>
          </a:p>
        </p:txBody>
      </p:sp>
      <p:pic>
        <p:nvPicPr>
          <p:cNvPr id="5" name="Picture 4">
            <a:extLst>
              <a:ext uri="{FF2B5EF4-FFF2-40B4-BE49-F238E27FC236}">
                <a16:creationId xmlns:a16="http://schemas.microsoft.com/office/drawing/2014/main" id="{07F486FF-9112-29CA-2E2E-B5BDE998E458}"/>
              </a:ext>
            </a:extLst>
          </p:cNvPr>
          <p:cNvPicPr>
            <a:picLocks noChangeAspect="1"/>
          </p:cNvPicPr>
          <p:nvPr/>
        </p:nvPicPr>
        <p:blipFill>
          <a:blip r:embed="rId4"/>
          <a:stretch>
            <a:fillRect/>
          </a:stretch>
        </p:blipFill>
        <p:spPr>
          <a:xfrm>
            <a:off x="540870" y="1802129"/>
            <a:ext cx="2555541" cy="3171825"/>
          </a:xfrm>
          <a:prstGeom prst="rect">
            <a:avLst/>
          </a:prstGeom>
        </p:spPr>
      </p:pic>
      <p:pic>
        <p:nvPicPr>
          <p:cNvPr id="9" name="Audio 8">
            <a:hlinkClick r:id="" action="ppaction://media"/>
            <a:extLst>
              <a:ext uri="{FF2B5EF4-FFF2-40B4-BE49-F238E27FC236}">
                <a16:creationId xmlns:a16="http://schemas.microsoft.com/office/drawing/2014/main" id="{9B19065D-A04C-6FB5-0923-CB04952C04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2012705"/>
      </p:ext>
    </p:extLst>
  </p:cSld>
  <p:clrMapOvr>
    <a:masterClrMapping/>
  </p:clrMapOvr>
  <mc:AlternateContent xmlns:mc="http://schemas.openxmlformats.org/markup-compatibility/2006" xmlns:p14="http://schemas.microsoft.com/office/powerpoint/2010/main">
    <mc:Choice Requires="p14">
      <p:transition spd="slow" p14:dur="2000" advTm="67989"/>
    </mc:Choice>
    <mc:Fallback xmlns="">
      <p:transition spd="slow" advTm="67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B1B0-BF4A-2427-D974-72D8D88EFD53}"/>
              </a:ext>
            </a:extLst>
          </p:cNvPr>
          <p:cNvSpPr>
            <a:spLocks noGrp="1"/>
          </p:cNvSpPr>
          <p:nvPr>
            <p:ph type="title"/>
          </p:nvPr>
        </p:nvSpPr>
        <p:spPr>
          <a:xfrm>
            <a:off x="111760" y="86517"/>
            <a:ext cx="3799840" cy="6466683"/>
          </a:xfrm>
        </p:spPr>
        <p:txBody>
          <a:bodyPr>
            <a:normAutofit/>
          </a:bodyPr>
          <a:lstStyle/>
          <a:p>
            <a:r>
              <a:rPr lang="en-GB" sz="2000" dirty="0"/>
              <a:t>Overview of care services </a:t>
            </a:r>
          </a:p>
        </p:txBody>
      </p:sp>
      <p:sp>
        <p:nvSpPr>
          <p:cNvPr id="3" name="Content Placeholder 2">
            <a:extLst>
              <a:ext uri="{FF2B5EF4-FFF2-40B4-BE49-F238E27FC236}">
                <a16:creationId xmlns:a16="http://schemas.microsoft.com/office/drawing/2014/main" id="{5CEB72CC-E2D0-51B9-A6A2-8EAF6349C121}"/>
              </a:ext>
            </a:extLst>
          </p:cNvPr>
          <p:cNvSpPr>
            <a:spLocks noGrp="1"/>
          </p:cNvSpPr>
          <p:nvPr>
            <p:ph idx="1"/>
          </p:nvPr>
        </p:nvSpPr>
        <p:spPr>
          <a:xfrm>
            <a:off x="3911600" y="1389517"/>
            <a:ext cx="7945120" cy="4472803"/>
          </a:xfrm>
        </p:spPr>
        <p:txBody>
          <a:bodyPr>
            <a:normAutofit/>
          </a:bodyPr>
          <a:lstStyle/>
          <a:p>
            <a:r>
              <a:rPr lang="en-GB" sz="1800" dirty="0"/>
              <a:t>Older people use a range of services including domiciliary care residential care homes, day centres, hospice care and community organisations(Age UK, 2023).These services  support physical health, emotional wellbeing, social engagement, and daily living . For this evaluation the focus is on domiciliary care and residential care as these are most commonly used and used and show clear strengths  and weaknesses in practice (CQC, 2023).</a:t>
            </a:r>
          </a:p>
        </p:txBody>
      </p:sp>
      <p:pic>
        <p:nvPicPr>
          <p:cNvPr id="5" name="Picture 4">
            <a:extLst>
              <a:ext uri="{FF2B5EF4-FFF2-40B4-BE49-F238E27FC236}">
                <a16:creationId xmlns:a16="http://schemas.microsoft.com/office/drawing/2014/main" id="{1D7695A4-C2AA-84B4-0319-AFB8467C448D}"/>
              </a:ext>
            </a:extLst>
          </p:cNvPr>
          <p:cNvPicPr>
            <a:picLocks noChangeAspect="1"/>
          </p:cNvPicPr>
          <p:nvPr/>
        </p:nvPicPr>
        <p:blipFill>
          <a:blip r:embed="rId5"/>
          <a:stretch>
            <a:fillRect/>
          </a:stretch>
        </p:blipFill>
        <p:spPr>
          <a:xfrm>
            <a:off x="501207" y="924560"/>
            <a:ext cx="2597593" cy="5082618"/>
          </a:xfrm>
          <a:prstGeom prst="rect">
            <a:avLst/>
          </a:prstGeom>
        </p:spPr>
      </p:pic>
      <p:pic>
        <p:nvPicPr>
          <p:cNvPr id="8" name="Audio 7">
            <a:hlinkClick r:id="" action="ppaction://media"/>
            <a:extLst>
              <a:ext uri="{FF2B5EF4-FFF2-40B4-BE49-F238E27FC236}">
                <a16:creationId xmlns:a16="http://schemas.microsoft.com/office/drawing/2014/main" id="{F0E5A598-4498-A81A-6A20-E4BAAF8ABF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2679910"/>
      </p:ext>
    </p:extLst>
  </p:cSld>
  <p:clrMapOvr>
    <a:masterClrMapping/>
  </p:clrMapOvr>
  <mc:AlternateContent xmlns:mc="http://schemas.openxmlformats.org/markup-compatibility/2006" xmlns:p14="http://schemas.microsoft.com/office/powerpoint/2010/main">
    <mc:Choice Requires="p14">
      <p:transition spd="slow" p14:dur="2000" advTm="49186"/>
    </mc:Choice>
    <mc:Fallback xmlns="">
      <p:transition spd="slow" advTm="4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6C7C-1705-98AC-5B60-07DDD8E9F22B}"/>
              </a:ext>
            </a:extLst>
          </p:cNvPr>
          <p:cNvSpPr>
            <a:spLocks noGrp="1"/>
          </p:cNvSpPr>
          <p:nvPr>
            <p:ph type="title"/>
          </p:nvPr>
        </p:nvSpPr>
        <p:spPr>
          <a:xfrm>
            <a:off x="127951" y="97118"/>
            <a:ext cx="4708209" cy="6669442"/>
          </a:xfrm>
        </p:spPr>
        <p:txBody>
          <a:bodyPr/>
          <a:lstStyle/>
          <a:p>
            <a:r>
              <a:rPr lang="en-GB" dirty="0"/>
              <a:t>Domiciliary Care </a:t>
            </a:r>
          </a:p>
        </p:txBody>
      </p:sp>
      <p:sp>
        <p:nvSpPr>
          <p:cNvPr id="3" name="Content Placeholder 2">
            <a:extLst>
              <a:ext uri="{FF2B5EF4-FFF2-40B4-BE49-F238E27FC236}">
                <a16:creationId xmlns:a16="http://schemas.microsoft.com/office/drawing/2014/main" id="{CC547D84-2710-3AD1-B7E6-1CD4A60CDB42}"/>
              </a:ext>
            </a:extLst>
          </p:cNvPr>
          <p:cNvSpPr>
            <a:spLocks noGrp="1"/>
          </p:cNvSpPr>
          <p:nvPr>
            <p:ph idx="1"/>
          </p:nvPr>
        </p:nvSpPr>
        <p:spPr>
          <a:xfrm>
            <a:off x="4765040" y="1853248"/>
            <a:ext cx="7010400" cy="4036695"/>
          </a:xfrm>
        </p:spPr>
        <p:txBody>
          <a:bodyPr/>
          <a:lstStyle/>
          <a:p>
            <a:r>
              <a:rPr lang="en-GB" sz="1800" dirty="0"/>
              <a:t>Domiciliary care allows older adults to remain at home ,supporting independence and familiar routines. This aligns with continuity Theory, which highlights the importance of maintaining established habits(Atchley, 1989). Home care can improve emotional wellbeing ,but issues such as rushed visits, staff shortages and inconsistent quality reduce effectiveness. The CQC reports that limited time with clients often prevents meaningful interaction, affecting person-centred care (CQC, 2023).</a:t>
            </a:r>
            <a:endParaRPr lang="en-GB" dirty="0"/>
          </a:p>
        </p:txBody>
      </p:sp>
      <p:pic>
        <p:nvPicPr>
          <p:cNvPr id="6" name="Picture 5">
            <a:extLst>
              <a:ext uri="{FF2B5EF4-FFF2-40B4-BE49-F238E27FC236}">
                <a16:creationId xmlns:a16="http://schemas.microsoft.com/office/drawing/2014/main" id="{08E5AC8B-A68A-6152-ABF5-2E33754AABEF}"/>
              </a:ext>
            </a:extLst>
          </p:cNvPr>
          <p:cNvPicPr>
            <a:picLocks noChangeAspect="1"/>
          </p:cNvPicPr>
          <p:nvPr/>
        </p:nvPicPr>
        <p:blipFill>
          <a:blip r:embed="rId4"/>
          <a:stretch>
            <a:fillRect/>
          </a:stretch>
        </p:blipFill>
        <p:spPr>
          <a:xfrm>
            <a:off x="315857" y="1639570"/>
            <a:ext cx="3517267" cy="3009900"/>
          </a:xfrm>
          <a:prstGeom prst="rect">
            <a:avLst/>
          </a:prstGeom>
        </p:spPr>
      </p:pic>
      <p:pic>
        <p:nvPicPr>
          <p:cNvPr id="8" name="Audio 7">
            <a:hlinkClick r:id="" action="ppaction://media"/>
            <a:extLst>
              <a:ext uri="{FF2B5EF4-FFF2-40B4-BE49-F238E27FC236}">
                <a16:creationId xmlns:a16="http://schemas.microsoft.com/office/drawing/2014/main" id="{0E7C0BAA-A6F2-2EE7-8FA0-57BF95ADC0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06649" y="4800600"/>
            <a:ext cx="2057400" cy="2057400"/>
          </a:xfrm>
          <a:prstGeom prst="ellipse">
            <a:avLst/>
          </a:prstGeom>
        </p:spPr>
      </p:pic>
    </p:spTree>
    <p:extLst>
      <p:ext uri="{BB962C8B-B14F-4D97-AF65-F5344CB8AC3E}">
        <p14:creationId xmlns:p14="http://schemas.microsoft.com/office/powerpoint/2010/main" val="3441668101"/>
      </p:ext>
    </p:extLst>
  </p:cSld>
  <p:clrMapOvr>
    <a:masterClrMapping/>
  </p:clrMapOvr>
  <mc:AlternateContent xmlns:mc="http://schemas.openxmlformats.org/markup-compatibility/2006" xmlns:p14="http://schemas.microsoft.com/office/powerpoint/2010/main">
    <mc:Choice Requires="p14">
      <p:transition spd="slow" p14:dur="2000" advTm="58703"/>
    </mc:Choice>
    <mc:Fallback xmlns="">
      <p:transition spd="slow" advTm="58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6C7C-1705-98AC-5B60-07DDD8E9F22B}"/>
              </a:ext>
            </a:extLst>
          </p:cNvPr>
          <p:cNvSpPr>
            <a:spLocks noGrp="1"/>
          </p:cNvSpPr>
          <p:nvPr>
            <p:ph type="title"/>
          </p:nvPr>
        </p:nvSpPr>
        <p:spPr>
          <a:xfrm>
            <a:off x="152400" y="161925"/>
            <a:ext cx="4480560" cy="6574155"/>
          </a:xfrm>
        </p:spPr>
        <p:txBody>
          <a:bodyPr/>
          <a:lstStyle/>
          <a:p>
            <a:r>
              <a:rPr lang="en-GB" dirty="0"/>
              <a:t>Residential Care</a:t>
            </a:r>
          </a:p>
        </p:txBody>
      </p:sp>
      <p:sp>
        <p:nvSpPr>
          <p:cNvPr id="3" name="Content Placeholder 2">
            <a:extLst>
              <a:ext uri="{FF2B5EF4-FFF2-40B4-BE49-F238E27FC236}">
                <a16:creationId xmlns:a16="http://schemas.microsoft.com/office/drawing/2014/main" id="{CC547D84-2710-3AD1-B7E6-1CD4A60CDB42}"/>
              </a:ext>
            </a:extLst>
          </p:cNvPr>
          <p:cNvSpPr>
            <a:spLocks noGrp="1"/>
          </p:cNvSpPr>
          <p:nvPr>
            <p:ph idx="1"/>
          </p:nvPr>
        </p:nvSpPr>
        <p:spPr>
          <a:xfrm>
            <a:off x="4439920" y="1757681"/>
            <a:ext cx="7233920" cy="3830320"/>
          </a:xfrm>
        </p:spPr>
        <p:txBody>
          <a:bodyPr>
            <a:normAutofit/>
          </a:bodyPr>
          <a:lstStyle/>
          <a:p>
            <a:r>
              <a:rPr lang="en-GB" sz="1800" dirty="0"/>
              <a:t>Residential care homes provide 24 hour support for individuals with complex needs such as dementia or severe frailty (NICE, 2022).They offer structured routines and access to multidisciplinary teams Which can improve ,safety and medical management .However, residential care can reduce autonomy and lead to institutionalisation if not delivered in a personalised way(Brownie and Nancarrow,2013). Quality varies across regions, creating inequalities in user experience (Skills for Care, 2023).</a:t>
            </a:r>
          </a:p>
        </p:txBody>
      </p:sp>
      <p:pic>
        <p:nvPicPr>
          <p:cNvPr id="5" name="Picture 4">
            <a:extLst>
              <a:ext uri="{FF2B5EF4-FFF2-40B4-BE49-F238E27FC236}">
                <a16:creationId xmlns:a16="http://schemas.microsoft.com/office/drawing/2014/main" id="{532832D5-54CE-16B5-0717-599B561D626F}"/>
              </a:ext>
            </a:extLst>
          </p:cNvPr>
          <p:cNvPicPr>
            <a:picLocks noChangeAspect="1"/>
          </p:cNvPicPr>
          <p:nvPr/>
        </p:nvPicPr>
        <p:blipFill>
          <a:blip r:embed="rId4"/>
          <a:stretch>
            <a:fillRect/>
          </a:stretch>
        </p:blipFill>
        <p:spPr>
          <a:xfrm>
            <a:off x="313055" y="1564322"/>
            <a:ext cx="3375025" cy="3454718"/>
          </a:xfrm>
          <a:prstGeom prst="rect">
            <a:avLst/>
          </a:prstGeom>
        </p:spPr>
      </p:pic>
      <p:pic>
        <p:nvPicPr>
          <p:cNvPr id="12" name="Audio 11">
            <a:hlinkClick r:id="" action="ppaction://media"/>
            <a:extLst>
              <a:ext uri="{FF2B5EF4-FFF2-40B4-BE49-F238E27FC236}">
                <a16:creationId xmlns:a16="http://schemas.microsoft.com/office/drawing/2014/main" id="{B7D68F05-1378-448B-07CC-3B39C38E10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5376880"/>
      </p:ext>
    </p:extLst>
  </p:cSld>
  <p:clrMapOvr>
    <a:masterClrMapping/>
  </p:clrMapOvr>
  <mc:AlternateContent xmlns:mc="http://schemas.openxmlformats.org/markup-compatibility/2006" xmlns:p14="http://schemas.microsoft.com/office/powerpoint/2010/main">
    <mc:Choice Requires="p14">
      <p:transition spd="slow" p14:dur="2000" advTm="61017"/>
    </mc:Choice>
    <mc:Fallback xmlns="">
      <p:transition spd="slow" advTm="61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DAB6-30F1-34DE-A8EA-4A308C9C8049}"/>
              </a:ext>
            </a:extLst>
          </p:cNvPr>
          <p:cNvSpPr>
            <a:spLocks noGrp="1"/>
          </p:cNvSpPr>
          <p:nvPr>
            <p:ph type="title"/>
          </p:nvPr>
        </p:nvSpPr>
        <p:spPr>
          <a:xfrm>
            <a:off x="152400" y="172085"/>
            <a:ext cx="4348480" cy="6533515"/>
          </a:xfrm>
        </p:spPr>
        <p:txBody>
          <a:bodyPr>
            <a:normAutofit/>
          </a:bodyPr>
          <a:lstStyle/>
          <a:p>
            <a:r>
              <a:rPr lang="en-GB" dirty="0"/>
              <a:t>Social Inclusion </a:t>
            </a:r>
          </a:p>
        </p:txBody>
      </p:sp>
      <p:sp>
        <p:nvSpPr>
          <p:cNvPr id="3" name="Content Placeholder 2">
            <a:extLst>
              <a:ext uri="{FF2B5EF4-FFF2-40B4-BE49-F238E27FC236}">
                <a16:creationId xmlns:a16="http://schemas.microsoft.com/office/drawing/2014/main" id="{EACD1EEF-E276-F8B8-05E1-EB8738E5A11D}"/>
              </a:ext>
            </a:extLst>
          </p:cNvPr>
          <p:cNvSpPr>
            <a:spLocks noGrp="1"/>
          </p:cNvSpPr>
          <p:nvPr>
            <p:ph idx="1"/>
          </p:nvPr>
        </p:nvSpPr>
        <p:spPr>
          <a:xfrm>
            <a:off x="4257040" y="1727201"/>
            <a:ext cx="7630160" cy="4470399"/>
          </a:xfrm>
        </p:spPr>
        <p:txBody>
          <a:bodyPr>
            <a:normAutofit/>
          </a:bodyPr>
          <a:lstStyle/>
          <a:p>
            <a:r>
              <a:rPr lang="en-GB" sz="1800" dirty="0"/>
              <a:t>Social inclusion is essential for wellbeing, yet many older adults experience isolation due to retirement, mobility issues, or ageist attitudes(ONS,2022). Activity Theory suggest that staying socially and physically active improves wellbeing (Havighurst, 1961). Community programmes, day centres ,and befriending services help reduce loneliness, but barriers such transport difficulties and digital exclusion limit participation(Age UK,2023).</a:t>
            </a:r>
          </a:p>
        </p:txBody>
      </p:sp>
      <p:pic>
        <p:nvPicPr>
          <p:cNvPr id="5" name="Picture 4">
            <a:extLst>
              <a:ext uri="{FF2B5EF4-FFF2-40B4-BE49-F238E27FC236}">
                <a16:creationId xmlns:a16="http://schemas.microsoft.com/office/drawing/2014/main" id="{71C9EC48-139F-FAB9-EEA3-880CAC99BFF3}"/>
              </a:ext>
            </a:extLst>
          </p:cNvPr>
          <p:cNvPicPr>
            <a:picLocks noChangeAspect="1"/>
          </p:cNvPicPr>
          <p:nvPr/>
        </p:nvPicPr>
        <p:blipFill>
          <a:blip r:embed="rId4"/>
          <a:stretch>
            <a:fillRect/>
          </a:stretch>
        </p:blipFill>
        <p:spPr>
          <a:xfrm>
            <a:off x="304800" y="1126172"/>
            <a:ext cx="3425825" cy="5254308"/>
          </a:xfrm>
          <a:prstGeom prst="rect">
            <a:avLst/>
          </a:prstGeom>
        </p:spPr>
      </p:pic>
      <p:pic>
        <p:nvPicPr>
          <p:cNvPr id="8" name="Audio 7">
            <a:hlinkClick r:id="" action="ppaction://media"/>
            <a:extLst>
              <a:ext uri="{FF2B5EF4-FFF2-40B4-BE49-F238E27FC236}">
                <a16:creationId xmlns:a16="http://schemas.microsoft.com/office/drawing/2014/main" id="{E9EE7D2D-9FDB-727B-49A0-BE04C601FB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61448" y="4718304"/>
            <a:ext cx="2057400" cy="2057400"/>
          </a:xfrm>
          <a:prstGeom prst="ellipse">
            <a:avLst/>
          </a:prstGeom>
        </p:spPr>
      </p:pic>
    </p:spTree>
    <p:extLst>
      <p:ext uri="{BB962C8B-B14F-4D97-AF65-F5344CB8AC3E}">
        <p14:creationId xmlns:p14="http://schemas.microsoft.com/office/powerpoint/2010/main" val="776245506"/>
      </p:ext>
    </p:extLst>
  </p:cSld>
  <p:clrMapOvr>
    <a:masterClrMapping/>
  </p:clrMapOvr>
  <mc:AlternateContent xmlns:mc="http://schemas.openxmlformats.org/markup-compatibility/2006" xmlns:p14="http://schemas.microsoft.com/office/powerpoint/2010/main">
    <mc:Choice Requires="p14">
      <p:transition spd="slow" p14:dur="2000" advTm="62164"/>
    </mc:Choice>
    <mc:Fallback xmlns="">
      <p:transition spd="slow" advTm="62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2D6E-949F-C58E-1093-E44A3F3DB016}"/>
              </a:ext>
            </a:extLst>
          </p:cNvPr>
          <p:cNvSpPr>
            <a:spLocks noGrp="1"/>
          </p:cNvSpPr>
          <p:nvPr>
            <p:ph type="title"/>
          </p:nvPr>
        </p:nvSpPr>
        <p:spPr>
          <a:xfrm>
            <a:off x="137160" y="243205"/>
            <a:ext cx="3876040" cy="6198235"/>
          </a:xfrm>
        </p:spPr>
        <p:txBody>
          <a:bodyPr>
            <a:normAutofit/>
          </a:bodyPr>
          <a:lstStyle/>
          <a:p>
            <a:r>
              <a:rPr lang="en-GB" sz="2000" dirty="0"/>
              <a:t>Governance &amp;Demographic challenges</a:t>
            </a:r>
          </a:p>
        </p:txBody>
      </p:sp>
      <p:sp>
        <p:nvSpPr>
          <p:cNvPr id="3" name="Content Placeholder 2">
            <a:extLst>
              <a:ext uri="{FF2B5EF4-FFF2-40B4-BE49-F238E27FC236}">
                <a16:creationId xmlns:a16="http://schemas.microsoft.com/office/drawing/2014/main" id="{E2721AA2-6683-20A8-DA8E-6474C11E524B}"/>
              </a:ext>
            </a:extLst>
          </p:cNvPr>
          <p:cNvSpPr>
            <a:spLocks noGrp="1"/>
          </p:cNvSpPr>
          <p:nvPr>
            <p:ph idx="1"/>
          </p:nvPr>
        </p:nvSpPr>
        <p:spPr>
          <a:xfrm>
            <a:off x="4013200" y="1036320"/>
            <a:ext cx="7863840" cy="5140643"/>
          </a:xfrm>
        </p:spPr>
        <p:txBody>
          <a:bodyPr>
            <a:normAutofit/>
          </a:bodyPr>
          <a:lstStyle/>
          <a:p>
            <a:r>
              <a:rPr lang="en-GB" sz="1800" dirty="0"/>
              <a:t>The UK,s ageing population increases demand for long-term care ,but workforce shortages and funding gaps limit service availability(NHS England, 2019). The NHS long Term plan aims to improve integration between health and social care ,but progress is inconsistent. Demographic trends show more older adults living alone ,increasing the need for accessible community support (ONS,2022). Without b structural improvements, services will struggle to meet future demand.</a:t>
            </a:r>
          </a:p>
        </p:txBody>
      </p:sp>
      <p:pic>
        <p:nvPicPr>
          <p:cNvPr id="5" name="Picture 4">
            <a:extLst>
              <a:ext uri="{FF2B5EF4-FFF2-40B4-BE49-F238E27FC236}">
                <a16:creationId xmlns:a16="http://schemas.microsoft.com/office/drawing/2014/main" id="{503C2102-1EA5-C000-A2A4-91BDB3E30A2C}"/>
              </a:ext>
            </a:extLst>
          </p:cNvPr>
          <p:cNvPicPr>
            <a:picLocks noChangeAspect="1"/>
          </p:cNvPicPr>
          <p:nvPr/>
        </p:nvPicPr>
        <p:blipFill>
          <a:blip r:embed="rId4"/>
          <a:stretch>
            <a:fillRect/>
          </a:stretch>
        </p:blipFill>
        <p:spPr>
          <a:xfrm>
            <a:off x="314960" y="1554480"/>
            <a:ext cx="3082290" cy="3241040"/>
          </a:xfrm>
          <a:prstGeom prst="rect">
            <a:avLst/>
          </a:prstGeom>
        </p:spPr>
      </p:pic>
      <p:pic>
        <p:nvPicPr>
          <p:cNvPr id="8" name="Audio 7">
            <a:hlinkClick r:id="" action="ppaction://media"/>
            <a:extLst>
              <a:ext uri="{FF2B5EF4-FFF2-40B4-BE49-F238E27FC236}">
                <a16:creationId xmlns:a16="http://schemas.microsoft.com/office/drawing/2014/main" id="{4707C70B-BCFB-246E-006C-307DBFFAE9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2132949"/>
      </p:ext>
    </p:extLst>
  </p:cSld>
  <p:clrMapOvr>
    <a:masterClrMapping/>
  </p:clrMapOvr>
  <mc:AlternateContent xmlns:mc="http://schemas.openxmlformats.org/markup-compatibility/2006" xmlns:p14="http://schemas.microsoft.com/office/powerpoint/2010/main">
    <mc:Choice Requires="p14">
      <p:transition spd="slow" p14:dur="2000" advTm="59151"/>
    </mc:Choice>
    <mc:Fallback xmlns="">
      <p:transition spd="slow" advTm="59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5D4F-B8A3-2FE2-0C72-288BFE8BA0D5}"/>
              </a:ext>
            </a:extLst>
          </p:cNvPr>
          <p:cNvSpPr>
            <a:spLocks noGrp="1"/>
          </p:cNvSpPr>
          <p:nvPr>
            <p:ph type="title"/>
          </p:nvPr>
        </p:nvSpPr>
        <p:spPr>
          <a:xfrm>
            <a:off x="4419600" y="578485"/>
            <a:ext cx="5240020" cy="650875"/>
          </a:xfrm>
        </p:spPr>
        <p:txBody>
          <a:bodyPr>
            <a:normAutofit/>
          </a:bodyPr>
          <a:lstStyle/>
          <a:p>
            <a:r>
              <a:rPr lang="en-GB" sz="2000" dirty="0"/>
              <a:t>Theories of Ageing </a:t>
            </a:r>
          </a:p>
        </p:txBody>
      </p:sp>
      <p:sp>
        <p:nvSpPr>
          <p:cNvPr id="3" name="Content Placeholder 2">
            <a:extLst>
              <a:ext uri="{FF2B5EF4-FFF2-40B4-BE49-F238E27FC236}">
                <a16:creationId xmlns:a16="http://schemas.microsoft.com/office/drawing/2014/main" id="{B7C0E755-B910-5B25-C7FA-7B4EEB68110B}"/>
              </a:ext>
            </a:extLst>
          </p:cNvPr>
          <p:cNvSpPr>
            <a:spLocks noGrp="1"/>
          </p:cNvSpPr>
          <p:nvPr>
            <p:ph idx="1"/>
          </p:nvPr>
        </p:nvSpPr>
        <p:spPr>
          <a:xfrm>
            <a:off x="2499360" y="1320800"/>
            <a:ext cx="7274560" cy="5161280"/>
          </a:xfrm>
        </p:spPr>
        <p:txBody>
          <a:bodyPr>
            <a:normAutofit/>
          </a:bodyPr>
          <a:lstStyle/>
          <a:p>
            <a:pPr marL="0" indent="0">
              <a:buNone/>
            </a:pPr>
            <a:r>
              <a:rPr lang="en-GB" sz="1800" dirty="0"/>
              <a:t>Activity Theory emphasises the importance of staying active to maintain wellbeing (Havighurst, 1961). Continuity Theory highlights the value of familiar routines and environments(Atchley,1989). Disengagement Theory suggests older adults withdraw from social roles, but this is widely criticised as outdated (Cumming and Henry,1961). Socioemotional selectivity Theory argues that older people prioritise meaningful relationships(Carstensen,1992). These theories help guide personalised care planning.</a:t>
            </a:r>
          </a:p>
        </p:txBody>
      </p:sp>
      <p:pic>
        <p:nvPicPr>
          <p:cNvPr id="7" name="Audio 6">
            <a:hlinkClick r:id="" action="ppaction://media"/>
            <a:extLst>
              <a:ext uri="{FF2B5EF4-FFF2-40B4-BE49-F238E27FC236}">
                <a16:creationId xmlns:a16="http://schemas.microsoft.com/office/drawing/2014/main" id="{FC68FA22-A7F3-5083-B935-5090EFE51FC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2009142"/>
      </p:ext>
    </p:extLst>
  </p:cSld>
  <p:clrMapOvr>
    <a:masterClrMapping/>
  </p:clrMapOvr>
  <mc:AlternateContent xmlns:mc="http://schemas.openxmlformats.org/markup-compatibility/2006" xmlns:p14="http://schemas.microsoft.com/office/powerpoint/2010/main">
    <mc:Choice Requires="p14">
      <p:transition spd="slow" p14:dur="2000" advTm="71667"/>
    </mc:Choice>
    <mc:Fallback xmlns="">
      <p:transition spd="slow" advTm="71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2A95-FDF0-A082-2CF2-F08518548586}"/>
              </a:ext>
            </a:extLst>
          </p:cNvPr>
          <p:cNvSpPr>
            <a:spLocks noGrp="1"/>
          </p:cNvSpPr>
          <p:nvPr>
            <p:ph type="title"/>
          </p:nvPr>
        </p:nvSpPr>
        <p:spPr>
          <a:xfrm>
            <a:off x="4033520" y="162242"/>
            <a:ext cx="2722880" cy="518795"/>
          </a:xfrm>
        </p:spPr>
        <p:txBody>
          <a:bodyPr>
            <a:normAutofit/>
          </a:bodyPr>
          <a:lstStyle/>
          <a:p>
            <a:r>
              <a:rPr lang="en-GB" sz="2000" dirty="0"/>
              <a:t>Theory in practice </a:t>
            </a:r>
          </a:p>
        </p:txBody>
      </p:sp>
      <p:sp>
        <p:nvSpPr>
          <p:cNvPr id="3" name="Content Placeholder 2">
            <a:extLst>
              <a:ext uri="{FF2B5EF4-FFF2-40B4-BE49-F238E27FC236}">
                <a16:creationId xmlns:a16="http://schemas.microsoft.com/office/drawing/2014/main" id="{0F8C8ECD-6452-CD96-89F0-FD785A0F07B4}"/>
              </a:ext>
            </a:extLst>
          </p:cNvPr>
          <p:cNvSpPr>
            <a:spLocks noGrp="1"/>
          </p:cNvSpPr>
          <p:nvPr>
            <p:ph idx="1"/>
          </p:nvPr>
        </p:nvSpPr>
        <p:spPr>
          <a:xfrm>
            <a:off x="1635760" y="681037"/>
            <a:ext cx="7914640" cy="4094480"/>
          </a:xfrm>
        </p:spPr>
        <p:txBody>
          <a:bodyPr>
            <a:normAutofit/>
          </a:bodyPr>
          <a:lstStyle/>
          <a:p>
            <a:pPr marL="0" indent="0">
              <a:buNone/>
            </a:pPr>
            <a:r>
              <a:rPr lang="en-GB" sz="1800" dirty="0"/>
              <a:t>Active theory  supports the use of the day centres and community groups to reduce  isolation. Continuity  theory reinforces the importance of home-based care where familiar environments reduce stress. Socioemotional  selectivity theory encourages care plans the prioritise emotional needs meaningful relationships. Disengagement theory may explain individual preferences but should not guide modern care planning.</a:t>
            </a:r>
          </a:p>
        </p:txBody>
      </p:sp>
      <p:pic>
        <p:nvPicPr>
          <p:cNvPr id="7" name="Audio 6">
            <a:hlinkClick r:id="" action="ppaction://media"/>
            <a:extLst>
              <a:ext uri="{FF2B5EF4-FFF2-40B4-BE49-F238E27FC236}">
                <a16:creationId xmlns:a16="http://schemas.microsoft.com/office/drawing/2014/main" id="{29B6473B-D6B1-86CE-6F82-414C1EE4FF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105070"/>
      </p:ext>
    </p:extLst>
  </p:cSld>
  <p:clrMapOvr>
    <a:masterClrMapping/>
  </p:clrMapOvr>
  <mc:AlternateContent xmlns:mc="http://schemas.openxmlformats.org/markup-compatibility/2006" xmlns:p14="http://schemas.microsoft.com/office/powerpoint/2010/main">
    <mc:Choice Requires="p14">
      <p:transition spd="slow" p14:dur="2000" advTm="39557"/>
    </mc:Choice>
    <mc:Fallback xmlns="">
      <p:transition spd="slow" advTm="39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FA97-F239-5D58-3850-5058DD58975C}"/>
              </a:ext>
            </a:extLst>
          </p:cNvPr>
          <p:cNvSpPr>
            <a:spLocks noGrp="1"/>
          </p:cNvSpPr>
          <p:nvPr>
            <p:ph type="title"/>
          </p:nvPr>
        </p:nvSpPr>
        <p:spPr>
          <a:xfrm>
            <a:off x="3362960" y="172085"/>
            <a:ext cx="3119120" cy="1087755"/>
          </a:xfrm>
        </p:spPr>
        <p:txBody>
          <a:bodyPr>
            <a:normAutofit/>
          </a:bodyPr>
          <a:lstStyle/>
          <a:p>
            <a:r>
              <a:rPr lang="en-GB" sz="2400" dirty="0"/>
              <a:t>Policy &amp; Legislation  </a:t>
            </a:r>
          </a:p>
        </p:txBody>
      </p:sp>
      <p:sp>
        <p:nvSpPr>
          <p:cNvPr id="3" name="Content Placeholder 2">
            <a:extLst>
              <a:ext uri="{FF2B5EF4-FFF2-40B4-BE49-F238E27FC236}">
                <a16:creationId xmlns:a16="http://schemas.microsoft.com/office/drawing/2014/main" id="{71331372-DE77-00D1-CA8E-B7C54DE2934E}"/>
              </a:ext>
            </a:extLst>
          </p:cNvPr>
          <p:cNvSpPr>
            <a:spLocks noGrp="1"/>
          </p:cNvSpPr>
          <p:nvPr>
            <p:ph idx="1"/>
          </p:nvPr>
        </p:nvSpPr>
        <p:spPr>
          <a:xfrm>
            <a:off x="386080" y="1574800"/>
            <a:ext cx="10967720" cy="3281680"/>
          </a:xfrm>
        </p:spPr>
        <p:txBody>
          <a:bodyPr/>
          <a:lstStyle/>
          <a:p>
            <a:pPr marL="0" indent="0">
              <a:buNone/>
            </a:pPr>
            <a:r>
              <a:rPr lang="en-GB" sz="1800" dirty="0"/>
              <a:t>Care act 2014: wellbeing personalisation safeguarding (DHSC, 2014).</a:t>
            </a:r>
          </a:p>
          <a:p>
            <a:pPr marL="0" indent="0">
              <a:buNone/>
            </a:pPr>
            <a:r>
              <a:rPr lang="en-GB" sz="1800" dirty="0"/>
              <a:t>Equality act 2010:protects older adults  from discrimination (UK Government, 2010).</a:t>
            </a:r>
          </a:p>
          <a:p>
            <a:pPr marL="0" indent="0">
              <a:buNone/>
            </a:pPr>
            <a:r>
              <a:rPr lang="en-GB" sz="1800" dirty="0"/>
              <a:t>NHS Long Term Plan : integrated care and digital  innovation (NHS England,2019).</a:t>
            </a:r>
          </a:p>
          <a:p>
            <a:pPr marL="0" indent="0">
              <a:buNone/>
            </a:pPr>
            <a:r>
              <a:rPr lang="en-GB" sz="1800" dirty="0"/>
              <a:t>Mental Capacity Act 2005, supports decision-making (UK Government,2005).</a:t>
            </a:r>
          </a:p>
          <a:p>
            <a:pPr marL="0" indent="0">
              <a:buNone/>
            </a:pPr>
            <a:r>
              <a:rPr lang="en-GB" sz="1800" dirty="0"/>
              <a:t>Policies shape how care  is delivered and regulated</a:t>
            </a:r>
            <a:r>
              <a:rPr lang="en-GB" sz="1600" dirty="0"/>
              <a:t>.</a:t>
            </a:r>
          </a:p>
          <a:p>
            <a:pPr marL="0" indent="0">
              <a:buNone/>
            </a:pPr>
            <a:endParaRPr lang="en-GB" dirty="0"/>
          </a:p>
        </p:txBody>
      </p:sp>
      <p:pic>
        <p:nvPicPr>
          <p:cNvPr id="7" name="Audio 6">
            <a:hlinkClick r:id="" action="ppaction://media"/>
            <a:extLst>
              <a:ext uri="{FF2B5EF4-FFF2-40B4-BE49-F238E27FC236}">
                <a16:creationId xmlns:a16="http://schemas.microsoft.com/office/drawing/2014/main" id="{9F2B7DCC-7D35-1A0D-A298-BB8DDDC7C8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8767539"/>
      </p:ext>
    </p:extLst>
  </p:cSld>
  <p:clrMapOvr>
    <a:masterClrMapping/>
  </p:clrMapOvr>
  <mc:AlternateContent xmlns:mc="http://schemas.openxmlformats.org/markup-compatibility/2006" xmlns:p14="http://schemas.microsoft.com/office/powerpoint/2010/main">
    <mc:Choice Requires="p14">
      <p:transition spd="slow" p14:dur="2000" advTm="57418"/>
    </mc:Choice>
    <mc:Fallback xmlns="">
      <p:transition spd="slow" advTm="57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2545-4B6E-9554-56AD-64FB5DDAD9EB}"/>
              </a:ext>
            </a:extLst>
          </p:cNvPr>
          <p:cNvSpPr>
            <a:spLocks noGrp="1"/>
          </p:cNvSpPr>
          <p:nvPr>
            <p:ph type="title"/>
          </p:nvPr>
        </p:nvSpPr>
        <p:spPr>
          <a:xfrm>
            <a:off x="650240" y="182881"/>
            <a:ext cx="3921760" cy="6573519"/>
          </a:xfrm>
        </p:spPr>
        <p:txBody>
          <a:bodyPr>
            <a:normAutofit/>
          </a:bodyPr>
          <a:lstStyle/>
          <a:p>
            <a:r>
              <a:rPr lang="en-GB" sz="2000" dirty="0"/>
              <a:t>Policy in practice</a:t>
            </a:r>
          </a:p>
        </p:txBody>
      </p:sp>
      <p:sp>
        <p:nvSpPr>
          <p:cNvPr id="3" name="Content Placeholder 2">
            <a:extLst>
              <a:ext uri="{FF2B5EF4-FFF2-40B4-BE49-F238E27FC236}">
                <a16:creationId xmlns:a16="http://schemas.microsoft.com/office/drawing/2014/main" id="{F9B94836-373E-E3D2-D5E1-BE24F114ADFF}"/>
              </a:ext>
            </a:extLst>
          </p:cNvPr>
          <p:cNvSpPr>
            <a:spLocks noGrp="1"/>
          </p:cNvSpPr>
          <p:nvPr>
            <p:ph idx="1"/>
          </p:nvPr>
        </p:nvSpPr>
        <p:spPr>
          <a:xfrm>
            <a:off x="5161280" y="1554481"/>
            <a:ext cx="6817360" cy="3342640"/>
          </a:xfrm>
        </p:spPr>
        <p:txBody>
          <a:bodyPr>
            <a:normAutofit/>
          </a:bodyPr>
          <a:lstStyle/>
          <a:p>
            <a:pPr marL="0" indent="0">
              <a:buNone/>
            </a:pPr>
            <a:r>
              <a:rPr lang="en-GB" sz="1800" dirty="0"/>
              <a:t>Although policies are strong implementation is inconsistent .Funding pressures limit the Care Act's personalisation goals ,and ageism continues despite the Equality Act's protections. Digital exclusion challenges the NHS Long Term Plan ,s technology ambition .THE Mental Capacity Act requires staff training ,but this is not always prioritised (SCIE,2021) .Policy can guide practice ,but structural barriers must be addressed.</a:t>
            </a:r>
          </a:p>
        </p:txBody>
      </p:sp>
      <p:pic>
        <p:nvPicPr>
          <p:cNvPr id="5" name="Picture 4">
            <a:extLst>
              <a:ext uri="{FF2B5EF4-FFF2-40B4-BE49-F238E27FC236}">
                <a16:creationId xmlns:a16="http://schemas.microsoft.com/office/drawing/2014/main" id="{4CD8D7C6-3110-1405-1F05-9A9C130C90B8}"/>
              </a:ext>
            </a:extLst>
          </p:cNvPr>
          <p:cNvPicPr>
            <a:picLocks noChangeAspect="1"/>
          </p:cNvPicPr>
          <p:nvPr/>
        </p:nvPicPr>
        <p:blipFill>
          <a:blip r:embed="rId4"/>
          <a:stretch>
            <a:fillRect/>
          </a:stretch>
        </p:blipFill>
        <p:spPr>
          <a:xfrm>
            <a:off x="213360" y="1397000"/>
            <a:ext cx="3749040" cy="4064000"/>
          </a:xfrm>
          <a:prstGeom prst="rect">
            <a:avLst/>
          </a:prstGeom>
        </p:spPr>
      </p:pic>
      <p:pic>
        <p:nvPicPr>
          <p:cNvPr id="8" name="Audio 7">
            <a:hlinkClick r:id="" action="ppaction://media"/>
            <a:extLst>
              <a:ext uri="{FF2B5EF4-FFF2-40B4-BE49-F238E27FC236}">
                <a16:creationId xmlns:a16="http://schemas.microsoft.com/office/drawing/2014/main" id="{08D6105E-DEB0-D99E-1FB5-E9E265A04B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7683137"/>
      </p:ext>
    </p:extLst>
  </p:cSld>
  <p:clrMapOvr>
    <a:masterClrMapping/>
  </p:clrMapOvr>
  <mc:AlternateContent xmlns:mc="http://schemas.openxmlformats.org/markup-compatibility/2006" xmlns:p14="http://schemas.microsoft.com/office/powerpoint/2010/main">
    <mc:Choice Requires="p14">
      <p:transition spd="slow" p14:dur="2000" advTm="49062"/>
    </mc:Choice>
    <mc:Fallback xmlns="">
      <p:transition spd="slow" advTm="49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09573-B277-AB93-A8D3-B0F865F3B58B}"/>
              </a:ext>
            </a:extLst>
          </p:cNvPr>
          <p:cNvSpPr>
            <a:spLocks noGrp="1"/>
          </p:cNvSpPr>
          <p:nvPr>
            <p:ph type="title"/>
          </p:nvPr>
        </p:nvSpPr>
        <p:spPr>
          <a:xfrm>
            <a:off x="142240" y="426084"/>
            <a:ext cx="4514850" cy="6157595"/>
          </a:xfrm>
        </p:spPr>
        <p:txBody>
          <a:bodyPr>
            <a:normAutofit/>
          </a:bodyPr>
          <a:lstStyle/>
          <a:p>
            <a:r>
              <a:rPr lang="en-GB" sz="2000" dirty="0"/>
              <a:t>Technological Innovations</a:t>
            </a:r>
          </a:p>
        </p:txBody>
      </p:sp>
      <p:sp>
        <p:nvSpPr>
          <p:cNvPr id="3" name="Content Placeholder 2">
            <a:extLst>
              <a:ext uri="{FF2B5EF4-FFF2-40B4-BE49-F238E27FC236}">
                <a16:creationId xmlns:a16="http://schemas.microsoft.com/office/drawing/2014/main" id="{DF559AB3-4A87-59BC-C42D-643F282BB5C1}"/>
              </a:ext>
            </a:extLst>
          </p:cNvPr>
          <p:cNvSpPr>
            <a:spLocks noGrp="1"/>
          </p:cNvSpPr>
          <p:nvPr>
            <p:ph idx="1"/>
          </p:nvPr>
        </p:nvSpPr>
        <p:spPr>
          <a:xfrm>
            <a:off x="5974080" y="1470025"/>
            <a:ext cx="5486400" cy="4351338"/>
          </a:xfrm>
        </p:spPr>
        <p:txBody>
          <a:bodyPr>
            <a:normAutofit/>
          </a:bodyPr>
          <a:lstStyle/>
          <a:p>
            <a:r>
              <a:rPr lang="en-GB" sz="1400" dirty="0"/>
              <a:t>Telecare :remote monitoring +emergency alerts.</a:t>
            </a:r>
          </a:p>
          <a:p>
            <a:r>
              <a:rPr lang="en-GB" sz="1400" dirty="0"/>
              <a:t>Dementia tech: GPS tracker, memory aids .</a:t>
            </a:r>
          </a:p>
          <a:p>
            <a:r>
              <a:rPr lang="en-GB" sz="1400" dirty="0"/>
              <a:t>Assistive device: medication dispensers, mobility aids,</a:t>
            </a:r>
          </a:p>
          <a:p>
            <a:r>
              <a:rPr lang="en-GB" sz="1400" dirty="0"/>
              <a:t>Robotics: lifting support ,social interaction (Topol,2019).</a:t>
            </a:r>
          </a:p>
          <a:p>
            <a:r>
              <a:rPr lang="en-GB" sz="1400" dirty="0"/>
              <a:t>Benefits vs risks: independence vs digital exclusion (Age UK,2023).</a:t>
            </a:r>
          </a:p>
          <a:p>
            <a:endParaRPr lang="en-GB" sz="1400" dirty="0"/>
          </a:p>
        </p:txBody>
      </p:sp>
      <p:pic>
        <p:nvPicPr>
          <p:cNvPr id="5" name="Picture 4">
            <a:extLst>
              <a:ext uri="{FF2B5EF4-FFF2-40B4-BE49-F238E27FC236}">
                <a16:creationId xmlns:a16="http://schemas.microsoft.com/office/drawing/2014/main" id="{57263A1E-BE7C-88C3-6937-1D677D9AF720}"/>
              </a:ext>
            </a:extLst>
          </p:cNvPr>
          <p:cNvPicPr>
            <a:picLocks noChangeAspect="1"/>
          </p:cNvPicPr>
          <p:nvPr/>
        </p:nvPicPr>
        <p:blipFill>
          <a:blip r:embed="rId4"/>
          <a:stretch>
            <a:fillRect/>
          </a:stretch>
        </p:blipFill>
        <p:spPr>
          <a:xfrm>
            <a:off x="341630" y="1729104"/>
            <a:ext cx="4514850" cy="4478655"/>
          </a:xfrm>
          <a:prstGeom prst="rect">
            <a:avLst/>
          </a:prstGeom>
        </p:spPr>
      </p:pic>
      <p:pic>
        <p:nvPicPr>
          <p:cNvPr id="8" name="Audio 7">
            <a:hlinkClick r:id="" action="ppaction://media"/>
            <a:extLst>
              <a:ext uri="{FF2B5EF4-FFF2-40B4-BE49-F238E27FC236}">
                <a16:creationId xmlns:a16="http://schemas.microsoft.com/office/drawing/2014/main" id="{A2E49960-B965-535D-0DAA-B302E597F8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145819"/>
      </p:ext>
    </p:extLst>
  </p:cSld>
  <p:clrMapOvr>
    <a:masterClrMapping/>
  </p:clrMapOvr>
  <mc:AlternateContent xmlns:mc="http://schemas.openxmlformats.org/markup-compatibility/2006" xmlns:p14="http://schemas.microsoft.com/office/powerpoint/2010/main">
    <mc:Choice Requires="p14">
      <p:transition spd="slow" p14:dur="2000" advTm="48679"/>
    </mc:Choice>
    <mc:Fallback xmlns="">
      <p:transition spd="slow" advTm="48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CA2A8-C553-FEFB-0493-73C3629FF9C2}"/>
              </a:ext>
            </a:extLst>
          </p:cNvPr>
          <p:cNvSpPr>
            <a:spLocks noGrp="1"/>
          </p:cNvSpPr>
          <p:nvPr>
            <p:ph type="title"/>
          </p:nvPr>
        </p:nvSpPr>
        <p:spPr>
          <a:xfrm>
            <a:off x="254000" y="457200"/>
            <a:ext cx="4419600" cy="6045517"/>
          </a:xfrm>
        </p:spPr>
        <p:txBody>
          <a:bodyPr>
            <a:normAutofit/>
          </a:bodyPr>
          <a:lstStyle/>
          <a:p>
            <a:r>
              <a:rPr lang="en-GB" sz="2000" dirty="0"/>
              <a:t>Case study :Age UK</a:t>
            </a:r>
          </a:p>
        </p:txBody>
      </p:sp>
      <p:sp>
        <p:nvSpPr>
          <p:cNvPr id="3" name="Content Placeholder 2">
            <a:extLst>
              <a:ext uri="{FF2B5EF4-FFF2-40B4-BE49-F238E27FC236}">
                <a16:creationId xmlns:a16="http://schemas.microsoft.com/office/drawing/2014/main" id="{0AC3EECB-5845-E56D-ACD9-62AC6C6B1CA8}"/>
              </a:ext>
            </a:extLst>
          </p:cNvPr>
          <p:cNvSpPr>
            <a:spLocks noGrp="1"/>
          </p:cNvSpPr>
          <p:nvPr>
            <p:ph idx="1"/>
          </p:nvPr>
        </p:nvSpPr>
        <p:spPr>
          <a:xfrm>
            <a:off x="5445760" y="1239521"/>
            <a:ext cx="6492240" cy="3383280"/>
          </a:xfrm>
        </p:spPr>
        <p:txBody>
          <a:bodyPr>
            <a:normAutofit/>
          </a:bodyPr>
          <a:lstStyle/>
          <a:p>
            <a:r>
              <a:rPr lang="en-GB" sz="1800" dirty="0"/>
              <a:t>Age Uk provides community support through befriend services ,social groups, and  digital inclusion programmes .These initiatives reduce loneliness and support Activity Theory by encouraging engagement (Age UK,2023) .The also align with the Equality Act by  promoting inclusion and reducing discrimination. Out come include improved wellbeing ,reduced isolation, and greater confidence among older adults.</a:t>
            </a:r>
          </a:p>
        </p:txBody>
      </p:sp>
      <p:pic>
        <p:nvPicPr>
          <p:cNvPr id="5" name="Picture 4">
            <a:extLst>
              <a:ext uri="{FF2B5EF4-FFF2-40B4-BE49-F238E27FC236}">
                <a16:creationId xmlns:a16="http://schemas.microsoft.com/office/drawing/2014/main" id="{954B421D-2C22-C382-7579-5B968C8AE8C3}"/>
              </a:ext>
            </a:extLst>
          </p:cNvPr>
          <p:cNvPicPr>
            <a:picLocks noChangeAspect="1"/>
          </p:cNvPicPr>
          <p:nvPr/>
        </p:nvPicPr>
        <p:blipFill>
          <a:blip r:embed="rId4"/>
          <a:stretch>
            <a:fillRect/>
          </a:stretch>
        </p:blipFill>
        <p:spPr>
          <a:xfrm>
            <a:off x="254000" y="1695132"/>
            <a:ext cx="4043680" cy="3000375"/>
          </a:xfrm>
          <a:prstGeom prst="rect">
            <a:avLst/>
          </a:prstGeom>
        </p:spPr>
      </p:pic>
      <p:pic>
        <p:nvPicPr>
          <p:cNvPr id="8" name="Audio 7">
            <a:hlinkClick r:id="" action="ppaction://media"/>
            <a:extLst>
              <a:ext uri="{FF2B5EF4-FFF2-40B4-BE49-F238E27FC236}">
                <a16:creationId xmlns:a16="http://schemas.microsoft.com/office/drawing/2014/main" id="{7DEFEA10-B3F7-433D-F967-374CEBE5E5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43160" y="4718304"/>
            <a:ext cx="2057400" cy="2057400"/>
          </a:xfrm>
          <a:prstGeom prst="ellipse">
            <a:avLst/>
          </a:prstGeom>
        </p:spPr>
      </p:pic>
    </p:spTree>
    <p:extLst>
      <p:ext uri="{BB962C8B-B14F-4D97-AF65-F5344CB8AC3E}">
        <p14:creationId xmlns:p14="http://schemas.microsoft.com/office/powerpoint/2010/main" val="952677463"/>
      </p:ext>
    </p:extLst>
  </p:cSld>
  <p:clrMapOvr>
    <a:masterClrMapping/>
  </p:clrMapOvr>
  <mc:AlternateContent xmlns:mc="http://schemas.openxmlformats.org/markup-compatibility/2006" xmlns:p14="http://schemas.microsoft.com/office/powerpoint/2010/main">
    <mc:Choice Requires="p14">
      <p:transition spd="slow" p14:dur="2000" advTm="44098"/>
    </mc:Choice>
    <mc:Fallback xmlns="">
      <p:transition spd="slow" advTm="44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40A8C-5C83-7D60-4747-F0C8C8CF8FD8}"/>
              </a:ext>
            </a:extLst>
          </p:cNvPr>
          <p:cNvSpPr>
            <a:spLocks noGrp="1"/>
          </p:cNvSpPr>
          <p:nvPr>
            <p:ph type="title"/>
          </p:nvPr>
        </p:nvSpPr>
        <p:spPr>
          <a:xfrm>
            <a:off x="203200" y="132080"/>
            <a:ext cx="5415280" cy="6146800"/>
          </a:xfrm>
        </p:spPr>
        <p:txBody>
          <a:bodyPr>
            <a:normAutofit/>
          </a:bodyPr>
          <a:lstStyle/>
          <a:p>
            <a:r>
              <a:rPr lang="en-GB" sz="2000" dirty="0"/>
              <a:t>Dementia Village (Netherland)</a:t>
            </a:r>
          </a:p>
        </p:txBody>
      </p:sp>
      <p:sp>
        <p:nvSpPr>
          <p:cNvPr id="3" name="Content Placeholder 2">
            <a:extLst>
              <a:ext uri="{FF2B5EF4-FFF2-40B4-BE49-F238E27FC236}">
                <a16:creationId xmlns:a16="http://schemas.microsoft.com/office/drawing/2014/main" id="{12CA1D7F-451B-BFE5-D886-1AF6C37825CC}"/>
              </a:ext>
            </a:extLst>
          </p:cNvPr>
          <p:cNvSpPr>
            <a:spLocks noGrp="1"/>
          </p:cNvSpPr>
          <p:nvPr>
            <p:ph idx="1"/>
          </p:nvPr>
        </p:nvSpPr>
        <p:spPr>
          <a:xfrm>
            <a:off x="6248400" y="1229361"/>
            <a:ext cx="5730240" cy="4033519"/>
          </a:xfrm>
        </p:spPr>
        <p:txBody>
          <a:bodyPr/>
          <a:lstStyle/>
          <a:p>
            <a:pPr marL="0" indent="0">
              <a:buNone/>
            </a:pPr>
            <a:r>
              <a:rPr lang="en-GB" sz="1800" dirty="0"/>
              <a:t>The  dementia village model creates a safe  community like environment where residents maintain daily routines. This approach aligns with Continuity Theory and supports autonomy (DeBoer et al., 2017) .Policies emphasising personalisation are reflected in the villages design .Outcomes include reduced distress. Improved quality of life, and greater independence .The model demonstrates how environment shapes wellbeing. .</a:t>
            </a:r>
          </a:p>
          <a:p>
            <a:pPr marL="0" indent="0">
              <a:buNone/>
            </a:pPr>
            <a:endParaRPr lang="en-GB" dirty="0"/>
          </a:p>
        </p:txBody>
      </p:sp>
      <p:sp>
        <p:nvSpPr>
          <p:cNvPr id="5" name="TextBox 4">
            <a:extLst>
              <a:ext uri="{FF2B5EF4-FFF2-40B4-BE49-F238E27FC236}">
                <a16:creationId xmlns:a16="http://schemas.microsoft.com/office/drawing/2014/main" id="{ADB89A95-A0D9-7986-108B-9E3592A4EA5A}"/>
              </a:ext>
            </a:extLst>
          </p:cNvPr>
          <p:cNvSpPr txBox="1"/>
          <p:nvPr/>
        </p:nvSpPr>
        <p:spPr>
          <a:xfrm>
            <a:off x="1727200" y="1960880"/>
            <a:ext cx="184731" cy="369332"/>
          </a:xfrm>
          <a:prstGeom prst="rect">
            <a:avLst/>
          </a:prstGeom>
          <a:noFill/>
        </p:spPr>
        <p:txBody>
          <a:bodyPr wrap="none" rtlCol="0">
            <a:spAutoFit/>
          </a:bodyPr>
          <a:lstStyle/>
          <a:p>
            <a:endParaRPr lang="en-GB" dirty="0"/>
          </a:p>
        </p:txBody>
      </p:sp>
      <p:pic>
        <p:nvPicPr>
          <p:cNvPr id="7" name="Picture 6">
            <a:extLst>
              <a:ext uri="{FF2B5EF4-FFF2-40B4-BE49-F238E27FC236}">
                <a16:creationId xmlns:a16="http://schemas.microsoft.com/office/drawing/2014/main" id="{A91F5666-9C07-C2E6-22B8-B733651773F4}"/>
              </a:ext>
            </a:extLst>
          </p:cNvPr>
          <p:cNvPicPr>
            <a:picLocks noChangeAspect="1"/>
          </p:cNvPicPr>
          <p:nvPr/>
        </p:nvPicPr>
        <p:blipFill>
          <a:blip r:embed="rId4"/>
          <a:stretch>
            <a:fillRect/>
          </a:stretch>
        </p:blipFill>
        <p:spPr>
          <a:xfrm>
            <a:off x="203200" y="1229360"/>
            <a:ext cx="4514850" cy="4511039"/>
          </a:xfrm>
          <a:prstGeom prst="rect">
            <a:avLst/>
          </a:prstGeom>
        </p:spPr>
      </p:pic>
      <p:pic>
        <p:nvPicPr>
          <p:cNvPr id="9" name="Audio 8">
            <a:hlinkClick r:id="" action="ppaction://media"/>
            <a:extLst>
              <a:ext uri="{FF2B5EF4-FFF2-40B4-BE49-F238E27FC236}">
                <a16:creationId xmlns:a16="http://schemas.microsoft.com/office/drawing/2014/main" id="{56320D94-8EE7-3E59-CB08-690F6600ADD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3610886"/>
      </p:ext>
    </p:extLst>
  </p:cSld>
  <p:clrMapOvr>
    <a:masterClrMapping/>
  </p:clrMapOvr>
  <mc:AlternateContent xmlns:mc="http://schemas.openxmlformats.org/markup-compatibility/2006" xmlns:p14="http://schemas.microsoft.com/office/powerpoint/2010/main">
    <mc:Choice Requires="p14">
      <p:transition spd="slow" p14:dur="2000" advTm="50390"/>
    </mc:Choice>
    <mc:Fallback xmlns="">
      <p:transition spd="slow" advTm="50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B47A7-4B68-4853-23F1-B90AA3A50F4F}"/>
              </a:ext>
            </a:extLst>
          </p:cNvPr>
          <p:cNvSpPr>
            <a:spLocks noGrp="1"/>
          </p:cNvSpPr>
          <p:nvPr>
            <p:ph type="title"/>
          </p:nvPr>
        </p:nvSpPr>
        <p:spPr>
          <a:xfrm>
            <a:off x="514031" y="422238"/>
            <a:ext cx="3184209" cy="5277522"/>
          </a:xfrm>
        </p:spPr>
        <p:txBody>
          <a:bodyPr>
            <a:normAutofit/>
          </a:bodyPr>
          <a:lstStyle/>
          <a:p>
            <a:r>
              <a:rPr lang="en-GB" sz="2400" dirty="0"/>
              <a:t>Recommendations</a:t>
            </a:r>
          </a:p>
        </p:txBody>
      </p:sp>
      <p:sp>
        <p:nvSpPr>
          <p:cNvPr id="3" name="Content Placeholder 2">
            <a:extLst>
              <a:ext uri="{FF2B5EF4-FFF2-40B4-BE49-F238E27FC236}">
                <a16:creationId xmlns:a16="http://schemas.microsoft.com/office/drawing/2014/main" id="{3A940A14-D3FE-3633-8538-83AABD4CF5E5}"/>
              </a:ext>
            </a:extLst>
          </p:cNvPr>
          <p:cNvSpPr>
            <a:spLocks noGrp="1"/>
          </p:cNvSpPr>
          <p:nvPr>
            <p:ph idx="1"/>
          </p:nvPr>
        </p:nvSpPr>
        <p:spPr>
          <a:xfrm>
            <a:off x="4332289" y="1517968"/>
            <a:ext cx="7213600" cy="4486275"/>
          </a:xfrm>
        </p:spPr>
        <p:txBody>
          <a:bodyPr>
            <a:normAutofit/>
          </a:bodyPr>
          <a:lstStyle/>
          <a:p>
            <a:r>
              <a:rPr lang="en-GB" sz="1800" dirty="0"/>
              <a:t>Strengthen person centred care through staff training .</a:t>
            </a:r>
          </a:p>
          <a:p>
            <a:r>
              <a:rPr lang="en-GB" sz="1800" dirty="0"/>
              <a:t>Expand community programmes to reduce isolation.</a:t>
            </a:r>
          </a:p>
          <a:p>
            <a:r>
              <a:rPr lang="en-GB" sz="1800" dirty="0"/>
              <a:t>Improve workforce conditions to increase quality.</a:t>
            </a:r>
          </a:p>
          <a:p>
            <a:r>
              <a:rPr lang="en-GB" sz="1800" dirty="0"/>
              <a:t>Increase digital inclusion for older adults.</a:t>
            </a:r>
          </a:p>
          <a:p>
            <a:r>
              <a:rPr lang="en-GB" sz="1800" dirty="0"/>
              <a:t>Integrate health and social care for continuity (NHS England,2019). </a:t>
            </a:r>
          </a:p>
        </p:txBody>
      </p:sp>
      <p:pic>
        <p:nvPicPr>
          <p:cNvPr id="5" name="Picture 4">
            <a:extLst>
              <a:ext uri="{FF2B5EF4-FFF2-40B4-BE49-F238E27FC236}">
                <a16:creationId xmlns:a16="http://schemas.microsoft.com/office/drawing/2014/main" id="{54E87009-E3F8-BCD8-43C2-E85724814A53}"/>
              </a:ext>
            </a:extLst>
          </p:cNvPr>
          <p:cNvPicPr>
            <a:picLocks noChangeAspect="1"/>
          </p:cNvPicPr>
          <p:nvPr/>
        </p:nvPicPr>
        <p:blipFill>
          <a:blip r:embed="rId4"/>
          <a:stretch>
            <a:fillRect/>
          </a:stretch>
        </p:blipFill>
        <p:spPr>
          <a:xfrm>
            <a:off x="514031" y="2085023"/>
            <a:ext cx="3041969" cy="2761298"/>
          </a:xfrm>
          <a:prstGeom prst="rect">
            <a:avLst/>
          </a:prstGeom>
        </p:spPr>
      </p:pic>
      <p:pic>
        <p:nvPicPr>
          <p:cNvPr id="8" name="Audio 7">
            <a:hlinkClick r:id="" action="ppaction://media"/>
            <a:extLst>
              <a:ext uri="{FF2B5EF4-FFF2-40B4-BE49-F238E27FC236}">
                <a16:creationId xmlns:a16="http://schemas.microsoft.com/office/drawing/2014/main" id="{265C0EDC-6527-562B-F79C-769A20FE369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1259400"/>
      </p:ext>
    </p:extLst>
  </p:cSld>
  <p:clrMapOvr>
    <a:masterClrMapping/>
  </p:clrMapOvr>
  <mc:AlternateContent xmlns:mc="http://schemas.openxmlformats.org/markup-compatibility/2006" xmlns:p14="http://schemas.microsoft.com/office/powerpoint/2010/main">
    <mc:Choice Requires="p14">
      <p:transition spd="slow" p14:dur="2000" advTm="40702"/>
    </mc:Choice>
    <mc:Fallback xmlns="">
      <p:transition spd="slow" advTm="40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79501-B84F-1338-6EBD-9A70F414F3CF}"/>
              </a:ext>
            </a:extLst>
          </p:cNvPr>
          <p:cNvSpPr>
            <a:spLocks noGrp="1"/>
          </p:cNvSpPr>
          <p:nvPr>
            <p:ph type="title"/>
          </p:nvPr>
        </p:nvSpPr>
        <p:spPr>
          <a:xfrm>
            <a:off x="646111" y="452718"/>
            <a:ext cx="3316289" cy="5419762"/>
          </a:xfrm>
        </p:spPr>
        <p:txBody>
          <a:bodyPr>
            <a:normAutofit/>
          </a:bodyPr>
          <a:lstStyle/>
          <a:p>
            <a:r>
              <a:rPr lang="en-GB" sz="2000" dirty="0"/>
              <a:t>Conclusion</a:t>
            </a:r>
          </a:p>
        </p:txBody>
      </p:sp>
      <p:sp>
        <p:nvSpPr>
          <p:cNvPr id="3" name="Content Placeholder 2">
            <a:extLst>
              <a:ext uri="{FF2B5EF4-FFF2-40B4-BE49-F238E27FC236}">
                <a16:creationId xmlns:a16="http://schemas.microsoft.com/office/drawing/2014/main" id="{C2AB4E38-9C52-7F2E-3D32-B95FEEC8AF2B}"/>
              </a:ext>
            </a:extLst>
          </p:cNvPr>
          <p:cNvSpPr>
            <a:spLocks noGrp="1"/>
          </p:cNvSpPr>
          <p:nvPr>
            <p:ph idx="1"/>
          </p:nvPr>
        </p:nvSpPr>
        <p:spPr>
          <a:xfrm>
            <a:off x="4429760" y="1622425"/>
            <a:ext cx="6634480" cy="4351338"/>
          </a:xfrm>
        </p:spPr>
        <p:txBody>
          <a:bodyPr>
            <a:normAutofit/>
          </a:bodyPr>
          <a:lstStyle/>
          <a:p>
            <a:r>
              <a:rPr lang="en-GB" sz="1800" dirty="0"/>
              <a:t>In conclusion, older people require holistic, personalised ,and integrated care that supports independence and dignity. Ageing theories provide valuable insight in to how care should be delivered, While policies offer a strong foundation for improvement. Technological innovations and community support can significantly enhance outcomes, when implemented ethically and inclusively . Strengthening services and addressing structural barriers will ensure older adults reactive high-quality ,compassionate ,and effective support.</a:t>
            </a:r>
          </a:p>
        </p:txBody>
      </p:sp>
      <p:pic>
        <p:nvPicPr>
          <p:cNvPr id="5" name="Picture 4">
            <a:extLst>
              <a:ext uri="{FF2B5EF4-FFF2-40B4-BE49-F238E27FC236}">
                <a16:creationId xmlns:a16="http://schemas.microsoft.com/office/drawing/2014/main" id="{47BF21C9-8083-D111-C124-C51D2DEB3ABB}"/>
              </a:ext>
            </a:extLst>
          </p:cNvPr>
          <p:cNvPicPr>
            <a:picLocks noChangeAspect="1"/>
          </p:cNvPicPr>
          <p:nvPr/>
        </p:nvPicPr>
        <p:blipFill>
          <a:blip r:embed="rId4"/>
          <a:stretch>
            <a:fillRect/>
          </a:stretch>
        </p:blipFill>
        <p:spPr>
          <a:xfrm>
            <a:off x="757870" y="2499360"/>
            <a:ext cx="3092769" cy="2437447"/>
          </a:xfrm>
          <a:prstGeom prst="rect">
            <a:avLst/>
          </a:prstGeom>
        </p:spPr>
      </p:pic>
      <p:pic>
        <p:nvPicPr>
          <p:cNvPr id="12" name="Audio 11">
            <a:hlinkClick r:id="" action="ppaction://media"/>
            <a:extLst>
              <a:ext uri="{FF2B5EF4-FFF2-40B4-BE49-F238E27FC236}">
                <a16:creationId xmlns:a16="http://schemas.microsoft.com/office/drawing/2014/main" id="{F30EB532-80F3-1489-2AF7-9310A44393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1281499"/>
      </p:ext>
    </p:extLst>
  </p:cSld>
  <p:clrMapOvr>
    <a:masterClrMapping/>
  </p:clrMapOvr>
  <mc:AlternateContent xmlns:mc="http://schemas.openxmlformats.org/markup-compatibility/2006" xmlns:p14="http://schemas.microsoft.com/office/powerpoint/2010/main">
    <mc:Choice Requires="p14">
      <p:transition spd="slow" p14:dur="2000" advTm="56230"/>
    </mc:Choice>
    <mc:Fallback xmlns="">
      <p:transition spd="slow" advTm="56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1EAC6-DDEF-E34C-C143-9057229577C2}"/>
              </a:ext>
            </a:extLst>
          </p:cNvPr>
          <p:cNvSpPr>
            <a:spLocks noGrp="1"/>
          </p:cNvSpPr>
          <p:nvPr>
            <p:ph type="title"/>
          </p:nvPr>
        </p:nvSpPr>
        <p:spPr>
          <a:xfrm>
            <a:off x="3947160" y="92074"/>
            <a:ext cx="1874520" cy="385763"/>
          </a:xfrm>
        </p:spPr>
        <p:txBody>
          <a:bodyPr>
            <a:normAutofit fontScale="90000"/>
          </a:bodyPr>
          <a:lstStyle/>
          <a:p>
            <a:r>
              <a:rPr lang="en-GB" sz="2000" dirty="0"/>
              <a:t>REFERNICES</a:t>
            </a:r>
          </a:p>
        </p:txBody>
      </p:sp>
      <p:sp>
        <p:nvSpPr>
          <p:cNvPr id="3" name="Content Placeholder 2">
            <a:extLst>
              <a:ext uri="{FF2B5EF4-FFF2-40B4-BE49-F238E27FC236}">
                <a16:creationId xmlns:a16="http://schemas.microsoft.com/office/drawing/2014/main" id="{08F5C01F-171E-0F1C-453D-61591ADAEEF1}"/>
              </a:ext>
            </a:extLst>
          </p:cNvPr>
          <p:cNvSpPr>
            <a:spLocks noGrp="1"/>
          </p:cNvSpPr>
          <p:nvPr>
            <p:ph idx="1"/>
          </p:nvPr>
        </p:nvSpPr>
        <p:spPr>
          <a:xfrm>
            <a:off x="101600" y="477836"/>
            <a:ext cx="11968480" cy="6288089"/>
          </a:xfrm>
        </p:spPr>
        <p:txBody>
          <a:bodyPr>
            <a:normAutofit fontScale="92500" lnSpcReduction="10000"/>
          </a:bodyPr>
          <a:lstStyle/>
          <a:p>
            <a:r>
              <a:rPr lang="en-GB" sz="1700" dirty="0">
                <a:effectLst/>
              </a:rPr>
              <a:t>Age UK (2023) </a:t>
            </a:r>
            <a:r>
              <a:rPr lang="en-GB" sz="1700" i="1" dirty="0">
                <a:effectLst/>
              </a:rPr>
              <a:t>Later Life in the United Kingdom</a:t>
            </a:r>
            <a:r>
              <a:rPr lang="en-GB" sz="1700" dirty="0">
                <a:effectLst/>
              </a:rPr>
              <a:t>. London: Age UK.</a:t>
            </a:r>
            <a:endParaRPr lang="en-GB" sz="1700" dirty="0"/>
          </a:p>
          <a:p>
            <a:r>
              <a:rPr lang="en-GB" sz="1700" dirty="0">
                <a:effectLst/>
              </a:rPr>
              <a:t>Atchley, R.C. (1989) ‘A continuity theory of aging’, </a:t>
            </a:r>
            <a:r>
              <a:rPr lang="en-GB" sz="1700" i="1" dirty="0">
                <a:effectLst/>
              </a:rPr>
              <a:t>The Gerontologist</a:t>
            </a:r>
            <a:r>
              <a:rPr lang="en-GB" sz="1700" dirty="0">
                <a:effectLst/>
              </a:rPr>
              <a:t>, 29(2), pp. 183–190.</a:t>
            </a:r>
            <a:endParaRPr lang="en-GB" sz="1700" dirty="0"/>
          </a:p>
          <a:p>
            <a:r>
              <a:rPr lang="en-GB" sz="1700" dirty="0">
                <a:effectLst/>
              </a:rPr>
              <a:t>Brownie, S. and Nancarrow, S. (2013) ‘Effects of person‑centred care on residents and staff in aged‑care facilities’, </a:t>
            </a:r>
            <a:r>
              <a:rPr lang="en-GB" sz="1700" i="1" dirty="0">
                <a:effectLst/>
              </a:rPr>
              <a:t>International Journal of Older People Nursing</a:t>
            </a:r>
            <a:r>
              <a:rPr lang="en-GB" sz="1700" dirty="0">
                <a:effectLst/>
              </a:rPr>
              <a:t>, 8(3), pp. 1–10.</a:t>
            </a:r>
            <a:endParaRPr lang="en-GB" sz="1700" dirty="0"/>
          </a:p>
          <a:p>
            <a:r>
              <a:rPr lang="en-GB" sz="1700" dirty="0">
                <a:effectLst/>
              </a:rPr>
              <a:t>Carstensen, L.L. (1992) ‘Social and emotional patterns in adulthood’, </a:t>
            </a:r>
            <a:r>
              <a:rPr lang="en-GB" sz="1700" i="1" dirty="0">
                <a:effectLst/>
              </a:rPr>
              <a:t>Psychology and Aging</a:t>
            </a:r>
            <a:r>
              <a:rPr lang="en-GB" sz="1700" dirty="0">
                <a:effectLst/>
              </a:rPr>
              <a:t>, 7(3), pp. 331–338.</a:t>
            </a:r>
            <a:endParaRPr lang="en-GB" sz="1700" dirty="0"/>
          </a:p>
          <a:p>
            <a:r>
              <a:rPr lang="en-GB" sz="1700" dirty="0">
                <a:effectLst/>
              </a:rPr>
              <a:t>Care Quality Commission (CQC) (2023) </a:t>
            </a:r>
            <a:r>
              <a:rPr lang="en-GB" sz="1700" i="1" dirty="0">
                <a:effectLst/>
              </a:rPr>
              <a:t>The State of Health and Adult Social Care in England</a:t>
            </a:r>
            <a:r>
              <a:rPr lang="en-GB" sz="1700" dirty="0">
                <a:effectLst/>
              </a:rPr>
              <a:t>. London: CQC.</a:t>
            </a:r>
            <a:endParaRPr lang="en-GB" sz="1700" dirty="0"/>
          </a:p>
          <a:p>
            <a:r>
              <a:rPr lang="en-GB" sz="1700" dirty="0">
                <a:effectLst/>
              </a:rPr>
              <a:t>Cumming, E. and Henry, W. (1961) </a:t>
            </a:r>
            <a:r>
              <a:rPr lang="en-GB" sz="1700" i="1" dirty="0">
                <a:effectLst/>
              </a:rPr>
              <a:t>Growing Old: The Process of Disengagement</a:t>
            </a:r>
            <a:r>
              <a:rPr lang="en-GB" sz="1700" dirty="0">
                <a:effectLst/>
              </a:rPr>
              <a:t>. New York: Basic Books.</a:t>
            </a:r>
            <a:endParaRPr lang="en-GB" sz="1700" dirty="0"/>
          </a:p>
          <a:p>
            <a:r>
              <a:rPr lang="en-GB" sz="1700" dirty="0">
                <a:effectLst/>
              </a:rPr>
              <a:t>de Boer, B. et al. (2017) ‘Dementia villages and quality of life’, </a:t>
            </a:r>
            <a:r>
              <a:rPr lang="en-GB" sz="1700" i="1" dirty="0">
                <a:effectLst/>
              </a:rPr>
              <a:t>Journal of Aging Studies</a:t>
            </a:r>
            <a:r>
              <a:rPr lang="en-GB" sz="1700" dirty="0">
                <a:effectLst/>
              </a:rPr>
              <a:t>, 42, pp. 1–8.</a:t>
            </a:r>
            <a:endParaRPr lang="en-GB" sz="1700" dirty="0"/>
          </a:p>
          <a:p>
            <a:r>
              <a:rPr lang="en-GB" sz="1700" dirty="0">
                <a:effectLst/>
              </a:rPr>
              <a:t>Department of Health and Social Care (DHSC) (2014) </a:t>
            </a:r>
            <a:r>
              <a:rPr lang="en-GB" sz="1700" i="1" dirty="0">
                <a:effectLst/>
              </a:rPr>
              <a:t>Care Act 2014</a:t>
            </a:r>
            <a:r>
              <a:rPr lang="en-GB" sz="1700" dirty="0">
                <a:effectLst/>
              </a:rPr>
              <a:t>. London: DHSC.</a:t>
            </a:r>
            <a:endParaRPr lang="en-GB" sz="1700" dirty="0"/>
          </a:p>
          <a:p>
            <a:r>
              <a:rPr lang="en-GB" sz="1700" dirty="0">
                <a:effectLst/>
              </a:rPr>
              <a:t>Havighurst, R.J. (1961) ‘Successful aging’, </a:t>
            </a:r>
            <a:r>
              <a:rPr lang="en-GB" sz="1700" i="1" dirty="0">
                <a:effectLst/>
              </a:rPr>
              <a:t>The Gerontologist</a:t>
            </a:r>
            <a:r>
              <a:rPr lang="en-GB" sz="1700" dirty="0">
                <a:effectLst/>
              </a:rPr>
              <a:t>, 1(1), pp. 8–13.</a:t>
            </a:r>
            <a:endParaRPr lang="en-GB" sz="1700" dirty="0"/>
          </a:p>
          <a:p>
            <a:r>
              <a:rPr lang="en-GB" sz="1700" dirty="0">
                <a:effectLst/>
              </a:rPr>
              <a:t>Mental Capacity Act (2005) </a:t>
            </a:r>
            <a:r>
              <a:rPr lang="en-GB" sz="1700" i="1" dirty="0">
                <a:effectLst/>
              </a:rPr>
              <a:t>UK Government Legislation</a:t>
            </a:r>
            <a:r>
              <a:rPr lang="en-GB" sz="1700" dirty="0">
                <a:effectLst/>
              </a:rPr>
              <a:t>. London: UK Government.</a:t>
            </a:r>
          </a:p>
          <a:p>
            <a:r>
              <a:rPr lang="en-GB" sz="1800" dirty="0">
                <a:effectLst/>
              </a:rPr>
              <a:t>NHS England (2019) </a:t>
            </a:r>
            <a:r>
              <a:rPr lang="en-GB" sz="1800" i="1" dirty="0">
                <a:effectLst/>
              </a:rPr>
              <a:t>The NHS Long Term Plan</a:t>
            </a:r>
            <a:r>
              <a:rPr lang="en-GB" sz="1800" dirty="0">
                <a:effectLst/>
              </a:rPr>
              <a:t>. London: NHS England.</a:t>
            </a:r>
            <a:endParaRPr lang="en-GB" sz="1800" dirty="0"/>
          </a:p>
          <a:p>
            <a:r>
              <a:rPr lang="en-GB" sz="1800" dirty="0">
                <a:effectLst/>
              </a:rPr>
              <a:t>NICE (2022) </a:t>
            </a:r>
            <a:r>
              <a:rPr lang="en-GB" sz="1800" i="1" dirty="0">
                <a:effectLst/>
              </a:rPr>
              <a:t>Care of Older Adults with Complex Needs</a:t>
            </a:r>
            <a:r>
              <a:rPr lang="en-GB" sz="1800" dirty="0">
                <a:effectLst/>
              </a:rPr>
              <a:t>. London: NICE.</a:t>
            </a:r>
            <a:endParaRPr lang="en-GB" sz="1800" dirty="0"/>
          </a:p>
          <a:p>
            <a:r>
              <a:rPr lang="en-GB" sz="1800" dirty="0">
                <a:effectLst/>
              </a:rPr>
              <a:t>Office for National Statistics (ONS) (2022) </a:t>
            </a:r>
            <a:r>
              <a:rPr lang="en-GB" sz="1800" i="1" dirty="0">
                <a:effectLst/>
              </a:rPr>
              <a:t>Living Longer: Trends in Loneliness and Ageing</a:t>
            </a:r>
            <a:r>
              <a:rPr lang="en-GB" sz="1800" dirty="0">
                <a:effectLst/>
              </a:rPr>
              <a:t>. London: ONS.</a:t>
            </a:r>
            <a:endParaRPr lang="en-GB" sz="1800" dirty="0"/>
          </a:p>
          <a:p>
            <a:r>
              <a:rPr lang="en-GB" sz="1800" dirty="0">
                <a:effectLst/>
              </a:rPr>
              <a:t>Officer, A. and de la Fuente‑Núñez, V. (2018) ‘A global campaign to combat ageism’, </a:t>
            </a:r>
            <a:r>
              <a:rPr lang="en-GB" sz="1800" i="1" dirty="0">
                <a:effectLst/>
              </a:rPr>
              <a:t>Bulletin of the World Health Organization</a:t>
            </a:r>
            <a:r>
              <a:rPr lang="en-GB" sz="1800" dirty="0">
                <a:effectLst/>
              </a:rPr>
              <a:t>, 96(4), pp. 295–296.</a:t>
            </a:r>
            <a:endParaRPr lang="en-GB" sz="1800" dirty="0"/>
          </a:p>
          <a:p>
            <a:r>
              <a:rPr lang="en-GB" sz="1800" dirty="0">
                <a:effectLst/>
              </a:rPr>
              <a:t>Topol, E. (2019) </a:t>
            </a:r>
            <a:r>
              <a:rPr lang="en-GB" sz="1800" i="1" dirty="0">
                <a:effectLst/>
              </a:rPr>
              <a:t>The Topol Review: Preparing the Healthcare Workforce for the Digital Future</a:t>
            </a:r>
            <a:r>
              <a:rPr lang="en-GB" sz="1800" dirty="0">
                <a:effectLst/>
              </a:rPr>
              <a:t>. London: NHS.</a:t>
            </a:r>
            <a:endParaRPr lang="en-GB" sz="1800" dirty="0"/>
          </a:p>
          <a:p>
            <a:r>
              <a:rPr lang="en-GB" sz="1800" dirty="0">
                <a:effectLst/>
              </a:rPr>
              <a:t>World Health Organization (WHO) (2020) </a:t>
            </a:r>
            <a:r>
              <a:rPr lang="en-GB" sz="1800" i="1" dirty="0">
                <a:effectLst/>
              </a:rPr>
              <a:t>Decade of Healthy Ageing 2020–2030</a:t>
            </a:r>
            <a:r>
              <a:rPr lang="en-GB" sz="1800" dirty="0">
                <a:effectLst/>
              </a:rPr>
              <a:t>. Geneva: WHO.</a:t>
            </a:r>
            <a:endParaRPr lang="en-GB" sz="1800" dirty="0"/>
          </a:p>
          <a:p>
            <a:endParaRPr lang="en-GB" sz="1700" dirty="0"/>
          </a:p>
          <a:p>
            <a:endParaRPr lang="en-GB" dirty="0"/>
          </a:p>
        </p:txBody>
      </p:sp>
    </p:spTree>
    <p:extLst>
      <p:ext uri="{BB962C8B-B14F-4D97-AF65-F5344CB8AC3E}">
        <p14:creationId xmlns:p14="http://schemas.microsoft.com/office/powerpoint/2010/main" val="2478982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2" ma:contentTypeDescription="Create a new document." ma:contentTypeScope="" ma:versionID="2da7905f4b4b3e3da98be5e4b0f68239">
  <xsd:schema xmlns:xsd="http://www.w3.org/2001/XMLSchema" xmlns:xs="http://www.w3.org/2001/XMLSchema" xmlns:p="http://schemas.microsoft.com/office/2006/metadata/properties" xmlns:ns3="d97129d6-5105-44aa-8953-de11b416c376" targetNamespace="http://schemas.microsoft.com/office/2006/metadata/properties" ma:root="true" ma:fieldsID="80ed7440e8326026799b78d05672b75e"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A4D89A1E-0174-4C0A-BB12-ECF7B8F405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E9A36D-F12F-420F-99ED-028F28583443}">
  <ds:schemaRefs>
    <ds:schemaRef ds:uri="http://schemas.microsoft.com/sharepoint/v3/contenttype/forms"/>
  </ds:schemaRefs>
</ds:datastoreItem>
</file>

<file path=customXml/itemProps3.xml><?xml version="1.0" encoding="utf-8"?>
<ds:datastoreItem xmlns:ds="http://schemas.openxmlformats.org/officeDocument/2006/customXml" ds:itemID="{6DCD3FE9-9665-4B64-A563-44FFCD65CC47}">
  <ds:schemaRefs>
    <ds:schemaRef ds:uri="http://www.w3.org/XML/1998/namespace"/>
    <ds:schemaRef ds:uri="http://schemas.openxmlformats.org/package/2006/metadata/core-properties"/>
    <ds:schemaRef ds:uri="http://schemas.microsoft.com/office/2006/documentManagement/types"/>
    <ds:schemaRef ds:uri="http://purl.org/dc/terms/"/>
    <ds:schemaRef ds:uri="http://purl.org/dc/dcmitype/"/>
    <ds:schemaRef ds:uri="d97129d6-5105-44aa-8953-de11b416c376"/>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Ion</Template>
  <TotalTime>6024</TotalTime>
  <Words>1597</Words>
  <Application>Microsoft Office PowerPoint</Application>
  <PresentationFormat>Widescreen</PresentationFormat>
  <Paragraphs>67</Paragraphs>
  <Slides>18</Slides>
  <Notes>1</Notes>
  <HiddenSlides>1</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Century Gothic</vt:lpstr>
      <vt:lpstr>Wingdings 3</vt:lpstr>
      <vt:lpstr>Ion</vt:lpstr>
      <vt:lpstr>PowerPoint Presentation</vt:lpstr>
      <vt:lpstr>Introduction </vt:lpstr>
      <vt:lpstr>Understanding Ageing Ageism</vt:lpstr>
      <vt:lpstr>Overview of care services </vt:lpstr>
      <vt:lpstr>Domiciliary Care </vt:lpstr>
      <vt:lpstr>Residential Care</vt:lpstr>
      <vt:lpstr>Social Inclusion </vt:lpstr>
      <vt:lpstr>Governance &amp;Demographic challenges</vt:lpstr>
      <vt:lpstr>Theories of Ageing </vt:lpstr>
      <vt:lpstr>Theory in practice </vt:lpstr>
      <vt:lpstr>Policy &amp; Legislation  </vt:lpstr>
      <vt:lpstr>Policy in practice</vt:lpstr>
      <vt:lpstr>Technological Innovations</vt:lpstr>
      <vt:lpstr>Case study :Age UK</vt:lpstr>
      <vt:lpstr>Dementia Village (Netherland)</vt:lpstr>
      <vt:lpstr>Recommendations</vt:lpstr>
      <vt:lpstr>Conclusion</vt:lpstr>
      <vt:lpstr>REFERNICES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Ayyaz (2329250)</dc:creator>
  <cp:lastModifiedBy>mohammed ayyaz</cp:lastModifiedBy>
  <cp:revision>3</cp:revision>
  <dcterms:created xsi:type="dcterms:W3CDTF">2026-09-19T19:12:17Z</dcterms:created>
  <dcterms:modified xsi:type="dcterms:W3CDTF">2026-10-24T16:35:25Z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